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663" r:id="rId3"/>
    <p:sldId id="664" r:id="rId4"/>
    <p:sldId id="665" r:id="rId5"/>
    <p:sldId id="666" r:id="rId6"/>
    <p:sldId id="667" r:id="rId7"/>
    <p:sldId id="668" r:id="rId8"/>
    <p:sldId id="670" r:id="rId9"/>
    <p:sldId id="671" r:id="rId10"/>
    <p:sldId id="672" r:id="rId11"/>
    <p:sldId id="673" r:id="rId12"/>
    <p:sldId id="681" r:id="rId13"/>
    <p:sldId id="675" r:id="rId14"/>
    <p:sldId id="676" r:id="rId15"/>
    <p:sldId id="677" r:id="rId16"/>
    <p:sldId id="678" r:id="rId17"/>
    <p:sldId id="679" r:id="rId18"/>
    <p:sldId id="6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7" autoAdjust="0"/>
  </p:normalViewPr>
  <p:slideViewPr>
    <p:cSldViewPr>
      <p:cViewPr>
        <p:scale>
          <a:sx n="66" d="100"/>
          <a:sy n="6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2023-3B7F-453D-9910-93E050786EB7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FF76-D855-4721-ACDA-9B794626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071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35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141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862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50C76-BAA8-4F42-A0BB-51C34E959356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7598A-7BDF-4C30-955B-7B15D67185F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F4E6C-7696-4740-8594-33D25E7959A7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8F35E-34F4-4036-AD97-943A1A41A32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EA5F0-BC33-4393-A53E-61C98ECC4140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01A9-A6AB-4DE8-B3DD-6B3DF2F59FD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CC614-5C1B-48B7-8FA6-44B9DEBD1E8B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EB894-CB82-43E1-9F11-0B1B5D85801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853B0-1675-4166-BB03-A89C44A75B46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620D9-9F39-489D-B6FC-949C692794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8BA12-7941-410B-94F5-2E8F36013FDA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B327-D67C-446E-B6EC-1D81730E10E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2F798-C8AB-48CB-957F-CCBF5D7CED19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609AC-2C6B-4439-84C4-8F07C91AB53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E31D8-0C47-49FA-B488-CE1A348EB6C8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4B8BC-C11F-4422-ACA7-9FBB7649888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1944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F0611-FCDD-468B-87F5-3330BE528574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7E114-351F-4B41-BF4D-AA9961F806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423CC-2E4E-4F0E-92BC-577C961F587C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7E1E6-09B7-4985-B684-A6CF333004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3B4B8-016A-4F6B-9A0F-B43E5FC120C5}" type="datetime1">
              <a:rPr lang="en-US">
                <a:solidFill>
                  <a:srgbClr val="000000"/>
                </a:solidFill>
              </a:rPr>
              <a:pPr/>
              <a:t>12/7/2013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847FD-3776-47F5-95CA-F75C9B2452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521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6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338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828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80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63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327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1AD663C5-C326-4981-901D-9026AFB8E81D}" type="datetime1">
              <a:rPr 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12/7/2013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E9D93CE6-1E86-424C-9370-D99A4E6B8A7C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dirty="0" smtClean="0"/>
              <a:t>The Chomsky Hierarchy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Shakir Ullah Shah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2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17525" y="1397000"/>
            <a:ext cx="6176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unrestricted grammar: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644900" y="2457450"/>
          <a:ext cx="1854200" cy="1943100"/>
        </p:xfrm>
        <a:graphic>
          <a:graphicData uri="http://schemas.openxmlformats.org/presentationml/2006/ole">
            <p:oleObj spid="_x0000_s4103" name="Equation" r:id="rId3" imgW="1854200" imgH="1943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052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3AE0523-6215-4B27-9B68-8159DA6660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726916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3333CC"/>
                </a:solidFill>
              </a:rPr>
              <a:t>A language         is Turing-Acceptable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3333CC"/>
                </a:solidFill>
              </a:rPr>
              <a:t>if and only if        is generated by an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3333CC"/>
                </a:solidFill>
              </a:rPr>
              <a:t>unrestricted grammar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276600" y="1981200"/>
          <a:ext cx="328613" cy="393700"/>
        </p:xfrm>
        <a:graphic>
          <a:graphicData uri="http://schemas.openxmlformats.org/presentationml/2006/ole">
            <p:oleObj spid="_x0000_s31746" name="Equation" r:id="rId3" imgW="330120" imgH="393480" progId="Equation.3">
              <p:embed/>
            </p:oleObj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2974975" y="1409700"/>
          <a:ext cx="328613" cy="393700"/>
        </p:xfrm>
        <a:graphic>
          <a:graphicData uri="http://schemas.openxmlformats.org/presentationml/2006/ole">
            <p:oleObj spid="_x0000_s31747" name="Equation" r:id="rId4" imgW="330120" imgH="393480" progId="Equation.3">
              <p:embed/>
            </p:oleObj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22891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CC0099"/>
                </a:solidFill>
              </a:rPr>
              <a:t>Theorem: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2155825" y="5537200"/>
            <a:ext cx="96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and:</a:t>
            </a:r>
          </a:p>
        </p:txBody>
      </p:sp>
      <p:graphicFrame>
        <p:nvGraphicFramePr>
          <p:cNvPr id="14341" name="Object 10"/>
          <p:cNvGraphicFramePr>
            <a:graphicFrameLocks noChangeAspect="1"/>
          </p:cNvGraphicFramePr>
          <p:nvPr/>
        </p:nvGraphicFramePr>
        <p:xfrm>
          <a:off x="3429000" y="5562600"/>
          <a:ext cx="1968500" cy="544513"/>
        </p:xfrm>
        <a:graphic>
          <a:graphicData uri="http://schemas.openxmlformats.org/presentationml/2006/ole">
            <p:oleObj spid="_x0000_s5132" name="Equation" r:id="rId3" imgW="1968500" imgH="546100" progId="Equation.3">
              <p:embed/>
            </p:oleObj>
          </a:graphicData>
        </a:graphic>
      </p:graphicFrame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3124200" y="1295400"/>
            <a:ext cx="2395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Productions</a:t>
            </a:r>
          </a:p>
        </p:txBody>
      </p:sp>
      <p:graphicFrame>
        <p:nvGraphicFramePr>
          <p:cNvPr id="14343" name="Object 12"/>
          <p:cNvGraphicFramePr>
            <a:graphicFrameLocks noChangeAspect="1"/>
          </p:cNvGraphicFramePr>
          <p:nvPr/>
        </p:nvGraphicFramePr>
        <p:xfrm>
          <a:off x="3657600" y="2057400"/>
          <a:ext cx="1231900" cy="315913"/>
        </p:xfrm>
        <a:graphic>
          <a:graphicData uri="http://schemas.openxmlformats.org/presentationml/2006/ole">
            <p:oleObj spid="_x0000_s5133" name="Equation" r:id="rId4" imgW="1231366" imgH="317362" progId="Equation.3">
              <p:embed/>
            </p:oleObj>
          </a:graphicData>
        </a:graphic>
      </p:graphicFrame>
      <p:sp>
        <p:nvSpPr>
          <p:cNvPr id="14344" name="Line 13"/>
          <p:cNvSpPr>
            <a:spLocks noChangeShapeType="1"/>
          </p:cNvSpPr>
          <p:nvPr/>
        </p:nvSpPr>
        <p:spPr bwMode="auto">
          <a:xfrm flipV="1">
            <a:off x="1981200" y="2438400"/>
            <a:ext cx="1524000" cy="10668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5" name="Line 14"/>
          <p:cNvSpPr>
            <a:spLocks noChangeShapeType="1"/>
          </p:cNvSpPr>
          <p:nvPr/>
        </p:nvSpPr>
        <p:spPr bwMode="auto">
          <a:xfrm flipH="1" flipV="1">
            <a:off x="4953000" y="2438400"/>
            <a:ext cx="1676400" cy="11430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0" y="3657600"/>
            <a:ext cx="3759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of variables</a:t>
            </a:r>
          </a:p>
          <a:p>
            <a:r>
              <a:rPr lang="en-US"/>
              <a:t>and terminals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5384800" y="3733800"/>
            <a:ext cx="3759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of variables</a:t>
            </a:r>
          </a:p>
          <a:p>
            <a:r>
              <a:rPr lang="en-US"/>
              <a:t>and terminals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28600" y="381000"/>
            <a:ext cx="8763000" cy="8382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Context-Sensitive Grammars:</a:t>
            </a:r>
            <a:b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Type-1 grammar</a:t>
            </a:r>
          </a:p>
        </p:txBody>
      </p:sp>
    </p:spTree>
    <p:extLst>
      <p:ext uri="{BB962C8B-B14F-4D97-AF65-F5344CB8AC3E}">
        <p14:creationId xmlns="" xmlns:p14="http://schemas.microsoft.com/office/powerpoint/2010/main" val="42132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Context-Sensitive Grammars:</a:t>
            </a:r>
            <a:br>
              <a:rPr lang="en-US" sz="3200" smtClean="0">
                <a:solidFill>
                  <a:srgbClr val="FF0000"/>
                </a:solidFill>
              </a:rPr>
            </a:br>
            <a:r>
              <a:rPr lang="en-US" sz="3200" smtClean="0"/>
              <a:t>Type-1 grammar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 rule is allowed if </a:t>
            </a:r>
            <a:r>
              <a:rPr lang="en-US" i="1" smtClean="0"/>
              <a:t>S</a:t>
            </a:r>
            <a:r>
              <a:rPr lang="en-US" smtClean="0"/>
              <a:t> does not appear on the right side of any rule. </a:t>
            </a:r>
          </a:p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The languages described by these grammars are exactly all languages that can be recognized by a non-deterministic Turing machine whose tape is bounded by a constant times the length of the input.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536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17525" y="558800"/>
            <a:ext cx="2767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language 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327400" y="508000"/>
          <a:ext cx="1917700" cy="711200"/>
        </p:xfrm>
        <a:graphic>
          <a:graphicData uri="http://schemas.openxmlformats.org/presentationml/2006/ole">
            <p:oleObj spid="_x0000_s6156" name="Equation" r:id="rId3" imgW="1917700" imgH="711200" progId="Equation.3">
              <p:embed/>
            </p:oleObj>
          </a:graphicData>
        </a:graphic>
      </p:graphicFrame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4067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context-sensitive: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3041650" y="2336800"/>
          <a:ext cx="3124200" cy="3581400"/>
        </p:xfrm>
        <a:graphic>
          <a:graphicData uri="http://schemas.openxmlformats.org/presentationml/2006/ole">
            <p:oleObj spid="_x0000_s6157" name="Equation" r:id="rId4" imgW="3124200" imgH="3581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625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5875" y="1143000"/>
            <a:ext cx="894556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language       is context sensistive</a:t>
            </a:r>
          </a:p>
          <a:p>
            <a:r>
              <a:rPr lang="en-US"/>
              <a:t>                     if and only if</a:t>
            </a:r>
          </a:p>
          <a:p>
            <a:r>
              <a:rPr lang="en-US"/>
              <a:t>it is  accepted by a Linear-Bounded automaton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362200" y="1143000"/>
          <a:ext cx="328613" cy="393700"/>
        </p:xfrm>
        <a:graphic>
          <a:graphicData uri="http://schemas.openxmlformats.org/presentationml/2006/ole">
            <p:oleObj spid="_x0000_s7175" name="Equation" r:id="rId3" imgW="330120" imgH="393480" progId="Equation.3">
              <p:embed/>
            </p:oleObj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3810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CC0099"/>
                </a:solidFill>
              </a:rPr>
              <a:t>Theorem: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988" y="5003800"/>
            <a:ext cx="8904287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is a language which is context-sensitive</a:t>
            </a:r>
          </a:p>
          <a:p>
            <a:r>
              <a:rPr lang="en-US"/>
              <a:t>but not decidable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4343400"/>
            <a:ext cx="262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Observation:</a:t>
            </a:r>
          </a:p>
        </p:txBody>
      </p:sp>
    </p:spTree>
    <p:extLst>
      <p:ext uri="{BB962C8B-B14F-4D97-AF65-F5344CB8AC3E}">
        <p14:creationId xmlns="" xmlns:p14="http://schemas.microsoft.com/office/powerpoint/2010/main" val="37870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2"/>
          <p:cNvSpPr>
            <a:spLocks noChangeArrowheads="1"/>
          </p:cNvSpPr>
          <p:nvPr/>
        </p:nvSpPr>
        <p:spPr bwMode="auto">
          <a:xfrm>
            <a:off x="304800" y="1752600"/>
            <a:ext cx="8458200" cy="472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990600" y="2667000"/>
            <a:ext cx="7086600" cy="3733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1905000" y="3429000"/>
            <a:ext cx="5257800" cy="289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743200" y="2057400"/>
            <a:ext cx="3709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Turing-Acceptable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581400" y="2819400"/>
            <a:ext cx="1989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decidable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743200" y="3810000"/>
            <a:ext cx="3544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Context-sensitive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514600" y="4495800"/>
            <a:ext cx="41148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200400" y="4724400"/>
            <a:ext cx="271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810000" y="5562600"/>
            <a:ext cx="1603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124200" y="5334000"/>
            <a:ext cx="2895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286000" y="477837"/>
            <a:ext cx="4713288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Chomsky Hierarchy</a:t>
            </a:r>
          </a:p>
        </p:txBody>
      </p:sp>
    </p:spTree>
    <p:extLst>
      <p:ext uri="{BB962C8B-B14F-4D97-AF65-F5344CB8AC3E}">
        <p14:creationId xmlns="" xmlns:p14="http://schemas.microsoft.com/office/powerpoint/2010/main" val="29942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Summary</a:t>
            </a:r>
          </a:p>
        </p:txBody>
      </p:sp>
      <p:graphicFrame>
        <p:nvGraphicFramePr>
          <p:cNvPr id="19460" name="Object 18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11953759"/>
              </p:ext>
            </p:extLst>
          </p:nvPr>
        </p:nvGraphicFramePr>
        <p:xfrm>
          <a:off x="38100" y="1800225"/>
          <a:ext cx="8804275" cy="3424238"/>
        </p:xfrm>
        <a:graphic>
          <a:graphicData uri="http://schemas.openxmlformats.org/presentationml/2006/ole">
            <p:oleObj spid="_x0000_s8199" name="Document" r:id="rId3" imgW="5531358" imgH="2150839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77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Chomsky Hierarchy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Type-0 grammars (unrestricted grammars) include all formal grammars. </a:t>
            </a:r>
          </a:p>
          <a:p>
            <a:endParaRPr lang="en-US" smtClean="0"/>
          </a:p>
          <a:p>
            <a:endParaRPr lang="en-US" smtClean="0"/>
          </a:p>
          <a:p>
            <a:pPr algn="just"/>
            <a:r>
              <a:rPr lang="en-US" smtClean="0"/>
              <a:t>Type-1 grammars (</a:t>
            </a:r>
            <a:r>
              <a:rPr lang="en-US" smtClean="0">
                <a:solidFill>
                  <a:srgbClr val="FF0000"/>
                </a:solidFill>
              </a:rPr>
              <a:t>context-sensitive grammars</a:t>
            </a:r>
            <a:r>
              <a:rPr lang="en-US" smtClean="0"/>
              <a:t>) generate the </a:t>
            </a:r>
            <a:r>
              <a:rPr lang="en-US" smtClean="0">
                <a:solidFill>
                  <a:srgbClr val="FF0000"/>
                </a:solidFill>
              </a:rPr>
              <a:t>context-sensitive languages</a:t>
            </a:r>
            <a:r>
              <a:rPr lang="en-US" smtClean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2091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The chomsky hierarchy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Type-2 grammars (</a:t>
            </a:r>
            <a:r>
              <a:rPr lang="en-US" sz="2800" dirty="0" smtClean="0">
                <a:solidFill>
                  <a:srgbClr val="FF0000"/>
                </a:solidFill>
              </a:rPr>
              <a:t>context-free grammars</a:t>
            </a:r>
            <a:r>
              <a:rPr lang="en-US" sz="2800" dirty="0" smtClean="0"/>
              <a:t>) generate the </a:t>
            </a:r>
            <a:r>
              <a:rPr lang="en-US" sz="2800" dirty="0" smtClean="0">
                <a:solidFill>
                  <a:srgbClr val="FF0000"/>
                </a:solidFill>
              </a:rPr>
              <a:t>context-free languages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Context free languages are the theoretical basis for the syntax of most </a:t>
            </a:r>
            <a:r>
              <a:rPr lang="en-US" sz="2800" dirty="0" smtClean="0">
                <a:solidFill>
                  <a:srgbClr val="FF0000"/>
                </a:solidFill>
              </a:rPr>
              <a:t>programming languages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Type-3 grammars (</a:t>
            </a:r>
            <a:r>
              <a:rPr lang="en-US" sz="2800" dirty="0" smtClean="0">
                <a:solidFill>
                  <a:srgbClr val="FF0000"/>
                </a:solidFill>
              </a:rPr>
              <a:t>regular grammars</a:t>
            </a:r>
            <a:r>
              <a:rPr lang="en-US" sz="2800" dirty="0" smtClean="0"/>
              <a:t>) generate the </a:t>
            </a:r>
            <a:r>
              <a:rPr lang="en-US" sz="2800" dirty="0" smtClean="0">
                <a:solidFill>
                  <a:srgbClr val="FF0000"/>
                </a:solidFill>
              </a:rPr>
              <a:t>regular languages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These languages are exactly all languages that can be decided by a </a:t>
            </a:r>
            <a:r>
              <a:rPr lang="en-US" sz="2800" dirty="0" smtClean="0">
                <a:solidFill>
                  <a:srgbClr val="FF0000"/>
                </a:solidFill>
              </a:rPr>
              <a:t>finite state automaton</a:t>
            </a:r>
            <a:r>
              <a:rPr lang="en-US" sz="2800" dirty="0" smtClean="0"/>
              <a:t>. Additionally, this family of formal languages can be obtained by </a:t>
            </a:r>
            <a:r>
              <a:rPr lang="en-US" sz="2800" dirty="0" smtClean="0">
                <a:solidFill>
                  <a:srgbClr val="FF0000"/>
                </a:solidFill>
              </a:rPr>
              <a:t>regular expressions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7799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97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Same as Turing Machines with one difference: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219200" y="2438400"/>
            <a:ext cx="77120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input string tape space</a:t>
            </a:r>
          </a:p>
          <a:p>
            <a:r>
              <a:rPr lang="en-US"/>
              <a:t>is the only tape space allowed to use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92125" y="501650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Linear-Bounded Automata:</a:t>
            </a:r>
          </a:p>
        </p:txBody>
      </p:sp>
    </p:spTree>
    <p:extLst>
      <p:ext uri="{BB962C8B-B14F-4D97-AF65-F5344CB8AC3E}">
        <p14:creationId xmlns="" xmlns:p14="http://schemas.microsoft.com/office/powerpoint/2010/main" val="3026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65124" y="1447800"/>
            <a:ext cx="771207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000" b="1" dirty="0" smtClean="0">
                <a:solidFill>
                  <a:srgbClr val="00339A"/>
                </a:solidFill>
                <a:latin typeface="Arial" pitchFamily="34" charset="0"/>
              </a:rPr>
              <a:t>Turing </a:t>
            </a:r>
            <a:r>
              <a:rPr lang="en-US" sz="2000" b="1" dirty="0">
                <a:solidFill>
                  <a:srgbClr val="00339A"/>
                </a:solidFill>
                <a:latin typeface="Arial" pitchFamily="34" charset="0"/>
              </a:rPr>
              <a:t>machine.</a:t>
            </a:r>
          </a:p>
          <a:p>
            <a:r>
              <a:rPr lang="en-US" sz="500" dirty="0">
                <a:solidFill>
                  <a:srgbClr val="000000"/>
                </a:solidFill>
                <a:latin typeface="AdobePiStd"/>
              </a:rPr>
              <a:t>n 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No limit on length of tape.</a:t>
            </a:r>
          </a:p>
          <a:p>
            <a:r>
              <a:rPr lang="en-US" sz="2000" b="1" dirty="0">
                <a:solidFill>
                  <a:srgbClr val="00339A"/>
                </a:solidFill>
                <a:latin typeface="Arial" pitchFamily="34" charset="0"/>
              </a:rPr>
              <a:t>Linear bounded automata (LBA).</a:t>
            </a:r>
          </a:p>
          <a:p>
            <a:r>
              <a:rPr lang="en-US" sz="500" dirty="0">
                <a:solidFill>
                  <a:srgbClr val="000000"/>
                </a:solidFill>
                <a:latin typeface="AdobePiStd"/>
              </a:rPr>
              <a:t>n 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A single tape TM that can only write on the portion of the tape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containing the input.</a:t>
            </a:r>
          </a:p>
          <a:p>
            <a:r>
              <a:rPr lang="en-US" sz="500" dirty="0">
                <a:solidFill>
                  <a:srgbClr val="000000"/>
                </a:solidFill>
                <a:latin typeface="AdobePiStd"/>
              </a:rPr>
              <a:t>n 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Note: allowed to increase alphabet size if desired.</a:t>
            </a:r>
          </a:p>
          <a:p>
            <a:r>
              <a:rPr lang="en-US" sz="2000" b="1" dirty="0">
                <a:solidFill>
                  <a:srgbClr val="00339A"/>
                </a:solidFill>
                <a:latin typeface="Arial" pitchFamily="34" charset="0"/>
              </a:rPr>
              <a:t>LBA is strictly less powerful than TM.</a:t>
            </a:r>
          </a:p>
          <a:p>
            <a:r>
              <a:rPr lang="en-US" sz="500" dirty="0">
                <a:solidFill>
                  <a:srgbClr val="000000"/>
                </a:solidFill>
                <a:latin typeface="AdobePiStd"/>
              </a:rPr>
              <a:t>n 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There are languages that can be recognized by TM but not a LBA.</a:t>
            </a:r>
          </a:p>
          <a:p>
            <a:r>
              <a:rPr lang="en-US" sz="500" dirty="0">
                <a:solidFill>
                  <a:srgbClr val="000000"/>
                </a:solidFill>
                <a:latin typeface="AdobePiStd"/>
              </a:rPr>
              <a:t>n 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We won’t dwell on LBA in this course.</a:t>
            </a: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549275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Linear-Bounded Automata:</a:t>
            </a:r>
          </a:p>
        </p:txBody>
      </p:sp>
    </p:spTree>
    <p:extLst>
      <p:ext uri="{BB962C8B-B14F-4D97-AF65-F5344CB8AC3E}">
        <p14:creationId xmlns="" xmlns:p14="http://schemas.microsoft.com/office/powerpoint/2010/main" val="18918002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1447800" y="16764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1447800" y="23622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19050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24384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2971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35052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40386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45720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51054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5638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61722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67056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3" name="Object 14"/>
          <p:cNvGraphicFramePr>
            <a:graphicFrameLocks noChangeAspect="1"/>
          </p:cNvGraphicFramePr>
          <p:nvPr/>
        </p:nvGraphicFramePr>
        <p:xfrm>
          <a:off x="2667000" y="1828800"/>
          <a:ext cx="150813" cy="469900"/>
        </p:xfrm>
        <a:graphic>
          <a:graphicData uri="http://schemas.openxmlformats.org/presentationml/2006/ole">
            <p:oleObj spid="_x0000_s1061" name="Equation" r:id="rId3" imgW="152334" imgH="469696" progId="Equation.3">
              <p:embed/>
            </p:oleObj>
          </a:graphicData>
        </a:graphic>
      </p:graphicFrame>
      <p:graphicFrame>
        <p:nvGraphicFramePr>
          <p:cNvPr id="7184" name="Object 15"/>
          <p:cNvGraphicFramePr>
            <a:graphicFrameLocks noChangeAspect="1"/>
          </p:cNvGraphicFramePr>
          <p:nvPr/>
        </p:nvGraphicFramePr>
        <p:xfrm>
          <a:off x="5791200" y="1828800"/>
          <a:ext cx="150813" cy="469900"/>
        </p:xfrm>
        <a:graphic>
          <a:graphicData uri="http://schemas.openxmlformats.org/presentationml/2006/ole">
            <p:oleObj spid="_x0000_s1062" name="Equation" r:id="rId4" imgW="152334" imgH="469696" progId="Equation.3">
              <p:embed/>
            </p:oleObj>
          </a:graphicData>
        </a:graphic>
      </p:graphicFrame>
      <p:graphicFrame>
        <p:nvGraphicFramePr>
          <p:cNvPr id="7185" name="Object 16"/>
          <p:cNvGraphicFramePr>
            <a:graphicFrameLocks noChangeAspect="1"/>
          </p:cNvGraphicFramePr>
          <p:nvPr/>
        </p:nvGraphicFramePr>
        <p:xfrm>
          <a:off x="3124200" y="1905000"/>
          <a:ext cx="265113" cy="279400"/>
        </p:xfrm>
        <a:graphic>
          <a:graphicData uri="http://schemas.openxmlformats.org/presentationml/2006/ole">
            <p:oleObj spid="_x0000_s1063" name="Equation" r:id="rId5" imgW="266584" imgH="279279" progId="Equation.3">
              <p:embed/>
            </p:oleObj>
          </a:graphicData>
        </a:graphic>
      </p:graphicFrame>
      <p:graphicFrame>
        <p:nvGraphicFramePr>
          <p:cNvPr id="7186" name="Object 17"/>
          <p:cNvGraphicFramePr>
            <a:graphicFrameLocks noChangeAspect="1"/>
          </p:cNvGraphicFramePr>
          <p:nvPr/>
        </p:nvGraphicFramePr>
        <p:xfrm>
          <a:off x="3657600" y="1828800"/>
          <a:ext cx="252413" cy="392113"/>
        </p:xfrm>
        <a:graphic>
          <a:graphicData uri="http://schemas.openxmlformats.org/presentationml/2006/ole">
            <p:oleObj spid="_x0000_s1064" name="Equation" r:id="rId6" imgW="253890" imgH="393529" progId="Equation.3">
              <p:embed/>
            </p:oleObj>
          </a:graphicData>
        </a:graphic>
      </p:graphicFrame>
      <p:graphicFrame>
        <p:nvGraphicFramePr>
          <p:cNvPr id="7187" name="Object 18"/>
          <p:cNvGraphicFramePr>
            <a:graphicFrameLocks noChangeAspect="1"/>
          </p:cNvGraphicFramePr>
          <p:nvPr/>
        </p:nvGraphicFramePr>
        <p:xfrm>
          <a:off x="4191000" y="1905000"/>
          <a:ext cx="239713" cy="279400"/>
        </p:xfrm>
        <a:graphic>
          <a:graphicData uri="http://schemas.openxmlformats.org/presentationml/2006/ole">
            <p:oleObj spid="_x0000_s1065" name="Equation" r:id="rId7" imgW="241195" imgH="279279" progId="Equation.3">
              <p:embed/>
            </p:oleObj>
          </a:graphicData>
        </a:graphic>
      </p:graphicFrame>
      <p:graphicFrame>
        <p:nvGraphicFramePr>
          <p:cNvPr id="7188" name="Object 19"/>
          <p:cNvGraphicFramePr>
            <a:graphicFrameLocks noChangeAspect="1"/>
          </p:cNvGraphicFramePr>
          <p:nvPr/>
        </p:nvGraphicFramePr>
        <p:xfrm>
          <a:off x="4724400" y="1828800"/>
          <a:ext cx="303213" cy="392113"/>
        </p:xfrm>
        <a:graphic>
          <a:graphicData uri="http://schemas.openxmlformats.org/presentationml/2006/ole">
            <p:oleObj spid="_x0000_s1066" name="Equation" r:id="rId8" imgW="304536" imgH="393359" progId="Equation.3">
              <p:embed/>
            </p:oleObj>
          </a:graphicData>
        </a:graphic>
      </p:graphicFrame>
      <p:graphicFrame>
        <p:nvGraphicFramePr>
          <p:cNvPr id="7189" name="Object 20"/>
          <p:cNvGraphicFramePr>
            <a:graphicFrameLocks noChangeAspect="1"/>
          </p:cNvGraphicFramePr>
          <p:nvPr/>
        </p:nvGraphicFramePr>
        <p:xfrm>
          <a:off x="5257800" y="1905000"/>
          <a:ext cx="228600" cy="279400"/>
        </p:xfrm>
        <a:graphic>
          <a:graphicData uri="http://schemas.openxmlformats.org/presentationml/2006/ole">
            <p:oleObj spid="_x0000_s1067" name="Equation" r:id="rId9" imgW="228600" imgH="279360" progId="Equation.3">
              <p:embed/>
            </p:oleObj>
          </a:graphicData>
        </a:graphic>
      </p:graphicFrame>
      <p:sp>
        <p:nvSpPr>
          <p:cNvPr id="7190" name="Line 21"/>
          <p:cNvSpPr>
            <a:spLocks noChangeShapeType="1"/>
          </p:cNvSpPr>
          <p:nvPr/>
        </p:nvSpPr>
        <p:spPr bwMode="auto">
          <a:xfrm flipV="1">
            <a:off x="1295400" y="24384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 flipH="1" flipV="1">
            <a:off x="6019800" y="24384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2" name="Text Box 23"/>
          <p:cNvSpPr txBox="1">
            <a:spLocks noChangeArrowheads="1"/>
          </p:cNvSpPr>
          <p:nvPr/>
        </p:nvSpPr>
        <p:spPr bwMode="auto">
          <a:xfrm>
            <a:off x="0" y="3429000"/>
            <a:ext cx="187166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Left-end</a:t>
            </a:r>
          </a:p>
          <a:p>
            <a:r>
              <a:rPr lang="en-US">
                <a:solidFill>
                  <a:schemeClr val="tx2"/>
                </a:solidFill>
              </a:rPr>
              <a:t>marker</a:t>
            </a:r>
          </a:p>
        </p:txBody>
      </p:sp>
      <p:sp>
        <p:nvSpPr>
          <p:cNvPr id="7193" name="Text Box 24"/>
          <p:cNvSpPr txBox="1">
            <a:spLocks noChangeArrowheads="1"/>
          </p:cNvSpPr>
          <p:nvPr/>
        </p:nvSpPr>
        <p:spPr bwMode="auto">
          <a:xfrm>
            <a:off x="3048000" y="990600"/>
            <a:ext cx="2490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Input string</a:t>
            </a:r>
          </a:p>
        </p:txBody>
      </p:sp>
      <p:sp>
        <p:nvSpPr>
          <p:cNvPr id="7194" name="Text Box 25"/>
          <p:cNvSpPr txBox="1">
            <a:spLocks noChangeArrowheads="1"/>
          </p:cNvSpPr>
          <p:nvPr/>
        </p:nvSpPr>
        <p:spPr bwMode="auto">
          <a:xfrm>
            <a:off x="7104063" y="3505200"/>
            <a:ext cx="2039937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Right-end</a:t>
            </a:r>
          </a:p>
          <a:p>
            <a:r>
              <a:rPr lang="en-US">
                <a:solidFill>
                  <a:schemeClr val="tx2"/>
                </a:solidFill>
              </a:rPr>
              <a:t>marker</a:t>
            </a:r>
          </a:p>
        </p:txBody>
      </p: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3124200" y="3048000"/>
            <a:ext cx="29559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Working space</a:t>
            </a:r>
          </a:p>
          <a:p>
            <a:r>
              <a:rPr lang="en-US">
                <a:solidFill>
                  <a:srgbClr val="FF0000"/>
                </a:solidFill>
              </a:rPr>
              <a:t> in tape</a:t>
            </a:r>
          </a:p>
        </p:txBody>
      </p:sp>
      <p:sp>
        <p:nvSpPr>
          <p:cNvPr id="7196" name="AutoShape 27"/>
          <p:cNvSpPr>
            <a:spLocks/>
          </p:cNvSpPr>
          <p:nvPr/>
        </p:nvSpPr>
        <p:spPr bwMode="auto">
          <a:xfrm rot="5400000">
            <a:off x="4114800" y="14478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0" y="5334000"/>
            <a:ext cx="8756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computation is done between end markers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1295400" y="334962"/>
            <a:ext cx="645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dirty="0"/>
              <a:t>Linear Bounded Automaton (LBA)</a:t>
            </a:r>
          </a:p>
        </p:txBody>
      </p:sp>
    </p:spTree>
    <p:extLst>
      <p:ext uri="{BB962C8B-B14F-4D97-AF65-F5344CB8AC3E}">
        <p14:creationId xmlns="" xmlns:p14="http://schemas.microsoft.com/office/powerpoint/2010/main" val="26142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731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languages accepted by LBAs: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838200" y="1295400"/>
          <a:ext cx="2730500" cy="711200"/>
        </p:xfrm>
        <a:graphic>
          <a:graphicData uri="http://schemas.openxmlformats.org/presentationml/2006/ole">
            <p:oleObj spid="_x0000_s2060" name="Equation" r:id="rId3" imgW="2730500" imgH="711200" progId="Equation.3">
              <p:embed/>
            </p:oleObj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4876800" y="1295400"/>
          <a:ext cx="1828800" cy="711200"/>
        </p:xfrm>
        <a:graphic>
          <a:graphicData uri="http://schemas.openxmlformats.org/presentationml/2006/ole">
            <p:oleObj spid="_x0000_s2061" name="Equation" r:id="rId4" imgW="1828800" imgH="711000" progId="Equation.3">
              <p:embed/>
            </p:oleObj>
          </a:graphicData>
        </a:graphic>
      </p:graphicFrame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52400" y="2971800"/>
            <a:ext cx="88042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LBA’s have more power than PDA’s</a:t>
            </a:r>
          </a:p>
          <a:p>
            <a:r>
              <a:rPr lang="en-US"/>
              <a:t>                                      (pushdown automata)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52400" y="5334000"/>
            <a:ext cx="864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LBA’s have less power than Turing Machines </a:t>
            </a:r>
          </a:p>
        </p:txBody>
      </p:sp>
    </p:spTree>
    <p:extLst>
      <p:ext uri="{BB962C8B-B14F-4D97-AF65-F5344CB8AC3E}">
        <p14:creationId xmlns="" xmlns:p14="http://schemas.microsoft.com/office/powerpoint/2010/main" val="22076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124200" y="1295400"/>
            <a:ext cx="2395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Productions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3657600" y="2057400"/>
          <a:ext cx="1231900" cy="315913"/>
        </p:xfrm>
        <a:graphic>
          <a:graphicData uri="http://schemas.openxmlformats.org/presentationml/2006/ole">
            <p:oleObj spid="_x0000_s3079" name="Equation" r:id="rId3" imgW="1231366" imgH="317362" progId="Equation.3">
              <p:embed/>
            </p:oleObj>
          </a:graphicData>
        </a:graphic>
      </p:graphicFrame>
      <p:sp>
        <p:nvSpPr>
          <p:cNvPr id="10246" name="Line 5"/>
          <p:cNvSpPr>
            <a:spLocks noChangeShapeType="1"/>
          </p:cNvSpPr>
          <p:nvPr/>
        </p:nvSpPr>
        <p:spPr bwMode="auto">
          <a:xfrm flipV="1">
            <a:off x="1981200" y="2438400"/>
            <a:ext cx="1524000" cy="10668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H="1" flipV="1">
            <a:off x="4953000" y="2438400"/>
            <a:ext cx="1676400" cy="11430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0" y="3657600"/>
            <a:ext cx="3759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of variables</a:t>
            </a:r>
          </a:p>
          <a:p>
            <a:r>
              <a:rPr lang="en-US"/>
              <a:t>and terminals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384800" y="3733800"/>
            <a:ext cx="3759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of variables</a:t>
            </a:r>
          </a:p>
          <a:p>
            <a:r>
              <a:rPr lang="en-US"/>
              <a:t>and terminals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5805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Type-0 grammar (Unrestricted Grammar)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9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Type-0 grammar (Unrestricted Grammar)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They generate exactly all languages that can be recognized by a </a:t>
            </a:r>
            <a:r>
              <a:rPr lang="en-US" smtClean="0">
                <a:solidFill>
                  <a:srgbClr val="FF0000"/>
                </a:solidFill>
              </a:rPr>
              <a:t>Turing machine</a:t>
            </a:r>
            <a:r>
              <a:rPr lang="en-US" smtClean="0"/>
              <a:t>. </a:t>
            </a:r>
          </a:p>
          <a:p>
            <a:endParaRPr lang="en-US" smtClean="0"/>
          </a:p>
          <a:p>
            <a:r>
              <a:rPr lang="en-US" smtClean="0"/>
              <a:t>These languages are also known as the </a:t>
            </a:r>
            <a:r>
              <a:rPr lang="en-US" smtClean="0">
                <a:solidFill>
                  <a:srgbClr val="FF0000"/>
                </a:solidFill>
              </a:rPr>
              <a:t>recursively enumerable languages</a:t>
            </a:r>
            <a:r>
              <a:rPr lang="en-US" smtClean="0"/>
              <a:t>. </a:t>
            </a:r>
          </a:p>
          <a:p>
            <a:endParaRPr lang="en-US" smtClean="0"/>
          </a:p>
          <a:p>
            <a:r>
              <a:rPr lang="en-US" smtClean="0"/>
              <a:t>This is different from the </a:t>
            </a:r>
            <a:r>
              <a:rPr lang="en-US" smtClean="0">
                <a:solidFill>
                  <a:srgbClr val="FF0000"/>
                </a:solidFill>
              </a:rPr>
              <a:t>recursive languages</a:t>
            </a:r>
            <a:r>
              <a:rPr lang="en-US" smtClean="0"/>
              <a:t> which can be </a:t>
            </a:r>
            <a:r>
              <a:rPr lang="en-US" i="1" smtClean="0"/>
              <a:t>decided</a:t>
            </a:r>
            <a:r>
              <a:rPr lang="en-US" smtClean="0"/>
              <a:t> by an always halting Turing machine.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8303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8551</TotalTime>
  <Words>456</Words>
  <Application>Microsoft Office PowerPoint</Application>
  <PresentationFormat>On-screen Show (4:3)</PresentationFormat>
  <Paragraphs>85</Paragraphs>
  <Slides>17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class</vt:lpstr>
      <vt:lpstr>Equation</vt:lpstr>
      <vt:lpstr>Document</vt:lpstr>
      <vt:lpstr>The Chomsky Hierarchy</vt:lpstr>
      <vt:lpstr>Chomsky Hierarchy</vt:lpstr>
      <vt:lpstr>The chomsky hierarchy</vt:lpstr>
      <vt:lpstr>Slide 4</vt:lpstr>
      <vt:lpstr>Slide 5</vt:lpstr>
      <vt:lpstr>Slide 6</vt:lpstr>
      <vt:lpstr>Slide 7</vt:lpstr>
      <vt:lpstr>Slide 8</vt:lpstr>
      <vt:lpstr>Type-0 grammar (Unrestricted Grammar)</vt:lpstr>
      <vt:lpstr>Slide 10</vt:lpstr>
      <vt:lpstr>Slide 11</vt:lpstr>
      <vt:lpstr>Slide 12</vt:lpstr>
      <vt:lpstr>Context-Sensitive Grammars: Type-1 grammar</vt:lpstr>
      <vt:lpstr>Slide 14</vt:lpstr>
      <vt:lpstr>Slide 15</vt:lpstr>
      <vt:lpstr>Slide 16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</dc:creator>
  <cp:lastModifiedBy>Nauman</cp:lastModifiedBy>
  <cp:revision>266</cp:revision>
  <dcterms:created xsi:type="dcterms:W3CDTF">2011-10-20T18:40:42Z</dcterms:created>
  <dcterms:modified xsi:type="dcterms:W3CDTF">2013-12-07T04:29:15Z</dcterms:modified>
</cp:coreProperties>
</file>