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3"/>
  </p:notes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0" r:id="rId48"/>
    <p:sldId id="306" r:id="rId49"/>
    <p:sldId id="307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59" autoAdjust="0"/>
  </p:normalViewPr>
  <p:slideViewPr>
    <p:cSldViewPr>
      <p:cViewPr varScale="1">
        <p:scale>
          <a:sx n="61" d="100"/>
          <a:sy n="61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F581-9539-4EF3-8AC5-E93DD560929F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7376-BE02-4C40-8BE1-F35C65EBF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16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12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954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73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423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91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852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4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9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6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48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1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59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DE0-65EF-41FF-90F1-98802A827968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National University of Computer and Emerging Sciences, Peshawar Campus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89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8.wmf"/><Relationship Id="rId7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2.wmf"/><Relationship Id="rId7" Type="http://schemas.openxmlformats.org/officeDocument/2006/relationships/image" Target="../media/image7.wmf"/><Relationship Id="rId12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2.wmf"/><Relationship Id="rId7" Type="http://schemas.openxmlformats.org/officeDocument/2006/relationships/image" Target="../media/image7.wmf"/><Relationship Id="rId12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2.wmf"/><Relationship Id="rId7" Type="http://schemas.openxmlformats.org/officeDocument/2006/relationships/image" Target="../media/image8.wmf"/><Relationship Id="rId12" Type="http://schemas.openxmlformats.org/officeDocument/2006/relationships/image" Target="../media/image7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28.wmf"/><Relationship Id="rId5" Type="http://schemas.openxmlformats.org/officeDocument/2006/relationships/image" Target="../media/image5.wmf"/><Relationship Id="rId10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34.wmf"/><Relationship Id="rId5" Type="http://schemas.openxmlformats.org/officeDocument/2006/relationships/image" Target="../media/image8.wmf"/><Relationship Id="rId10" Type="http://schemas.openxmlformats.org/officeDocument/2006/relationships/image" Target="../media/image4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36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wmf"/><Relationship Id="rId7" Type="http://schemas.openxmlformats.org/officeDocument/2006/relationships/image" Target="../media/image5.wmf"/><Relationship Id="rId12" Type="http://schemas.openxmlformats.org/officeDocument/2006/relationships/image" Target="../media/image11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38.wmf"/><Relationship Id="rId5" Type="http://schemas.openxmlformats.org/officeDocument/2006/relationships/image" Target="../media/image12.wmf"/><Relationship Id="rId10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5.wmf"/><Relationship Id="rId5" Type="http://schemas.openxmlformats.org/officeDocument/2006/relationships/image" Target="../media/image8.wmf"/><Relationship Id="rId10" Type="http://schemas.openxmlformats.org/officeDocument/2006/relationships/image" Target="../media/image4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2.wmf"/><Relationship Id="rId7" Type="http://schemas.openxmlformats.org/officeDocument/2006/relationships/image" Target="../media/image7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9.wmf"/><Relationship Id="rId7" Type="http://schemas.openxmlformats.org/officeDocument/2006/relationships/image" Target="../media/image5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6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69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1.wmf"/><Relationship Id="rId7" Type="http://schemas.openxmlformats.org/officeDocument/2006/relationships/image" Target="../media/image11.wmf"/><Relationship Id="rId12" Type="http://schemas.openxmlformats.org/officeDocument/2006/relationships/image" Target="../media/image7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6.wmf"/><Relationship Id="rId5" Type="http://schemas.openxmlformats.org/officeDocument/2006/relationships/image" Target="../media/image8.wmf"/><Relationship Id="rId10" Type="http://schemas.openxmlformats.org/officeDocument/2006/relationships/image" Target="../media/image5.wmf"/><Relationship Id="rId4" Type="http://schemas.openxmlformats.org/officeDocument/2006/relationships/image" Target="../media/image72.wmf"/><Relationship Id="rId9" Type="http://schemas.openxmlformats.org/officeDocument/2006/relationships/image" Target="../media/image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9.wmf"/><Relationship Id="rId7" Type="http://schemas.openxmlformats.org/officeDocument/2006/relationships/image" Target="../media/image6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wmf"/><Relationship Id="rId7" Type="http://schemas.openxmlformats.org/officeDocument/2006/relationships/image" Target="../media/image5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Theory of Automata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r>
              <a:rPr lang="en-US" dirty="0" smtClean="0"/>
              <a:t>Shakir </a:t>
            </a:r>
            <a:r>
              <a:rPr lang="en-US" dirty="0" err="1" smtClean="0"/>
              <a:t>Ullah</a:t>
            </a:r>
            <a:r>
              <a:rPr lang="en-US" dirty="0" smtClean="0"/>
              <a:t> Shah</a:t>
            </a:r>
          </a:p>
          <a:p>
            <a:pPr marL="36576" indent="0" algn="ctr">
              <a:buNone/>
              <a:defRPr/>
            </a:pPr>
            <a:endParaRPr lang="en-US" dirty="0"/>
          </a:p>
          <a:p>
            <a:pPr marL="36576" indent="0" algn="ctr">
              <a:buNone/>
              <a:defRPr/>
            </a:pPr>
            <a:r>
              <a:rPr lang="en-US" sz="4000" dirty="0" smtClean="0"/>
              <a:t>Lecture 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Finite </a:t>
            </a:r>
            <a:r>
              <a:rPr lang="en-US" sz="4800" dirty="0" smtClean="0"/>
              <a:t>Automata</a:t>
            </a:r>
            <a:endParaRPr 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568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Also known as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deterministic finite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automaton (DFA), Finite State Automata (FSA) or simply FA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 smtClean="0"/>
              <a:t>It is </a:t>
            </a:r>
            <a:r>
              <a:rPr lang="en-US" sz="3200" dirty="0"/>
              <a:t>a simple language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recognition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device</a:t>
            </a:r>
            <a:r>
              <a:rPr lang="en-US" sz="3200" b="1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It </a:t>
            </a:r>
            <a:r>
              <a:rPr lang="en-US" sz="3200" dirty="0"/>
              <a:t>is called deterministic because their operation is completely determined by their input.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Strings are fed into the device by means of an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 tape</a:t>
            </a:r>
            <a:r>
              <a:rPr lang="en-US" sz="3200" dirty="0"/>
              <a:t>, which is divided into squares, with one symbol inscribed in each tape square.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23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to determine whether a word does or does not belong to a Regular Language</a:t>
            </a:r>
          </a:p>
          <a:p>
            <a:r>
              <a:rPr lang="en-US" dirty="0" smtClean="0"/>
              <a:t>User for defining a Regular Language</a:t>
            </a:r>
          </a:p>
          <a:p>
            <a:r>
              <a:rPr lang="en-US" dirty="0" smtClean="0"/>
              <a:t>Used in Lexical Analyzers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77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Finite </a:t>
            </a:r>
            <a:r>
              <a:rPr lang="en-US" dirty="0" smtClean="0"/>
              <a:t>Automaton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6200" y="533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76200" y="1219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28800" y="3505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0200" y="2362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09800" y="1752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15000" y="4267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38800" y="4419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2600" y="3733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715000" y="3810000"/>
            <a:ext cx="18526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“Accept”</a:t>
            </a:r>
          </a:p>
          <a:p>
            <a:r>
              <a:rPr lang="en-US"/>
              <a:t>     or</a:t>
            </a:r>
          </a:p>
          <a:p>
            <a:r>
              <a:rPr lang="en-US"/>
              <a:t>“Reject”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743200" y="2438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String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209800" y="41910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Finite</a:t>
            </a:r>
          </a:p>
          <a:p>
            <a:r>
              <a:rPr lang="en-US"/>
              <a:t>Automaton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424238" y="3049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1054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943600" y="3200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36308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004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576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148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720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292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486400" y="24320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505200" y="2057400"/>
            <a:ext cx="1482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Input tape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124200" y="4337050"/>
            <a:ext cx="27432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4"/>
          <p:cNvSpPr>
            <a:spLocks/>
          </p:cNvSpPr>
          <p:nvPr/>
        </p:nvSpPr>
        <p:spPr bwMode="auto">
          <a:xfrm>
            <a:off x="3263900" y="2965450"/>
            <a:ext cx="1231900" cy="1371600"/>
          </a:xfrm>
          <a:custGeom>
            <a:avLst/>
            <a:gdLst>
              <a:gd name="T0" fmla="*/ 680 w 776"/>
              <a:gd name="T1" fmla="*/ 864 h 864"/>
              <a:gd name="T2" fmla="*/ 680 w 776"/>
              <a:gd name="T3" fmla="*/ 576 h 864"/>
              <a:gd name="T4" fmla="*/ 104 w 776"/>
              <a:gd name="T5" fmla="*/ 240 h 864"/>
              <a:gd name="T6" fmla="*/ 56 w 776"/>
              <a:gd name="T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6" h="864">
                <a:moveTo>
                  <a:pt x="680" y="864"/>
                </a:moveTo>
                <a:cubicBezTo>
                  <a:pt x="728" y="772"/>
                  <a:pt x="776" y="680"/>
                  <a:pt x="680" y="576"/>
                </a:cubicBezTo>
                <a:cubicBezTo>
                  <a:pt x="584" y="472"/>
                  <a:pt x="208" y="336"/>
                  <a:pt x="104" y="240"/>
                </a:cubicBezTo>
                <a:cubicBezTo>
                  <a:pt x="0" y="144"/>
                  <a:pt x="28" y="72"/>
                  <a:pt x="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3352800" y="28892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3581400" y="3132138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Reading head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4572000" y="43370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q</a:t>
            </a:r>
            <a:r>
              <a:rPr lang="en-US" baseline="-25000">
                <a:solidFill>
                  <a:srgbClr val="11111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5105400" y="46418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q</a:t>
            </a:r>
            <a:r>
              <a:rPr lang="en-US" baseline="-25000">
                <a:solidFill>
                  <a:srgbClr val="11111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105400" y="52514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q</a:t>
            </a:r>
            <a:r>
              <a:rPr lang="en-US" baseline="-25000">
                <a:solidFill>
                  <a:srgbClr val="11111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648200" y="55562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q</a:t>
            </a:r>
            <a:r>
              <a:rPr lang="en-US" baseline="-25000">
                <a:solidFill>
                  <a:srgbClr val="11111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114800" y="53276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q</a:t>
            </a:r>
            <a:r>
              <a:rPr lang="en-US" baseline="-25000">
                <a:solidFill>
                  <a:srgbClr val="11111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114800" y="47180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Times New Roman" pitchFamily="18" charset="0"/>
              </a:rPr>
              <a:t>q</a:t>
            </a:r>
            <a:r>
              <a:rPr lang="en-US" baseline="-25000">
                <a:solidFill>
                  <a:srgbClr val="11111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4800600" y="517525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3200400" y="4818063"/>
            <a:ext cx="9846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Finite</a:t>
            </a:r>
            <a:b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</a:b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control</a:t>
            </a:r>
          </a:p>
        </p:txBody>
      </p:sp>
    </p:spTree>
    <p:extLst>
      <p:ext uri="{BB962C8B-B14F-4D97-AF65-F5344CB8AC3E}">
        <p14:creationId xmlns="" xmlns:p14="http://schemas.microsoft.com/office/powerpoint/2010/main" val="18023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76400"/>
            <a:ext cx="7339940" cy="441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6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4" y="1729312"/>
            <a:ext cx="7420706" cy="413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920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of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5491"/>
            <a:ext cx="6553200" cy="456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63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>
            <a:spLocks noGrp="1" noChangeArrowheads="1"/>
          </p:cNvSpPr>
          <p:nvPr/>
        </p:nvSpPr>
        <p:spPr bwMode="auto">
          <a:xfrm>
            <a:off x="304800" y="3048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 Configuration</a:t>
            </a:r>
          </a:p>
        </p:txBody>
      </p:sp>
      <p:sp>
        <p:nvSpPr>
          <p:cNvPr id="60" name="Rectangle 59"/>
          <p:cNvSpPr>
            <a:spLocks noGrp="1" noChangeArrowheads="1"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1595438" y="5032375"/>
            <a:ext cx="530225" cy="53022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858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6705600" y="4876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Line 10"/>
          <p:cNvSpPr>
            <a:spLocks noChangeShapeType="1"/>
          </p:cNvSpPr>
          <p:nvPr/>
        </p:nvSpPr>
        <p:spPr bwMode="auto">
          <a:xfrm>
            <a:off x="990600" y="5334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>
            <a:off x="3429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47244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>
            <a:off x="6019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1" name="Picture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0292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" name="Picture 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7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" name="Picture 7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6" name="Picture 7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" name="Picture 7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61100" y="374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1" name="Picture 8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7465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" name="Picture 8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3" name="Picture 8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48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" name="Picture 8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" name="Freeform 85"/>
          <p:cNvSpPr>
            <a:spLocks/>
          </p:cNvSpPr>
          <p:nvPr/>
        </p:nvSpPr>
        <p:spPr bwMode="auto">
          <a:xfrm>
            <a:off x="6096000" y="29718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7" name="Picture 8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527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" name="Line 39"/>
          <p:cNvSpPr>
            <a:spLocks noChangeShapeType="1"/>
          </p:cNvSpPr>
          <p:nvPr/>
        </p:nvSpPr>
        <p:spPr bwMode="auto">
          <a:xfrm flipV="1">
            <a:off x="5867400" y="4267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4572000" y="41148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3276600" y="39243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1981200" y="33020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38200" y="15240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3" name="Text Box 46"/>
          <p:cNvSpPr txBox="1">
            <a:spLocks noChangeArrowheads="1"/>
          </p:cNvSpPr>
          <p:nvPr/>
        </p:nvSpPr>
        <p:spPr bwMode="auto">
          <a:xfrm>
            <a:off x="914400" y="22098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Input String</a:t>
            </a:r>
          </a:p>
        </p:txBody>
      </p:sp>
      <p:sp>
        <p:nvSpPr>
          <p:cNvPr id="94" name="Line 47"/>
          <p:cNvSpPr>
            <a:spLocks noChangeShapeType="1"/>
          </p:cNvSpPr>
          <p:nvPr/>
        </p:nvSpPr>
        <p:spPr bwMode="auto">
          <a:xfrm>
            <a:off x="1371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5" name="Line 48"/>
          <p:cNvSpPr>
            <a:spLocks noChangeShapeType="1"/>
          </p:cNvSpPr>
          <p:nvPr/>
        </p:nvSpPr>
        <p:spPr bwMode="auto">
          <a:xfrm>
            <a:off x="190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6" name="Line 49"/>
          <p:cNvSpPr>
            <a:spLocks noChangeShapeType="1"/>
          </p:cNvSpPr>
          <p:nvPr/>
        </p:nvSpPr>
        <p:spPr bwMode="auto">
          <a:xfrm>
            <a:off x="2438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7" name="Line 50"/>
          <p:cNvSpPr>
            <a:spLocks noChangeShapeType="1"/>
          </p:cNvSpPr>
          <p:nvPr/>
        </p:nvSpPr>
        <p:spPr bwMode="auto">
          <a:xfrm>
            <a:off x="297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8" name="Picture 9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9" name="Picture 9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0" name="Picture 9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1" name="Picture 1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" name="Line 56"/>
          <p:cNvSpPr>
            <a:spLocks noChangeShapeType="1"/>
          </p:cNvSpPr>
          <p:nvPr/>
        </p:nvSpPr>
        <p:spPr bwMode="auto">
          <a:xfrm>
            <a:off x="1524000" y="5715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" name="Line 60"/>
          <p:cNvSpPr>
            <a:spLocks noChangeShapeType="1"/>
          </p:cNvSpPr>
          <p:nvPr/>
        </p:nvSpPr>
        <p:spPr bwMode="auto">
          <a:xfrm>
            <a:off x="762000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6629400" y="4267204"/>
            <a:ext cx="900113" cy="609601"/>
            <a:chOff x="4224" y="1824"/>
            <a:chExt cx="567" cy="384"/>
          </a:xfrm>
        </p:grpSpPr>
        <p:pic>
          <p:nvPicPr>
            <p:cNvPr id="109" name="Picture 10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0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105" name="Picture 104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6" name="Text Box 69"/>
          <p:cNvSpPr txBox="1">
            <a:spLocks noChangeArrowheads="1"/>
          </p:cNvSpPr>
          <p:nvPr/>
        </p:nvSpPr>
        <p:spPr bwMode="auto">
          <a:xfrm>
            <a:off x="517525" y="58928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Initial state</a:t>
            </a:r>
          </a:p>
        </p:txBody>
      </p:sp>
      <p:sp>
        <p:nvSpPr>
          <p:cNvPr id="107" name="Text Box 70"/>
          <p:cNvSpPr txBox="1">
            <a:spLocks noChangeArrowheads="1"/>
          </p:cNvSpPr>
          <p:nvPr/>
        </p:nvSpPr>
        <p:spPr bwMode="auto">
          <a:xfrm>
            <a:off x="3200400" y="10668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108" name="Text Box 71"/>
          <p:cNvSpPr txBox="1">
            <a:spLocks noChangeArrowheads="1"/>
          </p:cNvSpPr>
          <p:nvPr/>
        </p:nvSpPr>
        <p:spPr bwMode="auto">
          <a:xfrm>
            <a:off x="288925" y="4064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head</a:t>
            </a:r>
          </a:p>
        </p:txBody>
      </p:sp>
    </p:spTree>
    <p:extLst>
      <p:ext uri="{BB962C8B-B14F-4D97-AF65-F5344CB8AC3E}">
        <p14:creationId xmlns="" xmlns:p14="http://schemas.microsoft.com/office/powerpoint/2010/main" val="46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3048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Scanning the Input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0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58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05600" y="4876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90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29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244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0292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261100" y="374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7465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48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Freeform 31"/>
          <p:cNvSpPr>
            <a:spLocks/>
          </p:cNvSpPr>
          <p:nvPr/>
        </p:nvSpPr>
        <p:spPr bwMode="auto">
          <a:xfrm>
            <a:off x="6096000" y="29718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527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5867400" y="4267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572000" y="41148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3276600" y="39243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81200" y="33020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38200" y="15240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1371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90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2438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297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3" name="Picture 42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Picture 44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2819400" y="5715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1143000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705600" y="4267204"/>
            <a:ext cx="900113" cy="609601"/>
            <a:chOff x="4224" y="1824"/>
            <a:chExt cx="567" cy="384"/>
          </a:xfrm>
        </p:grpSpPr>
        <p:pic>
          <p:nvPicPr>
            <p:cNvPr id="50" name="Picture 49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9072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Languages Associated with Regular Expressions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37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3048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0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58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05600" y="4876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90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29000" y="5334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244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0292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261100" y="374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7465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48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Freeform 31"/>
          <p:cNvSpPr>
            <a:spLocks/>
          </p:cNvSpPr>
          <p:nvPr/>
        </p:nvSpPr>
        <p:spPr bwMode="auto">
          <a:xfrm>
            <a:off x="6096000" y="29718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527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5867400" y="4267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572000" y="41148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3276600" y="39243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81200" y="33020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38200" y="15240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1371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190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2438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97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3" name="Picture 42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Picture 44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114800" y="5715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1676400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705600" y="4267204"/>
            <a:ext cx="900113" cy="609601"/>
            <a:chOff x="4224" y="1824"/>
            <a:chExt cx="567" cy="384"/>
          </a:xfrm>
        </p:grpSpPr>
        <p:pic>
          <p:nvPicPr>
            <p:cNvPr id="50" name="Picture 49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0216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3048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0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58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05600" y="48768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90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29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24400" y="53340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0292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261100" y="374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7465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48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Freeform 31"/>
          <p:cNvSpPr>
            <a:spLocks/>
          </p:cNvSpPr>
          <p:nvPr/>
        </p:nvSpPr>
        <p:spPr bwMode="auto">
          <a:xfrm>
            <a:off x="6096000" y="29718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527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5867400" y="4267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572000" y="41148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3276600" y="39243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81200" y="33020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38200" y="15240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1371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190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2438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97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3" name="Picture 42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Picture 44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5410200" y="5715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2209800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705600" y="4267204"/>
            <a:ext cx="900113" cy="609601"/>
            <a:chOff x="4224" y="1824"/>
            <a:chExt cx="567" cy="384"/>
          </a:xfrm>
        </p:grpSpPr>
        <p:pic>
          <p:nvPicPr>
            <p:cNvPr id="50" name="Picture 49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80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600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8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58000" y="50292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05600" y="48768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990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29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7244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019800" y="533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895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0292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5029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29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133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3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29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477000" y="60198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261100" y="374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7465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48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Freeform 30"/>
          <p:cNvSpPr>
            <a:spLocks/>
          </p:cNvSpPr>
          <p:nvPr/>
        </p:nvSpPr>
        <p:spPr bwMode="auto">
          <a:xfrm>
            <a:off x="6096000" y="29718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2" name="Picture 31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527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867400" y="4267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572000" y="41148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276600" y="39243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1981200" y="33020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38200" y="15240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371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9050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24384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29718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2" name="Picture 41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4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Picture 44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781800" y="5791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2743200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6705600" y="4267204"/>
            <a:ext cx="900113" cy="609601"/>
            <a:chOff x="4224" y="1824"/>
            <a:chExt cx="567" cy="384"/>
          </a:xfrm>
        </p:grpSpPr>
        <p:pic>
          <p:nvPicPr>
            <p:cNvPr id="50" name="Picture 49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1371600" y="3810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 finished</a:t>
            </a:r>
          </a:p>
        </p:txBody>
      </p:sp>
    </p:spTree>
    <p:extLst>
      <p:ext uri="{BB962C8B-B14F-4D97-AF65-F5344CB8AC3E}">
        <p14:creationId xmlns="" xmlns:p14="http://schemas.microsoft.com/office/powerpoint/2010/main" val="12106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72381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71500" y="81518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348581"/>
            <a:ext cx="5207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38500" y="662781"/>
            <a:ext cx="242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Empty Tape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1257300" y="5006181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714500" y="4548981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1790700" y="5539581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409700" y="5615781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800100" y="1958181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Input Finished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68098" y="4632702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98" y="4708902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770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533400" y="11811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Language Accepted: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04900"/>
            <a:ext cx="38862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24000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724400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696200" y="48387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914400" y="5219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495800" y="46101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2209800" y="52197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5638800" y="52197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422400" y="38354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543800" y="38481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671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625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686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147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149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9149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49149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984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185737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Another Example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67000" y="308133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867400" y="3081337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828800" y="34623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2852737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57537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157537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3429000" y="2459037"/>
            <a:ext cx="2590800" cy="622300"/>
          </a:xfrm>
          <a:custGeom>
            <a:avLst/>
            <a:gdLst>
              <a:gd name="T0" fmla="*/ 0 w 1632"/>
              <a:gd name="T1" fmla="*/ 344 h 392"/>
              <a:gd name="T2" fmla="*/ 720 w 1632"/>
              <a:gd name="T3" fmla="*/ 8 h 392"/>
              <a:gd name="T4" fmla="*/ 1632 w 1632"/>
              <a:gd name="T5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429000" y="3690937"/>
            <a:ext cx="2514600" cy="469900"/>
          </a:xfrm>
          <a:custGeom>
            <a:avLst/>
            <a:gdLst>
              <a:gd name="T0" fmla="*/ 1584 w 1584"/>
              <a:gd name="T1" fmla="*/ 0 h 296"/>
              <a:gd name="T2" fmla="*/ 816 w 1584"/>
              <a:gd name="T3" fmla="*/ 288 h 296"/>
              <a:gd name="T4" fmla="*/ 0 w 1584"/>
              <a:gd name="T5" fmla="*/ 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01837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78237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00137"/>
            <a:ext cx="16002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12725" y="1125537"/>
            <a:ext cx="203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Alphabet: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2400" y="4452937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Language Accepted: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71961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91200"/>
            <a:ext cx="48863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349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3429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Formal Definition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52400" y="10287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  Deterministic Finite Automaton (DFA)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892300"/>
            <a:ext cx="38862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416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03600"/>
            <a:ext cx="3286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41800"/>
            <a:ext cx="3302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51400"/>
            <a:ext cx="48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5835650"/>
            <a:ext cx="4048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431925" y="2590800"/>
            <a:ext cx="2917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: set of states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55725" y="3352800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: input alphabet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279525" y="4191000"/>
            <a:ext cx="397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: transition function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55725" y="4953000"/>
            <a:ext cx="37353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dirty="0"/>
              <a:t>: initial </a:t>
            </a:r>
            <a:r>
              <a:rPr lang="en-US" dirty="0" smtClean="0"/>
              <a:t>state (one)</a:t>
            </a:r>
            <a:endParaRPr lang="en-US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355725" y="57150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dirty="0"/>
              <a:t>: set of accepting states</a:t>
            </a:r>
          </a:p>
        </p:txBody>
      </p:sp>
    </p:spTree>
    <p:extLst>
      <p:ext uri="{BB962C8B-B14F-4D97-AF65-F5344CB8AC3E}">
        <p14:creationId xmlns="" xmlns:p14="http://schemas.microsoft.com/office/powerpoint/2010/main" val="1047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3429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Set of States 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52400" y="10287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447800" y="5448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38600" y="5448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34000" y="5448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05600" y="5448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553200" y="5295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38200" y="5753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76600" y="5753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72000" y="5753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67400" y="5753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48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743200" y="5448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4483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448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5448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48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81200" y="5753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48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72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72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48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08700" y="416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41656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911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67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991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149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Freeform 32"/>
          <p:cNvSpPr>
            <a:spLocks/>
          </p:cNvSpPr>
          <p:nvPr/>
        </p:nvSpPr>
        <p:spPr bwMode="auto">
          <a:xfrm>
            <a:off x="5943600" y="33909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4" name="Picture 33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9464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5715000" y="4686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419600" y="45339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124200" y="43434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828800" y="37211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0300"/>
            <a:ext cx="4965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553200" y="4686304"/>
            <a:ext cx="900113" cy="609601"/>
            <a:chOff x="4224" y="1824"/>
            <a:chExt cx="567" cy="384"/>
          </a:xfrm>
        </p:grpSpPr>
        <p:pic>
          <p:nvPicPr>
            <p:cNvPr id="42" name="Picture 41"/>
            <p:cNvPicPr preferRelativeResize="0"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898525" y="12827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30625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3429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Alphabet 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52400" y="10287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57200"/>
            <a:ext cx="328613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447800" y="543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38600" y="543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34000" y="543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05600" y="543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553200" y="5283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38200" y="574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76600" y="574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72000" y="574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67400" y="574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56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743200" y="5435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4356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435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5435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356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981200" y="574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35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59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59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35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108700" y="4152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41529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78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54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978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02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Freeform 32"/>
          <p:cNvSpPr>
            <a:spLocks/>
          </p:cNvSpPr>
          <p:nvPr/>
        </p:nvSpPr>
        <p:spPr bwMode="auto">
          <a:xfrm>
            <a:off x="5943600" y="33782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4" name="Picture 33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9337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" name="Line 34"/>
          <p:cNvSpPr>
            <a:spLocks noChangeShapeType="1"/>
          </p:cNvSpPr>
          <p:nvPr/>
        </p:nvSpPr>
        <p:spPr bwMode="auto">
          <a:xfrm flipV="1">
            <a:off x="5715000" y="467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419600" y="45212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124200" y="43307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828800" y="37084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17800"/>
            <a:ext cx="1841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553200" y="4699004"/>
            <a:ext cx="900113" cy="609601"/>
            <a:chOff x="4224" y="1824"/>
            <a:chExt cx="567" cy="384"/>
          </a:xfrm>
        </p:grpSpPr>
        <p:pic>
          <p:nvPicPr>
            <p:cNvPr id="42" name="Picture 41"/>
            <p:cNvPicPr preferRelativeResize="0"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365125" y="2438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6193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3429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 State 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52400" y="10287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361950"/>
            <a:ext cx="48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447800" y="5067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386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340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056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553200" y="4914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38200" y="53721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76600" y="5372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72000" y="5372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67400" y="5372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7432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0673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7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5067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67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981200" y="5372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067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91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91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7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108700" y="378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7846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101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86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10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339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Freeform 31"/>
          <p:cNvSpPr>
            <a:spLocks/>
          </p:cNvSpPr>
          <p:nvPr/>
        </p:nvSpPr>
        <p:spPr bwMode="auto">
          <a:xfrm>
            <a:off x="5943600" y="30099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3" name="Picture 32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5654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5715000" y="4305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4419600" y="41529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3124200" y="39624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828800" y="33401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1371600" y="58293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553200" y="4305304"/>
            <a:ext cx="900113" cy="609601"/>
            <a:chOff x="4224" y="1824"/>
            <a:chExt cx="567" cy="384"/>
          </a:xfrm>
        </p:grpSpPr>
        <p:pic>
          <p:nvPicPr>
            <p:cNvPr id="42" name="Picture 41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40" name="Picture 39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67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746125" y="17399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sz="3200" dirty="0" smtClean="0"/>
              <a:t>The </a:t>
            </a:r>
            <a:r>
              <a:rPr kumimoji="1" lang="en-US" sz="3200" dirty="0"/>
              <a:t>language generated by any </a:t>
            </a:r>
            <a:r>
              <a:rPr kumimoji="1"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 expression</a:t>
            </a:r>
            <a:r>
              <a:rPr kumimoji="1" lang="en-US" sz="3200" dirty="0"/>
              <a:t> is called a </a:t>
            </a:r>
            <a:r>
              <a:rPr kumimoji="1"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 language</a:t>
            </a:r>
            <a:r>
              <a:rPr kumimoji="1" lang="en-US" sz="3200" dirty="0"/>
              <a:t>.</a:t>
            </a:r>
          </a:p>
          <a:p>
            <a:pPr marL="36576" indent="0">
              <a:buNone/>
              <a:defRPr/>
            </a:pPr>
            <a:endParaRPr kumimoji="1" lang="en-US" sz="3200" dirty="0"/>
          </a:p>
          <a:p>
            <a:pPr>
              <a:defRPr/>
            </a:pPr>
            <a:r>
              <a:rPr kumimoji="1" lang="en-US" sz="3200" dirty="0"/>
              <a:t>It is to be noted that if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, 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kumimoji="1" lang="en-US" sz="3200" dirty="0"/>
              <a:t> are regular expressions, corresponding to the languages L</a:t>
            </a:r>
            <a:r>
              <a:rPr kumimoji="1" lang="en-US" sz="3200" baseline="-25000" dirty="0"/>
              <a:t>1</a:t>
            </a:r>
            <a:r>
              <a:rPr kumimoji="1" lang="en-US" sz="3200" dirty="0"/>
              <a:t> and L</a:t>
            </a:r>
            <a:r>
              <a:rPr kumimoji="1" lang="en-US" sz="3200" baseline="-25000" dirty="0"/>
              <a:t>2 </a:t>
            </a:r>
            <a:r>
              <a:rPr kumimoji="1" lang="en-US" sz="3200" dirty="0"/>
              <a:t>then the languages generated by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 + 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kumimoji="1" lang="en-US" sz="3200" dirty="0"/>
              <a:t> ,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kumimoji="1" lang="en-US" sz="3200" dirty="0"/>
              <a:t> ( or </a:t>
            </a:r>
            <a:r>
              <a:rPr lang="en-US" sz="3200" dirty="0"/>
              <a:t>r</a:t>
            </a:r>
            <a:r>
              <a:rPr lang="en-US" sz="3200" baseline="-25000" dirty="0"/>
              <a:t>2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) and  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kumimoji="1" lang="en-US" sz="3200" dirty="0"/>
              <a:t>*( or  </a:t>
            </a:r>
            <a:r>
              <a:rPr lang="en-US" sz="3200" dirty="0"/>
              <a:t>r</a:t>
            </a:r>
            <a:r>
              <a:rPr lang="en-US" sz="3200" baseline="-25000" dirty="0"/>
              <a:t>2</a:t>
            </a:r>
            <a:r>
              <a:rPr kumimoji="1" lang="en-US" sz="3200" dirty="0"/>
              <a:t>*) are also regular languages.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94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ChangeArrowheads="1"/>
          </p:cNvSpPr>
          <p:nvPr/>
        </p:nvSpPr>
        <p:spPr bwMode="auto">
          <a:xfrm>
            <a:off x="152400" y="3429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/>
              <a:t>Set of Accepting States</a:t>
            </a:r>
          </a:p>
        </p:txBody>
      </p:sp>
      <p:sp>
        <p:nvSpPr>
          <p:cNvPr id="45" name="Rectangle 44"/>
          <p:cNvSpPr>
            <a:spLocks noGrp="1" noChangeArrowheads="1"/>
          </p:cNvSpPr>
          <p:nvPr/>
        </p:nvSpPr>
        <p:spPr bwMode="auto">
          <a:xfrm>
            <a:off x="152400" y="10287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46" name="Picture 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"/>
            <a:ext cx="1600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4478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0386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3340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705600" y="5067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53200" y="49149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838200" y="5372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3276600" y="5372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572000" y="5372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5867400" y="5372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6" name="Picture 5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67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2743200" y="5067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8" name="Picture 57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0673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Picture 5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7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" name="Picture 5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5067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1981200" y="5372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2" name="Picture 61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067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6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91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" name="Picture 63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91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" name="Picture 64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7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6108700" y="378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7" name="Picture 66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7846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" name="Picture 6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101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Picture 68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86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" name="Picture 6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10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" name="Picture 7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339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" name="Freeform 71"/>
          <p:cNvSpPr>
            <a:spLocks/>
          </p:cNvSpPr>
          <p:nvPr/>
        </p:nvSpPr>
        <p:spPr bwMode="auto">
          <a:xfrm>
            <a:off x="5943600" y="30099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3" name="Picture 72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5654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" name="Line 34"/>
          <p:cNvSpPr>
            <a:spLocks noChangeShapeType="1"/>
          </p:cNvSpPr>
          <p:nvPr/>
        </p:nvSpPr>
        <p:spPr bwMode="auto">
          <a:xfrm flipV="1">
            <a:off x="5715000" y="4305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4419600" y="41529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3124200" y="39624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1828800" y="33401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00300"/>
            <a:ext cx="1739900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6553200" y="4305304"/>
            <a:ext cx="900113" cy="609601"/>
            <a:chOff x="4224" y="1824"/>
            <a:chExt cx="567" cy="384"/>
          </a:xfrm>
        </p:grpSpPr>
        <p:pic>
          <p:nvPicPr>
            <p:cNvPr id="82" name="Picture 81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80" name="Picture 79"/>
          <p:cNvPicPr preferRelativeResize="0"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67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" name="Text Box 44"/>
          <p:cNvSpPr txBox="1">
            <a:spLocks noChangeArrowheads="1"/>
          </p:cNvSpPr>
          <p:nvPr/>
        </p:nvSpPr>
        <p:spPr bwMode="auto">
          <a:xfrm>
            <a:off x="517525" y="16637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17039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5715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/>
              <a:t>Transition Function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71500"/>
            <a:ext cx="3429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40075" y="35179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517900"/>
            <a:ext cx="501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Line 84"/>
          <p:cNvSpPr>
            <a:spLocks noChangeShapeType="1"/>
          </p:cNvSpPr>
          <p:nvPr/>
        </p:nvSpPr>
        <p:spPr bwMode="auto">
          <a:xfrm flipV="1">
            <a:off x="3810000" y="3848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05400" y="3467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3467100"/>
            <a:ext cx="500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90900"/>
            <a:ext cx="4572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19300"/>
            <a:ext cx="2971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 Box 98"/>
          <p:cNvSpPr txBox="1">
            <a:spLocks noChangeArrowheads="1"/>
          </p:cNvSpPr>
          <p:nvPr/>
        </p:nvSpPr>
        <p:spPr bwMode="auto">
          <a:xfrm>
            <a:off x="822325" y="5016500"/>
            <a:ext cx="69532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Describes the result of a transition</a:t>
            </a:r>
          </a:p>
          <a:p>
            <a:r>
              <a:rPr lang="en-US"/>
              <a:t>from state       with symbol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600700"/>
            <a:ext cx="501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676900"/>
            <a:ext cx="4572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4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5000" y="51816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10400" y="5029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295400" y="551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7338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029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3246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5181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5181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438400" y="54864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05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81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565900" y="3898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8989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00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48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Freeform 28"/>
          <p:cNvSpPr>
            <a:spLocks/>
          </p:cNvSpPr>
          <p:nvPr/>
        </p:nvSpPr>
        <p:spPr bwMode="auto">
          <a:xfrm>
            <a:off x="6400800" y="31242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6797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6172200" y="4419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876800" y="42672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581400" y="40767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2286000" y="34544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010400" y="4445004"/>
            <a:ext cx="900113" cy="609601"/>
            <a:chOff x="4224" y="1824"/>
            <a:chExt cx="567" cy="384"/>
          </a:xfrm>
        </p:grpSpPr>
        <p:pic>
          <p:nvPicPr>
            <p:cNvPr id="40" name="Picture 39"/>
            <p:cNvPicPr preferRelativeResize="0"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36" name="Picture 35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" name="Picture 36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1816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2489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28600" y="990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="" xmlns:p14="http://schemas.microsoft.com/office/powerpoint/2010/main" val="30305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3000"/>
            <a:ext cx="2514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05000" y="51816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162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010400" y="5029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81"/>
          <p:cNvSpPr>
            <a:spLocks noChangeShapeType="1"/>
          </p:cNvSpPr>
          <p:nvPr/>
        </p:nvSpPr>
        <p:spPr bwMode="auto">
          <a:xfrm>
            <a:off x="1295400" y="551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82"/>
          <p:cNvSpPr>
            <a:spLocks noChangeShapeType="1"/>
          </p:cNvSpPr>
          <p:nvPr/>
        </p:nvSpPr>
        <p:spPr bwMode="auto">
          <a:xfrm>
            <a:off x="37338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83"/>
          <p:cNvSpPr>
            <a:spLocks noChangeShapeType="1"/>
          </p:cNvSpPr>
          <p:nvPr/>
        </p:nvSpPr>
        <p:spPr bwMode="auto">
          <a:xfrm>
            <a:off x="5029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84"/>
          <p:cNvSpPr>
            <a:spLocks noChangeShapeType="1"/>
          </p:cNvSpPr>
          <p:nvPr/>
        </p:nvSpPr>
        <p:spPr bwMode="auto">
          <a:xfrm>
            <a:off x="63246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1816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5181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5181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24384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5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05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81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565900" y="38989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8989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006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48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Freeform 30"/>
          <p:cNvSpPr>
            <a:spLocks/>
          </p:cNvSpPr>
          <p:nvPr/>
        </p:nvSpPr>
        <p:spPr bwMode="auto">
          <a:xfrm>
            <a:off x="6400800" y="31242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2" name="Picture 31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6797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Line 104"/>
          <p:cNvSpPr>
            <a:spLocks noChangeShapeType="1"/>
          </p:cNvSpPr>
          <p:nvPr/>
        </p:nvSpPr>
        <p:spPr bwMode="auto">
          <a:xfrm flipV="1">
            <a:off x="6172200" y="4419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876800" y="42672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81400" y="40767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2286000" y="34544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10400" y="4445004"/>
            <a:ext cx="900113" cy="609601"/>
            <a:chOff x="4224" y="1824"/>
            <a:chExt cx="567" cy="384"/>
          </a:xfrm>
        </p:grpSpPr>
        <p:pic>
          <p:nvPicPr>
            <p:cNvPr id="39" name="Picture 38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0" name="Line 11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38" name="Picture 37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816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37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569244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60044" y="51054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55444" y="51054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27044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674644" y="4953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959644" y="543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98044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693444" y="54102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988844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4" y="51054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864644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44" y="51054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44" y="51054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44" y="51054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44" y="51054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102644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4" y="5105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44" y="5029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5029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44" y="5105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230144" y="3822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44" y="38227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4648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44" y="47244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44" y="46482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44" y="4572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Freeform 29"/>
          <p:cNvSpPr>
            <a:spLocks/>
          </p:cNvSpPr>
          <p:nvPr/>
        </p:nvSpPr>
        <p:spPr bwMode="auto">
          <a:xfrm>
            <a:off x="6065044" y="30480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44" y="26035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836444" y="4343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541044" y="41910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3245644" y="40005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950244" y="33782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674644" y="4368804"/>
            <a:ext cx="900113" cy="609601"/>
            <a:chOff x="4224" y="1824"/>
            <a:chExt cx="567" cy="384"/>
          </a:xfrm>
        </p:grpSpPr>
        <p:pic>
          <p:nvPicPr>
            <p:cNvPr id="38" name="Picture 37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4" y="1066800"/>
            <a:ext cx="2514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6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8600" y="11430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7526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1752600" y="17526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2819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42"/>
          <p:cNvSpPr>
            <a:spLocks noChangeShapeType="1"/>
          </p:cNvSpPr>
          <p:nvPr/>
        </p:nvSpPr>
        <p:spPr bwMode="auto">
          <a:xfrm flipV="1">
            <a:off x="914400" y="23622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914400" y="2971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 flipV="1">
            <a:off x="914400" y="3581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914400" y="4191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914400" y="4800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436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" name="Line 56"/>
          <p:cNvSpPr>
            <a:spLocks noChangeShapeType="1"/>
          </p:cNvSpPr>
          <p:nvPr/>
        </p:nvSpPr>
        <p:spPr bwMode="auto">
          <a:xfrm flipV="1">
            <a:off x="914400" y="5410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4384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419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6576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72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428998" y="3657600"/>
            <a:ext cx="5586019" cy="2832102"/>
            <a:chOff x="1488" y="1960"/>
            <a:chExt cx="4128" cy="2008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72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50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320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518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48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024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840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4656" y="3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48" name="Picture 47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36"/>
              <a:ext cx="26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50" name="Picture 49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" y="3536"/>
              <a:ext cx="21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" name="Picture 50"/>
            <p:cNvPicPr preferRelativeResize="0"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536"/>
              <a:ext cx="24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" name="Picture 51"/>
            <p:cNvPicPr preferRelativeResize="0"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" y="3536"/>
              <a:ext cx="24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" name="Picture 52"/>
            <p:cNvPicPr preferRelativeResize="0"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3536"/>
              <a:ext cx="26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2208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55" name="Picture 54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3536"/>
              <a:ext cx="16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6" name="Picture 55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3488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7" name="Picture 56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488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8" name="Picture 57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536"/>
              <a:ext cx="16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4808" y="2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60" name="Picture 59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" y="2728"/>
              <a:ext cx="25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" name="Picture 60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248"/>
              <a:ext cx="16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2" name="Picture 61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296"/>
              <a:ext cx="16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3" name="Picture 62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3248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" name="Picture 6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3200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704" y="2240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66" name="Picture 65"/>
            <p:cNvPicPr preferRelativeResize="0"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" y="1960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560" y="3056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3744" y="2960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928" y="2840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112" y="2448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088" y="344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Line 68"/>
            <p:cNvSpPr>
              <a:spLocks noChangeShapeType="1"/>
            </p:cNvSpPr>
            <p:nvPr/>
          </p:nvSpPr>
          <p:spPr bwMode="auto">
            <a:xfrm flipH="1" flipV="1">
              <a:off x="5088" y="307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32" name="Picture 31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864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864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768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76200" y="304800"/>
            <a:ext cx="4164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Transition Table for </a:t>
            </a:r>
          </a:p>
        </p:txBody>
      </p:sp>
      <p:sp>
        <p:nvSpPr>
          <p:cNvPr id="37" name="Text Box 77"/>
          <p:cNvSpPr txBox="1">
            <a:spLocks noChangeArrowheads="1"/>
          </p:cNvSpPr>
          <p:nvPr/>
        </p:nvSpPr>
        <p:spPr bwMode="auto">
          <a:xfrm rot="16200000">
            <a:off x="-346869" y="3623469"/>
            <a:ext cx="1852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tx2"/>
                </a:solidFill>
              </a:rPr>
              <a:t>states</a:t>
            </a:r>
          </a:p>
        </p:txBody>
      </p:sp>
      <p:sp>
        <p:nvSpPr>
          <p:cNvPr id="38" name="Text Box 78"/>
          <p:cNvSpPr txBox="1">
            <a:spLocks noChangeArrowheads="1"/>
          </p:cNvSpPr>
          <p:nvPr/>
        </p:nvSpPr>
        <p:spPr bwMode="auto">
          <a:xfrm>
            <a:off x="1905000" y="1093788"/>
            <a:ext cx="1858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tx2"/>
                </a:solidFill>
              </a:rPr>
              <a:t>symbols</a:t>
            </a:r>
          </a:p>
        </p:txBody>
      </p:sp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"/>
            <a:ext cx="436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827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3429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/>
              <a:t>Extended Transition Function  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52400" y="10287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04900"/>
            <a:ext cx="4191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833688"/>
            <a:ext cx="3254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381000" y="4533900"/>
            <a:ext cx="7210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Describes the resulting state </a:t>
            </a:r>
          </a:p>
          <a:p>
            <a:r>
              <a:rPr lang="en-US"/>
              <a:t>after scanning string        from state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43500"/>
            <a:ext cx="6159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143500"/>
            <a:ext cx="460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235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65405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9850"/>
            <a:ext cx="30162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16100" y="551815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06900" y="551815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702300" y="55181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073900" y="55181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921500" y="536575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206500" y="5848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644900" y="582295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940300" y="58229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35700" y="58229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11500" y="551815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1815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551815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349500" y="582295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55181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54419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54419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55181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477000" y="423545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3545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50609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51371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50609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49847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Freeform 28"/>
          <p:cNvSpPr>
            <a:spLocks/>
          </p:cNvSpPr>
          <p:nvPr/>
        </p:nvSpPr>
        <p:spPr bwMode="auto">
          <a:xfrm>
            <a:off x="6311900" y="346075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1625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6083300" y="47561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4787900" y="460375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492500" y="441325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2197100" y="379095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921500" y="4781554"/>
            <a:ext cx="900113" cy="609601"/>
            <a:chOff x="4224" y="1824"/>
            <a:chExt cx="567" cy="384"/>
          </a:xfrm>
        </p:grpSpPr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892301" y="5518150"/>
            <a:ext cx="2995613" cy="469900"/>
            <a:chOff x="1200" y="3400"/>
            <a:chExt cx="1887" cy="296"/>
          </a:xfrm>
        </p:grpSpPr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400"/>
              <a:ext cx="26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" y="3400"/>
              <a:ext cx="21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" name="Picture 3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" y="3400"/>
              <a:ext cx="24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457200" y="141605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="" xmlns:p14="http://schemas.microsoft.com/office/powerpoint/2010/main" val="256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57" y="1143000"/>
            <a:ext cx="335438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569244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160044" y="5016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55444" y="5016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827044" y="5016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674644" y="4864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59644" y="5346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98044" y="5321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93444" y="5321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988844" y="5321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4" y="50165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864644" y="5016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44" y="50165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44" y="50165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44" y="50165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44" y="50165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02644" y="5321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44" y="50165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44" y="49403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49403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44" y="50165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230144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44" y="3733800"/>
            <a:ext cx="4048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4559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44" y="46355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44" y="45593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44" y="4483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Freeform 30"/>
          <p:cNvSpPr>
            <a:spLocks/>
          </p:cNvSpPr>
          <p:nvPr/>
        </p:nvSpPr>
        <p:spPr bwMode="auto">
          <a:xfrm>
            <a:off x="6065044" y="2959100"/>
            <a:ext cx="660400" cy="850900"/>
          </a:xfrm>
          <a:custGeom>
            <a:avLst/>
            <a:gdLst>
              <a:gd name="T0" fmla="*/ 152 w 416"/>
              <a:gd name="T1" fmla="*/ 536 h 536"/>
              <a:gd name="T2" fmla="*/ 8 w 416"/>
              <a:gd name="T3" fmla="*/ 200 h 536"/>
              <a:gd name="T4" fmla="*/ 200 w 416"/>
              <a:gd name="T5" fmla="*/ 8 h 536"/>
              <a:gd name="T6" fmla="*/ 392 w 416"/>
              <a:gd name="T7" fmla="*/ 152 h 536"/>
              <a:gd name="T8" fmla="*/ 344 w 416"/>
              <a:gd name="T9" fmla="*/ 48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44" y="25146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5836444" y="4254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541044" y="4102100"/>
            <a:ext cx="1752600" cy="990600"/>
          </a:xfrm>
          <a:custGeom>
            <a:avLst/>
            <a:gdLst>
              <a:gd name="T0" fmla="*/ 0 w 1104"/>
              <a:gd name="T1" fmla="*/ 624 h 624"/>
              <a:gd name="T2" fmla="*/ 432 w 1104"/>
              <a:gd name="T3" fmla="*/ 192 h 624"/>
              <a:gd name="T4" fmla="*/ 1104 w 11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245644" y="3911600"/>
            <a:ext cx="2971800" cy="1181100"/>
          </a:xfrm>
          <a:custGeom>
            <a:avLst/>
            <a:gdLst>
              <a:gd name="T0" fmla="*/ 0 w 1872"/>
              <a:gd name="T1" fmla="*/ 744 h 744"/>
              <a:gd name="T2" fmla="*/ 720 w 1872"/>
              <a:gd name="T3" fmla="*/ 120 h 744"/>
              <a:gd name="T4" fmla="*/ 1872 w 1872"/>
              <a:gd name="T5" fmla="*/ 2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1950244" y="3289300"/>
            <a:ext cx="4343400" cy="1803400"/>
          </a:xfrm>
          <a:custGeom>
            <a:avLst/>
            <a:gdLst>
              <a:gd name="T0" fmla="*/ 0 w 2736"/>
              <a:gd name="T1" fmla="*/ 1136 h 1136"/>
              <a:gd name="T2" fmla="*/ 720 w 2736"/>
              <a:gd name="T3" fmla="*/ 128 h 1136"/>
              <a:gd name="T4" fmla="*/ 2736 w 2736"/>
              <a:gd name="T5" fmla="*/ 368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674644" y="4279904"/>
            <a:ext cx="900113" cy="609601"/>
            <a:chOff x="4224" y="1824"/>
            <a:chExt cx="567" cy="384"/>
          </a:xfrm>
        </p:grpSpPr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989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Special case: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9000"/>
            <a:ext cx="31242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81400" y="2362200"/>
            <a:ext cx="268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for any state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8400"/>
            <a:ext cx="40481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700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Note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defRPr/>
            </a:pPr>
            <a:r>
              <a:rPr lang="en-US" sz="3200" dirty="0"/>
              <a:t>It is to be noted that if L</a:t>
            </a:r>
            <a:r>
              <a:rPr lang="en-US" sz="3200" baseline="-25000" dirty="0"/>
              <a:t>1</a:t>
            </a:r>
            <a:r>
              <a:rPr lang="en-US" sz="3200" dirty="0"/>
              <a:t> and L</a:t>
            </a:r>
            <a:r>
              <a:rPr lang="en-US" sz="3200" baseline="-25000" dirty="0"/>
              <a:t>2</a:t>
            </a:r>
            <a:r>
              <a:rPr lang="en-US" sz="3200" dirty="0"/>
              <a:t> are expressed by r</a:t>
            </a:r>
            <a:r>
              <a:rPr lang="en-US" sz="3200" baseline="-25000" dirty="0"/>
              <a:t>1</a:t>
            </a:r>
            <a:r>
              <a:rPr lang="en-US" sz="3200" dirty="0"/>
              <a:t> and r</a:t>
            </a:r>
            <a:r>
              <a:rPr lang="en-US" sz="3200" baseline="-25000" dirty="0"/>
              <a:t>2</a:t>
            </a:r>
            <a:r>
              <a:rPr lang="en-US" sz="3200" dirty="0"/>
              <a:t>, respectively then the language expressed by 	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sz="3200" dirty="0"/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+ r</a:t>
            </a:r>
            <a:r>
              <a:rPr lang="en-US" sz="3200" baseline="-25000" dirty="0"/>
              <a:t>2</a:t>
            </a:r>
            <a:r>
              <a:rPr lang="en-US" sz="3200" dirty="0"/>
              <a:t>, is the language L</a:t>
            </a:r>
            <a:r>
              <a:rPr lang="en-US" sz="3200" baseline="-25000" dirty="0"/>
              <a:t>1</a:t>
            </a:r>
            <a:r>
              <a:rPr lang="en-US" sz="3200" dirty="0"/>
              <a:t>+ L</a:t>
            </a:r>
            <a:r>
              <a:rPr lang="en-US" sz="3200" baseline="-25000" dirty="0"/>
              <a:t>2</a:t>
            </a:r>
            <a:r>
              <a:rPr lang="en-US" sz="3200" dirty="0"/>
              <a:t> or L</a:t>
            </a:r>
            <a:r>
              <a:rPr lang="en-US" sz="3200" baseline="-25000" dirty="0"/>
              <a:t>1 </a:t>
            </a:r>
            <a:r>
              <a:rPr lang="en-US" sz="3200" dirty="0"/>
              <a:t>U L</a:t>
            </a:r>
            <a:r>
              <a:rPr lang="en-US" sz="3200" baseline="-25000" dirty="0"/>
              <a:t>2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 r</a:t>
            </a:r>
            <a:r>
              <a:rPr lang="en-US" sz="3200" baseline="-25000" dirty="0"/>
              <a:t>2</a:t>
            </a:r>
            <a:r>
              <a:rPr lang="en-US" sz="3200" dirty="0"/>
              <a:t>, , is the language L</a:t>
            </a:r>
            <a:r>
              <a:rPr lang="en-US" sz="3200" baseline="-25000" dirty="0"/>
              <a:t>1 </a:t>
            </a:r>
            <a:r>
              <a:rPr lang="en-US" sz="3200" dirty="0"/>
              <a:t>L</a:t>
            </a:r>
            <a:r>
              <a:rPr lang="en-US" sz="3200" baseline="-25000" dirty="0"/>
              <a:t>2</a:t>
            </a:r>
            <a:r>
              <a:rPr lang="en-US" sz="3200" dirty="0"/>
              <a:t>, of strings obtained by prefixing every string of L</a:t>
            </a:r>
            <a:r>
              <a:rPr lang="en-US" sz="3200" baseline="-25000" dirty="0"/>
              <a:t>1</a:t>
            </a:r>
            <a:r>
              <a:rPr lang="en-US" sz="3200" dirty="0"/>
              <a:t> with every string of L</a:t>
            </a:r>
            <a:r>
              <a:rPr lang="en-US" sz="3200" baseline="-25000" dirty="0"/>
              <a:t>2</a:t>
            </a:r>
            <a:r>
              <a:rPr lang="en-US" sz="3200" dirty="0"/>
              <a:t> 	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*, is the language L</a:t>
            </a:r>
            <a:r>
              <a:rPr lang="en-US" sz="3200" baseline="-25000" dirty="0"/>
              <a:t>1</a:t>
            </a:r>
            <a:r>
              <a:rPr lang="en-US" sz="3200" dirty="0"/>
              <a:t>*, of strings obtained by concatenating the strings of L, including the null string.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6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44" y="369887"/>
            <a:ext cx="289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20044" y="59324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54044" y="59324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162969" y="5881687"/>
            <a:ext cx="4867275" cy="606425"/>
          </a:xfrm>
          <a:custGeom>
            <a:avLst/>
            <a:gdLst>
              <a:gd name="T0" fmla="*/ 0 w 2328"/>
              <a:gd name="T1" fmla="*/ 203 h 382"/>
              <a:gd name="T2" fmla="*/ 65 w 2328"/>
              <a:gd name="T3" fmla="*/ 73 h 382"/>
              <a:gd name="T4" fmla="*/ 357 w 2328"/>
              <a:gd name="T5" fmla="*/ 0 h 382"/>
              <a:gd name="T6" fmla="*/ 438 w 2328"/>
              <a:gd name="T7" fmla="*/ 8 h 382"/>
              <a:gd name="T8" fmla="*/ 544 w 2328"/>
              <a:gd name="T9" fmla="*/ 98 h 382"/>
              <a:gd name="T10" fmla="*/ 657 w 2328"/>
              <a:gd name="T11" fmla="*/ 211 h 382"/>
              <a:gd name="T12" fmla="*/ 836 w 2328"/>
              <a:gd name="T13" fmla="*/ 341 h 382"/>
              <a:gd name="T14" fmla="*/ 860 w 2328"/>
              <a:gd name="T15" fmla="*/ 365 h 382"/>
              <a:gd name="T16" fmla="*/ 909 w 2328"/>
              <a:gd name="T17" fmla="*/ 382 h 382"/>
              <a:gd name="T18" fmla="*/ 1047 w 2328"/>
              <a:gd name="T19" fmla="*/ 373 h 382"/>
              <a:gd name="T20" fmla="*/ 1112 w 2328"/>
              <a:gd name="T21" fmla="*/ 317 h 382"/>
              <a:gd name="T22" fmla="*/ 1258 w 2328"/>
              <a:gd name="T23" fmla="*/ 203 h 382"/>
              <a:gd name="T24" fmla="*/ 1306 w 2328"/>
              <a:gd name="T25" fmla="*/ 179 h 382"/>
              <a:gd name="T26" fmla="*/ 1631 w 2328"/>
              <a:gd name="T27" fmla="*/ 98 h 382"/>
              <a:gd name="T28" fmla="*/ 1769 w 2328"/>
              <a:gd name="T29" fmla="*/ 106 h 382"/>
              <a:gd name="T30" fmla="*/ 1817 w 2328"/>
              <a:gd name="T31" fmla="*/ 146 h 382"/>
              <a:gd name="T32" fmla="*/ 1890 w 2328"/>
              <a:gd name="T33" fmla="*/ 187 h 382"/>
              <a:gd name="T34" fmla="*/ 1955 w 2328"/>
              <a:gd name="T35" fmla="*/ 235 h 382"/>
              <a:gd name="T36" fmla="*/ 2044 w 2328"/>
              <a:gd name="T37" fmla="*/ 284 h 382"/>
              <a:gd name="T38" fmla="*/ 2191 w 2328"/>
              <a:gd name="T39" fmla="*/ 276 h 382"/>
              <a:gd name="T40" fmla="*/ 2247 w 2328"/>
              <a:gd name="T41" fmla="*/ 26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44" y="6008687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4" y="5951537"/>
            <a:ext cx="330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44" y="5780087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96244" y="34940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030244" y="34940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4" y="3570287"/>
            <a:ext cx="2413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94" y="3513137"/>
            <a:ext cx="330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44" y="2655887"/>
            <a:ext cx="29718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772569" y="35194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839369" y="35194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049169" y="351948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64"/>
          <p:cNvSpPr>
            <a:spLocks noChangeShapeType="1"/>
          </p:cNvSpPr>
          <p:nvPr/>
        </p:nvSpPr>
        <p:spPr bwMode="auto">
          <a:xfrm>
            <a:off x="2239169" y="3748087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3305969" y="3748087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66"/>
          <p:cNvSpPr>
            <a:spLocks noChangeShapeType="1"/>
          </p:cNvSpPr>
          <p:nvPr/>
        </p:nvSpPr>
        <p:spPr bwMode="auto">
          <a:xfrm>
            <a:off x="6582569" y="374808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4371182" y="3476625"/>
            <a:ext cx="1712912" cy="438150"/>
          </a:xfrm>
          <a:custGeom>
            <a:avLst/>
            <a:gdLst>
              <a:gd name="T0" fmla="*/ 0 w 1079"/>
              <a:gd name="T1" fmla="*/ 190 h 276"/>
              <a:gd name="T2" fmla="*/ 73 w 1079"/>
              <a:gd name="T3" fmla="*/ 182 h 276"/>
              <a:gd name="T4" fmla="*/ 105 w 1079"/>
              <a:gd name="T5" fmla="*/ 133 h 276"/>
              <a:gd name="T6" fmla="*/ 186 w 1079"/>
              <a:gd name="T7" fmla="*/ 60 h 276"/>
              <a:gd name="T8" fmla="*/ 275 w 1079"/>
              <a:gd name="T9" fmla="*/ 3 h 276"/>
              <a:gd name="T10" fmla="*/ 430 w 1079"/>
              <a:gd name="T11" fmla="*/ 36 h 276"/>
              <a:gd name="T12" fmla="*/ 495 w 1079"/>
              <a:gd name="T13" fmla="*/ 109 h 276"/>
              <a:gd name="T14" fmla="*/ 543 w 1079"/>
              <a:gd name="T15" fmla="*/ 174 h 276"/>
              <a:gd name="T16" fmla="*/ 592 w 1079"/>
              <a:gd name="T17" fmla="*/ 239 h 276"/>
              <a:gd name="T18" fmla="*/ 641 w 1079"/>
              <a:gd name="T19" fmla="*/ 271 h 276"/>
              <a:gd name="T20" fmla="*/ 746 w 1079"/>
              <a:gd name="T21" fmla="*/ 255 h 276"/>
              <a:gd name="T22" fmla="*/ 843 w 1079"/>
              <a:gd name="T23" fmla="*/ 149 h 276"/>
              <a:gd name="T24" fmla="*/ 908 w 1079"/>
              <a:gd name="T25" fmla="*/ 76 h 276"/>
              <a:gd name="T26" fmla="*/ 989 w 1079"/>
              <a:gd name="T27" fmla="*/ 84 h 276"/>
              <a:gd name="T28" fmla="*/ 1038 w 1079"/>
              <a:gd name="T29" fmla="*/ 101 h 276"/>
              <a:gd name="T30" fmla="*/ 1062 w 1079"/>
              <a:gd name="T31" fmla="*/ 109 h 276"/>
              <a:gd name="T32" fmla="*/ 1079 w 1079"/>
              <a:gd name="T33" fmla="*/ 12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9" y="3367087"/>
            <a:ext cx="255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94" y="3367087"/>
            <a:ext cx="287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007" y="3363912"/>
            <a:ext cx="2952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Text Box 73"/>
          <p:cNvSpPr txBox="1">
            <a:spLocks noChangeArrowheads="1"/>
          </p:cNvSpPr>
          <p:nvPr/>
        </p:nvSpPr>
        <p:spPr bwMode="auto">
          <a:xfrm>
            <a:off x="2610644" y="4151312"/>
            <a:ext cx="412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sz="2800"/>
              <a:t>states may be repeated</a:t>
            </a:r>
          </a:p>
        </p:txBody>
      </p:sp>
      <p:sp>
        <p:nvSpPr>
          <p:cNvPr id="27" name="Text Box 75"/>
          <p:cNvSpPr txBox="1">
            <a:spLocks noChangeArrowheads="1"/>
          </p:cNvSpPr>
          <p:nvPr/>
        </p:nvSpPr>
        <p:spPr bwMode="auto">
          <a:xfrm>
            <a:off x="629444" y="446087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28" name="Text Box 76"/>
          <p:cNvSpPr txBox="1">
            <a:spLocks noChangeArrowheads="1"/>
          </p:cNvSpPr>
          <p:nvPr/>
        </p:nvSpPr>
        <p:spPr bwMode="auto">
          <a:xfrm>
            <a:off x="553244" y="1665287"/>
            <a:ext cx="803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implies that there is a walk of transitions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4668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327818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 by DFA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1676400" y="2309018"/>
            <a:ext cx="6804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it is denoted as           and contains</a:t>
            </a:r>
          </a:p>
          <a:p>
            <a:r>
              <a:rPr lang="en-US"/>
              <a:t>all the strings accepted by 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2283618"/>
            <a:ext cx="11430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2893218"/>
            <a:ext cx="6286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547018"/>
            <a:ext cx="6286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228600" y="1547018"/>
            <a:ext cx="438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Language of DFA       :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1676400" y="4595018"/>
            <a:ext cx="54768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We say that a language       </a:t>
            </a:r>
          </a:p>
          <a:p>
            <a:r>
              <a:rPr lang="en-US"/>
              <a:t>is accepted (or recognized) </a:t>
            </a:r>
          </a:p>
          <a:p>
            <a:r>
              <a:rPr lang="en-US"/>
              <a:t>by DFA          if 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814218"/>
            <a:ext cx="6286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18818"/>
            <a:ext cx="5778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814218"/>
            <a:ext cx="234632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286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endParaRPr lang="en-US"/>
          </a:p>
          <a:p>
            <a:r>
              <a:rPr lang="en-US"/>
              <a:t>For a DFA</a:t>
            </a:r>
          </a:p>
          <a:p>
            <a:endParaRPr lang="en-US"/>
          </a:p>
          <a:p>
            <a:r>
              <a:rPr lang="en-US"/>
              <a:t>Language accepted by       :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4953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76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5438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362075" y="530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696075" y="530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905000" y="5257800"/>
            <a:ext cx="4867275" cy="606425"/>
          </a:xfrm>
          <a:custGeom>
            <a:avLst/>
            <a:gdLst>
              <a:gd name="T0" fmla="*/ 0 w 2328"/>
              <a:gd name="T1" fmla="*/ 203 h 382"/>
              <a:gd name="T2" fmla="*/ 65 w 2328"/>
              <a:gd name="T3" fmla="*/ 73 h 382"/>
              <a:gd name="T4" fmla="*/ 357 w 2328"/>
              <a:gd name="T5" fmla="*/ 0 h 382"/>
              <a:gd name="T6" fmla="*/ 438 w 2328"/>
              <a:gd name="T7" fmla="*/ 8 h 382"/>
              <a:gd name="T8" fmla="*/ 544 w 2328"/>
              <a:gd name="T9" fmla="*/ 98 h 382"/>
              <a:gd name="T10" fmla="*/ 657 w 2328"/>
              <a:gd name="T11" fmla="*/ 211 h 382"/>
              <a:gd name="T12" fmla="*/ 836 w 2328"/>
              <a:gd name="T13" fmla="*/ 341 h 382"/>
              <a:gd name="T14" fmla="*/ 860 w 2328"/>
              <a:gd name="T15" fmla="*/ 365 h 382"/>
              <a:gd name="T16" fmla="*/ 909 w 2328"/>
              <a:gd name="T17" fmla="*/ 382 h 382"/>
              <a:gd name="T18" fmla="*/ 1047 w 2328"/>
              <a:gd name="T19" fmla="*/ 373 h 382"/>
              <a:gd name="T20" fmla="*/ 1112 w 2328"/>
              <a:gd name="T21" fmla="*/ 317 h 382"/>
              <a:gd name="T22" fmla="*/ 1258 w 2328"/>
              <a:gd name="T23" fmla="*/ 203 h 382"/>
              <a:gd name="T24" fmla="*/ 1306 w 2328"/>
              <a:gd name="T25" fmla="*/ 179 h 382"/>
              <a:gd name="T26" fmla="*/ 1631 w 2328"/>
              <a:gd name="T27" fmla="*/ 98 h 382"/>
              <a:gd name="T28" fmla="*/ 1769 w 2328"/>
              <a:gd name="T29" fmla="*/ 106 h 382"/>
              <a:gd name="T30" fmla="*/ 1817 w 2328"/>
              <a:gd name="T31" fmla="*/ 146 h 382"/>
              <a:gd name="T32" fmla="*/ 1890 w 2328"/>
              <a:gd name="T33" fmla="*/ 187 h 382"/>
              <a:gd name="T34" fmla="*/ 1955 w 2328"/>
              <a:gd name="T35" fmla="*/ 235 h 382"/>
              <a:gd name="T36" fmla="*/ 2044 w 2328"/>
              <a:gd name="T37" fmla="*/ 284 h 382"/>
              <a:gd name="T38" fmla="*/ 2191 w 2328"/>
              <a:gd name="T39" fmla="*/ 276 h 382"/>
              <a:gd name="T40" fmla="*/ 2247 w 2328"/>
              <a:gd name="T41" fmla="*/ 26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5308600"/>
            <a:ext cx="381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327650"/>
            <a:ext cx="330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51562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553200" y="5181600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334000"/>
            <a:ext cx="1016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68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Language rejected by      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239000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85800"/>
            <a:ext cx="5334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38200" y="3810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172200" y="3810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381125" y="3759200"/>
            <a:ext cx="4953000" cy="606425"/>
          </a:xfrm>
          <a:custGeom>
            <a:avLst/>
            <a:gdLst>
              <a:gd name="T0" fmla="*/ 0 w 2328"/>
              <a:gd name="T1" fmla="*/ 203 h 382"/>
              <a:gd name="T2" fmla="*/ 65 w 2328"/>
              <a:gd name="T3" fmla="*/ 73 h 382"/>
              <a:gd name="T4" fmla="*/ 357 w 2328"/>
              <a:gd name="T5" fmla="*/ 0 h 382"/>
              <a:gd name="T6" fmla="*/ 438 w 2328"/>
              <a:gd name="T7" fmla="*/ 8 h 382"/>
              <a:gd name="T8" fmla="*/ 544 w 2328"/>
              <a:gd name="T9" fmla="*/ 98 h 382"/>
              <a:gd name="T10" fmla="*/ 657 w 2328"/>
              <a:gd name="T11" fmla="*/ 211 h 382"/>
              <a:gd name="T12" fmla="*/ 836 w 2328"/>
              <a:gd name="T13" fmla="*/ 341 h 382"/>
              <a:gd name="T14" fmla="*/ 860 w 2328"/>
              <a:gd name="T15" fmla="*/ 365 h 382"/>
              <a:gd name="T16" fmla="*/ 909 w 2328"/>
              <a:gd name="T17" fmla="*/ 382 h 382"/>
              <a:gd name="T18" fmla="*/ 1047 w 2328"/>
              <a:gd name="T19" fmla="*/ 373 h 382"/>
              <a:gd name="T20" fmla="*/ 1112 w 2328"/>
              <a:gd name="T21" fmla="*/ 317 h 382"/>
              <a:gd name="T22" fmla="*/ 1258 w 2328"/>
              <a:gd name="T23" fmla="*/ 203 h 382"/>
              <a:gd name="T24" fmla="*/ 1306 w 2328"/>
              <a:gd name="T25" fmla="*/ 179 h 382"/>
              <a:gd name="T26" fmla="*/ 1631 w 2328"/>
              <a:gd name="T27" fmla="*/ 98 h 382"/>
              <a:gd name="T28" fmla="*/ 1769 w 2328"/>
              <a:gd name="T29" fmla="*/ 106 h 382"/>
              <a:gd name="T30" fmla="*/ 1817 w 2328"/>
              <a:gd name="T31" fmla="*/ 146 h 382"/>
              <a:gd name="T32" fmla="*/ 1890 w 2328"/>
              <a:gd name="T33" fmla="*/ 187 h 382"/>
              <a:gd name="T34" fmla="*/ 1955 w 2328"/>
              <a:gd name="T35" fmla="*/ 235 h 382"/>
              <a:gd name="T36" fmla="*/ 2044 w 2328"/>
              <a:gd name="T37" fmla="*/ 284 h 382"/>
              <a:gd name="T38" fmla="*/ 2191 w 2328"/>
              <a:gd name="T39" fmla="*/ 276 h 382"/>
              <a:gd name="T40" fmla="*/ 2247 w 2328"/>
              <a:gd name="T41" fmla="*/ 26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810000"/>
            <a:ext cx="381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0" y="3829050"/>
            <a:ext cx="3302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3835400"/>
            <a:ext cx="1016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00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248400" y="385048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26681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421481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More DFA Examples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334000" y="41552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72200" y="2555081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97881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19800" y="3621881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590131"/>
            <a:ext cx="1143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83481"/>
            <a:ext cx="18605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69681"/>
            <a:ext cx="210820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905000" y="392668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2881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219200" y="42314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828800" y="2859881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26481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69681"/>
            <a:ext cx="2144713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17525" y="5857081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Empty language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470525" y="5857081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All strings</a:t>
            </a:r>
          </a:p>
        </p:txBody>
      </p:sp>
    </p:spTree>
    <p:extLst>
      <p:ext uri="{BB962C8B-B14F-4D97-AF65-F5344CB8AC3E}">
        <p14:creationId xmlns="" xmlns:p14="http://schemas.microsoft.com/office/powerpoint/2010/main" val="20173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364831" y="355838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31" y="3634581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298031" y="393938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4288631" y="2491581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31" y="1958181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155031" y="3329781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3221831"/>
            <a:ext cx="1143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31" y="815181"/>
            <a:ext cx="18605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383631" y="355838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31" y="3634581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469231" y="38631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1" y="3482181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31" y="4701381"/>
            <a:ext cx="23320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697831" y="5463381"/>
            <a:ext cx="574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Language of the empty string</a:t>
            </a:r>
          </a:p>
        </p:txBody>
      </p:sp>
    </p:spTree>
    <p:extLst>
      <p:ext uri="{BB962C8B-B14F-4D97-AF65-F5344CB8AC3E}">
        <p14:creationId xmlns="" xmlns:p14="http://schemas.microsoft.com/office/powerpoint/2010/main" val="13444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11049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43000"/>
            <a:ext cx="11811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1143000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= { all strings with prefix       }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5445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295400" y="3848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495800" y="3848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467600" y="3848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85800" y="4229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36195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981200" y="42291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181600" y="42291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7315200" y="26289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243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481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717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2430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24300"/>
            <a:ext cx="3413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924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7162800" y="46863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495800" y="57531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828800" y="44577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181600" y="5651500"/>
            <a:ext cx="838200" cy="812800"/>
          </a:xfrm>
          <a:custGeom>
            <a:avLst/>
            <a:gdLst>
              <a:gd name="T0" fmla="*/ 0 w 528"/>
              <a:gd name="T1" fmla="*/ 160 h 512"/>
              <a:gd name="T2" fmla="*/ 336 w 528"/>
              <a:gd name="T3" fmla="*/ 16 h 512"/>
              <a:gd name="T4" fmla="*/ 528 w 528"/>
              <a:gd name="T5" fmla="*/ 256 h 512"/>
              <a:gd name="T6" fmla="*/ 336 w 528"/>
              <a:gd name="T7" fmla="*/ 496 h 512"/>
              <a:gd name="T8" fmla="*/ 0 w 528"/>
              <a:gd name="T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82930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4800600" y="45339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582930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91490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83870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"/>
            <a:ext cx="2209800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905000" y="1676400"/>
            <a:ext cx="6790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= { all strings </a:t>
            </a:r>
            <a:r>
              <a:rPr lang="en-US" dirty="0" smtClean="0">
                <a:solidFill>
                  <a:schemeClr val="tx1"/>
                </a:solidFill>
              </a:rPr>
              <a:t>that </a:t>
            </a:r>
            <a:r>
              <a:rPr lang="en-US" dirty="0" smtClean="0"/>
              <a:t>begins </a:t>
            </a:r>
            <a:r>
              <a:rPr lang="en-US" dirty="0" smtClean="0"/>
              <a:t>with </a:t>
            </a:r>
            <a:r>
              <a:rPr lang="en-US" dirty="0" err="1" smtClean="0"/>
              <a:t>ab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7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Languages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Example: </a:t>
            </a:r>
            <a:r>
              <a:rPr lang="el-GR" dirty="0" smtClean="0"/>
              <a:t>Σ =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L = {s :|s| is odd}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2835326" y="3429000"/>
            <a:ext cx="2593930" cy="1928826"/>
            <a:chOff x="1500166" y="1496596"/>
            <a:chExt cx="2632346" cy="2153874"/>
          </a:xfrm>
        </p:grpSpPr>
        <p:sp>
          <p:nvSpPr>
            <p:cNvPr id="7" name="Oval 6"/>
            <p:cNvSpPr/>
            <p:nvPr/>
          </p:nvSpPr>
          <p:spPr>
            <a:xfrm>
              <a:off x="2000232" y="2285992"/>
              <a:ext cx="642942" cy="642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q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0</a:t>
              </a:r>
              <a:endParaRPr lang="el-GR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9570" y="2285992"/>
              <a:ext cx="642942" cy="6429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q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1</a:t>
              </a:r>
              <a:endParaRPr lang="el-GR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00166" y="2571744"/>
              <a:ext cx="500066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4"/>
              <a:endCxn id="7" idx="4"/>
            </p:cNvCxnSpPr>
            <p:nvPr/>
          </p:nvCxnSpPr>
          <p:spPr>
            <a:xfrm rot="5400000">
              <a:off x="3066292" y="2184266"/>
              <a:ext cx="1773" cy="1489338"/>
            </a:xfrm>
            <a:prstGeom prst="curvedConnector3">
              <a:avLst>
                <a:gd name="adj1" fmla="val 14395466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64611" y="1496596"/>
              <a:ext cx="611981" cy="5498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 smtClean="0"/>
                <a:t>a,b</a:t>
              </a:r>
              <a:endParaRPr lang="el-GR" sz="2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05094" y="3100571"/>
              <a:ext cx="611981" cy="5498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600" dirty="0" err="1" smtClean="0"/>
                <a:t>a,b</a:t>
              </a:r>
              <a:endParaRPr lang="el-GR" sz="26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62066" y="2357429"/>
              <a:ext cx="500066" cy="50006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hape 14"/>
          <p:cNvCxnSpPr>
            <a:stCxn id="7" idx="0"/>
            <a:endCxn id="8" idx="0"/>
          </p:cNvCxnSpPr>
          <p:nvPr/>
        </p:nvCxnSpPr>
        <p:spPr>
          <a:xfrm rot="5400000" flipH="1" flipV="1">
            <a:off x="4378675" y="3402115"/>
            <a:ext cx="1588" cy="1467603"/>
          </a:xfrm>
          <a:prstGeom prst="curvedConnector3">
            <a:avLst>
              <a:gd name="adj1" fmla="val 14395466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9144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914400"/>
            <a:ext cx="5999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{ all binary strings containing</a:t>
            </a:r>
          </a:p>
          <a:p>
            <a:r>
              <a:rPr lang="en-US">
                <a:solidFill>
                  <a:schemeClr val="tx1"/>
                </a:solidFill>
              </a:rPr>
              <a:t>     substring          }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2954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391400" y="3276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242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1054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4676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3" name="Picture 12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2794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520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48200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239000" y="42672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2192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029200" y="34290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905000" y="5029200"/>
            <a:ext cx="1295400" cy="304800"/>
          </a:xfrm>
          <a:custGeom>
            <a:avLst/>
            <a:gdLst>
              <a:gd name="T0" fmla="*/ 0 w 528"/>
              <a:gd name="T1" fmla="*/ 0 h 192"/>
              <a:gd name="T2" fmla="*/ 240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905000" y="4343400"/>
            <a:ext cx="1219200" cy="381000"/>
          </a:xfrm>
          <a:custGeom>
            <a:avLst/>
            <a:gdLst>
              <a:gd name="T0" fmla="*/ 528 w 528"/>
              <a:gd name="T1" fmla="*/ 248 h 248"/>
              <a:gd name="T2" fmla="*/ 288 w 528"/>
              <a:gd name="T3" fmla="*/ 8 h 248"/>
              <a:gd name="T4" fmla="*/ 0 w 5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810000" y="487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7912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17621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102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17621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17621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819400"/>
            <a:ext cx="5207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096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40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9144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914400"/>
            <a:ext cx="5529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{ all binary strings without</a:t>
            </a:r>
          </a:p>
          <a:p>
            <a:r>
              <a:rPr lang="en-US">
                <a:solidFill>
                  <a:schemeClr val="tx1"/>
                </a:solidFill>
              </a:rPr>
              <a:t>     substring          }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2954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76800" y="42672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391400" y="35052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1242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1054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467600" y="4495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4" name="Picture 13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2794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520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48200"/>
            <a:ext cx="6985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895600" y="42672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66800" y="42672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143000" y="3276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953000" y="327660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2133600" y="5181600"/>
            <a:ext cx="838200" cy="304800"/>
          </a:xfrm>
          <a:custGeom>
            <a:avLst/>
            <a:gdLst>
              <a:gd name="T0" fmla="*/ 0 w 528"/>
              <a:gd name="T1" fmla="*/ 0 h 192"/>
              <a:gd name="T2" fmla="*/ 240 w 528"/>
              <a:gd name="T3" fmla="*/ 192 h 192"/>
              <a:gd name="T4" fmla="*/ 528 w 52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2133600" y="4178300"/>
            <a:ext cx="838200" cy="393700"/>
          </a:xfrm>
          <a:custGeom>
            <a:avLst/>
            <a:gdLst>
              <a:gd name="T0" fmla="*/ 528 w 528"/>
              <a:gd name="T1" fmla="*/ 248 h 248"/>
              <a:gd name="T2" fmla="*/ 288 w 528"/>
              <a:gd name="T3" fmla="*/ 8 h 248"/>
              <a:gd name="T4" fmla="*/ 0 w 528"/>
              <a:gd name="T5" fmla="*/ 20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60198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17621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6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17621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17621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96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27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48000"/>
            <a:ext cx="5207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810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39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Rules for language association with R.E’s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Rule </a:t>
            </a:r>
            <a:r>
              <a:rPr lang="en-US" sz="3200" dirty="0"/>
              <a:t>1: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language associated with the regular expression that is just a single letter is that one-letter word alone, and the language associated with </a:t>
            </a:r>
            <a:r>
              <a:rPr lang="en-US" sz="2800" dirty="0">
                <a:cs typeface="Arial" charset="0"/>
              </a:rPr>
              <a:t>Ʌ </a:t>
            </a:r>
            <a:r>
              <a:rPr lang="en-US" sz="2800" dirty="0"/>
              <a:t>is just {</a:t>
            </a:r>
            <a:r>
              <a:rPr lang="en-US" sz="2800" dirty="0">
                <a:cs typeface="Arial" charset="0"/>
              </a:rPr>
              <a:t>Ʌ</a:t>
            </a:r>
            <a:r>
              <a:rPr lang="en-US" sz="2800" dirty="0"/>
              <a:t>}, a one-word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48895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48000" y="4679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162800" y="292735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315200" y="186055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48000" y="3155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9200" y="3155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91400" y="3155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0903456">
            <a:off x="3048000" y="528955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876800" y="216535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733800" y="35369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638800" y="3765550"/>
            <a:ext cx="1600200" cy="393700"/>
          </a:xfrm>
          <a:custGeom>
            <a:avLst/>
            <a:gdLst>
              <a:gd name="T0" fmla="*/ 0 w 1008"/>
              <a:gd name="T1" fmla="*/ 0 h 248"/>
              <a:gd name="T2" fmla="*/ 528 w 1008"/>
              <a:gd name="T3" fmla="*/ 240 h 248"/>
              <a:gd name="T4" fmla="*/ 1008 w 1008"/>
              <a:gd name="T5" fmla="*/ 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638800" y="2927350"/>
            <a:ext cx="1600200" cy="304800"/>
          </a:xfrm>
          <a:custGeom>
            <a:avLst/>
            <a:gdLst>
              <a:gd name="T0" fmla="*/ 1008 w 1008"/>
              <a:gd name="T1" fmla="*/ 192 h 192"/>
              <a:gd name="T2" fmla="*/ 528 w 1008"/>
              <a:gd name="T3" fmla="*/ 0 h 192"/>
              <a:gd name="T4" fmla="*/ 0 w 100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2438400" y="353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3352800" y="384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321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703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2295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465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463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843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557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3215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23215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323215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3235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24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52400" y="48895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endParaRPr lang="en-US"/>
          </a:p>
          <a:p>
            <a:r>
              <a:rPr 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93750"/>
            <a:ext cx="57150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048000" y="4679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162800" y="292735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315200" y="186055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48000" y="3155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9200" y="3155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91400" y="31559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0903456">
            <a:off x="3048000" y="528955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876800" y="2165350"/>
            <a:ext cx="812800" cy="1079500"/>
          </a:xfrm>
          <a:custGeom>
            <a:avLst/>
            <a:gdLst>
              <a:gd name="T0" fmla="*/ 160 w 512"/>
              <a:gd name="T1" fmla="*/ 680 h 680"/>
              <a:gd name="T2" fmla="*/ 16 w 512"/>
              <a:gd name="T3" fmla="*/ 200 h 680"/>
              <a:gd name="T4" fmla="*/ 256 w 512"/>
              <a:gd name="T5" fmla="*/ 8 h 680"/>
              <a:gd name="T6" fmla="*/ 496 w 512"/>
              <a:gd name="T7" fmla="*/ 152 h 680"/>
              <a:gd name="T8" fmla="*/ 352 w 512"/>
              <a:gd name="T9" fmla="*/ 63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733800" y="35369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638800" y="3765550"/>
            <a:ext cx="1600200" cy="393700"/>
          </a:xfrm>
          <a:custGeom>
            <a:avLst/>
            <a:gdLst>
              <a:gd name="T0" fmla="*/ 0 w 1008"/>
              <a:gd name="T1" fmla="*/ 0 h 248"/>
              <a:gd name="T2" fmla="*/ 528 w 1008"/>
              <a:gd name="T3" fmla="*/ 240 h 248"/>
              <a:gd name="T4" fmla="*/ 1008 w 1008"/>
              <a:gd name="T5" fmla="*/ 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638800" y="2927350"/>
            <a:ext cx="1600200" cy="304800"/>
          </a:xfrm>
          <a:custGeom>
            <a:avLst/>
            <a:gdLst>
              <a:gd name="T0" fmla="*/ 1008 w 1008"/>
              <a:gd name="T1" fmla="*/ 192 h 192"/>
              <a:gd name="T2" fmla="*/ 528 w 1008"/>
              <a:gd name="T3" fmla="*/ 0 h 192"/>
              <a:gd name="T4" fmla="*/ 0 w 100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2438400" y="353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3352800" y="384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9" name="Picture 18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321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703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22950"/>
            <a:ext cx="67151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465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22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463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23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84350"/>
            <a:ext cx="27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55750"/>
            <a:ext cx="2651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3215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23215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3232150"/>
            <a:ext cx="3921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32350"/>
            <a:ext cx="41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866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Rules for language association with R.E’s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Rule 2: </a:t>
            </a:r>
          </a:p>
          <a:p>
            <a:pPr lvl="1">
              <a:buFontTx/>
              <a:buNone/>
            </a:pPr>
            <a:r>
              <a:rPr lang="en-US" sz="2800" dirty="0"/>
              <a:t>If r</a:t>
            </a:r>
            <a:r>
              <a:rPr lang="en-US" sz="2800" baseline="-25000" dirty="0"/>
              <a:t>1</a:t>
            </a:r>
            <a:r>
              <a:rPr lang="en-US" sz="2800" dirty="0"/>
              <a:t> is a regular expression associated with the language L</a:t>
            </a:r>
            <a:r>
              <a:rPr lang="en-US" sz="2800" baseline="-25000" dirty="0"/>
              <a:t>1</a:t>
            </a:r>
            <a:r>
              <a:rPr lang="en-US" sz="2800" dirty="0"/>
              <a:t> and r</a:t>
            </a:r>
            <a:r>
              <a:rPr lang="en-US" sz="2800" baseline="-25000" dirty="0"/>
              <a:t>2</a:t>
            </a:r>
            <a:r>
              <a:rPr lang="en-US" sz="2800" dirty="0"/>
              <a:t> is a regular expression associated with the language L</a:t>
            </a:r>
            <a:r>
              <a:rPr lang="en-US" sz="2800" baseline="-25000" dirty="0"/>
              <a:t>2</a:t>
            </a:r>
            <a:r>
              <a:rPr lang="en-US" sz="2800" dirty="0"/>
              <a:t>, then</a:t>
            </a:r>
            <a:r>
              <a:rPr lang="en-US" sz="2800" dirty="0" smtClean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	(i) The regular expression (r</a:t>
            </a:r>
            <a:r>
              <a:rPr lang="en-US" sz="2800" baseline="-25000" dirty="0"/>
              <a:t>1</a:t>
            </a:r>
            <a:r>
              <a:rPr lang="en-US" sz="2800" dirty="0"/>
              <a:t>)(r</a:t>
            </a:r>
            <a:r>
              <a:rPr lang="en-US" sz="2800" baseline="-25000" dirty="0"/>
              <a:t>2</a:t>
            </a:r>
            <a:r>
              <a:rPr lang="en-US" sz="2800" dirty="0"/>
              <a:t>) is associated with the product L</a:t>
            </a:r>
            <a:r>
              <a:rPr lang="en-US" sz="2800" baseline="-25000" dirty="0"/>
              <a:t>1</a:t>
            </a:r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, that is the language L</a:t>
            </a:r>
            <a:r>
              <a:rPr lang="en-US" sz="2800" baseline="-25000" dirty="0"/>
              <a:t>1</a:t>
            </a:r>
            <a:r>
              <a:rPr lang="en-US" sz="2800" dirty="0"/>
              <a:t> times the language L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 	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				language(r</a:t>
            </a:r>
            <a:r>
              <a:rPr lang="en-US" sz="2800" baseline="-25000" dirty="0"/>
              <a:t>1</a:t>
            </a:r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) = </a:t>
            </a:r>
            <a:r>
              <a:rPr lang="en-US" sz="2800" dirty="0" smtClean="0"/>
              <a:t>L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L</a:t>
            </a:r>
            <a:r>
              <a:rPr lang="en-US" sz="2800" baseline="-25000" dirty="0" smtClean="0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5434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Rules for language association with R.E’s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Rule 2: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(ii) The </a:t>
            </a:r>
            <a:r>
              <a:rPr lang="en-US" sz="2800" dirty="0"/>
              <a:t>regular expression r</a:t>
            </a:r>
            <a:r>
              <a:rPr lang="en-US" sz="2800" baseline="-25000" dirty="0"/>
              <a:t>1</a:t>
            </a:r>
            <a:r>
              <a:rPr lang="en-US" sz="2800" dirty="0"/>
              <a:t> + r</a:t>
            </a:r>
            <a:r>
              <a:rPr lang="en-US" sz="2800" baseline="-25000" dirty="0"/>
              <a:t>2</a:t>
            </a:r>
            <a:r>
              <a:rPr lang="en-US" sz="2800" dirty="0"/>
              <a:t> is associated with the language formed by the union of 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800" dirty="0"/>
              <a:t>		language(r</a:t>
            </a:r>
            <a:r>
              <a:rPr lang="en-US" sz="2800" baseline="-25000" dirty="0"/>
              <a:t>1</a:t>
            </a:r>
            <a:r>
              <a:rPr lang="en-US" sz="2800" dirty="0"/>
              <a:t> + r</a:t>
            </a:r>
            <a:r>
              <a:rPr lang="en-US" sz="2800" baseline="-25000" dirty="0"/>
              <a:t>2</a:t>
            </a:r>
            <a:r>
              <a:rPr lang="en-US" sz="2800" dirty="0"/>
              <a:t>) = L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dirty="0" smtClean="0"/>
              <a:t>L</a:t>
            </a:r>
            <a:r>
              <a:rPr lang="en-US" sz="2800" baseline="-25000" dirty="0" smtClean="0"/>
              <a:t>2</a:t>
            </a:r>
          </a:p>
          <a:p>
            <a:pPr lvl="1">
              <a:buFontTx/>
              <a:buNone/>
            </a:pPr>
            <a:endParaRPr lang="en-US" sz="2800" dirty="0"/>
          </a:p>
          <a:p>
            <a:pPr lvl="1">
              <a:buFontTx/>
              <a:buNone/>
            </a:pPr>
            <a:r>
              <a:rPr lang="en-US" sz="2800" dirty="0"/>
              <a:t>(iii) The language associated with the regular expression (r</a:t>
            </a:r>
            <a:r>
              <a:rPr lang="en-US" sz="2800" baseline="-25000" dirty="0"/>
              <a:t>1</a:t>
            </a:r>
            <a:r>
              <a:rPr lang="en-US" sz="2800" dirty="0"/>
              <a:t>)* is L</a:t>
            </a:r>
            <a:r>
              <a:rPr lang="en-US" sz="2800" baseline="-25000" dirty="0"/>
              <a:t>1</a:t>
            </a:r>
            <a:r>
              <a:rPr lang="en-US" sz="2800" dirty="0"/>
              <a:t>*, the </a:t>
            </a:r>
            <a:r>
              <a:rPr lang="en-US" sz="2800" dirty="0" err="1"/>
              <a:t>Kleene</a:t>
            </a:r>
            <a:r>
              <a:rPr lang="en-US" sz="2800" dirty="0"/>
              <a:t> closure of the set L</a:t>
            </a:r>
            <a:r>
              <a:rPr lang="en-US" sz="2800" baseline="-25000" dirty="0"/>
              <a:t>1</a:t>
            </a:r>
            <a:r>
              <a:rPr lang="en-US" sz="2800" dirty="0"/>
              <a:t> as a set of words:</a:t>
            </a:r>
          </a:p>
          <a:p>
            <a:pPr lvl="1">
              <a:buFontTx/>
              <a:buNone/>
            </a:pPr>
            <a:r>
              <a:rPr lang="en-US" sz="2800" dirty="0"/>
              <a:t>		language(r</a:t>
            </a:r>
            <a:r>
              <a:rPr lang="en-US" sz="2800" baseline="-25000" dirty="0"/>
              <a:t>1</a:t>
            </a:r>
            <a:r>
              <a:rPr lang="en-US" sz="2800" baseline="30000" dirty="0"/>
              <a:t>*</a:t>
            </a:r>
            <a:r>
              <a:rPr lang="en-US" sz="2800" dirty="0"/>
              <a:t>) = </a:t>
            </a:r>
            <a:r>
              <a:rPr lang="en-US" sz="2800" dirty="0" smtClean="0"/>
              <a:t>L</a:t>
            </a:r>
            <a:r>
              <a:rPr lang="en-US" sz="2800" baseline="-25000" dirty="0" smtClean="0"/>
              <a:t>1</a:t>
            </a:r>
            <a:r>
              <a:rPr lang="en-US" sz="2800" baseline="30000" dirty="0" smtClean="0"/>
              <a:t>*</a:t>
            </a:r>
          </a:p>
          <a:p>
            <a:pPr lvl="1">
              <a:buFontTx/>
              <a:buNone/>
            </a:pPr>
            <a:endParaRPr lang="en-US" sz="28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5708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 Languages Are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3200" b="1" dirty="0" smtClean="0"/>
          </a:p>
          <a:p>
            <a:pPr marL="36576" indent="0">
              <a:lnSpc>
                <a:spcPct val="80000"/>
              </a:lnSpc>
              <a:buNone/>
            </a:pPr>
            <a:r>
              <a:rPr lang="en-US" sz="3200" b="1" dirty="0" smtClean="0"/>
              <a:t>Theorem 5:</a:t>
            </a:r>
            <a:r>
              <a:rPr lang="en-US" sz="32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If </a:t>
            </a:r>
            <a:r>
              <a:rPr lang="en-US" sz="3200" dirty="0"/>
              <a:t>L is a finite language (a language with only finitely many words), then L can be defined by a regular expression. </a:t>
            </a:r>
            <a:endParaRPr lang="en-US" sz="3200" dirty="0" smtClean="0"/>
          </a:p>
          <a:p>
            <a:pPr>
              <a:lnSpc>
                <a:spcPct val="80000"/>
              </a:lnSpc>
            </a:pPr>
            <a:r>
              <a:rPr lang="en-US" sz="3200" dirty="0" smtClean="0"/>
              <a:t>In </a:t>
            </a:r>
            <a:r>
              <a:rPr lang="en-US" sz="3200" dirty="0"/>
              <a:t>other words, all finite languages are regular.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4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 Languages Are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/>
              <a:t>Proof:</a:t>
            </a:r>
            <a:endParaRPr lang="en-US" sz="2800" b="1" i="1" dirty="0"/>
          </a:p>
          <a:p>
            <a:pPr>
              <a:lnSpc>
                <a:spcPct val="80000"/>
              </a:lnSpc>
            </a:pPr>
            <a:r>
              <a:rPr lang="en-US" sz="3200" dirty="0" smtClean="0"/>
              <a:t>Let </a:t>
            </a:r>
            <a:r>
              <a:rPr lang="en-US" sz="3200" dirty="0"/>
              <a:t>L be a finite language. To make one regular expression that defines L, we </a:t>
            </a:r>
            <a:r>
              <a:rPr lang="en-US" sz="3200" dirty="0" smtClean="0"/>
              <a:t>insert </a:t>
            </a:r>
            <a:r>
              <a:rPr lang="en-US" sz="3200" dirty="0"/>
              <a:t>plus signs between all the words in </a:t>
            </a:r>
            <a:r>
              <a:rPr lang="en-US" sz="3200" dirty="0" smtClean="0"/>
              <a:t>L e.g.</a:t>
            </a:r>
            <a:endParaRPr lang="en-US" sz="3200" dirty="0"/>
          </a:p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/>
              <a:t>	L </a:t>
            </a:r>
            <a:r>
              <a:rPr lang="en-US" sz="2800" dirty="0"/>
              <a:t>= {</a:t>
            </a:r>
            <a:r>
              <a:rPr lang="en-US" sz="2800" dirty="0" err="1" smtClean="0"/>
              <a:t>baa,abbba,bababa</a:t>
            </a:r>
            <a:r>
              <a:rPr lang="en-US" sz="2800" dirty="0"/>
              <a:t>} is </a:t>
            </a:r>
            <a:r>
              <a:rPr lang="en-US" sz="2800" dirty="0" err="1" smtClean="0"/>
              <a:t>baa+abbba+bababa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Note: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algorithm only works for finite languages because an infinite language would become a regular expression that is infinitely long, which is forbidden.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753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660</Words>
  <Application>Microsoft Office PowerPoint</Application>
  <PresentationFormat>On-screen Show (4:3)</PresentationFormat>
  <Paragraphs>186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Theory of Automata</vt:lpstr>
      <vt:lpstr>Languages Associated with Regular Expressions</vt:lpstr>
      <vt:lpstr>Regular Languages</vt:lpstr>
      <vt:lpstr>Note</vt:lpstr>
      <vt:lpstr>Rules for language association with R.E’s</vt:lpstr>
      <vt:lpstr>Rules for language association with R.E’s</vt:lpstr>
      <vt:lpstr>Rules for language association with R.E’s</vt:lpstr>
      <vt:lpstr>Finite Languages Are Regular</vt:lpstr>
      <vt:lpstr>Finite Languages Are Regular</vt:lpstr>
      <vt:lpstr>Finite Automata</vt:lpstr>
      <vt:lpstr>Finite Automata</vt:lpstr>
      <vt:lpstr>Finite Automata</vt:lpstr>
      <vt:lpstr>Deterministic Finite Automaton</vt:lpstr>
      <vt:lpstr>Slide 14</vt:lpstr>
      <vt:lpstr>Notation</vt:lpstr>
      <vt:lpstr>Alternative Notation</vt:lpstr>
      <vt:lpstr>Flow Chart of FA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Infinite Languages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creator>Xone</dc:creator>
  <cp:lastModifiedBy>Nauman</cp:lastModifiedBy>
  <cp:revision>216</cp:revision>
  <dcterms:created xsi:type="dcterms:W3CDTF">2010-09-29T14:13:34Z</dcterms:created>
  <dcterms:modified xsi:type="dcterms:W3CDTF">2013-12-16T18:33:45Z</dcterms:modified>
</cp:coreProperties>
</file>