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80"/>
  </p:notesMasterIdLst>
  <p:handoutMasterIdLst>
    <p:handoutMasterId r:id="rId81"/>
  </p:handoutMasterIdLst>
  <p:sldIdLst>
    <p:sldId id="257"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288" r:id="rId26"/>
    <p:sldId id="289" r:id="rId27"/>
    <p:sldId id="291" r:id="rId28"/>
    <p:sldId id="290" r:id="rId29"/>
    <p:sldId id="295" r:id="rId30"/>
    <p:sldId id="296" r:id="rId31"/>
    <p:sldId id="297"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59" autoAdjust="0"/>
  </p:normalViewPr>
  <p:slideViewPr>
    <p:cSldViewPr>
      <p:cViewPr varScale="1">
        <p:scale>
          <a:sx n="61" d="100"/>
          <a:sy n="61" d="100"/>
        </p:scale>
        <p:origin x="-1320" y="-96"/>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50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aa</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548548-B952-488F-B6D9-CB06A8FBB7DC}" type="datetimeFigureOut">
              <a:rPr lang="en-US" smtClean="0"/>
              <a:pPr/>
              <a:t>9/22/2013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7C4FCA-6B5D-4F9C-9CD1-A5A1B5F31865}" type="slidenum">
              <a:rPr lang="en-US" smtClean="0"/>
              <a:pPr/>
              <a:t>‹#›</a:t>
            </a:fld>
            <a:endParaRPr lang="en-US"/>
          </a:p>
        </p:txBody>
      </p:sp>
    </p:spTree>
    <p:extLst>
      <p:ext uri="{BB962C8B-B14F-4D97-AF65-F5344CB8AC3E}">
        <p14:creationId xmlns="" xmlns:p14="http://schemas.microsoft.com/office/powerpoint/2010/main" val="178188894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aa</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CF581-9539-4EF3-8AC5-E93DD560929F}" type="datetimeFigureOut">
              <a:rPr lang="en-US" smtClean="0"/>
              <a:pPr/>
              <a:t>9/22/2013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67376-BE02-4C40-8BE1-F35C65EBFC88}" type="slidenum">
              <a:rPr lang="en-US" smtClean="0"/>
              <a:pPr/>
              <a:t>‹#›</a:t>
            </a:fld>
            <a:endParaRPr lang="en-US"/>
          </a:p>
        </p:txBody>
      </p:sp>
    </p:spTree>
    <p:extLst>
      <p:ext uri="{BB962C8B-B14F-4D97-AF65-F5344CB8AC3E}">
        <p14:creationId xmlns="" xmlns:p14="http://schemas.microsoft.com/office/powerpoint/2010/main" val="30416927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67376-BE02-4C40-8BE1-F35C65EBFC88}"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r>
              <a:rPr lang="en-US" smtClean="0"/>
              <a:t>aa</a:t>
            </a:r>
            <a:endParaRPr lang="en-US"/>
          </a:p>
        </p:txBody>
      </p:sp>
    </p:spTree>
    <p:extLst>
      <p:ext uri="{BB962C8B-B14F-4D97-AF65-F5344CB8AC3E}">
        <p14:creationId xmlns="" xmlns:p14="http://schemas.microsoft.com/office/powerpoint/2010/main" val="38099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6DA046-96F9-446D-9A7C-5D71F2017F4D}" type="datetime1">
              <a:rPr lang="en-US" smtClean="0"/>
              <a:pPr/>
              <a:t>9/22/2013</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86344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E1B90-E40B-445D-B8E8-9AFD69632A32}" type="datetime1">
              <a:rPr lang="en-US" smtClean="0"/>
              <a:pPr/>
              <a:t>9/22/2013</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31888162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0C0B52-04A4-4CAE-9B77-CD865B5342A7}" type="datetime1">
              <a:rPr lang="en-US" smtClean="0"/>
              <a:pPr/>
              <a:t>9/22/2013</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27955866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69A04-559F-44E2-B921-ED92B70B5CAC}" type="datetime1">
              <a:rPr lang="en-US" smtClean="0"/>
              <a:pPr/>
              <a:t>9/22/2013</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
        <p:nvSpPr>
          <p:cNvPr id="7" name="TextBox 6"/>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8" name="TextBox 7"/>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 xmlns:p14="http://schemas.microsoft.com/office/powerpoint/2010/main" val="7998063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5741B-AC89-4ADF-B118-51BF405C0AFF}" type="datetime1">
              <a:rPr lang="en-US" smtClean="0"/>
              <a:pPr/>
              <a:t>9/22/2013</a:t>
            </a:fld>
            <a:endParaRPr lang="en-US"/>
          </a:p>
        </p:txBody>
      </p:sp>
      <p:sp>
        <p:nvSpPr>
          <p:cNvPr id="5" name="Footer Placeholder 4"/>
          <p:cNvSpPr>
            <a:spLocks noGrp="1"/>
          </p:cNvSpPr>
          <p:nvPr>
            <p:ph type="ftr" sz="quarter" idx="11"/>
          </p:nvPr>
        </p:nvSpPr>
        <p:spPr/>
        <p:txBody>
          <a:bodyPr/>
          <a:lstStyle/>
          <a:p>
            <a:r>
              <a:rPr lang="en-US" smtClean="0"/>
              <a:t>a</a:t>
            </a:r>
            <a:endParaRPr lang="en-US"/>
          </a:p>
        </p:txBody>
      </p:sp>
      <p:sp>
        <p:nvSpPr>
          <p:cNvPr id="6" name="Slide Number Placeholder 5"/>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1050887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D568E5-5B3E-4E0E-9DC5-155E1E9E7F8C}" type="datetime1">
              <a:rPr lang="en-US" smtClean="0"/>
              <a:pPr/>
              <a:t>9/22/2013</a:t>
            </a:fld>
            <a:endParaRPr lang="en-US"/>
          </a:p>
        </p:txBody>
      </p:sp>
      <p:sp>
        <p:nvSpPr>
          <p:cNvPr id="6" name="Footer Placeholder 5"/>
          <p:cNvSpPr>
            <a:spLocks noGrp="1"/>
          </p:cNvSpPr>
          <p:nvPr>
            <p:ph type="ftr" sz="quarter" idx="11"/>
          </p:nvPr>
        </p:nvSpPr>
        <p:spPr/>
        <p:txBody>
          <a:bodyPr/>
          <a:lstStyle/>
          <a:p>
            <a:r>
              <a:rPr lang="en-US" smtClean="0"/>
              <a:t>a</a:t>
            </a:r>
            <a:endParaRPr lang="en-US"/>
          </a:p>
        </p:txBody>
      </p:sp>
      <p:sp>
        <p:nvSpPr>
          <p:cNvPr id="7" name="Slide Number Placeholder 6"/>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24611648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09E0EC-BE15-4EC1-BF0C-6C72B76B3691}" type="datetime1">
              <a:rPr lang="en-US" smtClean="0"/>
              <a:pPr/>
              <a:t>9/22/2013</a:t>
            </a:fld>
            <a:endParaRPr lang="en-US"/>
          </a:p>
        </p:txBody>
      </p:sp>
      <p:sp>
        <p:nvSpPr>
          <p:cNvPr id="8" name="Footer Placeholder 7"/>
          <p:cNvSpPr>
            <a:spLocks noGrp="1"/>
          </p:cNvSpPr>
          <p:nvPr>
            <p:ph type="ftr" sz="quarter" idx="11"/>
          </p:nvPr>
        </p:nvSpPr>
        <p:spPr/>
        <p:txBody>
          <a:bodyPr/>
          <a:lstStyle/>
          <a:p>
            <a:r>
              <a:rPr lang="en-US" smtClean="0"/>
              <a:t>a</a:t>
            </a:r>
            <a:endParaRPr lang="en-US"/>
          </a:p>
        </p:txBody>
      </p:sp>
      <p:sp>
        <p:nvSpPr>
          <p:cNvPr id="9" name="Slide Number Placeholder 8"/>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29528777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D6F07-F89B-492F-BF8F-22D3B28375E7}" type="datetime1">
              <a:rPr lang="en-US" smtClean="0"/>
              <a:pPr/>
              <a:t>9/22/2013</a:t>
            </a:fld>
            <a:endParaRPr lang="en-US"/>
          </a:p>
        </p:txBody>
      </p:sp>
      <p:sp>
        <p:nvSpPr>
          <p:cNvPr id="4" name="Footer Placeholder 3"/>
          <p:cNvSpPr>
            <a:spLocks noGrp="1"/>
          </p:cNvSpPr>
          <p:nvPr>
            <p:ph type="ftr" sz="quarter" idx="11"/>
          </p:nvPr>
        </p:nvSpPr>
        <p:spPr/>
        <p:txBody>
          <a:bodyPr/>
          <a:lstStyle/>
          <a:p>
            <a:r>
              <a:rPr lang="en-US" smtClean="0"/>
              <a:t>a</a:t>
            </a:r>
            <a:endParaRPr lang="en-US"/>
          </a:p>
        </p:txBody>
      </p:sp>
      <p:sp>
        <p:nvSpPr>
          <p:cNvPr id="5" name="Slide Number Placeholder 4"/>
          <p:cNvSpPr>
            <a:spLocks noGrp="1"/>
          </p:cNvSpPr>
          <p:nvPr>
            <p:ph type="sldNum" sz="quarter" idx="12"/>
          </p:nvPr>
        </p:nvSpPr>
        <p:spPr/>
        <p:txBody>
          <a:bodyPr/>
          <a:lstStyle/>
          <a:p>
            <a:fld id="{8034925A-A117-475F-A97E-61D9975D9931}" type="slidenum">
              <a:rPr lang="en-US" smtClean="0"/>
              <a:pPr/>
              <a:t>‹#›</a:t>
            </a:fld>
            <a:endParaRPr lang="en-US"/>
          </a:p>
        </p:txBody>
      </p:sp>
      <p:sp>
        <p:nvSpPr>
          <p:cNvPr id="6" name="TextBox 5"/>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7" name="TextBox 6"/>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 xmlns:p14="http://schemas.microsoft.com/office/powerpoint/2010/main" val="149545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84381-B0BC-47FC-9348-359B053973CA}" type="datetime1">
              <a:rPr lang="en-US" smtClean="0"/>
              <a:pPr/>
              <a:t>9/22/2013</a:t>
            </a:fld>
            <a:endParaRPr lang="en-US"/>
          </a:p>
        </p:txBody>
      </p:sp>
      <p:sp>
        <p:nvSpPr>
          <p:cNvPr id="3" name="Footer Placeholder 2"/>
          <p:cNvSpPr>
            <a:spLocks noGrp="1"/>
          </p:cNvSpPr>
          <p:nvPr>
            <p:ph type="ftr" sz="quarter" idx="11"/>
          </p:nvPr>
        </p:nvSpPr>
        <p:spPr/>
        <p:txBody>
          <a:bodyPr/>
          <a:lstStyle/>
          <a:p>
            <a:r>
              <a:rPr lang="en-US" smtClean="0"/>
              <a:t>a</a:t>
            </a:r>
            <a:endParaRPr lang="en-US"/>
          </a:p>
        </p:txBody>
      </p:sp>
      <p:sp>
        <p:nvSpPr>
          <p:cNvPr id="4" name="Slide Number Placeholder 3"/>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16031429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14ED9A-C48F-4E72-AC5E-4167FDE19C04}" type="datetime1">
              <a:rPr lang="en-US" smtClean="0"/>
              <a:pPr/>
              <a:t>9/22/2013</a:t>
            </a:fld>
            <a:endParaRPr lang="en-US"/>
          </a:p>
        </p:txBody>
      </p:sp>
      <p:sp>
        <p:nvSpPr>
          <p:cNvPr id="6" name="Footer Placeholder 5"/>
          <p:cNvSpPr>
            <a:spLocks noGrp="1"/>
          </p:cNvSpPr>
          <p:nvPr>
            <p:ph type="ftr" sz="quarter" idx="11"/>
          </p:nvPr>
        </p:nvSpPr>
        <p:spPr/>
        <p:txBody>
          <a:bodyPr/>
          <a:lstStyle/>
          <a:p>
            <a:r>
              <a:rPr lang="en-US" smtClean="0"/>
              <a:t>a</a:t>
            </a:r>
            <a:endParaRPr lang="en-US"/>
          </a:p>
        </p:txBody>
      </p:sp>
      <p:sp>
        <p:nvSpPr>
          <p:cNvPr id="7" name="Slide Number Placeholder 6"/>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3418606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634D-A13B-4897-9204-24050D86E802}" type="datetime1">
              <a:rPr lang="en-US" smtClean="0"/>
              <a:pPr/>
              <a:t>9/22/2013</a:t>
            </a:fld>
            <a:endParaRPr lang="en-US"/>
          </a:p>
        </p:txBody>
      </p:sp>
      <p:sp>
        <p:nvSpPr>
          <p:cNvPr id="6" name="Footer Placeholder 5"/>
          <p:cNvSpPr>
            <a:spLocks noGrp="1"/>
          </p:cNvSpPr>
          <p:nvPr>
            <p:ph type="ftr" sz="quarter" idx="11"/>
          </p:nvPr>
        </p:nvSpPr>
        <p:spPr/>
        <p:txBody>
          <a:bodyPr/>
          <a:lstStyle/>
          <a:p>
            <a:r>
              <a:rPr lang="en-US" smtClean="0"/>
              <a:t>a</a:t>
            </a:r>
            <a:endParaRPr lang="en-US"/>
          </a:p>
        </p:txBody>
      </p:sp>
      <p:sp>
        <p:nvSpPr>
          <p:cNvPr id="7" name="Slide Number Placeholder 6"/>
          <p:cNvSpPr>
            <a:spLocks noGrp="1"/>
          </p:cNvSpPr>
          <p:nvPr>
            <p:ph type="sldNum" sz="quarter" idx="12"/>
          </p:nvPr>
        </p:nvSpPr>
        <p:spPr/>
        <p:txBody>
          <a:body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32732055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6E583-0B95-4BC1-BB92-DF1E342BB617}" type="datetime1">
              <a:rPr lang="en-US" smtClean="0"/>
              <a:pPr/>
              <a:t>9/22/2013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4925A-A117-475F-A97E-61D9975D9931}" type="slidenum">
              <a:rPr lang="en-US" smtClean="0"/>
              <a:pPr/>
              <a:t>‹#›</a:t>
            </a:fld>
            <a:endParaRPr lang="en-US"/>
          </a:p>
        </p:txBody>
      </p:sp>
    </p:spTree>
    <p:extLst>
      <p:ext uri="{BB962C8B-B14F-4D97-AF65-F5344CB8AC3E}">
        <p14:creationId xmlns="" xmlns:p14="http://schemas.microsoft.com/office/powerpoint/2010/main" val="1238219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9144000" cy="2209800"/>
          </a:xfrm>
        </p:spPr>
        <p:txBody>
          <a:bodyPr/>
          <a:lstStyle/>
          <a:p>
            <a:pPr algn="ctr"/>
            <a:r>
              <a:rPr lang="en-US" sz="3600" b="1" dirty="0"/>
              <a:t>Transition </a:t>
            </a:r>
            <a:r>
              <a:rPr lang="en-US" sz="3600" b="1" dirty="0" smtClean="0"/>
              <a:t>Graphs (TG)</a:t>
            </a:r>
            <a:endParaRPr lang="en-US" sz="2800" dirty="0">
              <a:solidFill>
                <a:schemeClr val="accent3">
                  <a:lumMod val="60000"/>
                  <a:lumOff val="40000"/>
                </a:schemeClr>
              </a:solidFill>
              <a:latin typeface="Arial" pitchFamily="34" charset="0"/>
              <a:cs typeface="Arial" pitchFamily="34" charset="0"/>
            </a:endParaRPr>
          </a:p>
        </p:txBody>
      </p:sp>
      <p:sp>
        <p:nvSpPr>
          <p:cNvPr id="7" name="Footer Placeholder 6"/>
          <p:cNvSpPr>
            <a:spLocks noGrp="1"/>
          </p:cNvSpPr>
          <p:nvPr>
            <p:ph type="ftr" sz="quarter" idx="11"/>
          </p:nvPr>
        </p:nvSpPr>
        <p:spPr/>
        <p:txBody>
          <a:bodyPr/>
          <a:lstStyle/>
          <a:p>
            <a:r>
              <a:rPr lang="en-US" smtClean="0"/>
              <a:t>a</a:t>
            </a:r>
            <a:endParaRPr lang="en-US"/>
          </a:p>
        </p:txBody>
      </p:sp>
      <p:sp>
        <p:nvSpPr>
          <p:cNvPr id="3" name="Subtitle 2"/>
          <p:cNvSpPr txBox="1">
            <a:spLocks/>
          </p:cNvSpPr>
          <p:nvPr/>
        </p:nvSpPr>
        <p:spPr>
          <a:xfrm>
            <a:off x="0" y="3228536"/>
            <a:ext cx="9144000" cy="1752600"/>
          </a:xfrm>
          <a:prstGeom prst="rect">
            <a:avLst/>
          </a:prstGeom>
        </p:spPr>
        <p:txBody>
          <a:bodyPr rtlCol="0">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ctr">
              <a:buNone/>
              <a:defRPr/>
            </a:pPr>
            <a:r>
              <a:rPr lang="en-US" dirty="0" smtClean="0"/>
              <a:t>Shakir </a:t>
            </a:r>
            <a:r>
              <a:rPr lang="en-US" dirty="0" err="1" smtClean="0"/>
              <a:t>Ullah</a:t>
            </a:r>
            <a:r>
              <a:rPr lang="en-US" dirty="0" smtClean="0"/>
              <a:t> Shah</a:t>
            </a:r>
          </a:p>
          <a:p>
            <a:pPr marL="36576" indent="0" algn="ctr">
              <a:buNone/>
              <a:defRPr/>
            </a:pPr>
            <a:endParaRPr lang="en-US" dirty="0"/>
          </a:p>
          <a:p>
            <a:pPr marL="36576" indent="0" algn="ctr">
              <a:buNone/>
              <a:defRPr/>
            </a:pPr>
            <a:r>
              <a:rPr lang="en-US" sz="4000" dirty="0" smtClean="0"/>
              <a:t>Lecture 6</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14400"/>
            <a:ext cx="7467600" cy="533400"/>
          </a:xfrm>
        </p:spPr>
        <p:txBody>
          <a:bodyPr>
            <a:normAutofit fontScale="90000"/>
          </a:bodyPr>
          <a:lstStyle/>
          <a:p>
            <a:r>
              <a:rPr lang="en-US" dirty="0"/>
              <a:t>all words containing a double letter (</a:t>
            </a:r>
            <a:r>
              <a:rPr lang="en-US" dirty="0" err="1"/>
              <a:t>aa</a:t>
            </a:r>
            <a:r>
              <a:rPr lang="en-US" dirty="0"/>
              <a:t> or bb)</a:t>
            </a:r>
            <a:br>
              <a:rPr lang="en-US" dirty="0"/>
            </a:br>
            <a:endParaRPr lang="en-US" dirty="0"/>
          </a:p>
        </p:txBody>
      </p:sp>
      <p:sp>
        <p:nvSpPr>
          <p:cNvPr id="3" name="Content Placeholder 2"/>
          <p:cNvSpPr>
            <a:spLocks noGrp="1"/>
          </p:cNvSpPr>
          <p:nvPr>
            <p:ph idx="1"/>
          </p:nvPr>
        </p:nvSpPr>
        <p:spPr/>
        <p:txBody>
          <a:bodyPr>
            <a:noAutofit/>
          </a:bodyPr>
          <a:lstStyle/>
          <a:p>
            <a:pPr>
              <a:lnSpc>
                <a:spcPct val="90000"/>
              </a:lnSpc>
            </a:pPr>
            <a:r>
              <a:rPr lang="en-US" sz="1800" dirty="0" smtClean="0"/>
              <a:t>Let the </a:t>
            </a:r>
            <a:r>
              <a:rPr lang="en-US" sz="1800" dirty="0"/>
              <a:t>input is baa.</a:t>
            </a:r>
          </a:p>
          <a:p>
            <a:pPr>
              <a:lnSpc>
                <a:spcPct val="90000"/>
              </a:lnSpc>
            </a:pPr>
            <a:r>
              <a:rPr lang="en-US" sz="1800" dirty="0" smtClean="0"/>
              <a:t>If </a:t>
            </a:r>
            <a:r>
              <a:rPr lang="en-US" sz="1800" dirty="0"/>
              <a:t>we first read b and then read </a:t>
            </a:r>
            <a:r>
              <a:rPr lang="en-US" sz="1800" dirty="0" err="1"/>
              <a:t>aa</a:t>
            </a:r>
            <a:r>
              <a:rPr lang="en-US" sz="1800" dirty="0"/>
              <a:t> we will go to the final state. Hence, the string is accepted.</a:t>
            </a:r>
          </a:p>
          <a:p>
            <a:pPr>
              <a:lnSpc>
                <a:spcPct val="90000"/>
              </a:lnSpc>
            </a:pPr>
            <a:endParaRPr lang="en-US" sz="1800" dirty="0"/>
          </a:p>
          <a:p>
            <a:pPr>
              <a:lnSpc>
                <a:spcPct val="90000"/>
              </a:lnSpc>
            </a:pPr>
            <a:r>
              <a:rPr lang="en-US" sz="1800" dirty="0"/>
              <a:t>If we first read b, then read a, and then read a, we will loop back and be stuck at the start state. Hence, the string is rejected in this case.</a:t>
            </a:r>
          </a:p>
          <a:p>
            <a:pPr>
              <a:lnSpc>
                <a:spcPct val="90000"/>
              </a:lnSpc>
            </a:pPr>
            <a:endParaRPr lang="en-US" sz="1800" dirty="0"/>
          </a:p>
          <a:p>
            <a:pPr>
              <a:lnSpc>
                <a:spcPct val="90000"/>
              </a:lnSpc>
            </a:pPr>
            <a:r>
              <a:rPr lang="en-US" sz="1800" dirty="0"/>
              <a:t>If we first read two letters </a:t>
            </a:r>
            <a:r>
              <a:rPr lang="en-US" sz="1800" dirty="0" err="1"/>
              <a:t>ba</a:t>
            </a:r>
            <a:r>
              <a:rPr lang="en-US" sz="1800" dirty="0"/>
              <a:t> at once, then there is no edge to tell us where to go. So, the machine crashes and the input string is rejected.</a:t>
            </a:r>
          </a:p>
          <a:p>
            <a:pPr>
              <a:lnSpc>
                <a:spcPct val="90000"/>
              </a:lnSpc>
            </a:pPr>
            <a:endParaRPr lang="en-US" sz="1800" dirty="0"/>
          </a:p>
          <a:p>
            <a:pPr>
              <a:lnSpc>
                <a:spcPct val="90000"/>
              </a:lnSpc>
            </a:pPr>
            <a:r>
              <a:rPr lang="en-US" sz="1800" dirty="0"/>
              <a:t>What shall we say? Is this input string a word in the language of this machine or not?</a:t>
            </a:r>
          </a:p>
          <a:p>
            <a:pPr marL="36576" indent="0">
              <a:buNone/>
            </a:pPr>
            <a:endParaRPr lang="en-US" sz="1800"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5538787"/>
            <a:ext cx="4343400" cy="938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2705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nSpc>
                <a:spcPct val="90000"/>
              </a:lnSpc>
            </a:pPr>
            <a:r>
              <a:rPr lang="en-US" sz="3200" b="1" dirty="0"/>
              <a:t>We shall say that a string is accepted if there is </a:t>
            </a:r>
            <a:r>
              <a:rPr lang="en-US" sz="3200" b="1" dirty="0">
                <a:solidFill>
                  <a:schemeClr val="accent1"/>
                </a:solidFill>
              </a:rPr>
              <a:t>some way </a:t>
            </a:r>
            <a:r>
              <a:rPr lang="en-US" sz="3200" b="1" dirty="0"/>
              <a:t>it could be processed so as to arrive at a final state.</a:t>
            </a:r>
          </a:p>
          <a:p>
            <a:pPr>
              <a:lnSpc>
                <a:spcPct val="90000"/>
              </a:lnSpc>
            </a:pPr>
            <a:endParaRPr lang="en-US" sz="3200" b="1" dirty="0"/>
          </a:p>
          <a:p>
            <a:pPr>
              <a:lnSpc>
                <a:spcPct val="90000"/>
              </a:lnSpc>
            </a:pPr>
            <a:r>
              <a:rPr lang="en-US" sz="3200" dirty="0"/>
              <a:t>Due to many difficulties inherent in expanding our definition of machine to reading more than one letter of input at a time, we shall leave the definition of finite automaton alone and call these new machines </a:t>
            </a:r>
            <a:r>
              <a:rPr lang="en-US" sz="3200" b="1" dirty="0"/>
              <a:t>transition graphs</a:t>
            </a:r>
            <a:r>
              <a:rPr lang="en-US" sz="3200" dirty="0"/>
              <a:t>.</a:t>
            </a:r>
          </a:p>
          <a:p>
            <a:pPr>
              <a:lnSpc>
                <a:spcPct val="90000"/>
              </a:lnSpc>
            </a:pPr>
            <a:endParaRPr lang="en-US" sz="3200" dirty="0"/>
          </a:p>
          <a:p>
            <a:pPr>
              <a:lnSpc>
                <a:spcPct val="90000"/>
              </a:lnSpc>
            </a:pPr>
            <a:r>
              <a:rPr lang="en-US" sz="3200" dirty="0"/>
              <a:t>Transition graphs were invented by John </a:t>
            </a:r>
            <a:r>
              <a:rPr lang="en-US" sz="3200" dirty="0" err="1"/>
              <a:t>Myhill</a:t>
            </a:r>
            <a:r>
              <a:rPr lang="en-US" sz="3200" dirty="0"/>
              <a:t> in 1957</a:t>
            </a:r>
            <a:endParaRPr lang="en-US" dirty="0"/>
          </a:p>
        </p:txBody>
      </p:sp>
    </p:spTree>
    <p:extLst>
      <p:ext uri="{BB962C8B-B14F-4D97-AF65-F5344CB8AC3E}">
        <p14:creationId xmlns="" xmlns:p14="http://schemas.microsoft.com/office/powerpoint/2010/main" val="377241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Transition </a:t>
            </a:r>
            <a:r>
              <a:rPr lang="en-US" sz="4800" b="1" dirty="0" smtClean="0"/>
              <a:t>Graph (Definition)</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pPr marL="609600" indent="-609600">
              <a:defRPr/>
            </a:pPr>
            <a:r>
              <a:rPr lang="en-US" sz="2800" dirty="0"/>
              <a:t>Method 5 </a:t>
            </a:r>
            <a:r>
              <a:rPr lang="en-US" sz="2800" b="1" dirty="0"/>
              <a:t>(Transition Graph) </a:t>
            </a:r>
          </a:p>
          <a:p>
            <a:pPr marL="609600" indent="-609600">
              <a:buNone/>
              <a:defRPr/>
            </a:pPr>
            <a:r>
              <a:rPr lang="en-US" sz="2800" b="1" dirty="0"/>
              <a:t>Definition: </a:t>
            </a:r>
            <a:r>
              <a:rPr lang="en-US" sz="2800" dirty="0"/>
              <a:t>A Transition graph (TG), is a collection of the followings </a:t>
            </a:r>
          </a:p>
          <a:p>
            <a:pPr marL="990600" lvl="1" indent="-533400">
              <a:buFont typeface="Wingdings" pitchFamily="2" charset="2"/>
              <a:buAutoNum type="arabicPeriod"/>
              <a:defRPr/>
            </a:pPr>
            <a:r>
              <a:rPr kumimoji="1" lang="en-US" sz="2400" dirty="0"/>
              <a:t>Finite number of states, </a:t>
            </a:r>
            <a:r>
              <a:rPr kumimoji="1" lang="en-US" sz="2400" i="1" u="sng" dirty="0"/>
              <a:t>at least one </a:t>
            </a:r>
            <a:r>
              <a:rPr kumimoji="1" lang="en-US" sz="2400" dirty="0"/>
              <a:t>of which is start state and some (maybe none) final states. </a:t>
            </a:r>
          </a:p>
        </p:txBody>
      </p:sp>
    </p:spTree>
    <p:extLst>
      <p:ext uri="{BB962C8B-B14F-4D97-AF65-F5344CB8AC3E}">
        <p14:creationId xmlns="" xmlns:p14="http://schemas.microsoft.com/office/powerpoint/2010/main" val="397847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Transition </a:t>
            </a:r>
            <a:r>
              <a:rPr lang="en-US" sz="4800" b="1" dirty="0" smtClean="0"/>
              <a:t>Graph (Definition)</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pPr marL="609600" indent="-609600">
              <a:defRPr/>
            </a:pPr>
            <a:r>
              <a:rPr lang="en-US" sz="2800" dirty="0"/>
              <a:t>Method 5 </a:t>
            </a:r>
            <a:r>
              <a:rPr lang="en-US" sz="2800" b="1" dirty="0"/>
              <a:t>(Transition Graph) </a:t>
            </a:r>
          </a:p>
          <a:p>
            <a:pPr marL="609600" indent="-609600">
              <a:buNone/>
              <a:defRPr/>
            </a:pPr>
            <a:r>
              <a:rPr lang="en-US" sz="2800" b="1" dirty="0"/>
              <a:t>Definition: </a:t>
            </a:r>
            <a:r>
              <a:rPr lang="en-US" sz="2800" dirty="0"/>
              <a:t>A Transition graph (TG), is a collection of the followings </a:t>
            </a:r>
          </a:p>
          <a:p>
            <a:pPr marL="990600" lvl="1" indent="-533400">
              <a:buFont typeface="Wingdings" pitchFamily="2" charset="2"/>
              <a:buAutoNum type="arabicPeriod"/>
              <a:defRPr/>
            </a:pPr>
            <a:r>
              <a:rPr kumimoji="1" lang="en-US" sz="2400" dirty="0"/>
              <a:t>Finite number of states, </a:t>
            </a:r>
            <a:r>
              <a:rPr kumimoji="1" lang="en-US" sz="2400" i="1" u="sng" dirty="0"/>
              <a:t>at least one </a:t>
            </a:r>
            <a:r>
              <a:rPr kumimoji="1" lang="en-US" sz="2400" dirty="0"/>
              <a:t>of which is start state and some (maybe none) final states. </a:t>
            </a:r>
          </a:p>
          <a:p>
            <a:pPr marL="990600" lvl="1" indent="-533400">
              <a:buFont typeface="Wingdings" pitchFamily="2" charset="2"/>
              <a:buAutoNum type="arabicPeriod"/>
              <a:defRPr/>
            </a:pPr>
            <a:r>
              <a:rPr kumimoji="1" lang="en-US" sz="2400" dirty="0"/>
              <a:t>Finite set of input letters (</a:t>
            </a:r>
            <a:r>
              <a:rPr kumimoji="1" lang="el-GR" sz="2400" dirty="0"/>
              <a:t>Σ</a:t>
            </a:r>
            <a:r>
              <a:rPr kumimoji="1" lang="en-US" sz="2400" dirty="0"/>
              <a:t>) from which input strings are formed. </a:t>
            </a:r>
          </a:p>
        </p:txBody>
      </p:sp>
    </p:spTree>
    <p:extLst>
      <p:ext uri="{BB962C8B-B14F-4D97-AF65-F5344CB8AC3E}">
        <p14:creationId xmlns="" xmlns:p14="http://schemas.microsoft.com/office/powerpoint/2010/main" val="2412221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Transition </a:t>
            </a:r>
            <a:r>
              <a:rPr lang="en-US" sz="4800" b="1" dirty="0" smtClean="0"/>
              <a:t>Graph (Definition)</a:t>
            </a:r>
            <a:endParaRPr lang="en-US" dirty="0"/>
          </a:p>
        </p:txBody>
      </p:sp>
      <p:sp>
        <p:nvSpPr>
          <p:cNvPr id="3" name="Content Placeholder 2"/>
          <p:cNvSpPr>
            <a:spLocks noGrp="1"/>
          </p:cNvSpPr>
          <p:nvPr>
            <p:ph idx="1"/>
          </p:nvPr>
        </p:nvSpPr>
        <p:spPr>
          <a:xfrm>
            <a:off x="457200" y="1600200"/>
            <a:ext cx="7696200" cy="4525963"/>
          </a:xfrm>
        </p:spPr>
        <p:txBody>
          <a:bodyPr>
            <a:normAutofit lnSpcReduction="10000"/>
          </a:bodyPr>
          <a:lstStyle/>
          <a:p>
            <a:pPr marL="609600" indent="-609600">
              <a:defRPr/>
            </a:pPr>
            <a:r>
              <a:rPr lang="en-US" sz="2800" dirty="0"/>
              <a:t>Method 5 </a:t>
            </a:r>
            <a:r>
              <a:rPr lang="en-US" sz="2800" b="1" dirty="0"/>
              <a:t>(Transition Graph) </a:t>
            </a:r>
          </a:p>
          <a:p>
            <a:pPr marL="609600" indent="-609600">
              <a:buNone/>
              <a:defRPr/>
            </a:pPr>
            <a:r>
              <a:rPr lang="en-US" sz="2800" b="1" dirty="0"/>
              <a:t>Definition: </a:t>
            </a:r>
            <a:r>
              <a:rPr lang="en-US" sz="2800" dirty="0"/>
              <a:t>A Transition graph (TG), is a collection of the followings </a:t>
            </a:r>
          </a:p>
          <a:p>
            <a:pPr marL="990600" lvl="1" indent="-533400">
              <a:buFont typeface="Wingdings" pitchFamily="2" charset="2"/>
              <a:buAutoNum type="arabicPeriod"/>
              <a:defRPr/>
            </a:pPr>
            <a:r>
              <a:rPr kumimoji="1" lang="en-US" sz="2400" dirty="0"/>
              <a:t>Finite number of states, </a:t>
            </a:r>
            <a:r>
              <a:rPr kumimoji="1" lang="en-US" sz="2400" i="1" u="sng" dirty="0"/>
              <a:t>at least one </a:t>
            </a:r>
            <a:r>
              <a:rPr kumimoji="1" lang="en-US" sz="2400" dirty="0"/>
              <a:t>of which is start state and some (maybe none) final states. </a:t>
            </a:r>
          </a:p>
          <a:p>
            <a:pPr marL="990600" lvl="1" indent="-533400">
              <a:buFont typeface="Wingdings" pitchFamily="2" charset="2"/>
              <a:buAutoNum type="arabicPeriod"/>
              <a:defRPr/>
            </a:pPr>
            <a:r>
              <a:rPr kumimoji="1" lang="en-US" sz="2400" dirty="0"/>
              <a:t>Finite set of input letters (</a:t>
            </a:r>
            <a:r>
              <a:rPr kumimoji="1" lang="el-GR" sz="2400" dirty="0"/>
              <a:t>Σ</a:t>
            </a:r>
            <a:r>
              <a:rPr kumimoji="1" lang="en-US" sz="2400" dirty="0"/>
              <a:t>) from which input strings are formed. </a:t>
            </a:r>
          </a:p>
          <a:p>
            <a:pPr marL="990600" lvl="1" indent="-533400">
              <a:buFont typeface="Wingdings" pitchFamily="2" charset="2"/>
              <a:buAutoNum type="arabicPeriod"/>
              <a:defRPr/>
            </a:pPr>
            <a:r>
              <a:rPr kumimoji="1" lang="en-US" sz="2400" dirty="0"/>
              <a:t>Finite set of transitions that show how to go from one state to another based on reading specified substrings of input letters, possibly even the null string </a:t>
            </a:r>
            <a:r>
              <a:rPr kumimoji="1" lang="el-GR" sz="2400" dirty="0"/>
              <a:t>Λ</a:t>
            </a:r>
            <a:r>
              <a:rPr kumimoji="1" lang="en-US" sz="2400" dirty="0"/>
              <a:t>.</a:t>
            </a:r>
          </a:p>
          <a:p>
            <a:endParaRPr lang="en-US" dirty="0"/>
          </a:p>
        </p:txBody>
      </p:sp>
    </p:spTree>
    <p:extLst>
      <p:ext uri="{BB962C8B-B14F-4D97-AF65-F5344CB8AC3E}">
        <p14:creationId xmlns="" xmlns:p14="http://schemas.microsoft.com/office/powerpoint/2010/main" val="2759009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defRPr/>
            </a:pPr>
            <a:r>
              <a:rPr lang="en-US" sz="3200" dirty="0"/>
              <a:t>It is to be noted that in TG there </a:t>
            </a:r>
            <a:r>
              <a:rPr lang="en-US" sz="3200" dirty="0">
                <a:solidFill>
                  <a:schemeClr val="accent1"/>
                </a:solidFill>
              </a:rPr>
              <a:t>may exist more than one paths</a:t>
            </a:r>
            <a:r>
              <a:rPr lang="en-US" sz="3200" dirty="0"/>
              <a:t> for certain </a:t>
            </a:r>
            <a:r>
              <a:rPr lang="en-US" sz="3200" dirty="0">
                <a:solidFill>
                  <a:schemeClr val="accent1"/>
                </a:solidFill>
              </a:rPr>
              <a:t>string</a:t>
            </a:r>
            <a:r>
              <a:rPr lang="en-US" sz="3200" dirty="0"/>
              <a:t>, while there may not exist any path for certain string as well. </a:t>
            </a:r>
          </a:p>
          <a:p>
            <a:pPr>
              <a:defRPr/>
            </a:pPr>
            <a:endParaRPr lang="en-US" sz="3200" dirty="0"/>
          </a:p>
          <a:p>
            <a:pPr>
              <a:defRPr/>
            </a:pPr>
            <a:r>
              <a:rPr lang="en-US" sz="3200" dirty="0"/>
              <a:t>If there exists </a:t>
            </a:r>
            <a:r>
              <a:rPr lang="en-US" sz="3200" dirty="0">
                <a:solidFill>
                  <a:schemeClr val="accent1"/>
                </a:solidFill>
              </a:rPr>
              <a:t>at least one path </a:t>
            </a:r>
            <a:r>
              <a:rPr lang="en-US" sz="3200" dirty="0"/>
              <a:t>for a certain string, starting from initial state and ending in a final state, the string is supposed to be accepted by the TG, otherwise the string is supposed to be rejected. Obviously collection of accepted strings is the language accepted by the TG. </a:t>
            </a:r>
          </a:p>
        </p:txBody>
      </p:sp>
    </p:spTree>
    <p:extLst>
      <p:ext uri="{BB962C8B-B14F-4D97-AF65-F5344CB8AC3E}">
        <p14:creationId xmlns="" xmlns:p14="http://schemas.microsoft.com/office/powerpoint/2010/main" val="2591001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nSpc>
                <a:spcPct val="90000"/>
              </a:lnSpc>
            </a:pPr>
            <a:r>
              <a:rPr lang="en-US" sz="3200" dirty="0" smtClean="0"/>
              <a:t>consider </a:t>
            </a:r>
            <a:r>
              <a:rPr lang="en-US" sz="3200" dirty="0"/>
              <a:t>the following TG:</a:t>
            </a:r>
          </a:p>
          <a:p>
            <a:pPr>
              <a:lnSpc>
                <a:spcPct val="90000"/>
              </a:lnSpc>
            </a:pPr>
            <a:endParaRPr lang="en-US" sz="3200" dirty="0"/>
          </a:p>
          <a:p>
            <a:pPr>
              <a:lnSpc>
                <a:spcPct val="90000"/>
              </a:lnSpc>
            </a:pPr>
            <a:endParaRPr lang="en-US" sz="3200" dirty="0"/>
          </a:p>
          <a:p>
            <a:pPr>
              <a:lnSpc>
                <a:spcPct val="90000"/>
              </a:lnSpc>
            </a:pPr>
            <a:endParaRPr lang="en-US" sz="3200" dirty="0"/>
          </a:p>
          <a:p>
            <a:pPr>
              <a:lnSpc>
                <a:spcPct val="90000"/>
              </a:lnSpc>
            </a:pPr>
            <a:endParaRPr lang="en-US" sz="3200" dirty="0"/>
          </a:p>
          <a:p>
            <a:pPr>
              <a:lnSpc>
                <a:spcPct val="90000"/>
              </a:lnSpc>
            </a:pPr>
            <a:endParaRPr lang="en-US" sz="3200" dirty="0"/>
          </a:p>
          <a:p>
            <a:pPr>
              <a:lnSpc>
                <a:spcPct val="90000"/>
              </a:lnSpc>
            </a:pPr>
            <a:endParaRPr lang="en-US" sz="3200" dirty="0"/>
          </a:p>
          <a:p>
            <a:pPr>
              <a:lnSpc>
                <a:spcPct val="90000"/>
              </a:lnSpc>
            </a:pPr>
            <a:r>
              <a:rPr lang="en-US" sz="3200" dirty="0" smtClean="0"/>
              <a:t>The path from state 1 to state 2 to state 3 back to state 1 and then to the final state 4 corresponds to the string (</a:t>
            </a:r>
            <a:r>
              <a:rPr lang="en-US" sz="3200" dirty="0" err="1" smtClean="0"/>
              <a:t>abb</a:t>
            </a:r>
            <a:r>
              <a:rPr lang="en-US" sz="3200" dirty="0" smtClean="0"/>
              <a:t>)(</a:t>
            </a:r>
            <a:r>
              <a:rPr lang="el-GR" sz="3200" dirty="0" smtClean="0">
                <a:cs typeface="Arial" charset="0"/>
              </a:rPr>
              <a:t>Λ</a:t>
            </a:r>
            <a:r>
              <a:rPr lang="en-US" sz="3200" dirty="0" smtClean="0"/>
              <a:t>)(</a:t>
            </a:r>
            <a:r>
              <a:rPr lang="en-US" sz="3200" dirty="0" err="1" smtClean="0"/>
              <a:t>aa</a:t>
            </a:r>
            <a:r>
              <a:rPr lang="en-US" sz="3200" dirty="0" smtClean="0"/>
              <a:t>)(b) = </a:t>
            </a:r>
            <a:r>
              <a:rPr lang="en-US" sz="3200" dirty="0" err="1" smtClean="0"/>
              <a:t>abbaab</a:t>
            </a:r>
            <a:r>
              <a:rPr lang="en-US" sz="3200" dirty="0" smtClean="0"/>
              <a:t>.</a:t>
            </a:r>
          </a:p>
          <a:p>
            <a:pPr>
              <a:lnSpc>
                <a:spcPct val="90000"/>
              </a:lnSpc>
            </a:pPr>
            <a:endParaRPr lang="en-US" sz="3200" dirty="0" smtClean="0"/>
          </a:p>
          <a:p>
            <a:pPr>
              <a:lnSpc>
                <a:spcPct val="90000"/>
              </a:lnSpc>
            </a:pPr>
            <a:r>
              <a:rPr lang="en-US" sz="3200" dirty="0" smtClean="0"/>
              <a:t>Some other accepted words are </a:t>
            </a:r>
            <a:r>
              <a:rPr lang="en-US" sz="3200" dirty="0" err="1" smtClean="0"/>
              <a:t>abba</a:t>
            </a:r>
            <a:r>
              <a:rPr lang="en-US" sz="3200" dirty="0" smtClean="0"/>
              <a:t>, </a:t>
            </a:r>
            <a:r>
              <a:rPr lang="en-US" sz="3200" dirty="0" err="1" smtClean="0"/>
              <a:t>abbaaabba</a:t>
            </a:r>
            <a:r>
              <a:rPr lang="en-US" sz="3200" dirty="0" smtClean="0"/>
              <a:t>, and b.</a:t>
            </a:r>
          </a:p>
          <a:p>
            <a:pPr>
              <a:lnSpc>
                <a:spcPct val="90000"/>
              </a:lnSpc>
            </a:pPr>
            <a:endParaRPr lang="en-US" sz="3200" dirty="0" smtClean="0"/>
          </a:p>
          <a:p>
            <a:pPr>
              <a:lnSpc>
                <a:spcPct val="90000"/>
              </a:lnSpc>
            </a:pPr>
            <a:r>
              <a:rPr lang="en-US" sz="3200" dirty="0" smtClean="0"/>
              <a:t>When an edge is labeled with </a:t>
            </a:r>
            <a:r>
              <a:rPr lang="el-GR" sz="3200" b="1" dirty="0" smtClean="0">
                <a:cs typeface="Arial" charset="0"/>
              </a:rPr>
              <a:t>Λ</a:t>
            </a:r>
            <a:r>
              <a:rPr lang="en-US" sz="3200" dirty="0" smtClean="0"/>
              <a:t>, it means that we can take the ride it offers for free (without consuming any letter from the input string).</a:t>
            </a:r>
            <a:endParaRPr lang="en-US" sz="3200"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70100" y="1883585"/>
            <a:ext cx="4635500" cy="1542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113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ox(in)">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ox(in)">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ox(in)">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a:t>If we are presented with a particular string to run on a given TG, we must decide how to break the string into substrings that may correspond to the labels of edges in the TG.</a:t>
            </a:r>
          </a:p>
          <a:p>
            <a:endParaRPr lang="en-US" dirty="0"/>
          </a:p>
        </p:txBody>
      </p:sp>
    </p:spTree>
    <p:extLst>
      <p:ext uri="{BB962C8B-B14F-4D97-AF65-F5344CB8AC3E}">
        <p14:creationId xmlns="" xmlns:p14="http://schemas.microsoft.com/office/powerpoint/2010/main" val="184721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80000"/>
              </a:lnSpc>
            </a:pPr>
            <a:r>
              <a:rPr lang="en-US" sz="2400" dirty="0"/>
              <a:t>Let’s run the input string </a:t>
            </a:r>
            <a:r>
              <a:rPr lang="en-US" sz="2400" dirty="0" err="1"/>
              <a:t>abbab</a:t>
            </a:r>
            <a:r>
              <a:rPr lang="en-US" sz="2400" dirty="0"/>
              <a:t> on the </a:t>
            </a:r>
            <a:r>
              <a:rPr lang="en-US" sz="2400" dirty="0" smtClean="0"/>
              <a:t>machine:</a:t>
            </a:r>
            <a:endParaRPr lang="en-US" sz="2400" dirty="0"/>
          </a:p>
          <a:p>
            <a:pPr lvl="1" algn="just">
              <a:lnSpc>
                <a:spcPct val="80000"/>
              </a:lnSpc>
              <a:buFontTx/>
              <a:buNone/>
            </a:pPr>
            <a:endParaRPr lang="en-US" sz="2000" b="1" dirty="0"/>
          </a:p>
          <a:p>
            <a:pPr lvl="1" algn="just">
              <a:lnSpc>
                <a:spcPct val="80000"/>
              </a:lnSpc>
              <a:buFontTx/>
              <a:buNone/>
            </a:pPr>
            <a:r>
              <a:rPr lang="en-US" sz="2000" b="1" dirty="0"/>
              <a:t>– </a:t>
            </a:r>
            <a:r>
              <a:rPr lang="en-US" sz="2000" dirty="0"/>
              <a:t>The substring </a:t>
            </a:r>
            <a:r>
              <a:rPr lang="en-US" sz="2000" dirty="0" err="1"/>
              <a:t>abb</a:t>
            </a:r>
            <a:r>
              <a:rPr lang="en-US" sz="2000" dirty="0"/>
              <a:t> takes us from state 1 to state 2.</a:t>
            </a:r>
          </a:p>
          <a:p>
            <a:pPr lvl="1" algn="just">
              <a:lnSpc>
                <a:spcPct val="80000"/>
              </a:lnSpc>
              <a:buFontTx/>
              <a:buNone/>
            </a:pPr>
            <a:r>
              <a:rPr lang="en-US" sz="2000" b="1" dirty="0"/>
              <a:t>– </a:t>
            </a:r>
            <a:r>
              <a:rPr lang="en-US" sz="2000" dirty="0"/>
              <a:t>We move to state 3 along the </a:t>
            </a:r>
            <a:r>
              <a:rPr lang="el-GR" sz="2000" b="1" dirty="0">
                <a:cs typeface="Arial" charset="0"/>
              </a:rPr>
              <a:t>Λ</a:t>
            </a:r>
            <a:r>
              <a:rPr lang="en-US" sz="2000" dirty="0"/>
              <a:t>-edge without any substring being consumed.</a:t>
            </a:r>
          </a:p>
          <a:p>
            <a:pPr lvl="1" algn="just">
              <a:lnSpc>
                <a:spcPct val="80000"/>
              </a:lnSpc>
              <a:buFontTx/>
              <a:buNone/>
            </a:pPr>
            <a:r>
              <a:rPr lang="en-US" sz="2000" b="1" dirty="0"/>
              <a:t>– </a:t>
            </a:r>
            <a:r>
              <a:rPr lang="en-US" sz="2000" dirty="0"/>
              <a:t>We are now in state 3 and what is left of the input string is the substring ab. We cannot read </a:t>
            </a:r>
            <a:r>
              <a:rPr lang="en-US" sz="2000" dirty="0" err="1"/>
              <a:t>aa</a:t>
            </a:r>
            <a:r>
              <a:rPr lang="en-US" sz="2000" dirty="0"/>
              <a:t>, so we must read only a and go to state 4.</a:t>
            </a:r>
          </a:p>
          <a:p>
            <a:pPr lvl="1" algn="just">
              <a:lnSpc>
                <a:spcPct val="80000"/>
              </a:lnSpc>
              <a:buFontTx/>
              <a:buNone/>
            </a:pPr>
            <a:r>
              <a:rPr lang="en-US" sz="2000" b="1" dirty="0"/>
              <a:t>– </a:t>
            </a:r>
            <a:r>
              <a:rPr lang="en-US" sz="2000" dirty="0"/>
              <a:t>At state 4, we have b left in the input string but no edge to follow, so we must crash and reject the input string </a:t>
            </a:r>
            <a:r>
              <a:rPr lang="en-US" sz="2000" dirty="0" err="1"/>
              <a:t>abbab</a:t>
            </a:r>
            <a:r>
              <a:rPr lang="en-US" sz="2000" dirty="0" smtClean="0"/>
              <a:t>.</a:t>
            </a:r>
            <a:endParaRPr lang="en-US" sz="2000"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5519" y="4876800"/>
            <a:ext cx="4635500" cy="1542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07575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772400" cy="4525963"/>
          </a:xfrm>
        </p:spPr>
        <p:txBody>
          <a:bodyPr>
            <a:normAutofit fontScale="85000" lnSpcReduction="20000"/>
          </a:bodyPr>
          <a:lstStyle/>
          <a:p>
            <a:pPr algn="just">
              <a:lnSpc>
                <a:spcPct val="80000"/>
              </a:lnSpc>
            </a:pPr>
            <a:r>
              <a:rPr lang="en-US" sz="3200" dirty="0"/>
              <a:t>Because we allow some edges to be traversed for free, it is logical to allow for the possibility of more than one start state, as illustrated below:</a:t>
            </a:r>
          </a:p>
          <a:p>
            <a:pPr algn="just">
              <a:lnSpc>
                <a:spcPct val="80000"/>
              </a:lnSpc>
            </a:pPr>
            <a:endParaRPr lang="en-US" sz="3200" dirty="0"/>
          </a:p>
          <a:p>
            <a:pPr algn="just">
              <a:lnSpc>
                <a:spcPct val="80000"/>
              </a:lnSpc>
            </a:pPr>
            <a:endParaRPr lang="en-US" sz="3200" dirty="0"/>
          </a:p>
          <a:p>
            <a:pPr algn="just">
              <a:lnSpc>
                <a:spcPct val="80000"/>
              </a:lnSpc>
            </a:pPr>
            <a:endParaRPr lang="en-US" sz="3200" dirty="0"/>
          </a:p>
          <a:p>
            <a:pPr algn="just">
              <a:lnSpc>
                <a:spcPct val="80000"/>
              </a:lnSpc>
            </a:pPr>
            <a:endParaRPr lang="en-US" sz="3200" dirty="0"/>
          </a:p>
          <a:p>
            <a:pPr algn="just">
              <a:lnSpc>
                <a:spcPct val="80000"/>
              </a:lnSpc>
            </a:pPr>
            <a:endParaRPr lang="en-US" sz="3200" dirty="0"/>
          </a:p>
          <a:p>
            <a:pPr algn="just">
              <a:lnSpc>
                <a:spcPct val="80000"/>
              </a:lnSpc>
            </a:pPr>
            <a:endParaRPr lang="en-US" sz="3200" dirty="0"/>
          </a:p>
          <a:p>
            <a:pPr algn="just">
              <a:lnSpc>
                <a:spcPct val="80000"/>
              </a:lnSpc>
            </a:pPr>
            <a:r>
              <a:rPr lang="en-US" sz="3200" dirty="0"/>
              <a:t>These two machines are equivalent, in the sense that all the strings accepted by the first are accepted by the second and vise versa.</a:t>
            </a:r>
          </a:p>
          <a:p>
            <a:pPr algn="just">
              <a:lnSpc>
                <a:spcPct val="80000"/>
              </a:lnSpc>
            </a:pPr>
            <a:r>
              <a:rPr lang="en-US" sz="3200" dirty="0"/>
              <a:t>Important Note: </a:t>
            </a:r>
            <a:r>
              <a:rPr lang="en-US" sz="3200" b="1" dirty="0"/>
              <a:t>Every FA is also a TG. However, NOT every TG satisfies the definition of an FA.</a:t>
            </a:r>
            <a:endParaRPr lang="en-US" sz="3200" dirty="0"/>
          </a:p>
          <a:p>
            <a:endParaRPr lang="en-US"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23271" y="2518245"/>
            <a:ext cx="2160713" cy="17886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28572" y="2438400"/>
            <a:ext cx="1305628"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1026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Relaxing the Restriction on </a:t>
            </a:r>
            <a:r>
              <a:rPr lang="en-US" b="1" dirty="0" smtClean="0"/>
              <a:t>Inputs</a:t>
            </a:r>
            <a:endParaRPr lang="en-US" dirty="0"/>
          </a:p>
        </p:txBody>
      </p:sp>
      <p:sp>
        <p:nvSpPr>
          <p:cNvPr id="3" name="Content Placeholder 2"/>
          <p:cNvSpPr>
            <a:spLocks noGrp="1"/>
          </p:cNvSpPr>
          <p:nvPr>
            <p:ph idx="1"/>
          </p:nvPr>
        </p:nvSpPr>
        <p:spPr/>
        <p:txBody>
          <a:bodyPr>
            <a:normAutofit lnSpcReduction="10000"/>
          </a:bodyPr>
          <a:lstStyle/>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r>
              <a:rPr lang="en-US" sz="3200" dirty="0" smtClean="0"/>
              <a:t>The </a:t>
            </a:r>
            <a:r>
              <a:rPr lang="en-US" sz="3200" dirty="0"/>
              <a:t>language accepted by this FA is L = {baa}</a:t>
            </a:r>
          </a:p>
          <a:p>
            <a:pPr algn="just"/>
            <a:endParaRPr lang="en-US" dirty="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1951038"/>
            <a:ext cx="4416425" cy="227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4052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ox(in)">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Rectangle 2"/>
          <p:cNvSpPr txBox="1">
            <a:spLocks noChangeArrowheads="1"/>
          </p:cNvSpPr>
          <p:nvPr/>
        </p:nvSpPr>
        <p:spPr>
          <a:xfrm>
            <a:off x="457200" y="4572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solidFill>
                  <a:prstClr val="black"/>
                </a:solidFill>
              </a:rPr>
              <a:t>Example</a:t>
            </a:r>
            <a:endParaRPr lang="en-US" sz="3200">
              <a:solidFill>
                <a:prstClr val="black"/>
              </a:solidFill>
            </a:endParaRPr>
          </a:p>
        </p:txBody>
      </p:sp>
      <p:sp>
        <p:nvSpPr>
          <p:cNvPr id="8" name="Rectangle 3"/>
          <p:cNvSpPr txBox="1">
            <a:spLocks noChangeArrowheads="1"/>
          </p:cNvSpPr>
          <p:nvPr/>
        </p:nvSpPr>
        <p:spPr>
          <a:xfrm>
            <a:off x="457200" y="12954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endParaRPr lang="en-US" sz="2400" dirty="0" smtClean="0">
              <a:solidFill>
                <a:prstClr val="black"/>
              </a:solidFill>
            </a:endParaRPr>
          </a:p>
          <a:p>
            <a:pPr>
              <a:buClr>
                <a:srgbClr val="4F81BD"/>
              </a:buClr>
            </a:pPr>
            <a:r>
              <a:rPr lang="en-US" sz="2400" dirty="0" smtClean="0">
                <a:solidFill>
                  <a:prstClr val="black"/>
                </a:solidFill>
              </a:rPr>
              <a:t>This TG accepts nothing, not even the null string.</a:t>
            </a:r>
          </a:p>
          <a:p>
            <a:pPr>
              <a:buClr>
                <a:srgbClr val="4F81BD"/>
              </a:buClr>
            </a:pPr>
            <a:endParaRPr lang="en-US" sz="2400" dirty="0" smtClean="0">
              <a:solidFill>
                <a:prstClr val="black"/>
              </a:solidFill>
            </a:endParaRPr>
          </a:p>
          <a:p>
            <a:pPr>
              <a:buClr>
                <a:srgbClr val="4F81BD"/>
              </a:buClr>
            </a:pPr>
            <a:r>
              <a:rPr lang="en-US" sz="2400" dirty="0" smtClean="0">
                <a:solidFill>
                  <a:prstClr val="black"/>
                </a:solidFill>
              </a:rPr>
              <a:t>To be able to accept anything, it must have a final state.</a:t>
            </a:r>
            <a:endParaRPr lang="en-US" sz="2400" dirty="0">
              <a:solidFill>
                <a:prstClr val="black"/>
              </a:solidFill>
            </a:endParaRPr>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60700" y="2571659"/>
            <a:ext cx="1739900" cy="1268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9345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box(in)">
                                      <p:cBhvr>
                                        <p:cTn id="7" dur="500"/>
                                        <p:tgtEl>
                                          <p:spTgt spid="8">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10" end="10"/>
                                            </p:txEl>
                                          </p:spTgt>
                                        </p:tgtEl>
                                        <p:attrNameLst>
                                          <p:attrName>style.visibility</p:attrName>
                                        </p:attrNameLst>
                                      </p:cBhvr>
                                      <p:to>
                                        <p:strVal val="visible"/>
                                      </p:to>
                                    </p:set>
                                    <p:animEffect transition="in" filter="box(in)">
                                      <p:cBhvr>
                                        <p:cTn id="1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3810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solidFill>
                  <a:prstClr val="black"/>
                </a:solidFill>
              </a:rPr>
              <a:t>Example</a:t>
            </a:r>
            <a:endParaRPr lang="en-US" sz="3200">
              <a:solidFill>
                <a:prstClr val="black"/>
              </a:solidFill>
            </a:endParaRPr>
          </a:p>
        </p:txBody>
      </p:sp>
      <p:sp>
        <p:nvSpPr>
          <p:cNvPr id="11"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Clr>
                <a:srgbClr val="4F81BD"/>
              </a:buClr>
            </a:pPr>
            <a:endParaRPr lang="en-US" sz="2400" smtClean="0">
              <a:solidFill>
                <a:prstClr val="black"/>
              </a:solidFill>
            </a:endParaRPr>
          </a:p>
          <a:p>
            <a:pPr>
              <a:buClr>
                <a:srgbClr val="4F81BD"/>
              </a:buClr>
            </a:pPr>
            <a:endParaRPr lang="en-US" sz="2400" smtClean="0">
              <a:solidFill>
                <a:prstClr val="black"/>
              </a:solidFill>
            </a:endParaRPr>
          </a:p>
          <a:p>
            <a:pPr>
              <a:buClr>
                <a:srgbClr val="4F81BD"/>
              </a:buClr>
            </a:pPr>
            <a:endParaRPr lang="en-US" sz="2400" smtClean="0">
              <a:solidFill>
                <a:prstClr val="black"/>
              </a:solidFill>
            </a:endParaRPr>
          </a:p>
          <a:p>
            <a:pPr>
              <a:buClr>
                <a:srgbClr val="4F81BD"/>
              </a:buClr>
            </a:pPr>
            <a:endParaRPr lang="en-US" sz="2400" smtClean="0">
              <a:solidFill>
                <a:prstClr val="black"/>
              </a:solidFill>
            </a:endParaRPr>
          </a:p>
          <a:p>
            <a:pPr>
              <a:buClr>
                <a:srgbClr val="4F81BD"/>
              </a:buClr>
            </a:pPr>
            <a:endParaRPr lang="en-US" sz="2400" smtClean="0">
              <a:solidFill>
                <a:prstClr val="black"/>
              </a:solidFill>
            </a:endParaRPr>
          </a:p>
          <a:p>
            <a:pPr>
              <a:buClr>
                <a:srgbClr val="4F81BD"/>
              </a:buClr>
            </a:pPr>
            <a:r>
              <a:rPr lang="en-US" sz="2400" smtClean="0">
                <a:solidFill>
                  <a:prstClr val="black"/>
                </a:solidFill>
              </a:rPr>
              <a:t>This TG accepts only the null string </a:t>
            </a:r>
            <a:r>
              <a:rPr lang="el-GR" sz="2400" b="1" smtClean="0">
                <a:solidFill>
                  <a:prstClr val="black"/>
                </a:solidFill>
                <a:cs typeface="Arial" charset="0"/>
              </a:rPr>
              <a:t>Λ</a:t>
            </a:r>
            <a:r>
              <a:rPr lang="en-US" sz="2400" smtClean="0">
                <a:solidFill>
                  <a:prstClr val="black"/>
                </a:solidFill>
              </a:rPr>
              <a:t>.</a:t>
            </a:r>
          </a:p>
          <a:p>
            <a:pPr>
              <a:buClr>
                <a:srgbClr val="4F81BD"/>
              </a:buClr>
            </a:pPr>
            <a:r>
              <a:rPr lang="en-US" sz="2400" smtClean="0">
                <a:solidFill>
                  <a:prstClr val="black"/>
                </a:solidFill>
              </a:rPr>
              <a:t>Any other string cannot have a successful path to the final state through labels of edges because there are no edges (and hence no labels).</a:t>
            </a:r>
          </a:p>
          <a:p>
            <a:pPr>
              <a:buClr>
                <a:srgbClr val="4F81BD"/>
              </a:buClr>
            </a:pPr>
            <a:r>
              <a:rPr lang="en-US" sz="2400" smtClean="0">
                <a:solidFill>
                  <a:prstClr val="black"/>
                </a:solidFill>
              </a:rPr>
              <a:t>Any TG in which some start state is also a final state will always accept the null string </a:t>
            </a:r>
            <a:r>
              <a:rPr lang="el-GR" sz="2400" b="1" smtClean="0">
                <a:solidFill>
                  <a:prstClr val="black"/>
                </a:solidFill>
                <a:cs typeface="Arial" charset="0"/>
              </a:rPr>
              <a:t>Λ</a:t>
            </a:r>
            <a:r>
              <a:rPr lang="en-US" sz="2400" smtClean="0">
                <a:solidFill>
                  <a:prstClr val="black"/>
                </a:solidFill>
              </a:rPr>
              <a:t>. This is also true of FAs.</a:t>
            </a:r>
            <a:endParaRPr lang="en-US" sz="2400">
              <a:solidFill>
                <a:prstClr val="black"/>
              </a:solidFill>
            </a:endParaRPr>
          </a:p>
        </p:txBody>
      </p:sp>
      <p:pic>
        <p:nvPicPr>
          <p:cNvPr id="1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00400" y="2095046"/>
            <a:ext cx="1371600" cy="1302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5802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checkerboard(across)">
                                      <p:cBhvr>
                                        <p:cTn id="7" dur="500"/>
                                        <p:tgtEl>
                                          <p:spTgt spid="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xEl>
                                              <p:pRg st="6" end="6"/>
                                            </p:txEl>
                                          </p:spTgt>
                                        </p:tgtEl>
                                        <p:attrNameLst>
                                          <p:attrName>style.visibility</p:attrName>
                                        </p:attrNameLst>
                                      </p:cBhvr>
                                      <p:to>
                                        <p:strVal val="visible"/>
                                      </p:to>
                                    </p:set>
                                    <p:animEffect transition="in" filter="checkerboard(across)">
                                      <p:cBhvr>
                                        <p:cTn id="12" dur="500"/>
                                        <p:tgtEl>
                                          <p:spTgt spid="1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animEffect transition="in" filter="checkerboard(across)">
                                      <p:cBhvr>
                                        <p:cTn id="1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6" name="Rectangle 2"/>
          <p:cNvSpPr txBox="1">
            <a:spLocks noChangeArrowheads="1"/>
          </p:cNvSpPr>
          <p:nvPr/>
        </p:nvSpPr>
        <p:spPr>
          <a:xfrm>
            <a:off x="457200" y="3810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solidFill>
                  <a:prstClr val="black"/>
                </a:solidFill>
              </a:rPr>
              <a:t>Example</a:t>
            </a:r>
            <a:endParaRPr lang="en-US" sz="3200">
              <a:solidFill>
                <a:prstClr val="black"/>
              </a:solidFill>
            </a:endParaRPr>
          </a:p>
        </p:txBody>
      </p:sp>
      <p:sp>
        <p:nvSpPr>
          <p:cNvPr id="7" name="Rectangle 3"/>
          <p:cNvSpPr txBox="1">
            <a:spLocks noChangeArrowheads="1"/>
          </p:cNvSpPr>
          <p:nvPr/>
        </p:nvSpPr>
        <p:spPr>
          <a:xfrm>
            <a:off x="457200" y="1219200"/>
            <a:ext cx="8229600" cy="4876800"/>
          </a:xfrm>
          <a:prstGeom prst="rect">
            <a:avLst/>
          </a:prstGeom>
        </p:spPr>
        <p:txBody>
          <a:bodyPr vert="horz">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Clr>
                <a:srgbClr val="4F81BD"/>
              </a:buClr>
            </a:pPr>
            <a:endParaRPr lang="en-US" smtClean="0">
              <a:solidFill>
                <a:prstClr val="black"/>
              </a:solidFill>
            </a:endParaRPr>
          </a:p>
          <a:p>
            <a:pPr>
              <a:buClr>
                <a:srgbClr val="4F81BD"/>
              </a:buClr>
            </a:pPr>
            <a:endParaRPr lang="en-US" smtClean="0">
              <a:solidFill>
                <a:prstClr val="black"/>
              </a:solidFill>
            </a:endParaRPr>
          </a:p>
          <a:p>
            <a:pPr>
              <a:buClr>
                <a:srgbClr val="4F81BD"/>
              </a:buClr>
            </a:pPr>
            <a:endParaRPr lang="en-US" smtClean="0">
              <a:solidFill>
                <a:prstClr val="black"/>
              </a:solidFill>
            </a:endParaRPr>
          </a:p>
          <a:p>
            <a:pPr>
              <a:buClr>
                <a:srgbClr val="4F81BD"/>
              </a:buClr>
            </a:pPr>
            <a:endParaRPr lang="en-US" smtClean="0">
              <a:solidFill>
                <a:prstClr val="black"/>
              </a:solidFill>
            </a:endParaRPr>
          </a:p>
          <a:p>
            <a:pPr>
              <a:buClr>
                <a:srgbClr val="4F81BD"/>
              </a:buClr>
            </a:pPr>
            <a:endParaRPr lang="en-US" smtClean="0">
              <a:solidFill>
                <a:prstClr val="black"/>
              </a:solidFill>
            </a:endParaRPr>
          </a:p>
          <a:p>
            <a:pPr>
              <a:buClr>
                <a:srgbClr val="4F81BD"/>
              </a:buClr>
            </a:pPr>
            <a:r>
              <a:rPr lang="en-US" smtClean="0">
                <a:solidFill>
                  <a:prstClr val="black"/>
                </a:solidFill>
              </a:rPr>
              <a:t>This machine accepts only the words </a:t>
            </a:r>
            <a:r>
              <a:rPr lang="el-GR" smtClean="0">
                <a:solidFill>
                  <a:prstClr val="black"/>
                </a:solidFill>
                <a:cs typeface="Arial" charset="0"/>
              </a:rPr>
              <a:t>Λ</a:t>
            </a:r>
            <a:r>
              <a:rPr lang="en-US" smtClean="0">
                <a:solidFill>
                  <a:prstClr val="black"/>
                </a:solidFill>
              </a:rPr>
              <a:t>, baa, and abba.</a:t>
            </a:r>
          </a:p>
          <a:p>
            <a:pPr>
              <a:buClr>
                <a:srgbClr val="4F81BD"/>
              </a:buClr>
            </a:pPr>
            <a:r>
              <a:rPr lang="en-US" smtClean="0">
                <a:solidFill>
                  <a:prstClr val="black"/>
                </a:solidFill>
              </a:rPr>
              <a:t>Anything read while in the final state will cause a crash, because the final state has no outgoing edges.</a:t>
            </a:r>
            <a:endParaRPr lang="en-US">
              <a:solidFill>
                <a:prstClr val="black"/>
              </a:solidFill>
            </a:endParaRP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7000" y="1627932"/>
            <a:ext cx="3124200" cy="20947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075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 calcmode="lin" valueType="num">
                                      <p:cBhvr additive="base">
                                        <p:cTn id="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6" name="Rectangle 2"/>
          <p:cNvSpPr txBox="1">
            <a:spLocks noChangeArrowheads="1"/>
          </p:cNvSpPr>
          <p:nvPr/>
        </p:nvSpPr>
        <p:spPr>
          <a:xfrm>
            <a:off x="457200" y="3810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solidFill>
                  <a:prstClr val="black"/>
                </a:solidFill>
              </a:rPr>
              <a:t>Example</a:t>
            </a:r>
            <a:endParaRPr lang="en-US" sz="3200">
              <a:solidFill>
                <a:prstClr val="black"/>
              </a:solidFill>
            </a:endParaRPr>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lnSpc>
                <a:spcPct val="80000"/>
              </a:lnSpc>
              <a:buClr>
                <a:srgbClr val="4F81BD"/>
              </a:buClr>
            </a:pPr>
            <a:endParaRPr lang="en-US" sz="2000" smtClean="0">
              <a:solidFill>
                <a:prstClr val="black"/>
              </a:solidFill>
            </a:endParaRPr>
          </a:p>
          <a:p>
            <a:pPr algn="just">
              <a:lnSpc>
                <a:spcPct val="80000"/>
              </a:lnSpc>
              <a:buClr>
                <a:srgbClr val="4F81BD"/>
              </a:buClr>
            </a:pPr>
            <a:endParaRPr lang="en-US" sz="2000" smtClean="0">
              <a:solidFill>
                <a:prstClr val="black"/>
              </a:solidFill>
            </a:endParaRPr>
          </a:p>
          <a:p>
            <a:pPr algn="just">
              <a:lnSpc>
                <a:spcPct val="80000"/>
              </a:lnSpc>
              <a:buClr>
                <a:srgbClr val="4F81BD"/>
              </a:buClr>
            </a:pPr>
            <a:endParaRPr lang="en-US" sz="2000" smtClean="0">
              <a:solidFill>
                <a:prstClr val="black"/>
              </a:solidFill>
            </a:endParaRPr>
          </a:p>
          <a:p>
            <a:pPr algn="just">
              <a:lnSpc>
                <a:spcPct val="80000"/>
              </a:lnSpc>
              <a:buClr>
                <a:srgbClr val="4F81BD"/>
              </a:buClr>
            </a:pPr>
            <a:endParaRPr lang="en-US" sz="2000" smtClean="0">
              <a:solidFill>
                <a:prstClr val="black"/>
              </a:solidFill>
            </a:endParaRPr>
          </a:p>
          <a:p>
            <a:pPr algn="just">
              <a:lnSpc>
                <a:spcPct val="80000"/>
              </a:lnSpc>
              <a:buClr>
                <a:srgbClr val="4F81BD"/>
              </a:buClr>
            </a:pPr>
            <a:r>
              <a:rPr lang="en-US" sz="2000" smtClean="0">
                <a:solidFill>
                  <a:prstClr val="black"/>
                </a:solidFill>
              </a:rPr>
              <a:t>We can read all the input letters, one at a time, and stay in the left-side state. When we read a b, if it is the very last letter of the input string, we can use it to go to the final state. Note that this b must be the very last letter, because once we are in the right-side state, if we try to read another letter, we will crash.</a:t>
            </a:r>
          </a:p>
          <a:p>
            <a:pPr algn="just">
              <a:lnSpc>
                <a:spcPct val="80000"/>
              </a:lnSpc>
              <a:buClr>
                <a:srgbClr val="4F81BD"/>
              </a:buClr>
            </a:pPr>
            <a:endParaRPr lang="en-US" sz="2000" smtClean="0">
              <a:solidFill>
                <a:prstClr val="black"/>
              </a:solidFill>
            </a:endParaRPr>
          </a:p>
          <a:p>
            <a:pPr algn="just">
              <a:lnSpc>
                <a:spcPct val="80000"/>
              </a:lnSpc>
              <a:buClr>
                <a:srgbClr val="4F81BD"/>
              </a:buClr>
            </a:pPr>
            <a:r>
              <a:rPr lang="en-US" sz="2000" smtClean="0">
                <a:solidFill>
                  <a:prstClr val="black"/>
                </a:solidFill>
              </a:rPr>
              <a:t>It is possible for an input string ending with a b to follow an unsuccessful path that does not lead to acceptance (e.g., following the b-edge too soon and crash, or looping back to the </a:t>
            </a:r>
            <a:r>
              <a:rPr lang="en-US" b="1" smtClean="0">
                <a:solidFill>
                  <a:prstClr val="black"/>
                </a:solidFill>
              </a:rPr>
              <a:t>-</a:t>
            </a:r>
            <a:r>
              <a:rPr lang="en-US" sz="2000" smtClean="0">
                <a:solidFill>
                  <a:prstClr val="black"/>
                </a:solidFill>
              </a:rPr>
              <a:t> state when reading the last b).</a:t>
            </a:r>
          </a:p>
          <a:p>
            <a:pPr algn="just">
              <a:lnSpc>
                <a:spcPct val="80000"/>
              </a:lnSpc>
              <a:buClr>
                <a:srgbClr val="4F81BD"/>
              </a:buClr>
            </a:pPr>
            <a:endParaRPr lang="en-US" sz="2000" smtClean="0">
              <a:solidFill>
                <a:prstClr val="black"/>
              </a:solidFill>
            </a:endParaRPr>
          </a:p>
          <a:p>
            <a:pPr algn="just">
              <a:lnSpc>
                <a:spcPct val="80000"/>
              </a:lnSpc>
              <a:buClr>
                <a:srgbClr val="4F81BD"/>
              </a:buClr>
            </a:pPr>
            <a:r>
              <a:rPr lang="en-US" sz="2000" smtClean="0">
                <a:solidFill>
                  <a:prstClr val="black"/>
                </a:solidFill>
              </a:rPr>
              <a:t>However, all words ending with a b can be accepted by some path. Hence, the language accepted by this TG is (a + b)*b.</a:t>
            </a:r>
            <a:endParaRPr lang="en-US" sz="2000">
              <a:solidFill>
                <a:prstClr val="black"/>
              </a:solidFill>
            </a:endParaRP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19400" y="1206500"/>
            <a:ext cx="3429000" cy="1122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6975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dissolv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dissolv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dissolve">
                                      <p:cBhvr>
                                        <p:cTn id="1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3810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solidFill>
                  <a:prstClr val="black"/>
                </a:solidFill>
              </a:rPr>
              <a:t>Example</a:t>
            </a:r>
            <a:endParaRPr lang="en-US" sz="3200">
              <a:solidFill>
                <a:prstClr val="black"/>
              </a:solidFill>
            </a:endParaRPr>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lnSpc>
                <a:spcPct val="90000"/>
              </a:lnSpc>
              <a:buClr>
                <a:srgbClr val="4F81BD"/>
              </a:buClr>
            </a:pPr>
            <a:endParaRPr lang="en-US" sz="2000" dirty="0" smtClean="0">
              <a:solidFill>
                <a:prstClr val="black"/>
              </a:solidFill>
            </a:endParaRPr>
          </a:p>
          <a:p>
            <a:pPr algn="just">
              <a:lnSpc>
                <a:spcPct val="90000"/>
              </a:lnSpc>
              <a:buClr>
                <a:srgbClr val="4F81BD"/>
              </a:buClr>
            </a:pPr>
            <a:endParaRPr lang="en-US" sz="2000" dirty="0" smtClean="0">
              <a:solidFill>
                <a:prstClr val="black"/>
              </a:solidFill>
            </a:endParaRPr>
          </a:p>
          <a:p>
            <a:pPr algn="just">
              <a:lnSpc>
                <a:spcPct val="90000"/>
              </a:lnSpc>
              <a:buClr>
                <a:srgbClr val="4F81BD"/>
              </a:buClr>
            </a:pPr>
            <a:endParaRPr lang="en-US" sz="2000" dirty="0" smtClean="0">
              <a:solidFill>
                <a:prstClr val="black"/>
              </a:solidFill>
            </a:endParaRPr>
          </a:p>
          <a:p>
            <a:pPr algn="just">
              <a:lnSpc>
                <a:spcPct val="90000"/>
              </a:lnSpc>
              <a:buClr>
                <a:srgbClr val="4F81BD"/>
              </a:buClr>
            </a:pPr>
            <a:endParaRPr lang="en-US" sz="2000" dirty="0" smtClean="0">
              <a:solidFill>
                <a:prstClr val="black"/>
              </a:solidFill>
            </a:endParaRPr>
          </a:p>
          <a:p>
            <a:pPr algn="just">
              <a:lnSpc>
                <a:spcPct val="90000"/>
              </a:lnSpc>
              <a:buClr>
                <a:srgbClr val="4F81BD"/>
              </a:buClr>
            </a:pPr>
            <a:endParaRPr lang="en-US" sz="2000" dirty="0" smtClean="0">
              <a:solidFill>
                <a:prstClr val="black"/>
              </a:solidFill>
            </a:endParaRPr>
          </a:p>
          <a:p>
            <a:pPr algn="just">
              <a:lnSpc>
                <a:spcPct val="90000"/>
              </a:lnSpc>
              <a:buClr>
                <a:srgbClr val="4F81BD"/>
              </a:buClr>
            </a:pPr>
            <a:endParaRPr lang="en-US" sz="2000" dirty="0" smtClean="0">
              <a:solidFill>
                <a:prstClr val="black"/>
              </a:solidFill>
            </a:endParaRPr>
          </a:p>
          <a:p>
            <a:pPr algn="just">
              <a:lnSpc>
                <a:spcPct val="90000"/>
              </a:lnSpc>
              <a:buClr>
                <a:srgbClr val="4F81BD"/>
              </a:buClr>
            </a:pPr>
            <a:r>
              <a:rPr lang="en-US" sz="2000" dirty="0" smtClean="0">
                <a:solidFill>
                  <a:prstClr val="black"/>
                </a:solidFill>
              </a:rPr>
              <a:t>In this TG, every edge is labeled with a pair of letters. Thus, for a string to be accepted, it must have an even number of letters.</a:t>
            </a:r>
          </a:p>
          <a:p>
            <a:pPr algn="just">
              <a:lnSpc>
                <a:spcPct val="90000"/>
              </a:lnSpc>
              <a:buClr>
                <a:srgbClr val="4F81BD"/>
              </a:buClr>
            </a:pPr>
            <a:endParaRPr lang="en-US" sz="2000" dirty="0" smtClean="0">
              <a:solidFill>
                <a:prstClr val="black"/>
              </a:solidFill>
            </a:endParaRPr>
          </a:p>
          <a:p>
            <a:pPr algn="just">
              <a:lnSpc>
                <a:spcPct val="90000"/>
              </a:lnSpc>
              <a:buClr>
                <a:srgbClr val="4F81BD"/>
              </a:buClr>
            </a:pPr>
            <a:r>
              <a:rPr lang="en-US" sz="2000" dirty="0">
                <a:solidFill>
                  <a:prstClr val="black"/>
                </a:solidFill>
              </a:rPr>
              <a:t>This TG accepts exactly the language EVEN - EVEN.</a:t>
            </a:r>
          </a:p>
          <a:p>
            <a:pPr algn="just">
              <a:lnSpc>
                <a:spcPct val="90000"/>
              </a:lnSpc>
              <a:buClr>
                <a:srgbClr val="4F81BD"/>
              </a:buClr>
            </a:pPr>
            <a:endParaRPr lang="en-US" sz="2000" dirty="0">
              <a:solidFill>
                <a:prstClr val="black"/>
              </a:solidFill>
            </a:endParaRPr>
          </a:p>
          <a:p>
            <a:pPr algn="just">
              <a:lnSpc>
                <a:spcPct val="90000"/>
              </a:lnSpc>
              <a:buClr>
                <a:srgbClr val="4F81BD"/>
              </a:buClr>
            </a:pPr>
            <a:r>
              <a:rPr lang="en-US" sz="2000" dirty="0">
                <a:solidFill>
                  <a:prstClr val="black"/>
                </a:solidFill>
              </a:rPr>
              <a:t>Recall that EVEN - EVEN is the language of all words containing an even number of a’s and an even number of b’s, including the null string </a:t>
            </a:r>
            <a:r>
              <a:rPr lang="el-GR" sz="2000" b="1" dirty="0">
                <a:solidFill>
                  <a:prstClr val="black"/>
                </a:solidFill>
                <a:cs typeface="Arial" charset="0"/>
              </a:rPr>
              <a:t>Λ</a:t>
            </a:r>
            <a:r>
              <a:rPr lang="en-US" sz="2000" dirty="0">
                <a:solidFill>
                  <a:prstClr val="black"/>
                </a:solidFill>
              </a:rPr>
              <a:t>.</a:t>
            </a: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7000" y="1371600"/>
            <a:ext cx="3352800" cy="1538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5882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2130425"/>
            <a:ext cx="7772400" cy="1470025"/>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600" b="1" dirty="0" smtClean="0"/>
              <a:t>Generalized Transition Graphs (GTG)</a:t>
            </a:r>
            <a:endParaRPr lang="en-US" sz="3600" dirty="0"/>
          </a:p>
        </p:txBody>
      </p:sp>
    </p:spTree>
    <p:extLst>
      <p:ext uri="{BB962C8B-B14F-4D97-AF65-F5344CB8AC3E}">
        <p14:creationId xmlns="" xmlns:p14="http://schemas.microsoft.com/office/powerpoint/2010/main" val="3575092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57200" y="3810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t>Definition</a:t>
            </a:r>
            <a:endParaRPr lang="en-US" sz="3200"/>
          </a:p>
        </p:txBody>
      </p:sp>
      <p:sp>
        <p:nvSpPr>
          <p:cNvPr id="8" name="Rectangle 3"/>
          <p:cNvSpPr txBox="1">
            <a:spLocks noChangeArrowheads="1"/>
          </p:cNvSpPr>
          <p:nvPr/>
        </p:nvSpPr>
        <p:spPr>
          <a:xfrm>
            <a:off x="457200" y="1219200"/>
            <a:ext cx="8229600" cy="4876800"/>
          </a:xfrm>
          <a:prstGeom prst="rect">
            <a:avLst/>
          </a:prstGeom>
        </p:spPr>
        <p:txBody>
          <a:bodyPr vert="horz">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533400" indent="-533400" algn="just">
              <a:buFontTx/>
              <a:buNone/>
            </a:pPr>
            <a:r>
              <a:rPr lang="en-US" smtClean="0"/>
              <a:t>A </a:t>
            </a:r>
            <a:r>
              <a:rPr lang="en-US" b="1" smtClean="0"/>
              <a:t>generalized transition graph (GTG) </a:t>
            </a:r>
            <a:r>
              <a:rPr lang="en-US" smtClean="0"/>
              <a:t>is a collection of three things:</a:t>
            </a:r>
          </a:p>
          <a:p>
            <a:pPr marL="533400" indent="-533400" algn="just">
              <a:buFontTx/>
              <a:buAutoNum type="arabicPeriod"/>
            </a:pPr>
            <a:r>
              <a:rPr lang="en-US" smtClean="0"/>
              <a:t>A finite set of states, of which at least one is a start state and some (maybe none) are final states.</a:t>
            </a:r>
          </a:p>
          <a:p>
            <a:pPr marL="533400" indent="-533400" algn="just">
              <a:buFontTx/>
              <a:buAutoNum type="arabicPeriod"/>
            </a:pPr>
            <a:endParaRPr lang="en-US" smtClean="0"/>
          </a:p>
          <a:p>
            <a:pPr marL="533400" indent="-533400" algn="just">
              <a:buFontTx/>
              <a:buNone/>
            </a:pPr>
            <a:r>
              <a:rPr lang="en-US" smtClean="0"/>
              <a:t>2. An alphabet </a:t>
            </a:r>
            <a:r>
              <a:rPr lang="en-US" smtClean="0">
                <a:cs typeface="Arial" charset="0"/>
              </a:rPr>
              <a:t>∑</a:t>
            </a:r>
            <a:r>
              <a:rPr lang="en-US" smtClean="0"/>
              <a:t> of input letters.</a:t>
            </a:r>
          </a:p>
          <a:p>
            <a:pPr marL="533400" indent="-533400" algn="just">
              <a:buFontTx/>
              <a:buNone/>
            </a:pPr>
            <a:endParaRPr lang="en-US" smtClean="0"/>
          </a:p>
          <a:p>
            <a:pPr marL="533400" indent="-533400" algn="just">
              <a:buFontTx/>
              <a:buNone/>
            </a:pPr>
            <a:r>
              <a:rPr lang="en-US" smtClean="0"/>
              <a:t>3. Directed edges connecting some pairs of states, each labeled with a regular expression.</a:t>
            </a:r>
            <a:endParaRPr lang="en-US"/>
          </a:p>
        </p:txBody>
      </p:sp>
    </p:spTree>
    <p:extLst>
      <p:ext uri="{BB962C8B-B14F-4D97-AF65-F5344CB8AC3E}">
        <p14:creationId xmlns="" xmlns:p14="http://schemas.microsoft.com/office/powerpoint/2010/main" val="3772464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7200" y="381000"/>
            <a:ext cx="8229600" cy="609600"/>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3200" smtClean="0"/>
              <a:t>Example</a:t>
            </a:r>
            <a:endParaRPr lang="en-US" sz="3200"/>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z="2400" dirty="0" smtClean="0"/>
              <a:t>Consider this GTG:</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This GTG accepts all strings without a double b.</a:t>
            </a:r>
          </a:p>
          <a:p>
            <a:pPr algn="just"/>
            <a:r>
              <a:rPr lang="en-US" sz="2400" dirty="0" smtClean="0"/>
              <a:t>Note that the word containing the single letter b can take the free ride along the </a:t>
            </a:r>
            <a:r>
              <a:rPr lang="el-GR" sz="2400" dirty="0" smtClean="0">
                <a:cs typeface="Arial" charset="0"/>
              </a:rPr>
              <a:t>Λ</a:t>
            </a:r>
            <a:r>
              <a:rPr lang="en-US" sz="2400" dirty="0" smtClean="0"/>
              <a:t>-edge from start to middle, and then have letter b read to go to the final state.</a:t>
            </a:r>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30400" y="1905000"/>
            <a:ext cx="5257800" cy="1130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44491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lnSpc>
                <a:spcPct val="90000"/>
              </a:lnSpc>
            </a:pPr>
            <a:r>
              <a:rPr lang="en-US" sz="2400" smtClean="0"/>
              <a:t>Note that there is no difference between the Kleene star closure for regular expressions and a loop in transition graphs, as illustrated in the following figure:</a:t>
            </a:r>
          </a:p>
          <a:p>
            <a:pPr algn="just">
              <a:lnSpc>
                <a:spcPct val="90000"/>
              </a:lnSpc>
            </a:pPr>
            <a:endParaRPr lang="en-US" sz="2400" smtClean="0"/>
          </a:p>
          <a:p>
            <a:pPr algn="just">
              <a:lnSpc>
                <a:spcPct val="90000"/>
              </a:lnSpc>
            </a:pPr>
            <a:endParaRPr lang="en-US" sz="2400" smtClean="0"/>
          </a:p>
          <a:p>
            <a:pPr algn="just">
              <a:lnSpc>
                <a:spcPct val="90000"/>
              </a:lnSpc>
            </a:pPr>
            <a:endParaRPr lang="en-US" sz="2400" smtClean="0"/>
          </a:p>
          <a:p>
            <a:pPr algn="just">
              <a:lnSpc>
                <a:spcPct val="90000"/>
              </a:lnSpc>
            </a:pPr>
            <a:endParaRPr lang="en-US" sz="2400" smtClean="0"/>
          </a:p>
          <a:p>
            <a:pPr algn="just">
              <a:lnSpc>
                <a:spcPct val="90000"/>
              </a:lnSpc>
            </a:pPr>
            <a:endParaRPr lang="en-US" sz="2400" smtClean="0"/>
          </a:p>
          <a:p>
            <a:pPr algn="just">
              <a:lnSpc>
                <a:spcPct val="90000"/>
              </a:lnSpc>
            </a:pPr>
            <a:endParaRPr lang="en-US" sz="2400" smtClean="0"/>
          </a:p>
          <a:p>
            <a:pPr algn="just">
              <a:lnSpc>
                <a:spcPct val="90000"/>
              </a:lnSpc>
            </a:pPr>
            <a:r>
              <a:rPr lang="en-US" sz="2400" smtClean="0"/>
              <a:t>In the first picture we may loop in the middle state or go to the third state. To not loop corresponds to taking the </a:t>
            </a:r>
            <a:r>
              <a:rPr lang="el-GR" sz="2400" smtClean="0">
                <a:cs typeface="Arial" charset="0"/>
              </a:rPr>
              <a:t>Λ</a:t>
            </a:r>
            <a:r>
              <a:rPr lang="en-US" sz="2400" smtClean="0"/>
              <a:t> choice from the b*-edge in the second picture.</a:t>
            </a:r>
            <a:endParaRPr lang="en-US" sz="240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2438400"/>
            <a:ext cx="3657600" cy="962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27363" y="3587750"/>
            <a:ext cx="4516437" cy="882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920213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a:t>
            </a:r>
            <a:endParaRPr lang="en-US"/>
          </a:p>
        </p:txBody>
      </p:sp>
      <p:sp>
        <p:nvSpPr>
          <p:cNvPr id="6" name="Rectangle 4"/>
          <p:cNvSpPr txBox="1">
            <a:spLocks noChangeArrowheads="1"/>
          </p:cNvSpPr>
          <p:nvPr/>
        </p:nvSpPr>
        <p:spPr>
          <a:xfrm>
            <a:off x="685800" y="2130425"/>
            <a:ext cx="7772400" cy="1470025"/>
          </a:xfrm>
          <a:prstGeom prst="rect">
            <a:avLst/>
          </a:prstGeom>
        </p:spPr>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b="1" dirty="0" err="1" smtClean="0"/>
              <a:t>NonDeterminism</a:t>
            </a:r>
            <a:endParaRPr lang="en-US" dirty="0"/>
          </a:p>
        </p:txBody>
      </p:sp>
    </p:spTree>
    <p:extLst>
      <p:ext uri="{BB962C8B-B14F-4D97-AF65-F5344CB8AC3E}">
        <p14:creationId xmlns="" xmlns:p14="http://schemas.microsoft.com/office/powerpoint/2010/main" val="13575507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Relaxing the Restriction on </a:t>
            </a:r>
            <a:r>
              <a:rPr lang="en-US" b="1" dirty="0" smtClean="0"/>
              <a:t>Inputs</a:t>
            </a:r>
            <a:endParaRPr lang="en-US" dirty="0"/>
          </a:p>
        </p:txBody>
      </p:sp>
      <p:sp>
        <p:nvSpPr>
          <p:cNvPr id="3" name="Content Placeholder 2"/>
          <p:cNvSpPr>
            <a:spLocks noGrp="1"/>
          </p:cNvSpPr>
          <p:nvPr>
            <p:ph idx="1"/>
          </p:nvPr>
        </p:nvSpPr>
        <p:spPr/>
        <p:txBody>
          <a:bodyPr>
            <a:normAutofit lnSpcReduction="10000"/>
          </a:bodyPr>
          <a:lstStyle/>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r>
              <a:rPr lang="en-US" sz="3200" dirty="0" smtClean="0"/>
              <a:t>Even </a:t>
            </a:r>
            <a:r>
              <a:rPr lang="en-US" sz="3200" dirty="0"/>
              <a:t>the string </a:t>
            </a:r>
            <a:r>
              <a:rPr lang="en-US" sz="3200" i="1" dirty="0" err="1"/>
              <a:t>baabb</a:t>
            </a:r>
            <a:r>
              <a:rPr lang="en-US" sz="3200" dirty="0"/>
              <a:t> will fail.</a:t>
            </a:r>
          </a:p>
          <a:p>
            <a:pPr algn="just"/>
            <a:endParaRPr lang="en-US" dirty="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1951038"/>
            <a:ext cx="4416425" cy="227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66642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lstStyle/>
          <a:p>
            <a:r>
              <a:rPr lang="en-US" sz="3200"/>
              <a:t>NonDeterminisim</a:t>
            </a:r>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lnSpc>
                <a:spcPct val="80000"/>
              </a:lnSpc>
            </a:pPr>
            <a:r>
              <a:rPr lang="en-US" sz="2400" smtClean="0"/>
              <a:t>We have already seen that in a TG, a particular string of input letters may trace through the machine on different paths, depending on our choice of grouping.</a:t>
            </a:r>
          </a:p>
          <a:p>
            <a:pPr algn="just">
              <a:lnSpc>
                <a:spcPct val="80000"/>
              </a:lnSpc>
            </a:pPr>
            <a:endParaRPr lang="en-US" sz="2400" smtClean="0"/>
          </a:p>
          <a:p>
            <a:pPr algn="just">
              <a:lnSpc>
                <a:spcPct val="80000"/>
              </a:lnSpc>
            </a:pPr>
            <a:endParaRPr lang="en-US" sz="2400" smtClean="0"/>
          </a:p>
          <a:p>
            <a:pPr algn="just">
              <a:lnSpc>
                <a:spcPct val="80000"/>
              </a:lnSpc>
            </a:pPr>
            <a:endParaRPr lang="en-US" sz="2400" smtClean="0"/>
          </a:p>
          <a:p>
            <a:pPr algn="just">
              <a:lnSpc>
                <a:spcPct val="80000"/>
              </a:lnSpc>
            </a:pPr>
            <a:endParaRPr lang="en-US" sz="2400" smtClean="0"/>
          </a:p>
          <a:p>
            <a:pPr algn="just">
              <a:lnSpc>
                <a:spcPct val="80000"/>
              </a:lnSpc>
            </a:pPr>
            <a:endParaRPr lang="en-US" sz="2400" smtClean="0"/>
          </a:p>
          <a:p>
            <a:pPr algn="just">
              <a:lnSpc>
                <a:spcPct val="80000"/>
              </a:lnSpc>
            </a:pPr>
            <a:endParaRPr lang="en-US" sz="2400" smtClean="0"/>
          </a:p>
          <a:p>
            <a:pPr algn="just">
              <a:lnSpc>
                <a:spcPct val="80000"/>
              </a:lnSpc>
            </a:pPr>
            <a:r>
              <a:rPr lang="en-US" sz="2400" smtClean="0"/>
              <a:t>This figure shows part of some TG.</a:t>
            </a:r>
          </a:p>
          <a:p>
            <a:pPr algn="just">
              <a:lnSpc>
                <a:spcPct val="80000"/>
              </a:lnSpc>
            </a:pPr>
            <a:endParaRPr lang="en-US" sz="2400" smtClean="0"/>
          </a:p>
          <a:p>
            <a:pPr algn="just">
              <a:lnSpc>
                <a:spcPct val="80000"/>
              </a:lnSpc>
            </a:pPr>
            <a:r>
              <a:rPr lang="en-US" sz="2400" smtClean="0"/>
              <a:t>The input string </a:t>
            </a:r>
            <a:r>
              <a:rPr lang="en-US" sz="2400" i="1" smtClean="0"/>
              <a:t>abb</a:t>
            </a:r>
            <a:r>
              <a:rPr lang="en-US" sz="2400" smtClean="0"/>
              <a:t> can go from state 3 to state 4, or to state 5, depending on whether we read the letters two and one, or all three at once.</a:t>
            </a:r>
            <a:endParaRPr lang="en-US" sz="2400"/>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38400" y="2387600"/>
            <a:ext cx="3962400" cy="193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84865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lstStyle/>
          <a:p>
            <a:r>
              <a:rPr lang="en-US" sz="3200"/>
              <a:t>NonDeterminisim</a:t>
            </a:r>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z="2400" smtClean="0"/>
              <a:t>The ultimate path through the machine is NOT determined by the input alone. Human choice becomes a factor in selecting the path. The machine does not make all its own determination.</a:t>
            </a:r>
          </a:p>
          <a:p>
            <a:pPr algn="just"/>
            <a:endParaRPr lang="en-US" sz="2400" smtClean="0"/>
          </a:p>
          <a:p>
            <a:pPr algn="just"/>
            <a:endParaRPr lang="en-US" sz="2400" smtClean="0"/>
          </a:p>
          <a:p>
            <a:pPr algn="just"/>
            <a:r>
              <a:rPr lang="en-US" sz="2400" smtClean="0"/>
              <a:t>Therefore, we say that TGs are </a:t>
            </a:r>
            <a:r>
              <a:rPr lang="en-US" sz="2400" b="1" smtClean="0"/>
              <a:t>nondeterministic</a:t>
            </a:r>
            <a:r>
              <a:rPr lang="en-US" sz="2400" smtClean="0"/>
              <a:t>.</a:t>
            </a:r>
          </a:p>
          <a:p>
            <a:pPr algn="just"/>
            <a:endParaRPr lang="en-US" sz="2400"/>
          </a:p>
        </p:txBody>
      </p:sp>
    </p:spTree>
    <p:extLst>
      <p:ext uri="{BB962C8B-B14F-4D97-AF65-F5344CB8AC3E}">
        <p14:creationId xmlns="" xmlns:p14="http://schemas.microsoft.com/office/powerpoint/2010/main" val="2615641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rmAutofit/>
          </a:bodyPr>
          <a:lstStyle/>
          <a:p>
            <a:r>
              <a:rPr lang="en-US" dirty="0" smtClean="0"/>
              <a:t>Some ways to define a language</a:t>
            </a:r>
            <a:endParaRPr lang="en-US" dirty="0"/>
          </a:p>
        </p:txBody>
      </p:sp>
      <p:sp>
        <p:nvSpPr>
          <p:cNvPr id="3" name="Content Placeholder 2"/>
          <p:cNvSpPr>
            <a:spLocks noGrp="1"/>
          </p:cNvSpPr>
          <p:nvPr>
            <p:ph idx="1"/>
          </p:nvPr>
        </p:nvSpPr>
        <p:spPr/>
        <p:txBody>
          <a:bodyPr/>
          <a:lstStyle/>
          <a:p>
            <a:r>
              <a:rPr lang="en-US" sz="3200" dirty="0" smtClean="0"/>
              <a:t>A language can be defined by: </a:t>
            </a:r>
          </a:p>
          <a:p>
            <a:pPr marL="36576" indent="0">
              <a:buNone/>
            </a:pPr>
            <a:r>
              <a:rPr lang="en-US" sz="3200" dirty="0" smtClean="0"/>
              <a:t>	(i)</a:t>
            </a:r>
            <a:r>
              <a:rPr lang="en-US" sz="3200" b="1" dirty="0"/>
              <a:t>R</a:t>
            </a:r>
            <a:r>
              <a:rPr lang="en-US" sz="3200" b="1" dirty="0" smtClean="0"/>
              <a:t>egular </a:t>
            </a:r>
            <a:r>
              <a:rPr lang="en-US" sz="3200" b="1" dirty="0"/>
              <a:t>E</a:t>
            </a:r>
            <a:r>
              <a:rPr lang="en-US" sz="3200" b="1" dirty="0" smtClean="0"/>
              <a:t>xpression (RE)</a:t>
            </a:r>
            <a:r>
              <a:rPr lang="en-US" sz="3200" dirty="0" smtClean="0"/>
              <a:t>, </a:t>
            </a:r>
          </a:p>
          <a:p>
            <a:pPr marL="36576" indent="0">
              <a:buNone/>
            </a:pPr>
            <a:endParaRPr lang="en-US" sz="3200" dirty="0" smtClean="0"/>
          </a:p>
          <a:p>
            <a:pPr marL="36576" indent="0">
              <a:buNone/>
            </a:pPr>
            <a:r>
              <a:rPr lang="en-US" sz="3200" dirty="0" smtClean="0"/>
              <a:t>	(</a:t>
            </a:r>
            <a:r>
              <a:rPr lang="en-US" sz="3200" dirty="0"/>
              <a:t>ii) </a:t>
            </a:r>
            <a:r>
              <a:rPr lang="en-US" sz="3200" dirty="0" smtClean="0"/>
              <a:t>F</a:t>
            </a:r>
            <a:r>
              <a:rPr lang="en-US" sz="3200" b="1" dirty="0" smtClean="0"/>
              <a:t>inite Automaton (FA)</a:t>
            </a:r>
            <a:r>
              <a:rPr lang="en-US" sz="3200" dirty="0" smtClean="0"/>
              <a:t>, </a:t>
            </a:r>
          </a:p>
          <a:p>
            <a:pPr marL="36576" indent="0">
              <a:buNone/>
            </a:pPr>
            <a:endParaRPr lang="en-US" sz="3200" dirty="0" smtClean="0"/>
          </a:p>
          <a:p>
            <a:pPr marL="36576" indent="0">
              <a:buNone/>
            </a:pPr>
            <a:r>
              <a:rPr lang="en-US" sz="3200" dirty="0" smtClean="0"/>
              <a:t>	(</a:t>
            </a:r>
            <a:r>
              <a:rPr lang="en-US" sz="3200" dirty="0"/>
              <a:t>iii) </a:t>
            </a:r>
            <a:r>
              <a:rPr lang="en-US" sz="3200" dirty="0" smtClean="0"/>
              <a:t>T</a:t>
            </a:r>
            <a:r>
              <a:rPr lang="en-US" sz="3200" b="1" dirty="0" smtClean="0"/>
              <a:t>ransition Graph (TG)</a:t>
            </a:r>
            <a:r>
              <a:rPr lang="en-US" sz="3200" dirty="0" smtClean="0"/>
              <a:t>.</a:t>
            </a:r>
          </a:p>
          <a:p>
            <a:endParaRPr lang="en-US" sz="3200" dirty="0" smtClean="0"/>
          </a:p>
          <a:p>
            <a:endParaRPr lang="en-US" dirty="0"/>
          </a:p>
        </p:txBody>
      </p:sp>
    </p:spTree>
    <p:extLst>
      <p:ext uri="{BB962C8B-B14F-4D97-AF65-F5344CB8AC3E}">
        <p14:creationId xmlns="" xmlns:p14="http://schemas.microsoft.com/office/powerpoint/2010/main" val="27394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Kleene’s</a:t>
            </a:r>
            <a:r>
              <a:rPr lang="en-US" dirty="0"/>
              <a:t> Theorem</a:t>
            </a:r>
          </a:p>
        </p:txBody>
      </p:sp>
      <p:sp>
        <p:nvSpPr>
          <p:cNvPr id="3" name="Content Placeholder 2"/>
          <p:cNvSpPr>
            <a:spLocks noGrp="1"/>
          </p:cNvSpPr>
          <p:nvPr>
            <p:ph idx="1"/>
          </p:nvPr>
        </p:nvSpPr>
        <p:spPr/>
        <p:txBody>
          <a:bodyPr>
            <a:normAutofit fontScale="92500" lnSpcReduction="10000"/>
          </a:bodyPr>
          <a:lstStyle/>
          <a:p>
            <a:pPr marL="609600" indent="-609600">
              <a:buFont typeface="Wingdings" pitchFamily="2" charset="2"/>
              <a:buNone/>
            </a:pPr>
            <a:r>
              <a:rPr kumimoji="1" lang="en-US" sz="3200" dirty="0"/>
              <a:t>If a language can be expressed by </a:t>
            </a:r>
          </a:p>
          <a:p>
            <a:pPr marL="514350" indent="-514350">
              <a:buClr>
                <a:srgbClr val="FFFF99"/>
              </a:buClr>
              <a:buFont typeface="+mj-lt"/>
              <a:buAutoNum type="arabicPeriod"/>
            </a:pPr>
            <a:r>
              <a:rPr kumimoji="1" lang="en-US" sz="3200" dirty="0"/>
              <a:t>FA or </a:t>
            </a:r>
            <a:endParaRPr kumimoji="1" lang="en-US" sz="3200" dirty="0" smtClean="0"/>
          </a:p>
          <a:p>
            <a:pPr marL="514350" indent="-514350">
              <a:buClr>
                <a:srgbClr val="FFFF99"/>
              </a:buClr>
              <a:buFont typeface="+mj-lt"/>
              <a:buAutoNum type="arabicPeriod"/>
            </a:pPr>
            <a:r>
              <a:rPr kumimoji="1" lang="en-US" sz="3200" dirty="0" smtClean="0"/>
              <a:t>TG </a:t>
            </a:r>
            <a:r>
              <a:rPr kumimoji="1" lang="en-US" sz="3200" dirty="0"/>
              <a:t>or </a:t>
            </a:r>
          </a:p>
          <a:p>
            <a:pPr marL="514350" indent="-514350">
              <a:buClr>
                <a:srgbClr val="FFFF99"/>
              </a:buClr>
              <a:buFont typeface="+mj-lt"/>
              <a:buAutoNum type="arabicPeriod"/>
            </a:pPr>
            <a:r>
              <a:rPr kumimoji="1" lang="en-US" sz="3200" dirty="0"/>
              <a:t>RE 	</a:t>
            </a:r>
          </a:p>
          <a:p>
            <a:pPr marL="609600" indent="-609600">
              <a:buFont typeface="Wingdings" pitchFamily="2" charset="2"/>
              <a:buNone/>
            </a:pPr>
            <a:r>
              <a:rPr kumimoji="1" lang="en-US" sz="3200" dirty="0"/>
              <a:t>then it can also be expressed by other </a:t>
            </a:r>
            <a:r>
              <a:rPr kumimoji="1" lang="en-US" sz="3200" dirty="0" smtClean="0"/>
              <a:t>two as </a:t>
            </a:r>
            <a:r>
              <a:rPr kumimoji="1" lang="en-US" sz="3200" dirty="0"/>
              <a:t>well. </a:t>
            </a:r>
          </a:p>
          <a:p>
            <a:pPr marL="609600" indent="-609600"/>
            <a:endParaRPr kumimoji="1" lang="en-US" sz="3200" dirty="0"/>
          </a:p>
          <a:p>
            <a:pPr marL="609600" indent="-609600"/>
            <a:r>
              <a:rPr lang="en-US" sz="3200" dirty="0"/>
              <a:t>In other words, </a:t>
            </a:r>
            <a:r>
              <a:rPr lang="en-US" sz="3200" dirty="0" err="1"/>
              <a:t>Kleene</a:t>
            </a:r>
            <a:r>
              <a:rPr lang="en-US" sz="3200" dirty="0"/>
              <a:t> proved that </a:t>
            </a:r>
            <a:r>
              <a:rPr lang="en-US" sz="3200" b="1" dirty="0"/>
              <a:t>all three of these methods of defining languages are </a:t>
            </a:r>
            <a:r>
              <a:rPr lang="en-US" sz="3200" b="1" i="1" dirty="0"/>
              <a:t>equivalent</a:t>
            </a:r>
            <a:r>
              <a:rPr lang="en-US" sz="3200" b="1" dirty="0"/>
              <a:t>.</a:t>
            </a:r>
            <a:endParaRPr lang="en-US" sz="3200" dirty="0"/>
          </a:p>
          <a:p>
            <a:pPr marL="609600" indent="-609600"/>
            <a:endParaRPr kumimoji="1" lang="en-US" sz="3200" dirty="0" smtClean="0"/>
          </a:p>
        </p:txBody>
      </p:sp>
    </p:spTree>
    <p:extLst>
      <p:ext uri="{BB962C8B-B14F-4D97-AF65-F5344CB8AC3E}">
        <p14:creationId xmlns="" xmlns:p14="http://schemas.microsoft.com/office/powerpoint/2010/main" val="421186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Kleene’s</a:t>
            </a:r>
            <a:r>
              <a:rPr lang="en-US" dirty="0"/>
              <a:t> </a:t>
            </a:r>
            <a:r>
              <a:rPr lang="en-US" dirty="0" smtClean="0"/>
              <a:t>Theorem (contd.)</a:t>
            </a:r>
            <a:endParaRPr lang="en-US" dirty="0"/>
          </a:p>
        </p:txBody>
      </p:sp>
      <p:sp>
        <p:nvSpPr>
          <p:cNvPr id="3" name="Content Placeholder 2"/>
          <p:cNvSpPr>
            <a:spLocks noGrp="1"/>
          </p:cNvSpPr>
          <p:nvPr>
            <p:ph idx="1"/>
          </p:nvPr>
        </p:nvSpPr>
        <p:spPr/>
        <p:txBody>
          <a:bodyPr>
            <a:normAutofit fontScale="85000" lnSpcReduction="10000"/>
          </a:bodyPr>
          <a:lstStyle/>
          <a:p>
            <a:pPr marL="609600" indent="-609600"/>
            <a:r>
              <a:rPr lang="en-US" sz="3200" dirty="0" smtClean="0"/>
              <a:t>To </a:t>
            </a:r>
            <a:r>
              <a:rPr lang="en-US" sz="3200" dirty="0"/>
              <a:t>prove </a:t>
            </a:r>
            <a:r>
              <a:rPr lang="en-US" sz="3200" dirty="0" err="1"/>
              <a:t>Kleene’s</a:t>
            </a:r>
            <a:r>
              <a:rPr lang="en-US" sz="3200" dirty="0"/>
              <a:t> theorem, we need to prove 3 parts:</a:t>
            </a:r>
          </a:p>
          <a:p>
            <a:pPr>
              <a:lnSpc>
                <a:spcPct val="90000"/>
              </a:lnSpc>
            </a:pPr>
            <a:r>
              <a:rPr lang="en-US" sz="3200" b="1" dirty="0">
                <a:solidFill>
                  <a:srgbClr val="FFC000"/>
                </a:solidFill>
              </a:rPr>
              <a:t>Part 1:</a:t>
            </a:r>
            <a:r>
              <a:rPr lang="en-US" sz="3200" b="1" dirty="0"/>
              <a:t> </a:t>
            </a:r>
            <a:r>
              <a:rPr lang="en-US" sz="3200" dirty="0"/>
              <a:t>Every language that can be defined by a finite automaton can also be defined by a transition graph.</a:t>
            </a:r>
          </a:p>
          <a:p>
            <a:pPr>
              <a:lnSpc>
                <a:spcPct val="90000"/>
              </a:lnSpc>
            </a:pPr>
            <a:endParaRPr lang="en-US" sz="3200" b="1" dirty="0"/>
          </a:p>
          <a:p>
            <a:pPr>
              <a:lnSpc>
                <a:spcPct val="90000"/>
              </a:lnSpc>
            </a:pPr>
            <a:r>
              <a:rPr lang="en-US" sz="3200" b="1" dirty="0">
                <a:solidFill>
                  <a:srgbClr val="FFC000"/>
                </a:solidFill>
              </a:rPr>
              <a:t>Part 2:</a:t>
            </a:r>
            <a:r>
              <a:rPr lang="en-US" sz="3200" b="1" dirty="0"/>
              <a:t> </a:t>
            </a:r>
            <a:r>
              <a:rPr lang="en-US" sz="3200" dirty="0"/>
              <a:t>Every language that can be defined by a transition graph can also be defined by a regular expression.</a:t>
            </a:r>
          </a:p>
          <a:p>
            <a:pPr>
              <a:lnSpc>
                <a:spcPct val="90000"/>
              </a:lnSpc>
            </a:pPr>
            <a:endParaRPr lang="en-US" sz="3200" b="1" dirty="0"/>
          </a:p>
          <a:p>
            <a:pPr>
              <a:lnSpc>
                <a:spcPct val="90000"/>
              </a:lnSpc>
            </a:pPr>
            <a:r>
              <a:rPr lang="en-US" sz="3200" b="1" dirty="0">
                <a:solidFill>
                  <a:srgbClr val="FFC000"/>
                </a:solidFill>
              </a:rPr>
              <a:t>Part 3:</a:t>
            </a:r>
            <a:r>
              <a:rPr lang="en-US" sz="3200" b="1" dirty="0"/>
              <a:t> </a:t>
            </a:r>
            <a:r>
              <a:rPr lang="en-US" sz="3200" dirty="0"/>
              <a:t>Every language that can be defined by a regular expression can also be defined by a finite automaton.</a:t>
            </a:r>
          </a:p>
          <a:p>
            <a:pPr marL="609600" indent="-609600"/>
            <a:endParaRPr kumimoji="1" lang="en-US" sz="3200" dirty="0" smtClean="0"/>
          </a:p>
        </p:txBody>
      </p:sp>
    </p:spTree>
    <p:extLst>
      <p:ext uri="{BB962C8B-B14F-4D97-AF65-F5344CB8AC3E}">
        <p14:creationId xmlns="" xmlns:p14="http://schemas.microsoft.com/office/powerpoint/2010/main" val="3201999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Proof(</a:t>
            </a:r>
            <a:r>
              <a:rPr lang="en-US" sz="4400" dirty="0" err="1"/>
              <a:t>Kleene’s</a:t>
            </a:r>
            <a:r>
              <a:rPr lang="en-US" sz="4400" dirty="0"/>
              <a:t> Theorem Part I</a:t>
            </a:r>
            <a:r>
              <a:rPr lang="en-US" sz="4400" dirty="0" smtClean="0"/>
              <a:t>)</a:t>
            </a:r>
            <a:endParaRPr lang="en-US" sz="4400" dirty="0"/>
          </a:p>
        </p:txBody>
      </p:sp>
      <p:sp>
        <p:nvSpPr>
          <p:cNvPr id="3" name="Content Placeholder 2"/>
          <p:cNvSpPr>
            <a:spLocks noGrp="1"/>
          </p:cNvSpPr>
          <p:nvPr>
            <p:ph idx="1"/>
          </p:nvPr>
        </p:nvSpPr>
        <p:spPr/>
        <p:txBody>
          <a:bodyPr>
            <a:normAutofit/>
          </a:bodyPr>
          <a:lstStyle/>
          <a:p>
            <a:pPr marL="609600" indent="-609600"/>
            <a:r>
              <a:rPr lang="en-US" sz="3200" dirty="0"/>
              <a:t>This is the easiest part</a:t>
            </a:r>
            <a:r>
              <a:rPr lang="en-US" sz="3200" dirty="0" smtClean="0"/>
              <a:t>.</a:t>
            </a:r>
          </a:p>
          <a:p>
            <a:pPr marL="609600" indent="-609600"/>
            <a:endParaRPr lang="en-US" sz="3200" dirty="0" smtClean="0"/>
          </a:p>
          <a:p>
            <a:pPr marL="609600" indent="-609600"/>
            <a:endParaRPr kumimoji="1" lang="en-US" sz="3200" dirty="0" smtClean="0"/>
          </a:p>
        </p:txBody>
      </p:sp>
    </p:spTree>
    <p:extLst>
      <p:ext uri="{BB962C8B-B14F-4D97-AF65-F5344CB8AC3E}">
        <p14:creationId xmlns="" xmlns:p14="http://schemas.microsoft.com/office/powerpoint/2010/main" val="3063254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Proof(</a:t>
            </a:r>
            <a:r>
              <a:rPr lang="en-US" sz="4400" dirty="0" err="1"/>
              <a:t>Kleene’s</a:t>
            </a:r>
            <a:r>
              <a:rPr lang="en-US" sz="4400" dirty="0"/>
              <a:t> Theorem Part I</a:t>
            </a:r>
            <a:r>
              <a:rPr lang="en-US" sz="4400" dirty="0" smtClean="0"/>
              <a:t>)</a:t>
            </a:r>
            <a:endParaRPr lang="en-US" sz="4400" dirty="0"/>
          </a:p>
        </p:txBody>
      </p:sp>
      <p:sp>
        <p:nvSpPr>
          <p:cNvPr id="3" name="Content Placeholder 2"/>
          <p:cNvSpPr>
            <a:spLocks noGrp="1"/>
          </p:cNvSpPr>
          <p:nvPr>
            <p:ph idx="1"/>
          </p:nvPr>
        </p:nvSpPr>
        <p:spPr/>
        <p:txBody>
          <a:bodyPr>
            <a:normAutofit/>
          </a:bodyPr>
          <a:lstStyle/>
          <a:p>
            <a:pPr marL="609600" indent="-609600"/>
            <a:r>
              <a:rPr lang="en-US" sz="3200" dirty="0"/>
              <a:t>This is the easiest part</a:t>
            </a:r>
            <a:r>
              <a:rPr lang="en-US" sz="3200" dirty="0" smtClean="0"/>
              <a:t>.</a:t>
            </a:r>
          </a:p>
          <a:p>
            <a:pPr marL="609600" indent="-609600"/>
            <a:endParaRPr lang="en-US" sz="3200" dirty="0" smtClean="0"/>
          </a:p>
          <a:p>
            <a:pPr marL="609600" indent="-609600"/>
            <a:r>
              <a:rPr lang="en-US" sz="3200" dirty="0" smtClean="0"/>
              <a:t>Since </a:t>
            </a:r>
            <a:r>
              <a:rPr lang="en-US" sz="3200" dirty="0"/>
              <a:t>every FA can be considered to be a TG as well, </a:t>
            </a:r>
            <a:r>
              <a:rPr lang="en-US" sz="3200" i="1" dirty="0"/>
              <a:t>therefore there is nothing to prove</a:t>
            </a:r>
            <a:r>
              <a:rPr lang="en-US" sz="3200" dirty="0"/>
              <a:t>.</a:t>
            </a:r>
            <a:endParaRPr kumimoji="1" lang="en-US" sz="3200" dirty="0" smtClean="0"/>
          </a:p>
        </p:txBody>
      </p:sp>
    </p:spTree>
    <p:extLst>
      <p:ext uri="{BB962C8B-B14F-4D97-AF65-F5344CB8AC3E}">
        <p14:creationId xmlns="" xmlns:p14="http://schemas.microsoft.com/office/powerpoint/2010/main" val="3903707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normAutofit fontScale="90000"/>
          </a:bodyPr>
          <a:lstStyle/>
          <a:p>
            <a:r>
              <a:rPr lang="en-US" sz="4400" b="1" dirty="0"/>
              <a:t>Proof of Part 2: </a:t>
            </a:r>
            <a:r>
              <a:rPr lang="en-US" sz="4400" b="1" dirty="0" smtClean="0"/>
              <a:t>Turning </a:t>
            </a:r>
            <a:r>
              <a:rPr lang="en-US" sz="4400" b="1" dirty="0"/>
              <a:t>TGs into Regular Expressions</a:t>
            </a:r>
            <a:endParaRPr lang="en-US" sz="4400" dirty="0"/>
          </a:p>
        </p:txBody>
      </p:sp>
      <p:sp>
        <p:nvSpPr>
          <p:cNvPr id="3" name="Content Placeholder 2"/>
          <p:cNvSpPr>
            <a:spLocks noGrp="1"/>
          </p:cNvSpPr>
          <p:nvPr>
            <p:ph idx="1"/>
          </p:nvPr>
        </p:nvSpPr>
        <p:spPr/>
        <p:txBody>
          <a:bodyPr>
            <a:normAutofit/>
          </a:bodyPr>
          <a:lstStyle/>
          <a:p>
            <a:pPr marL="609600" indent="-609600"/>
            <a:r>
              <a:rPr lang="en-US" sz="3200" dirty="0"/>
              <a:t>We prove this part by providing a </a:t>
            </a:r>
            <a:r>
              <a:rPr lang="en-US" sz="3200" b="1" dirty="0"/>
              <a:t>constructive algorithm</a:t>
            </a:r>
            <a:r>
              <a:rPr lang="en-US" sz="3200" dirty="0" smtClean="0"/>
              <a:t>:</a:t>
            </a:r>
          </a:p>
          <a:p>
            <a:pPr marL="911352" lvl="1" indent="-609600"/>
            <a:r>
              <a:rPr kumimoji="1" lang="en-US" sz="2800" dirty="0" smtClean="0"/>
              <a:t>We </a:t>
            </a:r>
            <a:r>
              <a:rPr kumimoji="1" lang="en-US" sz="2800" dirty="0"/>
              <a:t>present a algorithm that starts out with a transition graph and ends up with a regular expression that defines the same language.</a:t>
            </a:r>
          </a:p>
          <a:p>
            <a:pPr marL="609600" indent="-609600"/>
            <a:endParaRPr kumimoji="1" lang="en-US" sz="3200" dirty="0" smtClean="0"/>
          </a:p>
          <a:p>
            <a:pPr marL="609600" indent="-609600"/>
            <a:endParaRPr kumimoji="1" lang="en-US" sz="3200" dirty="0" smtClean="0"/>
          </a:p>
        </p:txBody>
      </p:sp>
    </p:spTree>
    <p:extLst>
      <p:ext uri="{BB962C8B-B14F-4D97-AF65-F5344CB8AC3E}">
        <p14:creationId xmlns="" xmlns:p14="http://schemas.microsoft.com/office/powerpoint/2010/main" val="3958839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772400" cy="4525963"/>
          </a:xfrm>
        </p:spPr>
        <p:txBody>
          <a:bodyPr>
            <a:normAutofit/>
          </a:bodyPr>
          <a:lstStyle/>
          <a:p>
            <a:r>
              <a:rPr lang="en-US" sz="3200" b="1" u="sng" dirty="0"/>
              <a:t>Step </a:t>
            </a:r>
            <a:r>
              <a:rPr lang="en-US" sz="3200" b="1" u="sng" dirty="0" smtClean="0"/>
              <a:t>1:</a:t>
            </a:r>
            <a:r>
              <a:rPr lang="en-US" sz="3200" b="1" u="sng" dirty="0" smtClean="0">
                <a:solidFill>
                  <a:srgbClr val="FFFF99"/>
                </a:solidFill>
              </a:rPr>
              <a:t> </a:t>
            </a:r>
            <a:r>
              <a:rPr lang="en-US" sz="3200" b="1" dirty="0"/>
              <a:t>Creating A Unique Start State</a:t>
            </a:r>
            <a:r>
              <a:rPr lang="en-US" sz="3200" b="1" dirty="0" smtClean="0"/>
              <a:t> </a:t>
            </a:r>
            <a:endParaRPr lang="en-US" sz="3200" b="1" dirty="0"/>
          </a:p>
          <a:p>
            <a:pPr>
              <a:buFont typeface="Wingdings" pitchFamily="2" charset="2"/>
              <a:buNone/>
            </a:pPr>
            <a:r>
              <a:rPr lang="en-US" sz="3200" dirty="0"/>
              <a:t>	</a:t>
            </a:r>
          </a:p>
          <a:p>
            <a:pPr>
              <a:buFont typeface="Wingdings" pitchFamily="2" charset="2"/>
              <a:buNone/>
            </a:pPr>
            <a:r>
              <a:rPr lang="en-US" sz="3200" dirty="0"/>
              <a:t>	If a TG has more than one start states, then introduce a new start state connecting the new state to the old start states by the transitions labeled by </a:t>
            </a:r>
            <a:r>
              <a:rPr lang="el-GR" sz="3200" dirty="0"/>
              <a:t>Λ</a:t>
            </a:r>
            <a:r>
              <a:rPr lang="en-US" sz="3200" dirty="0"/>
              <a:t> and make the old start states the non-start states. This step can be shown by the following </a:t>
            </a:r>
            <a:r>
              <a:rPr lang="en-US" sz="3200" dirty="0" smtClean="0"/>
              <a:t>example</a:t>
            </a:r>
            <a:endParaRPr lang="en-US" sz="3200" dirty="0"/>
          </a:p>
        </p:txBody>
      </p:sp>
      <p:sp>
        <p:nvSpPr>
          <p:cNvPr id="4" name="Footer Placeholder 3"/>
          <p:cNvSpPr>
            <a:spLocks noGrp="1"/>
          </p:cNvSpPr>
          <p:nvPr>
            <p:ph type="ftr" sz="quarter" idx="11"/>
          </p:nvPr>
        </p:nvSpPr>
        <p:spPr/>
        <p:txBody>
          <a:bodyPr/>
          <a:lstStyle/>
          <a:p>
            <a:r>
              <a:rPr lang="en-US" smtClean="0"/>
              <a:t>a</a:t>
            </a:r>
            <a:endParaRPr lang="en-US"/>
          </a:p>
        </p:txBody>
      </p:sp>
    </p:spTree>
    <p:extLst>
      <p:ext uri="{BB962C8B-B14F-4D97-AF65-F5344CB8AC3E}">
        <p14:creationId xmlns="" xmlns:p14="http://schemas.microsoft.com/office/powerpoint/2010/main" val="990997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Autofit/>
          </a:bodyPr>
          <a:lstStyle/>
          <a:p>
            <a:r>
              <a:rPr lang="en-US" sz="4000" b="1" u="sng" dirty="0"/>
              <a:t>Step 1: </a:t>
            </a:r>
            <a:r>
              <a:rPr lang="en-US" sz="4000" b="1" dirty="0"/>
              <a:t>Creating A Unique Start State</a:t>
            </a:r>
            <a:endParaRPr lang="en-US" sz="4000" dirty="0"/>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dirty="0" smtClean="0"/>
              <a:t>Consider a fragment of T:</a:t>
            </a:r>
          </a:p>
          <a:p>
            <a:endParaRPr lang="en-US" dirty="0" smtClean="0"/>
          </a:p>
          <a:p>
            <a:endParaRPr lang="en-US" dirty="0" smtClean="0"/>
          </a:p>
          <a:p>
            <a:endParaRPr lang="en-US" dirty="0" smtClean="0"/>
          </a:p>
          <a:p>
            <a:r>
              <a:rPr lang="en-US" dirty="0" smtClean="0"/>
              <a:t>The above fragment of T can be replaced by</a:t>
            </a:r>
          </a:p>
          <a:p>
            <a:endParaRPr lang="en-US" dirty="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1752600"/>
            <a:ext cx="3505200" cy="154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5690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Relaxing the Restriction on Inputs</a:t>
            </a:r>
            <a:endParaRPr lang="en-US" dirty="0"/>
          </a:p>
        </p:txBody>
      </p:sp>
      <p:sp>
        <p:nvSpPr>
          <p:cNvPr id="3" name="Content Placeholder 2"/>
          <p:cNvSpPr>
            <a:spLocks noGrp="1"/>
          </p:cNvSpPr>
          <p:nvPr>
            <p:ph idx="1"/>
          </p:nvPr>
        </p:nvSpPr>
        <p:spPr>
          <a:xfrm>
            <a:off x="457200" y="1600200"/>
            <a:ext cx="8001000" cy="4525963"/>
          </a:xfrm>
        </p:spPr>
        <p:txBody>
          <a:bodyPr>
            <a:normAutofit/>
          </a:bodyPr>
          <a:lstStyle/>
          <a:p>
            <a:r>
              <a:rPr lang="en-US" sz="2400" dirty="0"/>
              <a:t>Suppose we now allow a machine to read </a:t>
            </a:r>
            <a:r>
              <a:rPr lang="en-US" sz="2400" i="1" dirty="0"/>
              <a:t>either one or two letters </a:t>
            </a:r>
            <a:r>
              <a:rPr lang="en-US" sz="2400" dirty="0"/>
              <a:t>of the input string at a time. Then we may design a machine that accepts only the word </a:t>
            </a:r>
            <a:r>
              <a:rPr lang="en-US" sz="2400" i="1" dirty="0"/>
              <a:t>baa</a:t>
            </a:r>
            <a:r>
              <a:rPr lang="en-US" sz="2400" dirty="0"/>
              <a:t> with fewer states as the one below:</a:t>
            </a:r>
          </a:p>
          <a:p>
            <a:endParaRPr lang="en-US" sz="2400"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3419475"/>
            <a:ext cx="3719513" cy="305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22469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noAutofit/>
          </a:bodyPr>
          <a:lstStyle/>
          <a:p>
            <a:r>
              <a:rPr lang="en-US" sz="4000" b="1" u="sng" dirty="0"/>
              <a:t>Step 1: </a:t>
            </a:r>
            <a:r>
              <a:rPr lang="en-US" sz="4000" b="1" dirty="0"/>
              <a:t>Creating A Unique Start State</a:t>
            </a:r>
            <a:endParaRPr lang="en-US" sz="4000" dirty="0"/>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Consider a fragment of T:</a:t>
            </a:r>
          </a:p>
          <a:p>
            <a:endParaRPr lang="en-US" smtClean="0"/>
          </a:p>
          <a:p>
            <a:endParaRPr lang="en-US" smtClean="0"/>
          </a:p>
          <a:p>
            <a:endParaRPr lang="en-US" smtClean="0"/>
          </a:p>
          <a:p>
            <a:r>
              <a:rPr lang="en-US" smtClean="0"/>
              <a:t>The above fragment of T can be replaced by</a:t>
            </a:r>
          </a:p>
          <a:p>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200" y="1752600"/>
            <a:ext cx="3505200" cy="154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38400" y="3910013"/>
            <a:ext cx="3640138" cy="2217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67800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a:t>Step 2:</a:t>
            </a:r>
            <a:r>
              <a:rPr lang="en-US" sz="2800" b="1" u="sng" dirty="0"/>
              <a:t> </a:t>
            </a:r>
            <a:r>
              <a:rPr lang="en-US" sz="3600" dirty="0"/>
              <a:t>Creating a Unique Final </a:t>
            </a:r>
            <a:r>
              <a:rPr lang="en-US" sz="3600" dirty="0" smtClean="0"/>
              <a:t>State</a:t>
            </a:r>
            <a:endParaRPr lang="en-US" sz="3600" dirty="0"/>
          </a:p>
        </p:txBody>
      </p:sp>
      <p:sp>
        <p:nvSpPr>
          <p:cNvPr id="3" name="Content Placeholder 2"/>
          <p:cNvSpPr>
            <a:spLocks noGrp="1"/>
          </p:cNvSpPr>
          <p:nvPr>
            <p:ph idx="1"/>
          </p:nvPr>
        </p:nvSpPr>
        <p:spPr>
          <a:xfrm>
            <a:off x="457200" y="1600200"/>
            <a:ext cx="7848600" cy="4525963"/>
          </a:xfrm>
        </p:spPr>
        <p:txBody>
          <a:bodyPr>
            <a:normAutofit fontScale="92500"/>
          </a:bodyPr>
          <a:lstStyle/>
          <a:p>
            <a:pPr>
              <a:buFont typeface="Wingdings" pitchFamily="2" charset="2"/>
              <a:buNone/>
            </a:pPr>
            <a:r>
              <a:rPr lang="en-US" sz="3200" dirty="0" smtClean="0"/>
              <a:t>	If </a:t>
            </a:r>
            <a:r>
              <a:rPr lang="en-US" sz="3200" dirty="0"/>
              <a:t>T had no final state, then it accepts no strings at all and has no language. So, we need to produce no regular expression other than the null, or empty, expression </a:t>
            </a:r>
            <a:r>
              <a:rPr lang="el-GR" sz="3200" dirty="0">
                <a:cs typeface="Arial" charset="0"/>
              </a:rPr>
              <a:t>Φ </a:t>
            </a:r>
            <a:r>
              <a:rPr lang="en-US" sz="3200" dirty="0"/>
              <a:t>	</a:t>
            </a:r>
            <a:endParaRPr lang="en-US" sz="3200" dirty="0" smtClean="0"/>
          </a:p>
          <a:p>
            <a:pPr>
              <a:buFont typeface="Wingdings" pitchFamily="2" charset="2"/>
              <a:buNone/>
            </a:pPr>
            <a:r>
              <a:rPr lang="en-US" sz="3200" dirty="0" smtClean="0"/>
              <a:t>	If </a:t>
            </a:r>
            <a:r>
              <a:rPr lang="en-US" sz="3200" dirty="0"/>
              <a:t>a TG has more than one final states, then introduce a new final state, connecting the old final states to the new final state by the transitions labeled by </a:t>
            </a:r>
            <a:r>
              <a:rPr lang="el-GR" sz="3200" dirty="0" smtClean="0"/>
              <a:t>Λ</a:t>
            </a:r>
            <a:r>
              <a:rPr lang="en-US" sz="3200" dirty="0"/>
              <a:t> </a:t>
            </a:r>
            <a:r>
              <a:rPr lang="en-US" sz="3200" dirty="0" smtClean="0"/>
              <a:t>as depicted </a:t>
            </a:r>
            <a:r>
              <a:rPr lang="en-US" sz="3200" dirty="0"/>
              <a:t>in the next slide</a:t>
            </a:r>
          </a:p>
          <a:p>
            <a:endParaRPr lang="en-US" dirty="0"/>
          </a:p>
        </p:txBody>
      </p:sp>
      <p:sp>
        <p:nvSpPr>
          <p:cNvPr id="4" name="Footer Placeholder 3"/>
          <p:cNvSpPr>
            <a:spLocks noGrp="1"/>
          </p:cNvSpPr>
          <p:nvPr>
            <p:ph type="ftr" sz="quarter" idx="11"/>
          </p:nvPr>
        </p:nvSpPr>
        <p:spPr/>
        <p:txBody>
          <a:bodyPr/>
          <a:lstStyle/>
          <a:p>
            <a:r>
              <a:rPr lang="en-US" smtClean="0">
                <a:solidFill>
                  <a:schemeClr val="tx1"/>
                </a:solidFill>
              </a:rPr>
              <a:t>a</a:t>
            </a:r>
            <a:endParaRPr lang="en-US">
              <a:solidFill>
                <a:schemeClr val="tx1"/>
              </a:solidFill>
            </a:endParaRPr>
          </a:p>
        </p:txBody>
      </p:sp>
      <p:sp>
        <p:nvSpPr>
          <p:cNvPr id="5" name="Slide Number Placeholder 4"/>
          <p:cNvSpPr>
            <a:spLocks noGrp="1"/>
          </p:cNvSpPr>
          <p:nvPr>
            <p:ph type="sldNum" sz="quarter" idx="4294967295"/>
          </p:nvPr>
        </p:nvSpPr>
        <p:spPr>
          <a:xfrm>
            <a:off x="6553200" y="6356350"/>
            <a:ext cx="2133600" cy="365125"/>
          </a:xfrm>
        </p:spPr>
        <p:txBody>
          <a:bodyPr/>
          <a:lstStyle/>
          <a:p>
            <a:fld id="{8034925A-A117-475F-A97E-61D9975D9931}" type="slidenum">
              <a:rPr lang="en-US" smtClean="0">
                <a:solidFill>
                  <a:schemeClr val="tx1"/>
                </a:solidFill>
              </a:rPr>
              <a:pPr/>
              <a:t>41</a:t>
            </a:fld>
            <a:endParaRPr lang="en-US">
              <a:solidFill>
                <a:schemeClr val="tx1"/>
              </a:solidFill>
            </a:endParaRPr>
          </a:p>
        </p:txBody>
      </p:sp>
    </p:spTree>
    <p:extLst>
      <p:ext uri="{BB962C8B-B14F-4D97-AF65-F5344CB8AC3E}">
        <p14:creationId xmlns="" xmlns:p14="http://schemas.microsoft.com/office/powerpoint/2010/main" val="2101623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a:t>Step 2:</a:t>
            </a:r>
            <a:r>
              <a:rPr lang="en-US" sz="2800" b="1" u="sng" dirty="0"/>
              <a:t> </a:t>
            </a:r>
            <a:r>
              <a:rPr lang="en-US" sz="3600" dirty="0"/>
              <a:t>Creating a Unique Final </a:t>
            </a:r>
            <a:r>
              <a:rPr lang="en-US" sz="3600" dirty="0" smtClean="0"/>
              <a:t>State</a:t>
            </a:r>
            <a:endParaRPr lang="en-US" sz="3600" dirty="0"/>
          </a:p>
        </p:txBody>
      </p:sp>
      <p:sp>
        <p:nvSpPr>
          <p:cNvPr id="4" name="Footer Placeholder 3"/>
          <p:cNvSpPr>
            <a:spLocks noGrp="1"/>
          </p:cNvSpPr>
          <p:nvPr>
            <p:ph type="ftr" sz="quarter" idx="11"/>
          </p:nvPr>
        </p:nvSpPr>
        <p:spPr/>
        <p:txBody>
          <a:bodyPr/>
          <a:lstStyle/>
          <a:p>
            <a:r>
              <a:rPr lang="en-US" smtClean="0">
                <a:solidFill>
                  <a:schemeClr val="tx1"/>
                </a:solidFill>
              </a:rPr>
              <a:t>a</a:t>
            </a:r>
            <a:endParaRPr lang="en-US">
              <a:solidFill>
                <a:schemeClr val="tx1"/>
              </a:solidFill>
            </a:endParaRPr>
          </a:p>
        </p:txBody>
      </p:sp>
      <p:sp>
        <p:nvSpPr>
          <p:cNvPr id="7"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42</a:t>
            </a:fld>
            <a:endParaRPr lang="en-US"/>
          </a:p>
        </p:txBody>
      </p:sp>
      <p:sp>
        <p:nvSpPr>
          <p:cNvPr id="8" name="Rectangle 3"/>
          <p:cNvSpPr txBox="1">
            <a:spLocks noChangeArrowheads="1"/>
          </p:cNvSpPr>
          <p:nvPr/>
        </p:nvSpPr>
        <p:spPr>
          <a:xfrm>
            <a:off x="457200" y="16764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mtClean="0"/>
          </a:p>
          <a:p>
            <a:endParaRPr lang="en-US" smtClean="0"/>
          </a:p>
          <a:p>
            <a:endParaRPr lang="en-US" smtClean="0"/>
          </a:p>
          <a:p>
            <a:endParaRPr lang="en-US" smtClean="0"/>
          </a:p>
          <a:p>
            <a:pPr>
              <a:buFontTx/>
              <a:buNone/>
            </a:pPr>
            <a:r>
              <a:rPr lang="en-US" smtClean="0"/>
              <a:t>becomes</a:t>
            </a:r>
            <a:endParaRPr lang="en-US"/>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76600" y="1206500"/>
            <a:ext cx="2376488" cy="260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388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u="sng" dirty="0"/>
              <a:t>Step 2:</a:t>
            </a:r>
            <a:r>
              <a:rPr lang="en-US" sz="2800" b="1" u="sng" dirty="0"/>
              <a:t> </a:t>
            </a:r>
            <a:r>
              <a:rPr lang="en-US" sz="3600" dirty="0"/>
              <a:t>Creating a Unique Final </a:t>
            </a:r>
            <a:r>
              <a:rPr lang="en-US" sz="3600" dirty="0" smtClean="0"/>
              <a:t>State</a:t>
            </a:r>
            <a:endParaRPr lang="en-US" sz="3600" dirty="0"/>
          </a:p>
        </p:txBody>
      </p:sp>
      <p:sp>
        <p:nvSpPr>
          <p:cNvPr id="4" name="Footer Placeholder 3"/>
          <p:cNvSpPr>
            <a:spLocks noGrp="1"/>
          </p:cNvSpPr>
          <p:nvPr>
            <p:ph type="ftr" sz="quarter" idx="11"/>
          </p:nvPr>
        </p:nvSpPr>
        <p:spPr/>
        <p:txBody>
          <a:bodyPr/>
          <a:lstStyle/>
          <a:p>
            <a:r>
              <a:rPr lang="en-US" smtClean="0">
                <a:solidFill>
                  <a:schemeClr val="tx1"/>
                </a:solidFill>
              </a:rPr>
              <a:t>a</a:t>
            </a:r>
            <a:endParaRPr lang="en-US">
              <a:solidFill>
                <a:schemeClr val="tx1"/>
              </a:solidFill>
            </a:endParaRPr>
          </a:p>
        </p:txBody>
      </p:sp>
      <p:sp>
        <p:nvSpPr>
          <p:cNvPr id="7"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43</a:t>
            </a:fld>
            <a:endParaRPr lang="en-US"/>
          </a:p>
        </p:txBody>
      </p:sp>
      <p:sp>
        <p:nvSpPr>
          <p:cNvPr id="8" name="Rectangle 3"/>
          <p:cNvSpPr txBox="1">
            <a:spLocks noChangeArrowheads="1"/>
          </p:cNvSpPr>
          <p:nvPr/>
        </p:nvSpPr>
        <p:spPr>
          <a:xfrm>
            <a:off x="457200" y="16764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mtClean="0"/>
          </a:p>
          <a:p>
            <a:endParaRPr lang="en-US" smtClean="0"/>
          </a:p>
          <a:p>
            <a:endParaRPr lang="en-US" smtClean="0"/>
          </a:p>
          <a:p>
            <a:endParaRPr lang="en-US" smtClean="0"/>
          </a:p>
          <a:p>
            <a:pPr>
              <a:buFontTx/>
              <a:buNone/>
            </a:pPr>
            <a:r>
              <a:rPr lang="en-US" smtClean="0"/>
              <a:t>becomes</a:t>
            </a:r>
            <a:endParaRPr lang="en-US"/>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76600" y="1206500"/>
            <a:ext cx="2376488" cy="260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6600" y="4114800"/>
            <a:ext cx="3048000" cy="2203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65671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57200" y="1219200"/>
            <a:ext cx="8229600" cy="51816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nSpc>
                <a:spcPct val="90000"/>
              </a:lnSpc>
            </a:pPr>
            <a:r>
              <a:rPr lang="en-US" sz="2400" dirty="0" smtClean="0"/>
              <a:t>We shall require that the unique final state be a different state from the unique start state. If an old state used to have </a:t>
            </a:r>
            <a:r>
              <a:rPr lang="en-US" sz="2400" dirty="0" smtClean="0">
                <a:cs typeface="Arial" charset="0"/>
              </a:rPr>
              <a:t>±</a:t>
            </a:r>
            <a:r>
              <a:rPr lang="en-US" sz="2400" dirty="0" smtClean="0"/>
              <a:t>, then both signs are removed from the old state to newly created states, using the processes described above.</a:t>
            </a:r>
          </a:p>
          <a:p>
            <a:pPr>
              <a:lnSpc>
                <a:spcPct val="90000"/>
              </a:lnSpc>
            </a:pPr>
            <a:endParaRPr lang="en-US" sz="2400" dirty="0" smtClean="0"/>
          </a:p>
          <a:p>
            <a:pPr>
              <a:lnSpc>
                <a:spcPct val="90000"/>
              </a:lnSpc>
            </a:pPr>
            <a:r>
              <a:rPr lang="en-US" sz="2400" dirty="0" smtClean="0"/>
              <a:t>It should be clear that the addition of these two new states does not affect the language that T accepts.</a:t>
            </a:r>
          </a:p>
          <a:p>
            <a:pPr>
              <a:lnSpc>
                <a:spcPct val="90000"/>
              </a:lnSpc>
            </a:pPr>
            <a:endParaRPr lang="en-US" sz="2400" dirty="0" smtClean="0"/>
          </a:p>
          <a:p>
            <a:pPr>
              <a:lnSpc>
                <a:spcPct val="90000"/>
              </a:lnSpc>
            </a:pPr>
            <a:r>
              <a:rPr lang="en-US" sz="2400" dirty="0" smtClean="0"/>
              <a:t>The machine now has the following shape:</a:t>
            </a:r>
          </a:p>
          <a:p>
            <a:pPr>
              <a:lnSpc>
                <a:spcPct val="90000"/>
              </a:lnSpc>
            </a:pPr>
            <a:endParaRPr lang="en-US" sz="2400" dirty="0" smtClean="0"/>
          </a:p>
          <a:p>
            <a:pPr>
              <a:lnSpc>
                <a:spcPct val="90000"/>
              </a:lnSpc>
            </a:pPr>
            <a:endParaRPr lang="en-US" sz="2400" dirty="0" smtClean="0"/>
          </a:p>
          <a:p>
            <a:pPr>
              <a:lnSpc>
                <a:spcPct val="90000"/>
              </a:lnSpc>
              <a:buFontTx/>
              <a:buNone/>
            </a:pPr>
            <a:r>
              <a:rPr lang="en-US" sz="2400" dirty="0" smtClean="0"/>
              <a:t>   where there are no other - or + states.</a:t>
            </a:r>
            <a:endParaRPr lang="en-US" sz="2400" dirty="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1" y="4495800"/>
            <a:ext cx="2895600" cy="881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p:txBody>
          <a:bodyPr>
            <a:noAutofit/>
          </a:bodyPr>
          <a:lstStyle/>
          <a:p>
            <a:r>
              <a:rPr lang="en-US" sz="4000" b="1" u="sng" dirty="0"/>
              <a:t>Step 2:</a:t>
            </a:r>
            <a:r>
              <a:rPr lang="en-US" sz="2800" b="1" u="sng" dirty="0"/>
              <a:t> </a:t>
            </a:r>
            <a:r>
              <a:rPr lang="en-US" sz="3600" dirty="0"/>
              <a:t>Creating a Unique Final </a:t>
            </a:r>
            <a:r>
              <a:rPr lang="en-US" sz="3600" dirty="0" smtClean="0"/>
              <a:t>State</a:t>
            </a:r>
            <a:endParaRPr lang="en-US" sz="3600" dirty="0"/>
          </a:p>
        </p:txBody>
      </p:sp>
      <p:sp>
        <p:nvSpPr>
          <p:cNvPr id="5"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44</a:t>
            </a:fld>
            <a:endParaRPr lang="en-US"/>
          </a:p>
        </p:txBody>
      </p:sp>
    </p:spTree>
    <p:extLst>
      <p:ext uri="{BB962C8B-B14F-4D97-AF65-F5344CB8AC3E}">
        <p14:creationId xmlns="" xmlns:p14="http://schemas.microsoft.com/office/powerpoint/2010/main" val="1125531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457200"/>
            <a:ext cx="8229600" cy="609600"/>
          </a:xfrm>
        </p:spPr>
        <p:txBody>
          <a:bodyPr>
            <a:normAutofit fontScale="90000"/>
          </a:bodyPr>
          <a:lstStyle/>
          <a:p>
            <a:r>
              <a:rPr lang="en-US" sz="3600" b="1" u="sng" dirty="0"/>
              <a:t>Step </a:t>
            </a:r>
            <a:r>
              <a:rPr lang="en-US" sz="3600" b="1" u="sng" dirty="0" smtClean="0"/>
              <a:t>3 :</a:t>
            </a:r>
            <a:r>
              <a:rPr lang="en-US" sz="2400" b="1" u="sng" dirty="0" smtClean="0"/>
              <a:t> </a:t>
            </a:r>
            <a:r>
              <a:rPr lang="en-US" sz="3200" dirty="0" smtClean="0"/>
              <a:t>Combining </a:t>
            </a:r>
            <a:r>
              <a:rPr lang="en-US" sz="3200" dirty="0"/>
              <a:t>Edges</a:t>
            </a:r>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45</a:t>
            </a:fld>
            <a:endParaRPr lang="en-US"/>
          </a:p>
        </p:txBody>
      </p:sp>
      <p:sp>
        <p:nvSpPr>
          <p:cNvPr id="7" name="Rectangle 3"/>
          <p:cNvSpPr txBox="1">
            <a:spLocks noChangeArrowheads="1"/>
          </p:cNvSpPr>
          <p:nvPr/>
        </p:nvSpPr>
        <p:spPr>
          <a:xfrm>
            <a:off x="457200" y="12954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400" smtClean="0"/>
              <a:t>If T has some internal state x (not the - or the + state) that has more than one loop circling back to itself:</a:t>
            </a:r>
          </a:p>
          <a:p>
            <a:endParaRPr lang="en-US" sz="2400" smtClean="0"/>
          </a:p>
          <a:p>
            <a:pPr>
              <a:buFontTx/>
              <a:buNone/>
            </a:pPr>
            <a:r>
              <a:rPr lang="en-US" sz="2400" smtClean="0"/>
              <a:t>   </a:t>
            </a:r>
          </a:p>
          <a:p>
            <a:pPr>
              <a:buFontTx/>
              <a:buNone/>
            </a:pPr>
            <a:r>
              <a:rPr lang="en-US" sz="2400" smtClean="0"/>
              <a:t>  </a:t>
            </a:r>
          </a:p>
          <a:p>
            <a:pPr>
              <a:buFontTx/>
              <a:buNone/>
            </a:pPr>
            <a:r>
              <a:rPr lang="en-US" sz="2400" smtClean="0"/>
              <a:t>    where r</a:t>
            </a:r>
            <a:r>
              <a:rPr lang="en-US" sz="2400" baseline="-25000" smtClean="0"/>
              <a:t>1</a:t>
            </a:r>
            <a:r>
              <a:rPr lang="en-US" sz="2400" smtClean="0"/>
              <a:t>, r</a:t>
            </a:r>
            <a:r>
              <a:rPr lang="en-US" sz="2400" baseline="-25000" smtClean="0"/>
              <a:t>2</a:t>
            </a:r>
            <a:r>
              <a:rPr lang="en-US" sz="2400" smtClean="0"/>
              <a:t>, and r</a:t>
            </a:r>
            <a:r>
              <a:rPr lang="en-US" sz="2400" baseline="-25000" smtClean="0"/>
              <a:t>3</a:t>
            </a:r>
            <a:r>
              <a:rPr lang="en-US" sz="2400" smtClean="0"/>
              <a:t> are all regular expressions or simple strings.</a:t>
            </a:r>
          </a:p>
          <a:p>
            <a:r>
              <a:rPr lang="en-US" sz="2400" smtClean="0"/>
              <a:t>We can replace the three loops by one loop labeled with a regular expression:</a:t>
            </a:r>
          </a:p>
          <a:p>
            <a:endParaRPr lang="en-US" sz="2400"/>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05200" y="2133600"/>
            <a:ext cx="2133600"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87661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457200"/>
            <a:ext cx="8229600" cy="609600"/>
          </a:xfrm>
        </p:spPr>
        <p:txBody>
          <a:bodyPr>
            <a:normAutofit fontScale="90000"/>
          </a:bodyPr>
          <a:lstStyle/>
          <a:p>
            <a:r>
              <a:rPr lang="en-US" sz="3600" b="1" u="sng" dirty="0"/>
              <a:t>Step </a:t>
            </a:r>
            <a:r>
              <a:rPr lang="en-US" sz="3600" b="1" u="sng" dirty="0" smtClean="0"/>
              <a:t>3 :</a:t>
            </a:r>
            <a:r>
              <a:rPr lang="en-US" sz="2400" b="1" u="sng" dirty="0" smtClean="0"/>
              <a:t> </a:t>
            </a:r>
            <a:r>
              <a:rPr lang="en-US" sz="3200" dirty="0" smtClean="0"/>
              <a:t>Combining </a:t>
            </a:r>
            <a:r>
              <a:rPr lang="en-US" sz="3200" dirty="0"/>
              <a:t>Edges</a:t>
            </a:r>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46</a:t>
            </a:fld>
            <a:endParaRPr lang="en-US"/>
          </a:p>
        </p:txBody>
      </p:sp>
      <p:sp>
        <p:nvSpPr>
          <p:cNvPr id="7" name="Rectangle 3"/>
          <p:cNvSpPr txBox="1">
            <a:spLocks noChangeArrowheads="1"/>
          </p:cNvSpPr>
          <p:nvPr/>
        </p:nvSpPr>
        <p:spPr>
          <a:xfrm>
            <a:off x="457200" y="12954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400" smtClean="0"/>
              <a:t>If T has some internal state x (not the - or the + state) that has more than one loop circling back to itself:</a:t>
            </a:r>
          </a:p>
          <a:p>
            <a:endParaRPr lang="en-US" sz="2400" smtClean="0"/>
          </a:p>
          <a:p>
            <a:pPr>
              <a:buFontTx/>
              <a:buNone/>
            </a:pPr>
            <a:r>
              <a:rPr lang="en-US" sz="2400" smtClean="0"/>
              <a:t>   </a:t>
            </a:r>
          </a:p>
          <a:p>
            <a:pPr>
              <a:buFontTx/>
              <a:buNone/>
            </a:pPr>
            <a:r>
              <a:rPr lang="en-US" sz="2400" smtClean="0"/>
              <a:t>  </a:t>
            </a:r>
          </a:p>
          <a:p>
            <a:pPr>
              <a:buFontTx/>
              <a:buNone/>
            </a:pPr>
            <a:r>
              <a:rPr lang="en-US" sz="2400" smtClean="0"/>
              <a:t>    where r</a:t>
            </a:r>
            <a:r>
              <a:rPr lang="en-US" sz="2400" baseline="-25000" smtClean="0"/>
              <a:t>1</a:t>
            </a:r>
            <a:r>
              <a:rPr lang="en-US" sz="2400" smtClean="0"/>
              <a:t>, r</a:t>
            </a:r>
            <a:r>
              <a:rPr lang="en-US" sz="2400" baseline="-25000" smtClean="0"/>
              <a:t>2</a:t>
            </a:r>
            <a:r>
              <a:rPr lang="en-US" sz="2400" smtClean="0"/>
              <a:t>, and r</a:t>
            </a:r>
            <a:r>
              <a:rPr lang="en-US" sz="2400" baseline="-25000" smtClean="0"/>
              <a:t>3</a:t>
            </a:r>
            <a:r>
              <a:rPr lang="en-US" sz="2400" smtClean="0"/>
              <a:t> are all regular expressions or simple strings.</a:t>
            </a:r>
          </a:p>
          <a:p>
            <a:r>
              <a:rPr lang="en-US" sz="2400" smtClean="0"/>
              <a:t>We can replace the three loops by one loop labeled with a regular expression:</a:t>
            </a:r>
          </a:p>
          <a:p>
            <a:endParaRPr lang="en-US" sz="2400"/>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05200" y="2133600"/>
            <a:ext cx="2133600"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87800" y="4864100"/>
            <a:ext cx="2209800" cy="1216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75485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3 : </a:t>
            </a:r>
            <a:r>
              <a:rPr lang="en-US" sz="3200" dirty="0" smtClean="0"/>
              <a:t>Combining </a:t>
            </a:r>
            <a:r>
              <a:rPr lang="en-US" sz="3200" dirty="0"/>
              <a:t>Edges</a:t>
            </a:r>
          </a:p>
        </p:txBody>
      </p:sp>
      <p:sp>
        <p:nvSpPr>
          <p:cNvPr id="6"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47</a:t>
            </a:fld>
            <a:endParaRPr lang="en-US"/>
          </a:p>
        </p:txBody>
      </p:sp>
      <p:sp>
        <p:nvSpPr>
          <p:cNvPr id="11"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Similarly, if two states are connected by </a:t>
            </a:r>
            <a:r>
              <a:rPr lang="en-US" b="1" smtClean="0"/>
              <a:t>more than one edge </a:t>
            </a:r>
            <a:r>
              <a:rPr lang="en-US" smtClean="0"/>
              <a:t>going in the same direction:</a:t>
            </a:r>
          </a:p>
          <a:p>
            <a:endParaRPr lang="en-US" smtClean="0"/>
          </a:p>
          <a:p>
            <a:endParaRPr lang="en-US" smtClean="0"/>
          </a:p>
          <a:p>
            <a:endParaRPr lang="en-US" smtClean="0"/>
          </a:p>
          <a:p>
            <a:r>
              <a:rPr lang="en-US" smtClean="0"/>
              <a:t>We can replace this with a single edge labeled with a regular expression:</a:t>
            </a:r>
          </a:p>
          <a:p>
            <a:endParaRPr lang="en-US"/>
          </a:p>
        </p:txBody>
      </p:sp>
      <p:pic>
        <p:nvPicPr>
          <p:cNvPr id="1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800" y="2209800"/>
            <a:ext cx="2819400" cy="1403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0947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3 : </a:t>
            </a:r>
            <a:r>
              <a:rPr lang="en-US" sz="3200" dirty="0" smtClean="0"/>
              <a:t>Combining </a:t>
            </a:r>
            <a:r>
              <a:rPr lang="en-US" sz="3200" dirty="0"/>
              <a:t>Edges</a:t>
            </a:r>
          </a:p>
        </p:txBody>
      </p:sp>
      <p:sp>
        <p:nvSpPr>
          <p:cNvPr id="6"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48</a:t>
            </a:fld>
            <a:endParaRPr lang="en-US"/>
          </a:p>
        </p:txBody>
      </p:sp>
      <p:sp>
        <p:nvSpPr>
          <p:cNvPr id="11"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Similarly, if two states are connected by </a:t>
            </a:r>
            <a:r>
              <a:rPr lang="en-US" b="1" smtClean="0"/>
              <a:t>more than one edge </a:t>
            </a:r>
            <a:r>
              <a:rPr lang="en-US" smtClean="0"/>
              <a:t>going in the same direction:</a:t>
            </a:r>
          </a:p>
          <a:p>
            <a:endParaRPr lang="en-US" smtClean="0"/>
          </a:p>
          <a:p>
            <a:endParaRPr lang="en-US" smtClean="0"/>
          </a:p>
          <a:p>
            <a:endParaRPr lang="en-US" smtClean="0"/>
          </a:p>
          <a:p>
            <a:r>
              <a:rPr lang="en-US" smtClean="0"/>
              <a:t>We can replace this with a single edge labeled with a regular expression:</a:t>
            </a:r>
          </a:p>
          <a:p>
            <a:endParaRPr lang="en-US"/>
          </a:p>
        </p:txBody>
      </p:sp>
      <p:pic>
        <p:nvPicPr>
          <p:cNvPr id="1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800" y="2209800"/>
            <a:ext cx="2819400" cy="1403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78150" y="5414962"/>
            <a:ext cx="3879850" cy="681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74189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4: </a:t>
            </a:r>
            <a:r>
              <a:rPr lang="en-US" sz="3200" b="1" dirty="0" smtClean="0"/>
              <a:t>Bypass </a:t>
            </a:r>
            <a:r>
              <a:rPr lang="en-US" sz="3200" b="1" dirty="0"/>
              <a:t>and </a:t>
            </a:r>
            <a:r>
              <a:rPr lang="en-US" sz="3200" b="1" dirty="0" smtClean="0"/>
              <a:t>State Elimination</a:t>
            </a:r>
            <a:endParaRPr lang="en-US" sz="3200"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49</a:t>
            </a:fld>
            <a:endParaRPr lang="en-US"/>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If T has 3 states in a row connected by edges labeled with regular expressions or simple strings, we can eliminate the middle state, as in the following examples:</a:t>
            </a:r>
          </a:p>
          <a:p>
            <a:endParaRPr lang="en-US" smtClean="0"/>
          </a:p>
          <a:p>
            <a:endParaRPr lang="en-US" smtClean="0"/>
          </a:p>
          <a:p>
            <a:pPr>
              <a:buFontTx/>
              <a:buNone/>
            </a:pPr>
            <a:r>
              <a:rPr lang="en-US" smtClean="0"/>
              <a:t>  Can be replaced with</a:t>
            </a:r>
            <a:endParaRPr lang="en-US" dirty="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3255963"/>
            <a:ext cx="4114800" cy="490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9622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Relaxing the Restriction on Inputs</a:t>
            </a:r>
            <a:endParaRPr lang="en-US" dirty="0"/>
          </a:p>
        </p:txBody>
      </p:sp>
      <p:sp>
        <p:nvSpPr>
          <p:cNvPr id="3" name="Content Placeholder 2"/>
          <p:cNvSpPr>
            <a:spLocks noGrp="1"/>
          </p:cNvSpPr>
          <p:nvPr>
            <p:ph idx="1"/>
          </p:nvPr>
        </p:nvSpPr>
        <p:spPr>
          <a:xfrm>
            <a:off x="457200" y="1600200"/>
            <a:ext cx="7696200" cy="4525963"/>
          </a:xfrm>
        </p:spPr>
        <p:txBody>
          <a:bodyPr/>
          <a:lstStyle/>
          <a:p>
            <a:pPr>
              <a:lnSpc>
                <a:spcPct val="90000"/>
              </a:lnSpc>
            </a:pPr>
            <a:r>
              <a:rPr lang="en-US" dirty="0"/>
              <a:t>I</a:t>
            </a:r>
            <a:r>
              <a:rPr lang="en-US" sz="2800" dirty="0"/>
              <a:t>f we go further to allow a machine to read </a:t>
            </a:r>
            <a:r>
              <a:rPr lang="en-US" sz="2800" i="1" dirty="0"/>
              <a:t>up to three letters </a:t>
            </a:r>
            <a:r>
              <a:rPr lang="en-US" sz="2800" dirty="0"/>
              <a:t>of the input string at a time, then we may design the machine accepting only the word baa with even fewer states as follows:</a:t>
            </a:r>
          </a:p>
          <a:p>
            <a:pPr>
              <a:lnSpc>
                <a:spcPct val="90000"/>
              </a:lnSpc>
            </a:pPr>
            <a:endParaRPr lang="en-US" dirty="0"/>
          </a:p>
          <a:p>
            <a:endParaRPr lang="en-US"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3581400"/>
            <a:ext cx="2209800" cy="2903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19600" y="3886200"/>
            <a:ext cx="3581400" cy="77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0862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4: </a:t>
            </a:r>
            <a:r>
              <a:rPr lang="en-US" sz="3200" b="1" dirty="0" smtClean="0"/>
              <a:t>Bypass </a:t>
            </a:r>
            <a:r>
              <a:rPr lang="en-US" sz="3200" b="1" dirty="0"/>
              <a:t>and </a:t>
            </a:r>
            <a:r>
              <a:rPr lang="en-US" sz="3200" b="1" dirty="0" smtClean="0"/>
              <a:t>State Elimination</a:t>
            </a:r>
            <a:endParaRPr lang="en-US" sz="3200"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50</a:t>
            </a:fld>
            <a:endParaRPr lang="en-US"/>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If T has 3 states in a row connected by edges labeled with regular expressions or simple strings, we can eliminate the middle state, as in the following examples:</a:t>
            </a:r>
          </a:p>
          <a:p>
            <a:endParaRPr lang="en-US" smtClean="0"/>
          </a:p>
          <a:p>
            <a:endParaRPr lang="en-US" smtClean="0"/>
          </a:p>
          <a:p>
            <a:pPr>
              <a:buFontTx/>
              <a:buNone/>
            </a:pPr>
            <a:r>
              <a:rPr lang="en-US" smtClean="0"/>
              <a:t>  Can be replaced with</a:t>
            </a:r>
            <a:endParaRPr lang="en-US" dirty="0"/>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3255963"/>
            <a:ext cx="4114800" cy="490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62200" y="4946650"/>
            <a:ext cx="42672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21505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4: </a:t>
            </a:r>
            <a:r>
              <a:rPr lang="en-US" sz="3200" b="1" dirty="0" smtClean="0"/>
              <a:t>Bypass </a:t>
            </a:r>
            <a:r>
              <a:rPr lang="en-US" sz="3200" b="1" dirty="0"/>
              <a:t>and </a:t>
            </a:r>
            <a:r>
              <a:rPr lang="en-US" sz="3200" b="1" dirty="0" smtClean="0"/>
              <a:t>State Elimination</a:t>
            </a:r>
            <a:endParaRPr lang="en-US" sz="3200" dirty="0"/>
          </a:p>
        </p:txBody>
      </p:sp>
      <p:sp>
        <p:nvSpPr>
          <p:cNvPr id="6"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51</a:t>
            </a:fld>
            <a:endParaRPr lang="en-US"/>
          </a:p>
        </p:txBody>
      </p:sp>
      <p:sp>
        <p:nvSpPr>
          <p:cNvPr id="9"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If the middle state has a loop, we can proceed as follows:</a:t>
            </a:r>
          </a:p>
          <a:p>
            <a:endParaRPr lang="en-US" smtClean="0"/>
          </a:p>
          <a:p>
            <a:endParaRPr lang="en-US" smtClean="0"/>
          </a:p>
          <a:p>
            <a:endParaRPr lang="en-US" smtClean="0"/>
          </a:p>
          <a:p>
            <a:endParaRPr lang="en-US" smtClean="0"/>
          </a:p>
          <a:p>
            <a:pPr>
              <a:buFontTx/>
              <a:buNone/>
            </a:pPr>
            <a:r>
              <a:rPr lang="en-US" smtClean="0"/>
              <a:t>  Can be replaced with</a:t>
            </a:r>
            <a:endParaRPr lang="en-US"/>
          </a:p>
        </p:txBody>
      </p:sp>
      <p:pic>
        <p:nvPicPr>
          <p:cNvPr id="1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90800" y="2362200"/>
            <a:ext cx="4691063" cy="1163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64239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4: </a:t>
            </a:r>
            <a:r>
              <a:rPr lang="en-US" sz="3200" b="1" dirty="0" smtClean="0"/>
              <a:t>Bypass </a:t>
            </a:r>
            <a:r>
              <a:rPr lang="en-US" sz="3200" b="1" dirty="0"/>
              <a:t>and </a:t>
            </a:r>
            <a:r>
              <a:rPr lang="en-US" sz="3200" b="1" dirty="0" smtClean="0"/>
              <a:t>State Elimination</a:t>
            </a:r>
            <a:endParaRPr lang="en-US" sz="3200" dirty="0"/>
          </a:p>
        </p:txBody>
      </p:sp>
      <p:sp>
        <p:nvSpPr>
          <p:cNvPr id="6"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52</a:t>
            </a:fld>
            <a:endParaRPr lang="en-US"/>
          </a:p>
        </p:txBody>
      </p:sp>
      <p:sp>
        <p:nvSpPr>
          <p:cNvPr id="9"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If the middle state has a loop, we can proceed as follows:</a:t>
            </a:r>
          </a:p>
          <a:p>
            <a:endParaRPr lang="en-US" smtClean="0"/>
          </a:p>
          <a:p>
            <a:endParaRPr lang="en-US" smtClean="0"/>
          </a:p>
          <a:p>
            <a:endParaRPr lang="en-US" smtClean="0"/>
          </a:p>
          <a:p>
            <a:endParaRPr lang="en-US" smtClean="0"/>
          </a:p>
          <a:p>
            <a:pPr>
              <a:buFontTx/>
              <a:buNone/>
            </a:pPr>
            <a:r>
              <a:rPr lang="en-US" smtClean="0"/>
              <a:t>  Can be replaced with</a:t>
            </a:r>
            <a:endParaRPr lang="en-US"/>
          </a:p>
        </p:txBody>
      </p:sp>
      <p:pic>
        <p:nvPicPr>
          <p:cNvPr id="1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90800" y="2362200"/>
            <a:ext cx="4691063" cy="1163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67000" y="4953000"/>
            <a:ext cx="3962400" cy="642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91450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4: </a:t>
            </a:r>
            <a:r>
              <a:rPr lang="en-US" sz="3200" b="1" dirty="0" smtClean="0"/>
              <a:t>Bypass </a:t>
            </a:r>
            <a:r>
              <a:rPr lang="en-US" sz="3200" b="1" dirty="0"/>
              <a:t>and </a:t>
            </a:r>
            <a:r>
              <a:rPr lang="en-US" sz="3200" b="1" dirty="0" smtClean="0"/>
              <a:t>State Elimination</a:t>
            </a:r>
            <a:endParaRPr lang="en-US" sz="3200"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53</a:t>
            </a:fld>
            <a:endParaRPr lang="en-US"/>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If the middle state is connected to more than one state, then the bypass and elimination process can be done as follows:</a:t>
            </a:r>
          </a:p>
          <a:p>
            <a:endParaRPr lang="en-US" smtClean="0"/>
          </a:p>
          <a:p>
            <a:endParaRPr lang="en-US" smtClean="0"/>
          </a:p>
          <a:p>
            <a:pPr>
              <a:buFontTx/>
              <a:buNone/>
            </a:pPr>
            <a:r>
              <a:rPr lang="en-US" smtClean="0"/>
              <a:t> </a:t>
            </a:r>
          </a:p>
          <a:p>
            <a:pPr>
              <a:buFontTx/>
              <a:buNone/>
            </a:pPr>
            <a:r>
              <a:rPr lang="en-US" smtClean="0"/>
              <a:t>Can be replaced with</a:t>
            </a:r>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0" y="2590800"/>
            <a:ext cx="3276600" cy="1477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17890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457200" y="381000"/>
            <a:ext cx="8229600" cy="609600"/>
          </a:xfrm>
        </p:spPr>
        <p:txBody>
          <a:bodyPr/>
          <a:lstStyle/>
          <a:p>
            <a:r>
              <a:rPr lang="en-US" sz="3200" b="1" u="sng" dirty="0" smtClean="0"/>
              <a:t>Step 4: </a:t>
            </a:r>
            <a:r>
              <a:rPr lang="en-US" sz="3200" b="1" dirty="0" smtClean="0"/>
              <a:t>Bypass </a:t>
            </a:r>
            <a:r>
              <a:rPr lang="en-US" sz="3200" b="1" dirty="0"/>
              <a:t>and </a:t>
            </a:r>
            <a:r>
              <a:rPr lang="en-US" sz="3200" b="1" dirty="0" smtClean="0"/>
              <a:t>State Elimination</a:t>
            </a:r>
            <a:endParaRPr lang="en-US" sz="3200"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54</a:t>
            </a:fld>
            <a:endParaRPr lang="en-US"/>
          </a:p>
        </p:txBody>
      </p:sp>
      <p:sp>
        <p:nvSpPr>
          <p:cNvPr id="6"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If the middle state is connected to more than one state, then the bypass and elimination process can be done as follows:</a:t>
            </a:r>
          </a:p>
          <a:p>
            <a:endParaRPr lang="en-US" smtClean="0"/>
          </a:p>
          <a:p>
            <a:endParaRPr lang="en-US" smtClean="0"/>
          </a:p>
          <a:p>
            <a:pPr>
              <a:buFontTx/>
              <a:buNone/>
            </a:pPr>
            <a:r>
              <a:rPr lang="en-US" smtClean="0"/>
              <a:t> </a:t>
            </a:r>
          </a:p>
          <a:p>
            <a:pPr>
              <a:buFontTx/>
              <a:buNone/>
            </a:pPr>
            <a:r>
              <a:rPr lang="en-US" smtClean="0"/>
              <a:t>Can be replaced with</a:t>
            </a:r>
            <a:endParaRPr lang="en-US"/>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0" y="2590800"/>
            <a:ext cx="3276600" cy="1477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0" y="4886325"/>
            <a:ext cx="3505200" cy="151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65284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lstStyle/>
          <a:p>
            <a:r>
              <a:rPr lang="en-US" sz="3200" b="1"/>
              <a:t>Special Cases</a:t>
            </a:r>
            <a:endParaRPr lang="en-US" sz="3200"/>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55</a:t>
            </a:fld>
            <a:endParaRPr lang="en-US"/>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pPr>
              <a:buFontTx/>
              <a:buNone/>
            </a:pPr>
            <a:r>
              <a:rPr lang="en-US" dirty="0" smtClean="0"/>
              <a:t>Can be replaced with</a:t>
            </a:r>
          </a:p>
          <a:p>
            <a:endParaRPr lang="en-US" dirty="0"/>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19400" y="1371600"/>
            <a:ext cx="4495800" cy="1277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80755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lstStyle/>
          <a:p>
            <a:r>
              <a:rPr lang="en-US" sz="3200" b="1"/>
              <a:t>Special Cases</a:t>
            </a:r>
            <a:endParaRPr lang="en-US" sz="3200"/>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56</a:t>
            </a:fld>
            <a:endParaRPr lang="en-US"/>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mtClean="0"/>
          </a:p>
          <a:p>
            <a:endParaRPr lang="en-US" smtClean="0"/>
          </a:p>
          <a:p>
            <a:endParaRPr lang="en-US" smtClean="0"/>
          </a:p>
          <a:p>
            <a:endParaRPr lang="en-US" smtClean="0"/>
          </a:p>
          <a:p>
            <a:pPr>
              <a:buFontTx/>
              <a:buNone/>
            </a:pPr>
            <a:r>
              <a:rPr lang="en-US" smtClean="0"/>
              <a:t>Can be replaced with</a:t>
            </a:r>
          </a:p>
          <a:p>
            <a:endParaRPr lang="en-US"/>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19400" y="1371600"/>
            <a:ext cx="4495800" cy="1277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95600" y="4419600"/>
            <a:ext cx="4419600" cy="1452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74653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381000"/>
            <a:ext cx="8229600" cy="609600"/>
          </a:xfrm>
        </p:spPr>
        <p:txBody>
          <a:bodyPr/>
          <a:lstStyle/>
          <a:p>
            <a:r>
              <a:rPr lang="en-US" sz="3200"/>
              <a:t>Combining Edges</a:t>
            </a:r>
          </a:p>
        </p:txBody>
      </p:sp>
      <p:sp>
        <p:nvSpPr>
          <p:cNvPr id="6"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57</a:t>
            </a:fld>
            <a:endParaRPr lang="en-US"/>
          </a:p>
        </p:txBody>
      </p:sp>
      <p:sp>
        <p:nvSpPr>
          <p:cNvPr id="8"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z="2800" dirty="0" smtClean="0"/>
              <a:t>We can repeat this bypass and elimination process again and again until we have eliminated all the states from T, except for the unique start state and the unique final state. </a:t>
            </a:r>
            <a:endParaRPr lang="en-US" sz="2800" dirty="0"/>
          </a:p>
          <a:p>
            <a:pPr algn="just"/>
            <a:endParaRPr lang="en-US" sz="2800" dirty="0" smtClean="0"/>
          </a:p>
          <a:p>
            <a:pPr algn="just"/>
            <a:endParaRPr lang="en-US" sz="2800" dirty="0" smtClean="0"/>
          </a:p>
          <a:p>
            <a:pPr algn="just"/>
            <a:endParaRPr lang="en-US" sz="2800" dirty="0"/>
          </a:p>
          <a:p>
            <a:pPr algn="just"/>
            <a:r>
              <a:rPr lang="en-US" sz="2800" dirty="0"/>
              <a:t>We can then combine the edges from the above picture one more to produce</a:t>
            </a:r>
          </a:p>
          <a:p>
            <a:pPr algn="just"/>
            <a:endParaRPr lang="en-US" sz="2800" dirty="0" smtClean="0"/>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43200" y="2971800"/>
            <a:ext cx="2819400" cy="157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78801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381000"/>
            <a:ext cx="8229600" cy="609600"/>
          </a:xfrm>
        </p:spPr>
        <p:txBody>
          <a:bodyPr/>
          <a:lstStyle/>
          <a:p>
            <a:r>
              <a:rPr lang="en-US" sz="3200"/>
              <a:t>Combining Edges</a:t>
            </a:r>
          </a:p>
        </p:txBody>
      </p:sp>
      <p:sp>
        <p:nvSpPr>
          <p:cNvPr id="6"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58</a:t>
            </a:fld>
            <a:endParaRPr lang="en-US"/>
          </a:p>
        </p:txBody>
      </p:sp>
      <p:sp>
        <p:nvSpPr>
          <p:cNvPr id="8"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z="2800" dirty="0" smtClean="0"/>
              <a:t>We can repeat this bypass and elimination process again and again until we have eliminated all the states from T, except for the unique start state and the unique final state. </a:t>
            </a:r>
            <a:endParaRPr lang="en-US" sz="2800" dirty="0"/>
          </a:p>
          <a:p>
            <a:pPr algn="just"/>
            <a:endParaRPr lang="en-US" sz="2800" dirty="0" smtClean="0"/>
          </a:p>
          <a:p>
            <a:pPr algn="just"/>
            <a:endParaRPr lang="en-US" sz="2800" dirty="0" smtClean="0"/>
          </a:p>
          <a:p>
            <a:pPr algn="just"/>
            <a:endParaRPr lang="en-US" sz="2800" dirty="0"/>
          </a:p>
          <a:p>
            <a:pPr algn="just"/>
            <a:r>
              <a:rPr lang="en-US" sz="2800" dirty="0"/>
              <a:t>We can then combine the edges from the above picture one more to produce</a:t>
            </a:r>
          </a:p>
          <a:p>
            <a:pPr algn="just"/>
            <a:endParaRPr lang="en-US" sz="2800" dirty="0" smtClean="0"/>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43200" y="2971800"/>
            <a:ext cx="2819400" cy="157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88343" y="5475288"/>
            <a:ext cx="4633913" cy="1001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83412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lstStyle/>
          <a:p>
            <a:r>
              <a:rPr lang="en-US" sz="3200" dirty="0" smtClean="0"/>
              <a:t>Example 1</a:t>
            </a:r>
            <a:endParaRPr lang="en-US" sz="3200" dirty="0"/>
          </a:p>
        </p:txBody>
      </p:sp>
      <p:sp>
        <p:nvSpPr>
          <p:cNvPr id="5"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59</a:t>
            </a:fld>
            <a:endParaRPr lang="en-US"/>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Consider the following TG that accepts all words that begin and end with double letters (having at least length 4):</a:t>
            </a:r>
          </a:p>
          <a:p>
            <a:endParaRPr lang="en-US" dirty="0"/>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3200400"/>
            <a:ext cx="4114800" cy="223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218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Relaxing the Restriction on Inputs</a:t>
            </a:r>
            <a:endParaRPr lang="en-US" dirty="0"/>
          </a:p>
        </p:txBody>
      </p:sp>
      <p:sp>
        <p:nvSpPr>
          <p:cNvPr id="3" name="Content Placeholder 2"/>
          <p:cNvSpPr>
            <a:spLocks noGrp="1"/>
          </p:cNvSpPr>
          <p:nvPr>
            <p:ph idx="1"/>
          </p:nvPr>
        </p:nvSpPr>
        <p:spPr>
          <a:xfrm>
            <a:off x="457200" y="1600200"/>
            <a:ext cx="7696200" cy="4525963"/>
          </a:xfrm>
        </p:spPr>
        <p:txBody>
          <a:bodyPr>
            <a:normAutofit/>
          </a:bodyPr>
          <a:lstStyle/>
          <a:p>
            <a:pPr algn="just">
              <a:lnSpc>
                <a:spcPct val="80000"/>
              </a:lnSpc>
            </a:pPr>
            <a:r>
              <a:rPr lang="en-US" sz="2400" dirty="0"/>
              <a:t>The picture on the right introduces some problems:</a:t>
            </a:r>
          </a:p>
          <a:p>
            <a:pPr lvl="1" algn="just">
              <a:lnSpc>
                <a:spcPct val="80000"/>
              </a:lnSpc>
              <a:buFontTx/>
              <a:buNone/>
            </a:pPr>
            <a:r>
              <a:rPr lang="en-US" sz="2000" b="1" dirty="0"/>
              <a:t>– </a:t>
            </a:r>
            <a:r>
              <a:rPr lang="en-US" sz="2000" dirty="0"/>
              <a:t>If we begin in the start (-) state and the first letter of the input is an a, we have no direction as to what to do</a:t>
            </a:r>
            <a:r>
              <a:rPr lang="en-US" sz="2000" dirty="0" smtClean="0"/>
              <a:t>.</a:t>
            </a:r>
            <a:endParaRPr lang="en-US" sz="2000"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3581400"/>
            <a:ext cx="2209800" cy="2903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19600" y="3886200"/>
            <a:ext cx="3581400" cy="77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291699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noAutofit/>
          </a:bodyPr>
          <a:lstStyle/>
          <a:p>
            <a:r>
              <a:rPr lang="en-US" sz="4000" dirty="0" smtClean="0"/>
              <a:t>Example 1</a:t>
            </a:r>
            <a:endParaRPr lang="en-US" sz="4000" dirty="0"/>
          </a:p>
        </p:txBody>
      </p:sp>
      <p:sp>
        <p:nvSpPr>
          <p:cNvPr id="7"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60</a:t>
            </a:fld>
            <a:endParaRPr lang="en-US"/>
          </a:p>
        </p:txBody>
      </p:sp>
      <p:sp>
        <p:nvSpPr>
          <p:cNvPr id="5"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mtClean="0"/>
              <a:t>This TG has only one start state with no incoming edges, but has two final states. So, we must introduce a new unique final state:</a:t>
            </a:r>
          </a:p>
          <a:p>
            <a:endParaRPr lang="en-US"/>
          </a:p>
        </p:txBody>
      </p:sp>
      <p:pic>
        <p:nvPicPr>
          <p:cNvPr id="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76663" y="2738438"/>
            <a:ext cx="4910137" cy="208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3200400"/>
            <a:ext cx="1905000" cy="1035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8168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noAutofit/>
          </a:bodyPr>
          <a:lstStyle/>
          <a:p>
            <a:r>
              <a:rPr lang="en-US" sz="4000" dirty="0" smtClean="0"/>
              <a:t>Example 1</a:t>
            </a:r>
            <a:endParaRPr lang="en-US" sz="4000"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61</a:t>
            </a:fld>
            <a:endParaRPr lang="en-US"/>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mtClean="0"/>
              <a:t>Now we build regular expressions piece by piece:</a:t>
            </a:r>
          </a:p>
          <a:p>
            <a:endParaRPr lang="en-US"/>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67200" y="2749550"/>
            <a:ext cx="4572000" cy="1974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3200400"/>
            <a:ext cx="251460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29844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normAutofit fontScale="90000"/>
          </a:bodyPr>
          <a:lstStyle/>
          <a:p>
            <a:r>
              <a:rPr lang="en-US" dirty="0" smtClean="0"/>
              <a:t>Example 1</a:t>
            </a:r>
            <a:endParaRPr lang="en-US" dirty="0"/>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62</a:t>
            </a:fld>
            <a:endParaRPr lang="en-US"/>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mtClean="0"/>
          </a:p>
          <a:p>
            <a:endParaRPr lang="en-US" smtClean="0"/>
          </a:p>
          <a:p>
            <a:r>
              <a:rPr lang="en-US" smtClean="0"/>
              <a:t>Eliminate state 2:</a:t>
            </a:r>
          </a:p>
          <a:p>
            <a:endParaRPr lang="en-US"/>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62400" y="3092450"/>
            <a:ext cx="4953000"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3441700"/>
            <a:ext cx="2438400" cy="1054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84442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normAutofit fontScale="90000"/>
          </a:bodyPr>
          <a:lstStyle/>
          <a:p>
            <a:r>
              <a:rPr lang="en-US" dirty="0" smtClean="0"/>
              <a:t>Example 1</a:t>
            </a:r>
            <a:endParaRPr lang="en-US" dirty="0"/>
          </a:p>
        </p:txBody>
      </p:sp>
      <p:sp>
        <p:nvSpPr>
          <p:cNvPr id="7"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63</a:t>
            </a:fld>
            <a:endParaRPr lang="en-US"/>
          </a:p>
        </p:txBody>
      </p:sp>
      <p:sp>
        <p:nvSpPr>
          <p:cNvPr id="10"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FontTx/>
              <a:buNone/>
            </a:pPr>
            <a:r>
              <a:rPr lang="en-US" smtClean="0"/>
              <a:t>Eliminate state 1:</a:t>
            </a:r>
          </a:p>
          <a:p>
            <a:endParaRPr lang="en-US"/>
          </a:p>
        </p:txBody>
      </p:sp>
      <p:pic>
        <p:nvPicPr>
          <p:cNvPr id="1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48200" y="2941638"/>
            <a:ext cx="4191000" cy="1273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2895600"/>
            <a:ext cx="2743200" cy="1062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21006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normAutofit fontScale="90000"/>
          </a:bodyPr>
          <a:lstStyle/>
          <a:p>
            <a:r>
              <a:rPr lang="en-US" dirty="0" smtClean="0"/>
              <a:t>Example 1</a:t>
            </a:r>
            <a:endParaRPr lang="en-US" dirty="0"/>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64</a:t>
            </a:fld>
            <a:endParaRPr lang="en-US"/>
          </a:p>
        </p:txBody>
      </p:sp>
      <p:sp>
        <p:nvSpPr>
          <p:cNvPr id="7"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buFontTx/>
              <a:buNone/>
            </a:pPr>
            <a:r>
              <a:rPr lang="en-US" smtClean="0"/>
              <a:t>Eliminate state 3:</a:t>
            </a:r>
            <a:endParaRPr lang="en-US"/>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13325" y="2620963"/>
            <a:ext cx="3902075" cy="1846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2971800"/>
            <a:ext cx="3250200" cy="989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38104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609600"/>
          </a:xfrm>
        </p:spPr>
        <p:txBody>
          <a:bodyPr>
            <a:normAutofit fontScale="90000"/>
          </a:bodyPr>
          <a:lstStyle/>
          <a:p>
            <a:r>
              <a:rPr lang="en-US" dirty="0" smtClean="0"/>
              <a:t>Example 1</a:t>
            </a:r>
            <a:endParaRPr lang="en-US" dirty="0"/>
          </a:p>
        </p:txBody>
      </p:sp>
      <p:sp>
        <p:nvSpPr>
          <p:cNvPr id="5"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65</a:t>
            </a:fld>
            <a:endParaRPr lang="en-US"/>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199" y="4114800"/>
            <a:ext cx="5515701" cy="985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1219200"/>
            <a:ext cx="8382000" cy="1815882"/>
          </a:xfrm>
          <a:prstGeom prst="rect">
            <a:avLst/>
          </a:prstGeom>
        </p:spPr>
        <p:txBody>
          <a:bodyPr wrap="square">
            <a:spAutoFit/>
          </a:bodyPr>
          <a:lstStyle/>
          <a:p>
            <a:pPr algn="just">
              <a:lnSpc>
                <a:spcPct val="80000"/>
              </a:lnSpc>
            </a:pPr>
            <a:r>
              <a:rPr lang="en-US" sz="2800" dirty="0"/>
              <a:t>Hence, this TG defines the same language as the regular expression</a:t>
            </a:r>
          </a:p>
          <a:p>
            <a:pPr algn="just">
              <a:lnSpc>
                <a:spcPct val="80000"/>
              </a:lnSpc>
              <a:buFontTx/>
              <a:buNone/>
            </a:pPr>
            <a:r>
              <a:rPr lang="en-US" sz="2800" dirty="0"/>
              <a:t>	</a:t>
            </a:r>
            <a:r>
              <a:rPr lang="en-US" sz="2800" dirty="0" smtClean="0"/>
              <a:t>(</a:t>
            </a:r>
            <a:r>
              <a:rPr lang="en-US" sz="2800" dirty="0" err="1"/>
              <a:t>aa</a:t>
            </a:r>
            <a:r>
              <a:rPr lang="en-US" sz="2800" dirty="0"/>
              <a:t> + bb)(a + b)*(</a:t>
            </a:r>
            <a:r>
              <a:rPr lang="en-US" sz="2800" dirty="0" err="1"/>
              <a:t>aa</a:t>
            </a:r>
            <a:r>
              <a:rPr lang="en-US" sz="2800" dirty="0"/>
              <a:t>) + (</a:t>
            </a:r>
            <a:r>
              <a:rPr lang="en-US" sz="2800" dirty="0" err="1"/>
              <a:t>aa</a:t>
            </a:r>
            <a:r>
              <a:rPr lang="en-US" sz="2800" dirty="0"/>
              <a:t> + bb)(a + b)*(bb)</a:t>
            </a:r>
          </a:p>
          <a:p>
            <a:pPr algn="just">
              <a:lnSpc>
                <a:spcPct val="80000"/>
              </a:lnSpc>
            </a:pPr>
            <a:r>
              <a:rPr lang="en-US" sz="2800" dirty="0"/>
              <a:t> or equivalently</a:t>
            </a:r>
          </a:p>
          <a:p>
            <a:pPr algn="just">
              <a:lnSpc>
                <a:spcPct val="80000"/>
              </a:lnSpc>
              <a:buFontTx/>
              <a:buNone/>
            </a:pPr>
            <a:r>
              <a:rPr lang="en-US" sz="2800" dirty="0" smtClean="0"/>
              <a:t>	(</a:t>
            </a:r>
            <a:r>
              <a:rPr lang="en-US" sz="2800" dirty="0" err="1"/>
              <a:t>aa</a:t>
            </a:r>
            <a:r>
              <a:rPr lang="en-US" sz="2800" dirty="0"/>
              <a:t> + bb)(a + b)*(</a:t>
            </a:r>
            <a:r>
              <a:rPr lang="en-US" sz="2800" dirty="0" err="1"/>
              <a:t>aa</a:t>
            </a:r>
            <a:r>
              <a:rPr lang="en-US" sz="2800" dirty="0"/>
              <a:t> + bb)</a:t>
            </a:r>
          </a:p>
        </p:txBody>
      </p:sp>
    </p:spTree>
    <p:extLst>
      <p:ext uri="{BB962C8B-B14F-4D97-AF65-F5344CB8AC3E}">
        <p14:creationId xmlns="" xmlns:p14="http://schemas.microsoft.com/office/powerpoint/2010/main" val="1477277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4" name="Footer Placeholder 3"/>
          <p:cNvSpPr>
            <a:spLocks noGrp="1"/>
          </p:cNvSpPr>
          <p:nvPr>
            <p:ph type="ftr" sz="quarter" idx="11"/>
          </p:nvPr>
        </p:nvSpPr>
        <p:spPr/>
        <p:txBody>
          <a:bodyPr/>
          <a:lstStyle/>
          <a:p>
            <a:r>
              <a:rPr lang="en-US" smtClean="0">
                <a:solidFill>
                  <a:schemeClr val="tx1"/>
                </a:solidFill>
              </a:rPr>
              <a:t>a</a:t>
            </a:r>
            <a:endParaRPr lang="en-US">
              <a:solidFill>
                <a:schemeClr val="tx1"/>
              </a:solidFill>
            </a:endParaRPr>
          </a:p>
        </p:txBody>
      </p:sp>
      <p:sp>
        <p:nvSpPr>
          <p:cNvPr id="5" name="Slide Number Placeholder 4"/>
          <p:cNvSpPr>
            <a:spLocks noGrp="1"/>
          </p:cNvSpPr>
          <p:nvPr>
            <p:ph type="sldNum" sz="quarter" idx="4294967295"/>
          </p:nvPr>
        </p:nvSpPr>
        <p:spPr>
          <a:xfrm>
            <a:off x="6553200" y="6356350"/>
            <a:ext cx="2133600" cy="365125"/>
          </a:xfrm>
        </p:spPr>
        <p:txBody>
          <a:bodyPr/>
          <a:lstStyle/>
          <a:p>
            <a:fld id="{8034925A-A117-475F-A97E-61D9975D9931}" type="slidenum">
              <a:rPr lang="en-US" smtClean="0">
                <a:solidFill>
                  <a:schemeClr val="tx1"/>
                </a:solidFill>
              </a:rPr>
              <a:pPr/>
              <a:t>66</a:t>
            </a:fld>
            <a:endParaRPr lang="en-US">
              <a:solidFill>
                <a:schemeClr val="tx1"/>
              </a:solidFill>
            </a:endParaRPr>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76400" y="2666999"/>
            <a:ext cx="5076825" cy="252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a:xfrm>
            <a:off x="381000" y="1752600"/>
            <a:ext cx="8305800" cy="48006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800" dirty="0" smtClean="0"/>
              <a:t>Consider the following TG </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To have single final state, the above TG can be reduced to the following </a:t>
            </a:r>
            <a:endParaRPr lang="en-US" sz="2800" dirty="0"/>
          </a:p>
        </p:txBody>
      </p:sp>
    </p:spTree>
    <p:extLst>
      <p:ext uri="{BB962C8B-B14F-4D97-AF65-F5344CB8AC3E}">
        <p14:creationId xmlns="" xmlns:p14="http://schemas.microsoft.com/office/powerpoint/2010/main" val="3351859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67</a:t>
            </a:fld>
            <a:endParaRPr lang="en-US"/>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5582" y="3101420"/>
            <a:ext cx="2718618" cy="1351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print">
            <a:biLevel thresh="25000"/>
            <a:extLst>
              <a:ext uri="{28A0092B-C50C-407E-A947-70E740481C1C}">
                <a14:useLocalDpi xmlns="" xmlns:a14="http://schemas.microsoft.com/office/drawing/2010/main" val="0"/>
              </a:ext>
            </a:extLst>
          </a:blip>
          <a:srcRect/>
          <a:stretch>
            <a:fillRect/>
          </a:stretch>
        </p:blipFill>
        <p:spPr bwMode="auto">
          <a:xfrm>
            <a:off x="3657600" y="2743200"/>
            <a:ext cx="5322551" cy="198911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mtClean="0"/>
              <a:t>This TG has only one start state with no incoming edges, but has two final states. So, we must introduce a new unique final state:</a:t>
            </a:r>
          </a:p>
          <a:p>
            <a:endParaRPr lang="en-US"/>
          </a:p>
        </p:txBody>
      </p:sp>
    </p:spTree>
    <p:extLst>
      <p:ext uri="{BB962C8B-B14F-4D97-AF65-F5344CB8AC3E}">
        <p14:creationId xmlns="" xmlns:p14="http://schemas.microsoft.com/office/powerpoint/2010/main" val="5634149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8"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68</a:t>
            </a:fld>
            <a:endParaRPr lang="en-US"/>
          </a:p>
        </p:txBody>
      </p:sp>
      <p:pic>
        <p:nvPicPr>
          <p:cNvPr id="7"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457200" y="2887688"/>
            <a:ext cx="3079660" cy="115091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a:r>
              <a:rPr lang="en-US" sz="3200" dirty="0"/>
              <a:t>To eliminate states 2 and 3, the above GTG can be reduced to the following</a:t>
            </a:r>
            <a:endParaRPr lang="en-US" dirty="0"/>
          </a:p>
        </p:txBody>
      </p:sp>
      <p:pic>
        <p:nvPicPr>
          <p:cNvPr id="6" name="Picture 5"/>
          <p:cNvPicPr>
            <a:picLocks noChangeAspect="1" noChangeArrowheads="1"/>
          </p:cNvPicPr>
          <p:nvPr/>
        </p:nvPicPr>
        <p:blipFill>
          <a:blip r:embed="rId3" cstate="print">
            <a:biLevel thresh="25000"/>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2590800" y="4343400"/>
            <a:ext cx="6324600" cy="158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0886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10"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69</a:t>
            </a:fld>
            <a:endParaRPr lang="en-US"/>
          </a:p>
        </p:txBody>
      </p:sp>
      <p:sp>
        <p:nvSpPr>
          <p:cNvPr id="9" name="Rectangle 3"/>
          <p:cNvSpPr txBox="1">
            <a:spLocks noChangeArrowheads="1"/>
          </p:cNvSpPr>
          <p:nvPr/>
        </p:nvSpPr>
        <p:spPr>
          <a:xfrm>
            <a:off x="457200" y="1219200"/>
            <a:ext cx="8229600" cy="4876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3200" dirty="0"/>
              <a:t>To eliminate state 1 the above TG can be reduced to the following </a:t>
            </a:r>
          </a:p>
          <a:p>
            <a:endParaRPr lang="en-US" sz="3200" dirty="0"/>
          </a:p>
          <a:p>
            <a:endParaRPr lang="en-US" sz="3200" dirty="0"/>
          </a:p>
          <a:p>
            <a:r>
              <a:rPr lang="en-US" sz="3200" dirty="0" smtClean="0"/>
              <a:t>Hence </a:t>
            </a:r>
            <a:r>
              <a:rPr lang="en-US" sz="3200" dirty="0"/>
              <a:t>the required </a:t>
            </a:r>
            <a:r>
              <a:rPr lang="en-US" sz="3200" b="1" dirty="0"/>
              <a:t>RE</a:t>
            </a:r>
            <a:r>
              <a:rPr lang="en-US" sz="3200" dirty="0"/>
              <a:t> is 	</a:t>
            </a:r>
          </a:p>
          <a:p>
            <a:pPr>
              <a:buFont typeface="Wingdings" pitchFamily="2" charset="2"/>
              <a:buNone/>
            </a:pPr>
            <a:r>
              <a:rPr lang="en-US" sz="3200" dirty="0"/>
              <a:t>			(</a:t>
            </a:r>
            <a:r>
              <a:rPr lang="en-US" sz="3200" dirty="0" err="1"/>
              <a:t>ab+ba</a:t>
            </a:r>
            <a:r>
              <a:rPr lang="en-US" sz="3200" dirty="0"/>
              <a:t>)(</a:t>
            </a:r>
            <a:r>
              <a:rPr lang="en-US" sz="3200" dirty="0" err="1"/>
              <a:t>aa+b</a:t>
            </a:r>
            <a:r>
              <a:rPr lang="en-US" sz="3200" dirty="0"/>
              <a:t>)*(</a:t>
            </a:r>
            <a:r>
              <a:rPr lang="en-US" sz="3200" dirty="0" err="1"/>
              <a:t>aaa+bba</a:t>
            </a:r>
            <a:r>
              <a:rPr lang="en-US" sz="3200" dirty="0"/>
              <a:t>)</a:t>
            </a:r>
          </a:p>
        </p:txBody>
      </p:sp>
      <p:pic>
        <p:nvPicPr>
          <p:cNvPr id="6" name="Picture 5"/>
          <p:cNvPicPr>
            <a:picLocks noChangeAspect="1" noChangeArrowheads="1"/>
          </p:cNvPicPr>
          <p:nvPr/>
        </p:nvPicPr>
        <p:blipFill>
          <a:blip r:embed="rId2" cstate="print">
            <a:biLevel thresh="25000"/>
            <a:extLst>
              <a:ext uri="{BEBA8EAE-BF5A-486C-A8C5-ECC9F3942E4B}">
                <a14:imgProps xmlns="" xmlns:a14="http://schemas.microsoft.com/office/drawing/2010/main">
                  <a14:imgLayer r:embed="rId3">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457200" y="2324899"/>
            <a:ext cx="3487994" cy="87550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biLevel thresh="25000"/>
            <a:extLst>
              <a:ext uri="{28A0092B-C50C-407E-A947-70E740481C1C}">
                <a14:useLocalDpi xmlns="" xmlns:a14="http://schemas.microsoft.com/office/drawing/2010/main" val="0"/>
              </a:ext>
            </a:extLst>
          </a:blip>
          <a:srcRect/>
          <a:stretch>
            <a:fillRect/>
          </a:stretch>
        </p:blipFill>
        <p:spPr bwMode="auto">
          <a:xfrm>
            <a:off x="533400" y="4876800"/>
            <a:ext cx="8001000" cy="1301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7485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848600" cy="4525963"/>
          </a:xfrm>
        </p:spPr>
        <p:txBody>
          <a:bodyPr>
            <a:normAutofit/>
          </a:bodyPr>
          <a:lstStyle/>
          <a:p>
            <a:pPr marL="420624" lvl="1" indent="-384048">
              <a:buSzPct val="80000"/>
              <a:buFont typeface="Wingdings 2"/>
              <a:buChar char=""/>
            </a:pPr>
            <a:r>
              <a:rPr lang="en-US" sz="2400" dirty="0" smtClean="0"/>
              <a:t>The </a:t>
            </a:r>
            <a:r>
              <a:rPr lang="en-US" sz="2400" dirty="0"/>
              <a:t>picture on the right introduces some problems</a:t>
            </a:r>
            <a:r>
              <a:rPr lang="en-US" sz="2400" dirty="0" smtClean="0"/>
              <a:t>:</a:t>
            </a:r>
            <a:endParaRPr lang="en-US" sz="2400" b="1" dirty="0" smtClean="0"/>
          </a:p>
          <a:p>
            <a:pPr marL="320040" lvl="2" indent="0">
              <a:buNone/>
            </a:pPr>
            <a:r>
              <a:rPr lang="en-US" sz="2000" b="1" dirty="0" smtClean="0"/>
              <a:t>– </a:t>
            </a:r>
            <a:r>
              <a:rPr lang="en-US" sz="2000" dirty="0"/>
              <a:t>We also have problem even with the input </a:t>
            </a:r>
            <a:r>
              <a:rPr lang="en-US" sz="2000" dirty="0" err="1"/>
              <a:t>baaa</a:t>
            </a:r>
            <a:r>
              <a:rPr lang="en-US" sz="2000" dirty="0"/>
              <a:t>. The first three letters take us to the accept state, but then the picture does not tell us where to go when the last a is read. (Remember that according to the rules of FAs, one cannot stop reading input letters until the input string completely runs out.)</a:t>
            </a:r>
          </a:p>
          <a:p>
            <a:endParaRPr lang="en-US" sz="4000"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3781626"/>
            <a:ext cx="2057400" cy="27030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19600" y="3886200"/>
            <a:ext cx="3581398" cy="77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539297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1371600"/>
          </a:xfrm>
        </p:spPr>
        <p:txBody>
          <a:bodyPr/>
          <a:lstStyle/>
          <a:p>
            <a:r>
              <a:rPr lang="en-US" dirty="0" smtClean="0"/>
              <a:t>Example 3 </a:t>
            </a:r>
            <a:endParaRPr lang="en-US"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70</a:t>
            </a:fld>
            <a:endParaRPr lang="en-US"/>
          </a:p>
        </p:txBody>
      </p:sp>
      <p:sp>
        <p:nvSpPr>
          <p:cNvPr id="7" name="Rectangle 3"/>
          <p:cNvSpPr txBox="1">
            <a:spLocks noChangeArrowheads="1"/>
          </p:cNvSpPr>
          <p:nvPr/>
        </p:nvSpPr>
        <p:spPr>
          <a:xfrm>
            <a:off x="457200" y="1752600"/>
            <a:ext cx="8229600" cy="45720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800" dirty="0" smtClean="0"/>
              <a:t>Consider the following TG </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2743200" y="2286000"/>
            <a:ext cx="3276600" cy="29606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95065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1371600"/>
          </a:xfrm>
        </p:spPr>
        <p:txBody>
          <a:bodyPr/>
          <a:lstStyle/>
          <a:p>
            <a:r>
              <a:rPr lang="en-US" dirty="0"/>
              <a:t>Example 3</a:t>
            </a:r>
            <a:r>
              <a:rPr lang="en-US" dirty="0" smtClean="0"/>
              <a:t> </a:t>
            </a:r>
            <a:endParaRPr lang="en-US"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71</a:t>
            </a:fld>
            <a:endParaRPr lang="en-US"/>
          </a:p>
        </p:txBody>
      </p:sp>
      <p:sp>
        <p:nvSpPr>
          <p:cNvPr id="7" name="Rectangle 3"/>
          <p:cNvSpPr txBox="1">
            <a:spLocks noChangeArrowheads="1"/>
          </p:cNvSpPr>
          <p:nvPr/>
        </p:nvSpPr>
        <p:spPr>
          <a:xfrm>
            <a:off x="457200" y="1981200"/>
            <a:ext cx="8229600" cy="4495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800" dirty="0"/>
              <a:t>To have single initial and single final state the above TG can be reduced to the following </a:t>
            </a:r>
          </a:p>
          <a:p>
            <a:endParaRPr lang="en-US" sz="2800" dirty="0" smtClean="0"/>
          </a:p>
          <a:p>
            <a:endParaRPr lang="en-US" sz="2800" dirty="0" smtClean="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371600" y="3124200"/>
            <a:ext cx="6096000" cy="30257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687669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2514600" y="3352800"/>
            <a:ext cx="3657600" cy="17081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2"/>
          <p:cNvSpPr>
            <a:spLocks noGrp="1" noChangeArrowheads="1"/>
          </p:cNvSpPr>
          <p:nvPr>
            <p:ph type="title"/>
          </p:nvPr>
        </p:nvSpPr>
        <p:spPr>
          <a:xfrm>
            <a:off x="457200" y="381000"/>
            <a:ext cx="8229600" cy="1371600"/>
          </a:xfrm>
        </p:spPr>
        <p:txBody>
          <a:bodyPr/>
          <a:lstStyle/>
          <a:p>
            <a:r>
              <a:rPr lang="en-US" dirty="0"/>
              <a:t>Example 3</a:t>
            </a:r>
            <a:r>
              <a:rPr lang="en-US" dirty="0" smtClean="0"/>
              <a:t> </a:t>
            </a:r>
            <a:endParaRPr lang="en-US"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72</a:t>
            </a:fld>
            <a:endParaRPr lang="en-US"/>
          </a:p>
        </p:txBody>
      </p:sp>
      <p:sp>
        <p:nvSpPr>
          <p:cNvPr id="8" name="Rectangle 3"/>
          <p:cNvSpPr txBox="1">
            <a:spLocks noChangeArrowheads="1"/>
          </p:cNvSpPr>
          <p:nvPr/>
        </p:nvSpPr>
        <p:spPr>
          <a:xfrm>
            <a:off x="457200" y="1981200"/>
            <a:ext cx="8229600" cy="4495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800" dirty="0"/>
              <a:t>To eliminate states 1,2,3 and 4, the above TG can be reduced to the following TG </a:t>
            </a:r>
          </a:p>
          <a:p>
            <a:endParaRPr lang="en-US" sz="2800" dirty="0" smtClean="0"/>
          </a:p>
          <a:p>
            <a:endParaRPr lang="en-US" sz="2800" dirty="0" smtClean="0"/>
          </a:p>
        </p:txBody>
      </p:sp>
    </p:spTree>
    <p:extLst>
      <p:ext uri="{BB962C8B-B14F-4D97-AF65-F5344CB8AC3E}">
        <p14:creationId xmlns="" xmlns:p14="http://schemas.microsoft.com/office/powerpoint/2010/main" val="1549754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biLevel thresh="25000"/>
            <a:extLst>
              <a:ext uri="{BEBA8EAE-BF5A-486C-A8C5-ECC9F3942E4B}">
                <a14:imgProps xmlns="" xmlns:a14="http://schemas.microsoft.com/office/drawing/2010/main">
                  <a14:imgLayer r:embed="rId3">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1371600" y="3810000"/>
            <a:ext cx="6324600" cy="1028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3"/>
          <p:cNvSpPr txBox="1">
            <a:spLocks noChangeArrowheads="1"/>
          </p:cNvSpPr>
          <p:nvPr/>
        </p:nvSpPr>
        <p:spPr>
          <a:xfrm>
            <a:off x="457200" y="1600200"/>
            <a:ext cx="8229600" cy="4114800"/>
          </a:xfrm>
          <a:prstGeom prst="rect">
            <a:avLst/>
          </a:prstGeom>
        </p:spPr>
        <p:txBody>
          <a:bodyPr vert="horz">
            <a:normAutofit fontScale="925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z="2800" smtClean="0"/>
          </a:p>
          <a:p>
            <a:endParaRPr lang="en-US" sz="2800" smtClean="0"/>
          </a:p>
          <a:p>
            <a:endParaRPr lang="en-US" sz="2800" smtClean="0"/>
          </a:p>
          <a:p>
            <a:r>
              <a:rPr lang="en-US" sz="2800" smtClean="0"/>
              <a:t>To connect the initial state with the final state by single transition edge, the above TG can be reduced to the following </a:t>
            </a:r>
          </a:p>
          <a:p>
            <a:endParaRPr lang="en-US" sz="2800" smtClean="0"/>
          </a:p>
          <a:p>
            <a:endParaRPr lang="en-US" sz="2800" smtClean="0"/>
          </a:p>
          <a:p>
            <a:endParaRPr lang="en-US" sz="2800" smtClean="0"/>
          </a:p>
          <a:p>
            <a:r>
              <a:rPr lang="en-US" sz="2800" smtClean="0"/>
              <a:t>Hence the required </a:t>
            </a:r>
            <a:r>
              <a:rPr lang="en-US" sz="2800" b="1" smtClean="0"/>
              <a:t>RE</a:t>
            </a:r>
            <a:r>
              <a:rPr lang="en-US" sz="2800" smtClean="0"/>
              <a:t> is (b+aa)b*+(a+bb)a*</a:t>
            </a:r>
            <a:endParaRPr lang="en-US" sz="2800" dirty="0"/>
          </a:p>
        </p:txBody>
      </p:sp>
      <p:sp>
        <p:nvSpPr>
          <p:cNvPr id="8" name="Rectangle 2"/>
          <p:cNvSpPr>
            <a:spLocks noGrp="1" noChangeArrowheads="1"/>
          </p:cNvSpPr>
          <p:nvPr>
            <p:ph type="title"/>
          </p:nvPr>
        </p:nvSpPr>
        <p:spPr>
          <a:xfrm>
            <a:off x="457200" y="381000"/>
            <a:ext cx="8229600" cy="1371600"/>
          </a:xfrm>
        </p:spPr>
        <p:txBody>
          <a:bodyPr/>
          <a:lstStyle/>
          <a:p>
            <a:r>
              <a:rPr lang="en-US" dirty="0"/>
              <a:t>Example 3</a:t>
            </a:r>
            <a:r>
              <a:rPr lang="en-US" dirty="0" smtClean="0"/>
              <a:t> </a:t>
            </a:r>
            <a:endParaRPr lang="en-US"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73</a:t>
            </a:fld>
            <a:endParaRPr lang="en-US"/>
          </a:p>
        </p:txBody>
      </p:sp>
    </p:spTree>
    <p:extLst>
      <p:ext uri="{BB962C8B-B14F-4D97-AF65-F5344CB8AC3E}">
        <p14:creationId xmlns="" xmlns:p14="http://schemas.microsoft.com/office/powerpoint/2010/main" val="25803083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1371600"/>
          </a:xfrm>
        </p:spPr>
        <p:txBody>
          <a:bodyPr/>
          <a:lstStyle/>
          <a:p>
            <a:r>
              <a:rPr lang="en-US" dirty="0" smtClean="0"/>
              <a:t>Example 4 </a:t>
            </a:r>
            <a:endParaRPr lang="en-US"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74</a:t>
            </a:fld>
            <a:endParaRPr lang="en-US"/>
          </a:p>
        </p:txBody>
      </p:sp>
      <p:sp>
        <p:nvSpPr>
          <p:cNvPr id="7" name="Rectangle 3"/>
          <p:cNvSpPr txBox="1">
            <a:spLocks noChangeArrowheads="1"/>
          </p:cNvSpPr>
          <p:nvPr/>
        </p:nvSpPr>
        <p:spPr>
          <a:xfrm>
            <a:off x="457200" y="1981200"/>
            <a:ext cx="8229600" cy="4114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kumimoji="1" lang="en-US" sz="2800" smtClean="0"/>
              <a:t>Consider the following TG, accepting EVEN-EVEN language</a:t>
            </a:r>
            <a:endParaRPr kumimoji="1" lang="en-US" sz="280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676400" y="3505200"/>
            <a:ext cx="5486400" cy="2355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57059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81000"/>
            <a:ext cx="8229600" cy="1371600"/>
          </a:xfrm>
        </p:spPr>
        <p:txBody>
          <a:bodyPr/>
          <a:lstStyle/>
          <a:p>
            <a:r>
              <a:rPr lang="en-US" dirty="0" smtClean="0"/>
              <a:t>Example 5 </a:t>
            </a:r>
            <a:endParaRPr lang="en-US" dirty="0"/>
          </a:p>
        </p:txBody>
      </p:sp>
      <p:sp>
        <p:nvSpPr>
          <p:cNvPr id="9"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75</a:t>
            </a:fld>
            <a:endParaRPr lang="en-US"/>
          </a:p>
        </p:txBody>
      </p:sp>
      <p:sp>
        <p:nvSpPr>
          <p:cNvPr id="7" name="Rectangle 3"/>
          <p:cNvSpPr txBox="1">
            <a:spLocks noChangeArrowheads="1"/>
          </p:cNvSpPr>
          <p:nvPr/>
        </p:nvSpPr>
        <p:spPr>
          <a:xfrm>
            <a:off x="457200" y="1981200"/>
            <a:ext cx="8229600" cy="4114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z="2800" smtClean="0"/>
          </a:p>
          <a:p>
            <a:endParaRPr lang="en-US" sz="2800" smtClean="0"/>
          </a:p>
          <a:p>
            <a:endParaRPr lang="en-US" sz="2800" smtClean="0"/>
          </a:p>
          <a:p>
            <a:endParaRPr lang="en-US" sz="2800" smtClean="0"/>
          </a:p>
          <a:p>
            <a:endParaRPr lang="en-US" sz="2800" smtClean="0"/>
          </a:p>
          <a:p>
            <a:endParaRPr lang="en-US" sz="2800" smtClean="0"/>
          </a:p>
          <a:p>
            <a:r>
              <a:rPr lang="en-US" sz="2800" smtClean="0"/>
              <a:t>To eliminate state 2, the above TG may be reduced to the following </a:t>
            </a:r>
            <a:endParaRPr lang="en-US" sz="280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905000" y="1752600"/>
            <a:ext cx="5105400" cy="28321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422964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57200" y="1981200"/>
            <a:ext cx="8229600" cy="43434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z="2800" smtClean="0"/>
          </a:p>
          <a:p>
            <a:endParaRPr lang="en-US" sz="2800" smtClean="0"/>
          </a:p>
          <a:p>
            <a:endParaRPr lang="en-US" sz="2800" smtClean="0"/>
          </a:p>
          <a:p>
            <a:endParaRPr lang="en-US" sz="2800" smtClean="0"/>
          </a:p>
          <a:p>
            <a:endParaRPr lang="en-US" sz="2800" smtClean="0"/>
          </a:p>
          <a:p>
            <a:endParaRPr lang="en-US" sz="2800" smtClean="0"/>
          </a:p>
          <a:p>
            <a:r>
              <a:rPr lang="en-US" sz="2800" smtClean="0"/>
              <a:t>To have single loop at state 1, the above TG may be reduced to the following </a:t>
            </a:r>
            <a:endParaRPr lang="en-US" sz="280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600200" y="1828800"/>
            <a:ext cx="6019800" cy="3059113"/>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2"/>
          <p:cNvSpPr txBox="1">
            <a:spLocks noChangeArrowheads="1"/>
          </p:cNvSpPr>
          <p:nvPr/>
        </p:nvSpPr>
        <p:spPr>
          <a:xfrm>
            <a:off x="457200" y="381000"/>
            <a:ext cx="8229600" cy="1371600"/>
          </a:xfrm>
          <a:prstGeom prst="rect">
            <a:avLst/>
          </a:prstGeom>
        </p:spPr>
        <p:txBody>
          <a:bodyPr vert="horz" lIns="45720" rIns="45720" anchor="ctr">
            <a:normAutofit/>
          </a:bodyPr>
          <a:lstStyle>
            <a:lvl1pPr algn="l" rtl="0" eaLnBrk="1" latinLnBrk="0" hangingPunct="1">
              <a:spcBef>
                <a:spcPct val="0"/>
              </a:spcBef>
              <a:buNone/>
              <a:defRPr kumimoji="0" sz="4600" kern="1200">
                <a:solidFill>
                  <a:srgbClr val="FFC000"/>
                </a:solidFill>
                <a:latin typeface="+mj-lt"/>
                <a:ea typeface="+mj-ea"/>
                <a:cs typeface="+mj-cs"/>
              </a:defRPr>
            </a:lvl1pPr>
          </a:lstStyle>
          <a:p>
            <a:r>
              <a:rPr lang="en-US" dirty="0" smtClean="0">
                <a:solidFill>
                  <a:schemeClr val="tx1"/>
                </a:solidFill>
              </a:rPr>
              <a:t>Example 5 </a:t>
            </a:r>
            <a:endParaRPr lang="en-US" dirty="0">
              <a:solidFill>
                <a:schemeClr val="tx1"/>
              </a:solidFill>
            </a:endParaRPr>
          </a:p>
        </p:txBody>
      </p:sp>
      <p:sp>
        <p:nvSpPr>
          <p:cNvPr id="14"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76</a:t>
            </a:fld>
            <a:endParaRPr lang="en-US"/>
          </a:p>
        </p:txBody>
      </p:sp>
    </p:spTree>
    <p:extLst>
      <p:ext uri="{BB962C8B-B14F-4D97-AF65-F5344CB8AC3E}">
        <p14:creationId xmlns="" xmlns:p14="http://schemas.microsoft.com/office/powerpoint/2010/main" val="3696085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57200" y="1981200"/>
            <a:ext cx="8229600" cy="4114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mtClean="0"/>
          </a:p>
          <a:p>
            <a:endParaRPr lang="en-US" smtClean="0"/>
          </a:p>
          <a:p>
            <a:endParaRPr lang="en-US" smtClean="0"/>
          </a:p>
          <a:p>
            <a:endParaRPr lang="en-US" smtClean="0"/>
          </a:p>
          <a:p>
            <a:endParaRPr lang="en-US" smtClean="0"/>
          </a:p>
          <a:p>
            <a:r>
              <a:rPr lang="en-US" sz="2800" smtClean="0"/>
              <a:t>To eliminate state 1, the above TG may be reduced to the following </a:t>
            </a:r>
            <a:endParaRPr lang="en-US" sz="280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1600200" y="1600200"/>
            <a:ext cx="5791200" cy="3013075"/>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2"/>
          <p:cNvSpPr txBox="1">
            <a:spLocks noChangeArrowheads="1"/>
          </p:cNvSpPr>
          <p:nvPr/>
        </p:nvSpPr>
        <p:spPr>
          <a:xfrm>
            <a:off x="457200" y="381000"/>
            <a:ext cx="8229600" cy="1371600"/>
          </a:xfrm>
          <a:prstGeom prst="rect">
            <a:avLst/>
          </a:prstGeom>
        </p:spPr>
        <p:txBody>
          <a:bodyPr vert="horz" lIns="45720" rIns="45720" anchor="ctr">
            <a:normAutofit/>
          </a:bodyPr>
          <a:lstStyle>
            <a:lvl1pPr algn="l" rtl="0" eaLnBrk="1" latinLnBrk="0" hangingPunct="1">
              <a:spcBef>
                <a:spcPct val="0"/>
              </a:spcBef>
              <a:buNone/>
              <a:defRPr kumimoji="0" sz="4600" kern="1200">
                <a:solidFill>
                  <a:srgbClr val="FFC000"/>
                </a:solidFill>
                <a:latin typeface="+mj-lt"/>
                <a:ea typeface="+mj-ea"/>
                <a:cs typeface="+mj-cs"/>
              </a:defRPr>
            </a:lvl1pPr>
          </a:lstStyle>
          <a:p>
            <a:r>
              <a:rPr lang="en-US" dirty="0" smtClean="0">
                <a:solidFill>
                  <a:schemeClr val="tx1"/>
                </a:solidFill>
              </a:rPr>
              <a:t>Example 5 </a:t>
            </a:r>
            <a:endParaRPr lang="en-US" dirty="0">
              <a:solidFill>
                <a:schemeClr val="tx1"/>
              </a:solidFill>
            </a:endParaRPr>
          </a:p>
        </p:txBody>
      </p:sp>
      <p:sp>
        <p:nvSpPr>
          <p:cNvPr id="11"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77</a:t>
            </a:fld>
            <a:endParaRPr lang="en-US"/>
          </a:p>
        </p:txBody>
      </p:sp>
    </p:spTree>
    <p:extLst>
      <p:ext uri="{BB962C8B-B14F-4D97-AF65-F5344CB8AC3E}">
        <p14:creationId xmlns="" xmlns:p14="http://schemas.microsoft.com/office/powerpoint/2010/main" val="274894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57200" y="1981200"/>
            <a:ext cx="8229600" cy="4114800"/>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smtClean="0"/>
          </a:p>
          <a:p>
            <a:endParaRPr lang="en-US" smtClean="0"/>
          </a:p>
          <a:p>
            <a:endParaRPr lang="en-US" smtClean="0"/>
          </a:p>
          <a:p>
            <a:endParaRPr lang="en-US" smtClean="0"/>
          </a:p>
          <a:p>
            <a:r>
              <a:rPr lang="en-US" sz="2800" smtClean="0"/>
              <a:t>Hence the required </a:t>
            </a:r>
            <a:r>
              <a:rPr lang="en-US" sz="2800" b="1" smtClean="0"/>
              <a:t>RE</a:t>
            </a:r>
            <a:r>
              <a:rPr lang="en-US" sz="2800" smtClean="0"/>
              <a:t> is 	</a:t>
            </a:r>
          </a:p>
          <a:p>
            <a:pPr>
              <a:buFont typeface="Wingdings" pitchFamily="2" charset="2"/>
              <a:buNone/>
            </a:pPr>
            <a:r>
              <a:rPr lang="en-US" sz="2800" smtClean="0"/>
              <a:t>		( aa + bb + (ab+ba)(aa+bb)*(ab+ba) )* </a:t>
            </a:r>
            <a:endParaRPr lang="en-US" sz="2800"/>
          </a:p>
        </p:txBody>
      </p:sp>
      <p:pic>
        <p:nvPicPr>
          <p:cNvPr id="8" name="Picture 4"/>
          <p:cNvPicPr>
            <a:picLocks noChangeAspect="1" noChangeArrowheads="1"/>
          </p:cNvPicPr>
          <p:nvPr/>
        </p:nvPicPr>
        <p:blipFill>
          <a:blip r:embed="rId2" cstate="print">
            <a:biLevel thresh="25000"/>
            <a:extLst>
              <a:ext uri="{28A0092B-C50C-407E-A947-70E740481C1C}">
                <a14:useLocalDpi xmlns="" xmlns:a14="http://schemas.microsoft.com/office/drawing/2010/main" val="0"/>
              </a:ext>
            </a:extLst>
          </a:blip>
          <a:srcRect/>
          <a:stretch>
            <a:fillRect/>
          </a:stretch>
        </p:blipFill>
        <p:spPr bwMode="auto">
          <a:xfrm>
            <a:off x="914400" y="2438400"/>
            <a:ext cx="7391400" cy="91281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2"/>
          <p:cNvSpPr txBox="1">
            <a:spLocks noChangeArrowheads="1"/>
          </p:cNvSpPr>
          <p:nvPr/>
        </p:nvSpPr>
        <p:spPr>
          <a:xfrm>
            <a:off x="457200" y="381000"/>
            <a:ext cx="8229600" cy="1371600"/>
          </a:xfrm>
          <a:prstGeom prst="rect">
            <a:avLst/>
          </a:prstGeom>
        </p:spPr>
        <p:txBody>
          <a:bodyPr vert="horz" lIns="45720" rIns="45720" anchor="ctr">
            <a:normAutofit/>
          </a:bodyPr>
          <a:lstStyle>
            <a:lvl1pPr algn="l" rtl="0" eaLnBrk="1" latinLnBrk="0" hangingPunct="1">
              <a:spcBef>
                <a:spcPct val="0"/>
              </a:spcBef>
              <a:buNone/>
              <a:defRPr kumimoji="0" sz="4600" kern="1200">
                <a:solidFill>
                  <a:srgbClr val="FFC000"/>
                </a:solidFill>
                <a:latin typeface="+mj-lt"/>
                <a:ea typeface="+mj-ea"/>
                <a:cs typeface="+mj-cs"/>
              </a:defRPr>
            </a:lvl1pPr>
          </a:lstStyle>
          <a:p>
            <a:r>
              <a:rPr lang="en-US" smtClean="0">
                <a:solidFill>
                  <a:schemeClr val="tx1"/>
                </a:solidFill>
              </a:rPr>
              <a:t>Example 5 </a:t>
            </a:r>
            <a:endParaRPr lang="en-US" dirty="0">
              <a:solidFill>
                <a:schemeClr val="tx1"/>
              </a:solidFill>
            </a:endParaRPr>
          </a:p>
        </p:txBody>
      </p:sp>
      <p:sp>
        <p:nvSpPr>
          <p:cNvPr id="11" name="Slide Number Placeholder 5"/>
          <p:cNvSpPr>
            <a:spLocks noGrp="1"/>
          </p:cNvSpPr>
          <p:nvPr>
            <p:ph type="sldNum" sz="quarter" idx="4294967295"/>
          </p:nvPr>
        </p:nvSpPr>
        <p:spPr>
          <a:xfrm>
            <a:off x="6553200" y="6356350"/>
            <a:ext cx="2133600" cy="365125"/>
          </a:xfrm>
        </p:spPr>
        <p:txBody>
          <a:bodyPr/>
          <a:lstStyle>
            <a:lvl1pPr>
              <a:defRPr sz="1200">
                <a:solidFill>
                  <a:schemeClr val="tx1"/>
                </a:solidFill>
              </a:defRPr>
            </a:lvl1pPr>
          </a:lstStyle>
          <a:p>
            <a:fld id="{8034925A-A117-475F-A97E-61D9975D9931}" type="slidenum">
              <a:rPr lang="en-US" smtClean="0"/>
              <a:pPr/>
              <a:t>78</a:t>
            </a:fld>
            <a:endParaRPr lang="en-US"/>
          </a:p>
        </p:txBody>
      </p:sp>
    </p:spTree>
    <p:extLst>
      <p:ext uri="{BB962C8B-B14F-4D97-AF65-F5344CB8AC3E}">
        <p14:creationId xmlns="" xmlns:p14="http://schemas.microsoft.com/office/powerpoint/2010/main" val="53053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t>There are now two different ways that an input can be rejected: </a:t>
            </a:r>
            <a:endParaRPr lang="en-US" sz="3200" dirty="0" smtClean="0"/>
          </a:p>
          <a:p>
            <a:pPr marL="448056" lvl="1" indent="0">
              <a:buNone/>
            </a:pPr>
            <a:r>
              <a:rPr lang="en-US" sz="2800" dirty="0" smtClean="0"/>
              <a:t>(</a:t>
            </a:r>
            <a:r>
              <a:rPr lang="en-US" sz="2800" dirty="0"/>
              <a:t>i) It could peacefully trace a path ending in a non-final state, or </a:t>
            </a:r>
            <a:endParaRPr lang="en-US" sz="2800" dirty="0" smtClean="0"/>
          </a:p>
          <a:p>
            <a:pPr marL="448056" lvl="1" indent="0">
              <a:buNone/>
            </a:pPr>
            <a:r>
              <a:rPr lang="en-US" sz="2800" dirty="0" smtClean="0"/>
              <a:t>(</a:t>
            </a:r>
            <a:r>
              <a:rPr lang="en-US" sz="2800" dirty="0"/>
              <a:t>ii) it could crash while being processed.</a:t>
            </a:r>
          </a:p>
          <a:p>
            <a:endParaRPr lang="en-US" dirty="0"/>
          </a:p>
        </p:txBody>
      </p:sp>
    </p:spTree>
    <p:extLst>
      <p:ext uri="{BB962C8B-B14F-4D97-AF65-F5344CB8AC3E}">
        <p14:creationId xmlns="" xmlns:p14="http://schemas.microsoft.com/office/powerpoint/2010/main" val="83076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a:t>all words containing a double letter (</a:t>
            </a:r>
            <a:r>
              <a:rPr lang="en-US" sz="3200" dirty="0" err="1"/>
              <a:t>aa</a:t>
            </a:r>
            <a:r>
              <a:rPr lang="en-US" sz="3200" dirty="0"/>
              <a:t> or bb)</a:t>
            </a:r>
            <a:endParaRPr lang="en-US" dirty="0"/>
          </a:p>
        </p:txBody>
      </p:sp>
      <p:pic>
        <p:nvPicPr>
          <p:cNvPr id="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4648200"/>
            <a:ext cx="5562600" cy="1471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2766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1635</TotalTime>
  <Words>3042</Words>
  <Application>Microsoft Office PowerPoint</Application>
  <PresentationFormat>On-screen Show (4:3)</PresentationFormat>
  <Paragraphs>479</Paragraphs>
  <Slides>78</Slides>
  <Notes>1</Notes>
  <HiddenSlides>1</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Transition Graphs (TG)</vt:lpstr>
      <vt:lpstr>Relaxing the Restriction on Inputs</vt:lpstr>
      <vt:lpstr>Relaxing the Restriction on Inputs</vt:lpstr>
      <vt:lpstr>Relaxing the Restriction on Inputs</vt:lpstr>
      <vt:lpstr>Relaxing the Restriction on Inputs</vt:lpstr>
      <vt:lpstr>Relaxing the Restriction on Inputs</vt:lpstr>
      <vt:lpstr>Slide 7</vt:lpstr>
      <vt:lpstr>Slide 8</vt:lpstr>
      <vt:lpstr>Slide 9</vt:lpstr>
      <vt:lpstr>all words containing a double letter (aa or bb) </vt:lpstr>
      <vt:lpstr>Slide 11</vt:lpstr>
      <vt:lpstr>Transition Graph (Definition)</vt:lpstr>
      <vt:lpstr>Transition Graph (Definition)</vt:lpstr>
      <vt:lpstr>Transition Graph (Definition)</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NonDeterminisim</vt:lpstr>
      <vt:lpstr>NonDeterminisim</vt:lpstr>
      <vt:lpstr>Some ways to define a language</vt:lpstr>
      <vt:lpstr>Kleene’s Theorem</vt:lpstr>
      <vt:lpstr>Kleene’s Theorem (contd.)</vt:lpstr>
      <vt:lpstr>Proof(Kleene’s Theorem Part I)</vt:lpstr>
      <vt:lpstr>Proof(Kleene’s Theorem Part I)</vt:lpstr>
      <vt:lpstr>Proof of Part 2: Turning TGs into Regular Expressions</vt:lpstr>
      <vt:lpstr>Slide 38</vt:lpstr>
      <vt:lpstr>Step 1: Creating A Unique Start State</vt:lpstr>
      <vt:lpstr>Step 1: Creating A Unique Start State</vt:lpstr>
      <vt:lpstr>Step 2: Creating a Unique Final State</vt:lpstr>
      <vt:lpstr>Step 2: Creating a Unique Final State</vt:lpstr>
      <vt:lpstr>Step 2: Creating a Unique Final State</vt:lpstr>
      <vt:lpstr>Step 2: Creating a Unique Final State</vt:lpstr>
      <vt:lpstr>Step 3 : Combining Edges</vt:lpstr>
      <vt:lpstr>Step 3 : Combining Edges</vt:lpstr>
      <vt:lpstr>Step 3 : Combining Edges</vt:lpstr>
      <vt:lpstr>Step 3 : Combining Edges</vt:lpstr>
      <vt:lpstr>Step 4: Bypass and State Elimination</vt:lpstr>
      <vt:lpstr>Step 4: Bypass and State Elimination</vt:lpstr>
      <vt:lpstr>Step 4: Bypass and State Elimination</vt:lpstr>
      <vt:lpstr>Step 4: Bypass and State Elimination</vt:lpstr>
      <vt:lpstr>Step 4: Bypass and State Elimination</vt:lpstr>
      <vt:lpstr>Step 4: Bypass and State Elimination</vt:lpstr>
      <vt:lpstr>Special Cases</vt:lpstr>
      <vt:lpstr>Special Cases</vt:lpstr>
      <vt:lpstr>Combining Edges</vt:lpstr>
      <vt:lpstr>Combining Edges</vt:lpstr>
      <vt:lpstr>Example 1</vt:lpstr>
      <vt:lpstr>Example 1</vt:lpstr>
      <vt:lpstr>Example 1</vt:lpstr>
      <vt:lpstr>Example 1</vt:lpstr>
      <vt:lpstr>Example 1</vt:lpstr>
      <vt:lpstr>Example 1</vt:lpstr>
      <vt:lpstr>Example 1</vt:lpstr>
      <vt:lpstr>Example 2</vt:lpstr>
      <vt:lpstr>Example 2</vt:lpstr>
      <vt:lpstr>Example 2</vt:lpstr>
      <vt:lpstr>Example 2</vt:lpstr>
      <vt:lpstr>Example 3 </vt:lpstr>
      <vt:lpstr>Example 3 </vt:lpstr>
      <vt:lpstr>Example 3 </vt:lpstr>
      <vt:lpstr>Example 3 </vt:lpstr>
      <vt:lpstr>Example 4 </vt:lpstr>
      <vt:lpstr>Example 5 </vt:lpstr>
      <vt:lpstr>Slide 76</vt:lpstr>
      <vt:lpstr>Slide 77</vt:lpstr>
      <vt:lpstr>Slide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Research papers published so far..   Presented to: Dr Jamil Ahmed presented by: Abdul Basit       PhD Scholar   IQRA University Islamabad Campus (IUIC) Islamabad</dc:title>
  <dc:creator>Xone</dc:creator>
  <cp:lastModifiedBy>Nauman</cp:lastModifiedBy>
  <cp:revision>107</cp:revision>
  <dcterms:created xsi:type="dcterms:W3CDTF">2010-09-29T14:13:34Z</dcterms:created>
  <dcterms:modified xsi:type="dcterms:W3CDTF">2013-09-22T17:41:15Z</dcterms:modified>
</cp:coreProperties>
</file>