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88"/>
  </p:notesMasterIdLst>
  <p:handoutMasterIdLst>
    <p:handoutMasterId r:id="rId89"/>
  </p:handoutMasterIdLst>
  <p:sldIdLst>
    <p:sldId id="257" r:id="rId2"/>
    <p:sldId id="349" r:id="rId3"/>
    <p:sldId id="350" r:id="rId4"/>
    <p:sldId id="351" r:id="rId5"/>
    <p:sldId id="352" r:id="rId6"/>
    <p:sldId id="353" r:id="rId7"/>
    <p:sldId id="354" r:id="rId8"/>
    <p:sldId id="355" r:id="rId9"/>
    <p:sldId id="356" r:id="rId10"/>
    <p:sldId id="357" r:id="rId11"/>
    <p:sldId id="358" r:id="rId12"/>
    <p:sldId id="359" r:id="rId13"/>
    <p:sldId id="360" r:id="rId14"/>
    <p:sldId id="361" r:id="rId15"/>
    <p:sldId id="362" r:id="rId16"/>
    <p:sldId id="363" r:id="rId17"/>
    <p:sldId id="364" r:id="rId18"/>
    <p:sldId id="365" r:id="rId19"/>
    <p:sldId id="366" r:id="rId20"/>
    <p:sldId id="367" r:id="rId21"/>
    <p:sldId id="368" r:id="rId22"/>
    <p:sldId id="369" r:id="rId23"/>
    <p:sldId id="370" r:id="rId24"/>
    <p:sldId id="371" r:id="rId25"/>
    <p:sldId id="372" r:id="rId26"/>
    <p:sldId id="373" r:id="rId27"/>
    <p:sldId id="374" r:id="rId28"/>
    <p:sldId id="376" r:id="rId29"/>
    <p:sldId id="377" r:id="rId30"/>
    <p:sldId id="378" r:id="rId31"/>
    <p:sldId id="379" r:id="rId32"/>
    <p:sldId id="380" r:id="rId33"/>
    <p:sldId id="407" r:id="rId34"/>
    <p:sldId id="406" r:id="rId35"/>
    <p:sldId id="383" r:id="rId36"/>
    <p:sldId id="384" r:id="rId37"/>
    <p:sldId id="385" r:id="rId38"/>
    <p:sldId id="386" r:id="rId39"/>
    <p:sldId id="387" r:id="rId40"/>
    <p:sldId id="388" r:id="rId41"/>
    <p:sldId id="389" r:id="rId42"/>
    <p:sldId id="390" r:id="rId43"/>
    <p:sldId id="391" r:id="rId44"/>
    <p:sldId id="392" r:id="rId45"/>
    <p:sldId id="393" r:id="rId46"/>
    <p:sldId id="394" r:id="rId47"/>
    <p:sldId id="395" r:id="rId48"/>
    <p:sldId id="396" r:id="rId49"/>
    <p:sldId id="397" r:id="rId50"/>
    <p:sldId id="398" r:id="rId51"/>
    <p:sldId id="399" r:id="rId52"/>
    <p:sldId id="400" r:id="rId53"/>
    <p:sldId id="401" r:id="rId54"/>
    <p:sldId id="402" r:id="rId55"/>
    <p:sldId id="403" r:id="rId56"/>
    <p:sldId id="404" r:id="rId57"/>
    <p:sldId id="408" r:id="rId58"/>
    <p:sldId id="409" r:id="rId59"/>
    <p:sldId id="410" r:id="rId60"/>
    <p:sldId id="411" r:id="rId61"/>
    <p:sldId id="412" r:id="rId62"/>
    <p:sldId id="413" r:id="rId63"/>
    <p:sldId id="414" r:id="rId64"/>
    <p:sldId id="415" r:id="rId65"/>
    <p:sldId id="416" r:id="rId66"/>
    <p:sldId id="417" r:id="rId67"/>
    <p:sldId id="418" r:id="rId68"/>
    <p:sldId id="419" r:id="rId69"/>
    <p:sldId id="420" r:id="rId70"/>
    <p:sldId id="421" r:id="rId71"/>
    <p:sldId id="422" r:id="rId72"/>
    <p:sldId id="423" r:id="rId73"/>
    <p:sldId id="424" r:id="rId74"/>
    <p:sldId id="425" r:id="rId75"/>
    <p:sldId id="426" r:id="rId76"/>
    <p:sldId id="427" r:id="rId77"/>
    <p:sldId id="429" r:id="rId78"/>
    <p:sldId id="430" r:id="rId79"/>
    <p:sldId id="431" r:id="rId80"/>
    <p:sldId id="438" r:id="rId81"/>
    <p:sldId id="439" r:id="rId82"/>
    <p:sldId id="440" r:id="rId83"/>
    <p:sldId id="441" r:id="rId84"/>
    <p:sldId id="442" r:id="rId85"/>
    <p:sldId id="443" r:id="rId86"/>
    <p:sldId id="444"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09" autoAdjust="0"/>
  </p:normalViewPr>
  <p:slideViewPr>
    <p:cSldViewPr>
      <p:cViewPr varScale="1">
        <p:scale>
          <a:sx n="74" d="100"/>
          <a:sy n="74" d="100"/>
        </p:scale>
        <p:origin x="1044" y="54"/>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255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aa</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548548-B952-488F-B6D9-CB06A8FBB7DC}" type="datetimeFigureOut">
              <a:rPr lang="en-US" smtClean="0"/>
              <a:pPr/>
              <a:t>9/19/2014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7C4FCA-6B5D-4F9C-9CD1-A5A1B5F31865}" type="slidenum">
              <a:rPr lang="en-US" smtClean="0"/>
              <a:pPr/>
              <a:t>‹#›</a:t>
            </a:fld>
            <a:endParaRPr lang="en-US"/>
          </a:p>
        </p:txBody>
      </p:sp>
    </p:spTree>
    <p:extLst>
      <p:ext uri="{BB962C8B-B14F-4D97-AF65-F5344CB8AC3E}">
        <p14:creationId xmlns:p14="http://schemas.microsoft.com/office/powerpoint/2010/main" val="178188894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aa</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3CF581-9539-4EF3-8AC5-E93DD560929F}" type="datetimeFigureOut">
              <a:rPr lang="en-US" smtClean="0"/>
              <a:pPr/>
              <a:t>9/19/2014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F67376-BE02-4C40-8BE1-F35C65EBFC88}" type="slidenum">
              <a:rPr lang="en-US" smtClean="0"/>
              <a:pPr/>
              <a:t>‹#›</a:t>
            </a:fld>
            <a:endParaRPr lang="en-US"/>
          </a:p>
        </p:txBody>
      </p:sp>
    </p:spTree>
    <p:extLst>
      <p:ext uri="{BB962C8B-B14F-4D97-AF65-F5344CB8AC3E}">
        <p14:creationId xmlns:p14="http://schemas.microsoft.com/office/powerpoint/2010/main" val="304169273"/>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F67376-BE02-4C40-8BE1-F35C65EBFC88}" type="slidenum">
              <a:rPr lang="en-US" smtClean="0"/>
              <a:pPr/>
              <a:t>1</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r>
              <a:rPr lang="en-US" smtClean="0"/>
              <a:t>aa</a:t>
            </a:r>
            <a:endParaRPr lang="en-US"/>
          </a:p>
        </p:txBody>
      </p:sp>
    </p:spTree>
    <p:extLst>
      <p:ext uri="{BB962C8B-B14F-4D97-AF65-F5344CB8AC3E}">
        <p14:creationId xmlns:p14="http://schemas.microsoft.com/office/powerpoint/2010/main" val="380998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aa</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67376-BE02-4C40-8BE1-F35C65EBFC88}" type="slidenum">
              <a:rPr lang="en-US" smtClean="0"/>
              <a:pPr/>
              <a:t>31</a:t>
            </a:fld>
            <a:endParaRPr lang="en-US"/>
          </a:p>
        </p:txBody>
      </p:sp>
    </p:spTree>
    <p:extLst>
      <p:ext uri="{BB962C8B-B14F-4D97-AF65-F5344CB8AC3E}">
        <p14:creationId xmlns:p14="http://schemas.microsoft.com/office/powerpoint/2010/main" val="3793084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P106028</a:t>
            </a:r>
          </a:p>
          <a:p>
            <a:endParaRPr lang="en-US" dirty="0"/>
          </a:p>
        </p:txBody>
      </p:sp>
      <p:sp>
        <p:nvSpPr>
          <p:cNvPr id="4" name="Header Placeholder 3"/>
          <p:cNvSpPr>
            <a:spLocks noGrp="1"/>
          </p:cNvSpPr>
          <p:nvPr>
            <p:ph type="hdr" sz="quarter" idx="10"/>
          </p:nvPr>
        </p:nvSpPr>
        <p:spPr/>
        <p:txBody>
          <a:bodyPr/>
          <a:lstStyle/>
          <a:p>
            <a:r>
              <a:rPr lang="en-US" smtClean="0"/>
              <a:t>aa</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67376-BE02-4C40-8BE1-F35C65EBFC88}" type="slidenum">
              <a:rPr lang="en-US" smtClean="0"/>
              <a:pPr/>
              <a:t>54</a:t>
            </a:fld>
            <a:endParaRPr lang="en-US"/>
          </a:p>
        </p:txBody>
      </p:sp>
    </p:spTree>
    <p:extLst>
      <p:ext uri="{BB962C8B-B14F-4D97-AF65-F5344CB8AC3E}">
        <p14:creationId xmlns:p14="http://schemas.microsoft.com/office/powerpoint/2010/main" val="3781000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Faizullah</a:t>
            </a:r>
            <a:r>
              <a:rPr lang="en-US" dirty="0" smtClean="0"/>
              <a:t>:</a:t>
            </a:r>
            <a:r>
              <a:rPr lang="en-US" baseline="0" dirty="0" smtClean="0"/>
              <a:t> </a:t>
            </a:r>
            <a:r>
              <a:rPr lang="en-US" dirty="0" smtClean="0"/>
              <a:t>03155454120</a:t>
            </a:r>
          </a:p>
          <a:p>
            <a:endParaRPr lang="en-US" dirty="0" smtClean="0"/>
          </a:p>
          <a:p>
            <a:r>
              <a:rPr lang="en-US" dirty="0" smtClean="0"/>
              <a:t>03329361911</a:t>
            </a:r>
          </a:p>
          <a:p>
            <a:endParaRPr lang="en-US" dirty="0" smtClean="0"/>
          </a:p>
          <a:p>
            <a:r>
              <a:rPr lang="en-US" dirty="0" smtClean="0"/>
              <a:t>40000</a:t>
            </a:r>
          </a:p>
          <a:p>
            <a:endParaRPr lang="en-US" dirty="0" smtClean="0"/>
          </a:p>
          <a:p>
            <a:endParaRPr lang="en-US" dirty="0" smtClean="0"/>
          </a:p>
          <a:p>
            <a:r>
              <a:rPr lang="en-US" dirty="0" smtClean="0"/>
              <a:t>7 2500</a:t>
            </a:r>
          </a:p>
          <a:p>
            <a:r>
              <a:rPr lang="en-US" dirty="0" smtClean="0"/>
              <a:t>3 3000*3</a:t>
            </a:r>
          </a:p>
          <a:p>
            <a:r>
              <a:rPr lang="en-US" dirty="0" smtClean="0"/>
              <a:t>(16000)</a:t>
            </a:r>
          </a:p>
          <a:p>
            <a:endParaRPr lang="en-US" dirty="0" smtClean="0"/>
          </a:p>
          <a:p>
            <a:r>
              <a:rPr lang="en-US" dirty="0" smtClean="0"/>
              <a:t>8 </a:t>
            </a:r>
            <a:r>
              <a:rPr lang="en-US" dirty="0" err="1" smtClean="0"/>
              <a:t>marla</a:t>
            </a:r>
            <a:r>
              <a:rPr lang="en-US" baseline="0" dirty="0" smtClean="0"/>
              <a:t> </a:t>
            </a:r>
            <a:r>
              <a:rPr lang="en-US" dirty="0" smtClean="0"/>
              <a:t>172000</a:t>
            </a:r>
          </a:p>
          <a:p>
            <a:endParaRPr lang="en-US" dirty="0"/>
          </a:p>
        </p:txBody>
      </p:sp>
      <p:sp>
        <p:nvSpPr>
          <p:cNvPr id="4" name="Header Placeholder 3"/>
          <p:cNvSpPr>
            <a:spLocks noGrp="1"/>
          </p:cNvSpPr>
          <p:nvPr>
            <p:ph type="hdr" sz="quarter" idx="10"/>
          </p:nvPr>
        </p:nvSpPr>
        <p:spPr/>
        <p:txBody>
          <a:bodyPr/>
          <a:lstStyle/>
          <a:p>
            <a:r>
              <a:rPr lang="en-US" smtClean="0"/>
              <a:t>aa</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67376-BE02-4C40-8BE1-F35C65EBFC88}" type="slidenum">
              <a:rPr lang="en-US" smtClean="0"/>
              <a:pPr/>
              <a:t>57</a:t>
            </a:fld>
            <a:endParaRPr lang="en-US"/>
          </a:p>
        </p:txBody>
      </p:sp>
    </p:spTree>
    <p:extLst>
      <p:ext uri="{BB962C8B-B14F-4D97-AF65-F5344CB8AC3E}">
        <p14:creationId xmlns:p14="http://schemas.microsoft.com/office/powerpoint/2010/main" val="72672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6DA046-96F9-446D-9A7C-5D71F2017F4D}" type="datetime1">
              <a:rPr lang="en-US" smtClean="0"/>
              <a:pPr/>
              <a:t>9/19/2014</a:t>
            </a:fld>
            <a:endParaRPr lang="en-US"/>
          </a:p>
        </p:txBody>
      </p:sp>
      <p:sp>
        <p:nvSpPr>
          <p:cNvPr id="5" name="Footer Placeholder 4"/>
          <p:cNvSpPr>
            <a:spLocks noGrp="1"/>
          </p:cNvSpPr>
          <p:nvPr>
            <p:ph type="ftr" sz="quarter" idx="11"/>
          </p:nvPr>
        </p:nvSpPr>
        <p:spPr/>
        <p:txBody>
          <a:bodyPr/>
          <a:lstStyle/>
          <a:p>
            <a:r>
              <a:rPr lang="en-US" smtClean="0"/>
              <a:t>a</a:t>
            </a:r>
            <a:endParaRPr lang="en-US"/>
          </a:p>
        </p:txBody>
      </p:sp>
    </p:spTree>
    <p:extLst>
      <p:ext uri="{BB962C8B-B14F-4D97-AF65-F5344CB8AC3E}">
        <p14:creationId xmlns:p14="http://schemas.microsoft.com/office/powerpoint/2010/main" val="216493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0E1B90-E40B-445D-B8E8-9AFD69632A32}" type="datetime1">
              <a:rPr lang="en-US" smtClean="0"/>
              <a:pPr/>
              <a:t>9/19/2014</a:t>
            </a:fld>
            <a:endParaRPr lang="en-US"/>
          </a:p>
        </p:txBody>
      </p:sp>
      <p:sp>
        <p:nvSpPr>
          <p:cNvPr id="5" name="Footer Placeholder 4"/>
          <p:cNvSpPr>
            <a:spLocks noGrp="1"/>
          </p:cNvSpPr>
          <p:nvPr>
            <p:ph type="ftr" sz="quarter" idx="11"/>
          </p:nvPr>
        </p:nvSpPr>
        <p:spPr/>
        <p:txBody>
          <a:bodyPr/>
          <a:lstStyle/>
          <a:p>
            <a:r>
              <a:rPr lang="en-US" smtClean="0"/>
              <a:t>a</a:t>
            </a:r>
            <a:endParaRPr lang="en-US"/>
          </a:p>
        </p:txBody>
      </p:sp>
      <p:sp>
        <p:nvSpPr>
          <p:cNvPr id="6" name="Slide Number Placeholder 5"/>
          <p:cNvSpPr>
            <a:spLocks noGrp="1"/>
          </p:cNvSpPr>
          <p:nvPr>
            <p:ph type="sldNum" sz="quarter" idx="12"/>
          </p:nvPr>
        </p:nvSpPr>
        <p:spPr/>
        <p:txBody>
          <a:bodyPr/>
          <a:lstStyle/>
          <a:p>
            <a:fld id="{8034925A-A117-475F-A97E-61D9975D9931}" type="slidenum">
              <a:rPr lang="en-US" smtClean="0"/>
              <a:pPr/>
              <a:t>‹#›</a:t>
            </a:fld>
            <a:endParaRPr lang="en-US"/>
          </a:p>
        </p:txBody>
      </p:sp>
    </p:spTree>
    <p:extLst>
      <p:ext uri="{BB962C8B-B14F-4D97-AF65-F5344CB8AC3E}">
        <p14:creationId xmlns:p14="http://schemas.microsoft.com/office/powerpoint/2010/main" val="184609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0C0B52-04A4-4CAE-9B77-CD865B5342A7}" type="datetime1">
              <a:rPr lang="en-US" smtClean="0"/>
              <a:pPr/>
              <a:t>9/19/2014</a:t>
            </a:fld>
            <a:endParaRPr lang="en-US"/>
          </a:p>
        </p:txBody>
      </p:sp>
      <p:sp>
        <p:nvSpPr>
          <p:cNvPr id="5" name="Footer Placeholder 4"/>
          <p:cNvSpPr>
            <a:spLocks noGrp="1"/>
          </p:cNvSpPr>
          <p:nvPr>
            <p:ph type="ftr" sz="quarter" idx="11"/>
          </p:nvPr>
        </p:nvSpPr>
        <p:spPr/>
        <p:txBody>
          <a:bodyPr/>
          <a:lstStyle/>
          <a:p>
            <a:r>
              <a:rPr lang="en-US" smtClean="0"/>
              <a:t>a</a:t>
            </a:r>
            <a:endParaRPr lang="en-US"/>
          </a:p>
        </p:txBody>
      </p:sp>
      <p:sp>
        <p:nvSpPr>
          <p:cNvPr id="6" name="Slide Number Placeholder 5"/>
          <p:cNvSpPr>
            <a:spLocks noGrp="1"/>
          </p:cNvSpPr>
          <p:nvPr>
            <p:ph type="sldNum" sz="quarter" idx="12"/>
          </p:nvPr>
        </p:nvSpPr>
        <p:spPr/>
        <p:txBody>
          <a:bodyPr/>
          <a:lstStyle/>
          <a:p>
            <a:fld id="{8034925A-A117-475F-A97E-61D9975D9931}" type="slidenum">
              <a:rPr lang="en-US" smtClean="0"/>
              <a:pPr/>
              <a:t>‹#›</a:t>
            </a:fld>
            <a:endParaRPr lang="en-US"/>
          </a:p>
        </p:txBody>
      </p:sp>
    </p:spTree>
    <p:extLst>
      <p:ext uri="{BB962C8B-B14F-4D97-AF65-F5344CB8AC3E}">
        <p14:creationId xmlns:p14="http://schemas.microsoft.com/office/powerpoint/2010/main" val="3371949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069A04-559F-44E2-B921-ED92B70B5CAC}" type="datetime1">
              <a:rPr lang="en-US" smtClean="0"/>
              <a:pPr/>
              <a:t>9/19/2014</a:t>
            </a:fld>
            <a:endParaRPr lang="en-US"/>
          </a:p>
        </p:txBody>
      </p:sp>
      <p:sp>
        <p:nvSpPr>
          <p:cNvPr id="5" name="Footer Placeholder 4"/>
          <p:cNvSpPr>
            <a:spLocks noGrp="1"/>
          </p:cNvSpPr>
          <p:nvPr>
            <p:ph type="ftr" sz="quarter" idx="11"/>
          </p:nvPr>
        </p:nvSpPr>
        <p:spPr/>
        <p:txBody>
          <a:bodyPr/>
          <a:lstStyle/>
          <a:p>
            <a:r>
              <a:rPr lang="en-US" smtClean="0"/>
              <a:t>a</a:t>
            </a:r>
            <a:endParaRPr lang="en-US"/>
          </a:p>
        </p:txBody>
      </p:sp>
      <p:sp>
        <p:nvSpPr>
          <p:cNvPr id="7" name="TextBox 6"/>
          <p:cNvSpPr txBox="1"/>
          <p:nvPr userDrawn="1"/>
        </p:nvSpPr>
        <p:spPr>
          <a:xfrm>
            <a:off x="0" y="0"/>
            <a:ext cx="9144000" cy="369332"/>
          </a:xfrm>
          <a:prstGeom prst="rect">
            <a:avLst/>
          </a:prstGeom>
          <a:solidFill>
            <a:srgbClr val="00B0F0">
              <a:alpha val="59000"/>
            </a:srgbClr>
          </a:solidFill>
        </p:spPr>
        <p:txBody>
          <a:bodyPr wrap="square" rtlCol="0">
            <a:spAutoFit/>
          </a:bodyPr>
          <a:lstStyle/>
          <a:p>
            <a:endParaRPr lang="en-US" dirty="0"/>
          </a:p>
        </p:txBody>
      </p:sp>
      <p:sp>
        <p:nvSpPr>
          <p:cNvPr id="8" name="TextBox 7"/>
          <p:cNvSpPr txBox="1"/>
          <p:nvPr userDrawn="1"/>
        </p:nvSpPr>
        <p:spPr>
          <a:xfrm>
            <a:off x="0" y="6488668"/>
            <a:ext cx="9144000" cy="369332"/>
          </a:xfrm>
          <a:prstGeom prst="rect">
            <a:avLst/>
          </a:prstGeom>
          <a:solidFill>
            <a:srgbClr val="00B0F0">
              <a:alpha val="59000"/>
            </a:srgbClr>
          </a:solidFill>
        </p:spPr>
        <p:txBody>
          <a:bodyPr wrap="square" rtlCol="0">
            <a:spAutoFit/>
          </a:bodyPr>
          <a:lstStyle/>
          <a:p>
            <a:pPr algn="ctr"/>
            <a:r>
              <a:rPr lang="en-US" dirty="0" smtClean="0"/>
              <a:t>FAST National University of Computer and Emerging Sciences, Peshawar Campus</a:t>
            </a:r>
            <a:endParaRPr lang="en-US" dirty="0"/>
          </a:p>
        </p:txBody>
      </p:sp>
    </p:spTree>
    <p:extLst>
      <p:ext uri="{BB962C8B-B14F-4D97-AF65-F5344CB8AC3E}">
        <p14:creationId xmlns:p14="http://schemas.microsoft.com/office/powerpoint/2010/main" val="36365448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15741B-AC89-4ADF-B118-51BF405C0AFF}" type="datetime1">
              <a:rPr lang="en-US" smtClean="0"/>
              <a:pPr/>
              <a:t>9/19/2014</a:t>
            </a:fld>
            <a:endParaRPr lang="en-US"/>
          </a:p>
        </p:txBody>
      </p:sp>
      <p:sp>
        <p:nvSpPr>
          <p:cNvPr id="5" name="Footer Placeholder 4"/>
          <p:cNvSpPr>
            <a:spLocks noGrp="1"/>
          </p:cNvSpPr>
          <p:nvPr>
            <p:ph type="ftr" sz="quarter" idx="11"/>
          </p:nvPr>
        </p:nvSpPr>
        <p:spPr/>
        <p:txBody>
          <a:bodyPr/>
          <a:lstStyle/>
          <a:p>
            <a:r>
              <a:rPr lang="en-US" smtClean="0"/>
              <a:t>a</a:t>
            </a:r>
            <a:endParaRPr lang="en-US"/>
          </a:p>
        </p:txBody>
      </p:sp>
      <p:sp>
        <p:nvSpPr>
          <p:cNvPr id="6" name="Slide Number Placeholder 5"/>
          <p:cNvSpPr>
            <a:spLocks noGrp="1"/>
          </p:cNvSpPr>
          <p:nvPr>
            <p:ph type="sldNum" sz="quarter" idx="12"/>
          </p:nvPr>
        </p:nvSpPr>
        <p:spPr/>
        <p:txBody>
          <a:bodyPr/>
          <a:lstStyle/>
          <a:p>
            <a:fld id="{8034925A-A117-475F-A97E-61D9975D9931}" type="slidenum">
              <a:rPr lang="en-US" smtClean="0"/>
              <a:pPr/>
              <a:t>‹#›</a:t>
            </a:fld>
            <a:endParaRPr lang="en-US"/>
          </a:p>
        </p:txBody>
      </p:sp>
    </p:spTree>
    <p:extLst>
      <p:ext uri="{BB962C8B-B14F-4D97-AF65-F5344CB8AC3E}">
        <p14:creationId xmlns:p14="http://schemas.microsoft.com/office/powerpoint/2010/main" val="3369094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D568E5-5B3E-4E0E-9DC5-155E1E9E7F8C}" type="datetime1">
              <a:rPr lang="en-US" smtClean="0"/>
              <a:pPr/>
              <a:t>9/19/2014</a:t>
            </a:fld>
            <a:endParaRPr lang="en-US"/>
          </a:p>
        </p:txBody>
      </p:sp>
      <p:sp>
        <p:nvSpPr>
          <p:cNvPr id="6" name="Footer Placeholder 5"/>
          <p:cNvSpPr>
            <a:spLocks noGrp="1"/>
          </p:cNvSpPr>
          <p:nvPr>
            <p:ph type="ftr" sz="quarter" idx="11"/>
          </p:nvPr>
        </p:nvSpPr>
        <p:spPr/>
        <p:txBody>
          <a:bodyPr/>
          <a:lstStyle/>
          <a:p>
            <a:r>
              <a:rPr lang="en-US" smtClean="0"/>
              <a:t>a</a:t>
            </a:r>
            <a:endParaRPr lang="en-US"/>
          </a:p>
        </p:txBody>
      </p:sp>
      <p:sp>
        <p:nvSpPr>
          <p:cNvPr id="7" name="Slide Number Placeholder 6"/>
          <p:cNvSpPr>
            <a:spLocks noGrp="1"/>
          </p:cNvSpPr>
          <p:nvPr>
            <p:ph type="sldNum" sz="quarter" idx="12"/>
          </p:nvPr>
        </p:nvSpPr>
        <p:spPr/>
        <p:txBody>
          <a:bodyPr/>
          <a:lstStyle/>
          <a:p>
            <a:fld id="{8034925A-A117-475F-A97E-61D9975D9931}" type="slidenum">
              <a:rPr lang="en-US" smtClean="0"/>
              <a:pPr/>
              <a:t>‹#›</a:t>
            </a:fld>
            <a:endParaRPr lang="en-US"/>
          </a:p>
        </p:txBody>
      </p:sp>
    </p:spTree>
    <p:extLst>
      <p:ext uri="{BB962C8B-B14F-4D97-AF65-F5344CB8AC3E}">
        <p14:creationId xmlns:p14="http://schemas.microsoft.com/office/powerpoint/2010/main" val="2767976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09E0EC-BE15-4EC1-BF0C-6C72B76B3691}" type="datetime1">
              <a:rPr lang="en-US" smtClean="0"/>
              <a:pPr/>
              <a:t>9/19/2014</a:t>
            </a:fld>
            <a:endParaRPr lang="en-US"/>
          </a:p>
        </p:txBody>
      </p:sp>
      <p:sp>
        <p:nvSpPr>
          <p:cNvPr id="8" name="Footer Placeholder 7"/>
          <p:cNvSpPr>
            <a:spLocks noGrp="1"/>
          </p:cNvSpPr>
          <p:nvPr>
            <p:ph type="ftr" sz="quarter" idx="11"/>
          </p:nvPr>
        </p:nvSpPr>
        <p:spPr/>
        <p:txBody>
          <a:bodyPr/>
          <a:lstStyle/>
          <a:p>
            <a:r>
              <a:rPr lang="en-US" smtClean="0"/>
              <a:t>a</a:t>
            </a:r>
            <a:endParaRPr lang="en-US"/>
          </a:p>
        </p:txBody>
      </p:sp>
      <p:sp>
        <p:nvSpPr>
          <p:cNvPr id="9" name="Slide Number Placeholder 8"/>
          <p:cNvSpPr>
            <a:spLocks noGrp="1"/>
          </p:cNvSpPr>
          <p:nvPr>
            <p:ph type="sldNum" sz="quarter" idx="12"/>
          </p:nvPr>
        </p:nvSpPr>
        <p:spPr/>
        <p:txBody>
          <a:bodyPr/>
          <a:lstStyle/>
          <a:p>
            <a:fld id="{8034925A-A117-475F-A97E-61D9975D9931}" type="slidenum">
              <a:rPr lang="en-US" smtClean="0"/>
              <a:pPr/>
              <a:t>‹#›</a:t>
            </a:fld>
            <a:endParaRPr lang="en-US"/>
          </a:p>
        </p:txBody>
      </p:sp>
    </p:spTree>
    <p:extLst>
      <p:ext uri="{BB962C8B-B14F-4D97-AF65-F5344CB8AC3E}">
        <p14:creationId xmlns:p14="http://schemas.microsoft.com/office/powerpoint/2010/main" val="1829771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4D6F07-F89B-492F-BF8F-22D3B28375E7}" type="datetime1">
              <a:rPr lang="en-US" smtClean="0"/>
              <a:pPr/>
              <a:t>9/19/2014</a:t>
            </a:fld>
            <a:endParaRPr lang="en-US"/>
          </a:p>
        </p:txBody>
      </p:sp>
      <p:sp>
        <p:nvSpPr>
          <p:cNvPr id="4" name="Footer Placeholder 3"/>
          <p:cNvSpPr>
            <a:spLocks noGrp="1"/>
          </p:cNvSpPr>
          <p:nvPr>
            <p:ph type="ftr" sz="quarter" idx="11"/>
          </p:nvPr>
        </p:nvSpPr>
        <p:spPr/>
        <p:txBody>
          <a:bodyPr/>
          <a:lstStyle/>
          <a:p>
            <a:r>
              <a:rPr lang="en-US" smtClean="0"/>
              <a:t>a</a:t>
            </a:r>
            <a:endParaRPr lang="en-US"/>
          </a:p>
        </p:txBody>
      </p:sp>
      <p:sp>
        <p:nvSpPr>
          <p:cNvPr id="6" name="TextBox 5"/>
          <p:cNvSpPr txBox="1"/>
          <p:nvPr userDrawn="1"/>
        </p:nvSpPr>
        <p:spPr>
          <a:xfrm>
            <a:off x="0" y="0"/>
            <a:ext cx="9144000" cy="369332"/>
          </a:xfrm>
          <a:prstGeom prst="rect">
            <a:avLst/>
          </a:prstGeom>
          <a:solidFill>
            <a:srgbClr val="00B0F0">
              <a:alpha val="59000"/>
            </a:srgbClr>
          </a:solidFill>
        </p:spPr>
        <p:txBody>
          <a:bodyPr wrap="square" rtlCol="0">
            <a:spAutoFit/>
          </a:bodyPr>
          <a:lstStyle/>
          <a:p>
            <a:endParaRPr lang="en-US" dirty="0"/>
          </a:p>
        </p:txBody>
      </p:sp>
      <p:sp>
        <p:nvSpPr>
          <p:cNvPr id="7" name="TextBox 6"/>
          <p:cNvSpPr txBox="1"/>
          <p:nvPr userDrawn="1"/>
        </p:nvSpPr>
        <p:spPr>
          <a:xfrm>
            <a:off x="0" y="6488668"/>
            <a:ext cx="9144000" cy="369332"/>
          </a:xfrm>
          <a:prstGeom prst="rect">
            <a:avLst/>
          </a:prstGeom>
          <a:solidFill>
            <a:srgbClr val="00B0F0">
              <a:alpha val="59000"/>
            </a:srgbClr>
          </a:solidFill>
        </p:spPr>
        <p:txBody>
          <a:bodyPr wrap="square" rtlCol="0">
            <a:spAutoFit/>
          </a:bodyPr>
          <a:lstStyle/>
          <a:p>
            <a:pPr algn="ctr"/>
            <a:r>
              <a:rPr lang="en-US" dirty="0" smtClean="0"/>
              <a:t>FAST National University of Computer and Emerging Sciences, Peshawar Campus</a:t>
            </a:r>
            <a:endParaRPr lang="en-US" dirty="0"/>
          </a:p>
        </p:txBody>
      </p:sp>
    </p:spTree>
    <p:extLst>
      <p:ext uri="{BB962C8B-B14F-4D97-AF65-F5344CB8AC3E}">
        <p14:creationId xmlns:p14="http://schemas.microsoft.com/office/powerpoint/2010/main" val="17147716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484381-B0BC-47FC-9348-359B053973CA}" type="datetime1">
              <a:rPr lang="en-US" smtClean="0"/>
              <a:pPr/>
              <a:t>9/19/2014</a:t>
            </a:fld>
            <a:endParaRPr lang="en-US"/>
          </a:p>
        </p:txBody>
      </p:sp>
      <p:sp>
        <p:nvSpPr>
          <p:cNvPr id="3" name="Footer Placeholder 2"/>
          <p:cNvSpPr>
            <a:spLocks noGrp="1"/>
          </p:cNvSpPr>
          <p:nvPr>
            <p:ph type="ftr" sz="quarter" idx="11"/>
          </p:nvPr>
        </p:nvSpPr>
        <p:spPr/>
        <p:txBody>
          <a:bodyPr/>
          <a:lstStyle/>
          <a:p>
            <a:r>
              <a:rPr lang="en-US" smtClean="0"/>
              <a:t>a</a:t>
            </a:r>
            <a:endParaRPr lang="en-US"/>
          </a:p>
        </p:txBody>
      </p:sp>
      <p:sp>
        <p:nvSpPr>
          <p:cNvPr id="4" name="Slide Number Placeholder 3"/>
          <p:cNvSpPr>
            <a:spLocks noGrp="1"/>
          </p:cNvSpPr>
          <p:nvPr>
            <p:ph type="sldNum" sz="quarter" idx="12"/>
          </p:nvPr>
        </p:nvSpPr>
        <p:spPr/>
        <p:txBody>
          <a:bodyPr/>
          <a:lstStyle/>
          <a:p>
            <a:fld id="{8034925A-A117-475F-A97E-61D9975D9931}" type="slidenum">
              <a:rPr lang="en-US" smtClean="0"/>
              <a:pPr/>
              <a:t>‹#›</a:t>
            </a:fld>
            <a:endParaRPr lang="en-US"/>
          </a:p>
        </p:txBody>
      </p:sp>
    </p:spTree>
    <p:extLst>
      <p:ext uri="{BB962C8B-B14F-4D97-AF65-F5344CB8AC3E}">
        <p14:creationId xmlns:p14="http://schemas.microsoft.com/office/powerpoint/2010/main" val="2134182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14ED9A-C48F-4E72-AC5E-4167FDE19C04}" type="datetime1">
              <a:rPr lang="en-US" smtClean="0"/>
              <a:pPr/>
              <a:t>9/19/2014</a:t>
            </a:fld>
            <a:endParaRPr lang="en-US"/>
          </a:p>
        </p:txBody>
      </p:sp>
      <p:sp>
        <p:nvSpPr>
          <p:cNvPr id="6" name="Footer Placeholder 5"/>
          <p:cNvSpPr>
            <a:spLocks noGrp="1"/>
          </p:cNvSpPr>
          <p:nvPr>
            <p:ph type="ftr" sz="quarter" idx="11"/>
          </p:nvPr>
        </p:nvSpPr>
        <p:spPr/>
        <p:txBody>
          <a:bodyPr/>
          <a:lstStyle/>
          <a:p>
            <a:r>
              <a:rPr lang="en-US" smtClean="0"/>
              <a:t>a</a:t>
            </a:r>
            <a:endParaRPr lang="en-US"/>
          </a:p>
        </p:txBody>
      </p:sp>
      <p:sp>
        <p:nvSpPr>
          <p:cNvPr id="7" name="Slide Number Placeholder 6"/>
          <p:cNvSpPr>
            <a:spLocks noGrp="1"/>
          </p:cNvSpPr>
          <p:nvPr>
            <p:ph type="sldNum" sz="quarter" idx="12"/>
          </p:nvPr>
        </p:nvSpPr>
        <p:spPr/>
        <p:txBody>
          <a:bodyPr/>
          <a:lstStyle/>
          <a:p>
            <a:fld id="{8034925A-A117-475F-A97E-61D9975D9931}" type="slidenum">
              <a:rPr lang="en-US" smtClean="0"/>
              <a:pPr/>
              <a:t>‹#›</a:t>
            </a:fld>
            <a:endParaRPr lang="en-US"/>
          </a:p>
        </p:txBody>
      </p:sp>
    </p:spTree>
    <p:extLst>
      <p:ext uri="{BB962C8B-B14F-4D97-AF65-F5344CB8AC3E}">
        <p14:creationId xmlns:p14="http://schemas.microsoft.com/office/powerpoint/2010/main" val="545494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B634D-A13B-4897-9204-24050D86E802}" type="datetime1">
              <a:rPr lang="en-US" smtClean="0"/>
              <a:pPr/>
              <a:t>9/19/2014</a:t>
            </a:fld>
            <a:endParaRPr lang="en-US"/>
          </a:p>
        </p:txBody>
      </p:sp>
      <p:sp>
        <p:nvSpPr>
          <p:cNvPr id="6" name="Footer Placeholder 5"/>
          <p:cNvSpPr>
            <a:spLocks noGrp="1"/>
          </p:cNvSpPr>
          <p:nvPr>
            <p:ph type="ftr" sz="quarter" idx="11"/>
          </p:nvPr>
        </p:nvSpPr>
        <p:spPr/>
        <p:txBody>
          <a:bodyPr/>
          <a:lstStyle/>
          <a:p>
            <a:r>
              <a:rPr lang="en-US" smtClean="0"/>
              <a:t>a</a:t>
            </a:r>
            <a:endParaRPr lang="en-US"/>
          </a:p>
        </p:txBody>
      </p:sp>
      <p:sp>
        <p:nvSpPr>
          <p:cNvPr id="7" name="Slide Number Placeholder 6"/>
          <p:cNvSpPr>
            <a:spLocks noGrp="1"/>
          </p:cNvSpPr>
          <p:nvPr>
            <p:ph type="sldNum" sz="quarter" idx="12"/>
          </p:nvPr>
        </p:nvSpPr>
        <p:spPr/>
        <p:txBody>
          <a:bodyPr/>
          <a:lstStyle/>
          <a:p>
            <a:fld id="{8034925A-A117-475F-A97E-61D9975D9931}" type="slidenum">
              <a:rPr lang="en-US" smtClean="0"/>
              <a:pPr/>
              <a:t>‹#›</a:t>
            </a:fld>
            <a:endParaRPr lang="en-US"/>
          </a:p>
        </p:txBody>
      </p:sp>
    </p:spTree>
    <p:extLst>
      <p:ext uri="{BB962C8B-B14F-4D97-AF65-F5344CB8AC3E}">
        <p14:creationId xmlns:p14="http://schemas.microsoft.com/office/powerpoint/2010/main" val="3822812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36E583-0B95-4BC1-BB92-DF1E342BB617}" type="datetime1">
              <a:rPr lang="en-US" smtClean="0"/>
              <a:pPr/>
              <a:t>9/19/2014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34925A-A117-475F-A97E-61D9975D9931}" type="slidenum">
              <a:rPr lang="en-US" smtClean="0"/>
              <a:pPr/>
              <a:t>‹#›</a:t>
            </a:fld>
            <a:endParaRPr lang="en-US"/>
          </a:p>
        </p:txBody>
      </p:sp>
    </p:spTree>
    <p:extLst>
      <p:ext uri="{BB962C8B-B14F-4D97-AF65-F5344CB8AC3E}">
        <p14:creationId xmlns:p14="http://schemas.microsoft.com/office/powerpoint/2010/main" val="95480804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7.wmf"/><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1.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32.png"/></Relationships>
</file>

<file path=ppt/slides/_rels/slide7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3.png"/><Relationship Id="rId1" Type="http://schemas.openxmlformats.org/officeDocument/2006/relationships/slideLayout" Target="../slideLayouts/slideLayout2.xml"/><Relationship Id="rId5" Type="http://schemas.microsoft.com/office/2007/relationships/hdphoto" Target="../media/hdphoto5.wdp"/><Relationship Id="rId4" Type="http://schemas.openxmlformats.org/officeDocument/2006/relationships/image" Target="../media/image3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8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71600"/>
            <a:ext cx="9144000" cy="2209800"/>
          </a:xfrm>
        </p:spPr>
        <p:txBody>
          <a:bodyPr/>
          <a:lstStyle/>
          <a:p>
            <a:pPr algn="ctr"/>
            <a:r>
              <a:rPr lang="en-US" sz="4800" dirty="0" err="1"/>
              <a:t>Kleene’s</a:t>
            </a:r>
            <a:r>
              <a:rPr lang="en-US" sz="4800" dirty="0"/>
              <a:t> Theorem</a:t>
            </a:r>
            <a:endParaRPr lang="en-US" sz="2800" dirty="0">
              <a:latin typeface="Arial" pitchFamily="34" charset="0"/>
              <a:cs typeface="Arial" pitchFamily="34" charset="0"/>
            </a:endParaRPr>
          </a:p>
        </p:txBody>
      </p:sp>
      <p:sp>
        <p:nvSpPr>
          <p:cNvPr id="7" name="Footer Placeholder 6"/>
          <p:cNvSpPr>
            <a:spLocks noGrp="1"/>
          </p:cNvSpPr>
          <p:nvPr>
            <p:ph type="ftr" sz="quarter" idx="11"/>
          </p:nvPr>
        </p:nvSpPr>
        <p:spPr/>
        <p:txBody>
          <a:bodyPr/>
          <a:lstStyle/>
          <a:p>
            <a:r>
              <a:rPr lang="en-US" smtClean="0"/>
              <a:t>a</a:t>
            </a:r>
            <a:endParaRPr lang="en-US"/>
          </a:p>
        </p:txBody>
      </p:sp>
      <p:sp>
        <p:nvSpPr>
          <p:cNvPr id="3" name="Subtitle 2"/>
          <p:cNvSpPr txBox="1">
            <a:spLocks/>
          </p:cNvSpPr>
          <p:nvPr/>
        </p:nvSpPr>
        <p:spPr>
          <a:xfrm>
            <a:off x="0" y="3228536"/>
            <a:ext cx="9144000" cy="1752600"/>
          </a:xfrm>
          <a:prstGeom prst="rect">
            <a:avLst/>
          </a:prstGeom>
        </p:spPr>
        <p:txBody>
          <a:bodyPr rtlCol="0">
            <a:normAutofit lnSpcReduction="10000"/>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lgn="ctr">
              <a:buNone/>
              <a:defRPr/>
            </a:pPr>
            <a:r>
              <a:rPr lang="en-US" dirty="0" smtClean="0"/>
              <a:t>Shakir </a:t>
            </a:r>
            <a:r>
              <a:rPr lang="en-US" dirty="0" err="1" smtClean="0"/>
              <a:t>Ullah</a:t>
            </a:r>
            <a:r>
              <a:rPr lang="en-US" dirty="0" smtClean="0"/>
              <a:t> Shah</a:t>
            </a:r>
          </a:p>
          <a:p>
            <a:pPr marL="36576" indent="0" algn="ctr">
              <a:buNone/>
              <a:defRPr/>
            </a:pPr>
            <a:endParaRPr lang="en-US" dirty="0"/>
          </a:p>
          <a:p>
            <a:pPr marL="36576" indent="0" algn="ctr">
              <a:buNone/>
              <a:defRPr/>
            </a:pPr>
            <a:r>
              <a:rPr lang="en-US" sz="4000" dirty="0" smtClean="0"/>
              <a:t>Lecture </a:t>
            </a:r>
            <a:r>
              <a:rPr lang="en-US" sz="4000" dirty="0" smtClean="0">
                <a:solidFill>
                  <a:srgbClr val="FFC000"/>
                </a:solidFill>
              </a:rPr>
              <a:t>7</a:t>
            </a:r>
            <a:endParaRPr lang="en-US" dirty="0" smtClean="0">
              <a:solidFill>
                <a:srgbClr val="FFC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381000"/>
            <a:ext cx="8229600" cy="609600"/>
          </a:xfrm>
        </p:spPr>
        <p:txBody>
          <a:bodyPr/>
          <a:lstStyle/>
          <a:p>
            <a:r>
              <a:rPr lang="en-US" sz="3200"/>
              <a:t>Combining the FAs</a:t>
            </a:r>
          </a:p>
        </p:txBody>
      </p:sp>
      <p:sp>
        <p:nvSpPr>
          <p:cNvPr id="5" name="Rectangle 3"/>
          <p:cNvSpPr txBox="1">
            <a:spLocks noChangeArrowheads="1"/>
          </p:cNvSpPr>
          <p:nvPr/>
        </p:nvSpPr>
        <p:spPr>
          <a:xfrm>
            <a:off x="457200" y="1219200"/>
            <a:ext cx="8229600" cy="2590800"/>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90000"/>
              </a:lnSpc>
            </a:pPr>
            <a:r>
              <a:rPr lang="en-US" b="0" dirty="0" smtClean="0"/>
              <a:t>The start (-) state of </a:t>
            </a:r>
            <a:r>
              <a:rPr lang="en-US" b="0" i="1" dirty="0" smtClean="0"/>
              <a:t>FA</a:t>
            </a:r>
            <a:r>
              <a:rPr lang="en-US" b="0" i="1" baseline="-25000" dirty="0" smtClean="0"/>
              <a:t>3</a:t>
            </a:r>
            <a:r>
              <a:rPr lang="en-US" b="0" dirty="0" smtClean="0"/>
              <a:t> is </a:t>
            </a:r>
            <a:r>
              <a:rPr lang="en-US" b="0" i="1" dirty="0" smtClean="0"/>
              <a:t>z</a:t>
            </a:r>
            <a:r>
              <a:rPr lang="en-US" b="0" i="1" baseline="-25000" dirty="0" smtClean="0"/>
              <a:t>1</a:t>
            </a:r>
            <a:r>
              <a:rPr lang="en-US" b="0" dirty="0" smtClean="0"/>
              <a:t> = </a:t>
            </a:r>
            <a:r>
              <a:rPr lang="en-US" b="0" i="1" dirty="0" smtClean="0"/>
              <a:t>x</a:t>
            </a:r>
            <a:r>
              <a:rPr lang="en-US" b="0" i="1" baseline="-25000" dirty="0" smtClean="0"/>
              <a:t>1</a:t>
            </a:r>
            <a:r>
              <a:rPr lang="en-US" b="0" dirty="0" smtClean="0"/>
              <a:t> or </a:t>
            </a:r>
            <a:r>
              <a:rPr lang="en-US" b="0" i="1" dirty="0" smtClean="0"/>
              <a:t>y</a:t>
            </a:r>
            <a:r>
              <a:rPr lang="en-US" b="0" i="1" baseline="-25000" dirty="0" smtClean="0"/>
              <a:t>1</a:t>
            </a:r>
            <a:r>
              <a:rPr lang="en-US" b="0" dirty="0" smtClean="0"/>
              <a:t>.</a:t>
            </a:r>
          </a:p>
          <a:p>
            <a:pPr>
              <a:lnSpc>
                <a:spcPct val="90000"/>
              </a:lnSpc>
            </a:pPr>
            <a:r>
              <a:rPr lang="en-US" b="0" dirty="0" smtClean="0"/>
              <a:t>In </a:t>
            </a:r>
            <a:r>
              <a:rPr lang="en-US" b="0" i="1" dirty="0" smtClean="0"/>
              <a:t>z</a:t>
            </a:r>
            <a:r>
              <a:rPr lang="en-US" b="0" i="1" baseline="-25000" dirty="0" smtClean="0"/>
              <a:t>1</a:t>
            </a:r>
            <a:r>
              <a:rPr lang="en-US" b="0" dirty="0" smtClean="0"/>
              <a:t>, if we read an </a:t>
            </a:r>
            <a:r>
              <a:rPr lang="en-US" b="0" i="1" dirty="0" smtClean="0"/>
              <a:t>a</a:t>
            </a:r>
            <a:r>
              <a:rPr lang="en-US" b="0" dirty="0" smtClean="0"/>
              <a:t>, we go to </a:t>
            </a:r>
            <a:r>
              <a:rPr lang="en-US" b="0" i="1" dirty="0" smtClean="0"/>
              <a:t>x</a:t>
            </a:r>
            <a:r>
              <a:rPr lang="en-US" b="0" i="1" baseline="-25000" dirty="0" smtClean="0"/>
              <a:t>2</a:t>
            </a:r>
            <a:r>
              <a:rPr lang="en-US" b="0" dirty="0" smtClean="0"/>
              <a:t> (observing </a:t>
            </a:r>
            <a:r>
              <a:rPr lang="en-US" b="0" i="1" dirty="0" smtClean="0"/>
              <a:t>FA</a:t>
            </a:r>
            <a:r>
              <a:rPr lang="en-US" b="0" i="1" baseline="-25000" dirty="0" smtClean="0"/>
              <a:t>1</a:t>
            </a:r>
            <a:r>
              <a:rPr lang="en-US" b="0" dirty="0" smtClean="0"/>
              <a:t>), or we go to </a:t>
            </a:r>
            <a:r>
              <a:rPr lang="en-US" b="0" i="1" dirty="0" smtClean="0"/>
              <a:t>y</a:t>
            </a:r>
            <a:r>
              <a:rPr lang="en-US" b="0" i="1" baseline="-25000" dirty="0" smtClean="0"/>
              <a:t>1 </a:t>
            </a:r>
            <a:r>
              <a:rPr lang="en-US" b="0" dirty="0" smtClean="0"/>
              <a:t>(observing </a:t>
            </a:r>
            <a:r>
              <a:rPr lang="en-US" b="0" i="1" dirty="0" smtClean="0"/>
              <a:t>FA</a:t>
            </a:r>
            <a:r>
              <a:rPr lang="en-US" b="0" i="1" baseline="-25000" dirty="0" smtClean="0"/>
              <a:t>2</a:t>
            </a:r>
            <a:r>
              <a:rPr lang="en-US" b="0" dirty="0" smtClean="0"/>
              <a:t>). </a:t>
            </a:r>
          </a:p>
          <a:p>
            <a:pPr>
              <a:lnSpc>
                <a:spcPct val="90000"/>
              </a:lnSpc>
              <a:buFontTx/>
              <a:buNone/>
            </a:pPr>
            <a:r>
              <a:rPr lang="en-US" b="0" dirty="0" smtClean="0"/>
              <a:t>		Let </a:t>
            </a:r>
            <a:r>
              <a:rPr lang="en-US" b="0" i="1" dirty="0" smtClean="0"/>
              <a:t>z</a:t>
            </a:r>
            <a:r>
              <a:rPr lang="en-US" b="0" i="1" baseline="-25000" dirty="0" smtClean="0"/>
              <a:t>2</a:t>
            </a:r>
            <a:r>
              <a:rPr lang="en-US" b="0" dirty="0" smtClean="0"/>
              <a:t> = </a:t>
            </a:r>
            <a:r>
              <a:rPr lang="en-US" b="0" i="1" dirty="0" smtClean="0"/>
              <a:t>x</a:t>
            </a:r>
            <a:r>
              <a:rPr lang="en-US" b="0" i="1" baseline="-25000" dirty="0" smtClean="0"/>
              <a:t>2</a:t>
            </a:r>
            <a:r>
              <a:rPr lang="en-US" b="0" dirty="0" smtClean="0"/>
              <a:t> or </a:t>
            </a:r>
            <a:r>
              <a:rPr lang="en-US" b="0" i="1" dirty="0" smtClean="0"/>
              <a:t>y</a:t>
            </a:r>
            <a:r>
              <a:rPr lang="en-US" b="0" i="1" baseline="-25000" dirty="0" smtClean="0"/>
              <a:t>1</a:t>
            </a:r>
            <a:r>
              <a:rPr lang="en-US" b="0" dirty="0" smtClean="0"/>
              <a:t>.</a:t>
            </a:r>
          </a:p>
          <a:p>
            <a:pPr>
              <a:lnSpc>
                <a:spcPct val="90000"/>
              </a:lnSpc>
            </a:pPr>
            <a:r>
              <a:rPr lang="en-US" b="0" dirty="0" smtClean="0"/>
              <a:t>In </a:t>
            </a:r>
            <a:r>
              <a:rPr lang="en-US" b="0" i="1" dirty="0" smtClean="0"/>
              <a:t>z</a:t>
            </a:r>
            <a:r>
              <a:rPr lang="en-US" b="0" i="1" baseline="-25000" dirty="0" smtClean="0"/>
              <a:t>1</a:t>
            </a:r>
            <a:r>
              <a:rPr lang="en-US" b="0" dirty="0" smtClean="0"/>
              <a:t>, if we read a </a:t>
            </a:r>
            <a:r>
              <a:rPr lang="en-US" b="0" i="1" dirty="0" smtClean="0"/>
              <a:t>b</a:t>
            </a:r>
            <a:r>
              <a:rPr lang="en-US" b="0" dirty="0" smtClean="0"/>
              <a:t>, we go to </a:t>
            </a:r>
            <a:r>
              <a:rPr lang="en-US" b="0" i="1" dirty="0" smtClean="0"/>
              <a:t>x</a:t>
            </a:r>
            <a:r>
              <a:rPr lang="en-US" b="0" i="1" baseline="-25000" dirty="0" smtClean="0"/>
              <a:t>1</a:t>
            </a:r>
            <a:r>
              <a:rPr lang="en-US" b="0" dirty="0" smtClean="0"/>
              <a:t> (observing </a:t>
            </a:r>
            <a:r>
              <a:rPr lang="en-US" b="0" i="1" dirty="0" smtClean="0"/>
              <a:t>FA</a:t>
            </a:r>
            <a:r>
              <a:rPr lang="en-US" b="0" i="1" baseline="-25000" dirty="0" smtClean="0"/>
              <a:t>1</a:t>
            </a:r>
            <a:r>
              <a:rPr lang="en-US" b="0" dirty="0" smtClean="0"/>
              <a:t>), or to </a:t>
            </a:r>
            <a:r>
              <a:rPr lang="en-US" b="0" i="1" dirty="0" smtClean="0"/>
              <a:t>y</a:t>
            </a:r>
            <a:r>
              <a:rPr lang="en-US" b="0" i="1" baseline="-25000" dirty="0" smtClean="0"/>
              <a:t>2 </a:t>
            </a:r>
            <a:r>
              <a:rPr lang="en-US" b="0" dirty="0" smtClean="0"/>
              <a:t>(observing </a:t>
            </a:r>
            <a:r>
              <a:rPr lang="en-US" b="0" i="1" dirty="0" smtClean="0"/>
              <a:t>FA</a:t>
            </a:r>
            <a:r>
              <a:rPr lang="en-US" b="0" i="1" baseline="-25000" dirty="0" smtClean="0"/>
              <a:t>2</a:t>
            </a:r>
            <a:r>
              <a:rPr lang="en-US" b="0" dirty="0" smtClean="0"/>
              <a:t>). </a:t>
            </a:r>
          </a:p>
          <a:p>
            <a:pPr>
              <a:lnSpc>
                <a:spcPct val="90000"/>
              </a:lnSpc>
              <a:buFontTx/>
              <a:buNone/>
            </a:pPr>
            <a:r>
              <a:rPr lang="en-US" b="0" dirty="0" smtClean="0"/>
              <a:t>    Let </a:t>
            </a:r>
            <a:r>
              <a:rPr lang="en-US" b="0" i="1" dirty="0" smtClean="0"/>
              <a:t>z</a:t>
            </a:r>
            <a:r>
              <a:rPr lang="en-US" b="0" i="1" baseline="-25000" dirty="0" smtClean="0"/>
              <a:t>3</a:t>
            </a:r>
            <a:r>
              <a:rPr lang="en-US" b="0" dirty="0" smtClean="0"/>
              <a:t> = </a:t>
            </a:r>
            <a:r>
              <a:rPr lang="en-US" b="0" i="1" dirty="0" smtClean="0"/>
              <a:t>x</a:t>
            </a:r>
            <a:r>
              <a:rPr lang="en-US" b="0" i="1" baseline="-25000" dirty="0" smtClean="0"/>
              <a:t>1</a:t>
            </a:r>
            <a:r>
              <a:rPr lang="en-US" b="0" dirty="0" smtClean="0"/>
              <a:t> or </a:t>
            </a:r>
            <a:r>
              <a:rPr lang="en-US" b="0" i="1" dirty="0" smtClean="0"/>
              <a:t>y</a:t>
            </a:r>
            <a:r>
              <a:rPr lang="en-US" b="0" i="1" baseline="-25000" dirty="0" smtClean="0"/>
              <a:t>2</a:t>
            </a:r>
            <a:r>
              <a:rPr lang="en-US" b="0" dirty="0" smtClean="0"/>
              <a:t>. Note that </a:t>
            </a:r>
            <a:r>
              <a:rPr lang="en-US" b="0" i="1" dirty="0" smtClean="0"/>
              <a:t>z</a:t>
            </a:r>
            <a:r>
              <a:rPr lang="en-US" b="0" i="1" baseline="-25000" dirty="0" smtClean="0"/>
              <a:t>3</a:t>
            </a:r>
            <a:r>
              <a:rPr lang="en-US" b="0" dirty="0" smtClean="0"/>
              <a:t> must be a final state since </a:t>
            </a:r>
            <a:r>
              <a:rPr lang="en-US" b="0" i="1" dirty="0" smtClean="0"/>
              <a:t>y</a:t>
            </a:r>
            <a:r>
              <a:rPr lang="en-US" b="0" i="1" baseline="-25000" dirty="0" smtClean="0"/>
              <a:t>2</a:t>
            </a:r>
            <a:r>
              <a:rPr lang="en-US" b="0" dirty="0" smtClean="0"/>
              <a:t> is a final state.</a:t>
            </a:r>
          </a:p>
          <a:p>
            <a:pPr>
              <a:lnSpc>
                <a:spcPct val="90000"/>
              </a:lnSpc>
            </a:pPr>
            <a:endParaRPr lang="en-US" b="0" dirty="0"/>
          </a:p>
        </p:txBody>
      </p:sp>
      <p:pic>
        <p:nvPicPr>
          <p:cNvPr id="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3922372"/>
            <a:ext cx="2971800" cy="2554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Group 34"/>
          <p:cNvGraphicFramePr>
            <a:graphicFrameLocks noGrp="1"/>
          </p:cNvGraphicFramePr>
          <p:nvPr>
            <p:ph sz="half" idx="4294967295"/>
            <p:extLst>
              <p:ext uri="{D42A27DB-BD31-4B8C-83A1-F6EECF244321}">
                <p14:modId xmlns:p14="http://schemas.microsoft.com/office/powerpoint/2010/main" val="3986989769"/>
              </p:ext>
            </p:extLst>
          </p:nvPr>
        </p:nvGraphicFramePr>
        <p:xfrm>
          <a:off x="4343400" y="3841750"/>
          <a:ext cx="4610100" cy="1035050"/>
        </p:xfrm>
        <a:graphic>
          <a:graphicData uri="http://schemas.openxmlformats.org/drawingml/2006/table">
            <a:tbl>
              <a:tblPr/>
              <a:tblGrid>
                <a:gridCol w="1536700"/>
                <a:gridCol w="1536700"/>
                <a:gridCol w="1536700"/>
              </a:tblGrid>
              <a:tr h="349885">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600" b="0"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Old states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New states after reading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6543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b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a:t>
                      </a:r>
                      <a:r>
                        <a:rPr kumimoji="0" lang="en-US" sz="1600" b="1" i="0" u="none" strike="noStrike" cap="none" normalizeH="0" baseline="0" dirty="0" smtClean="0">
                          <a:ln>
                            <a:noFill/>
                          </a:ln>
                          <a:solidFill>
                            <a:srgbClr val="0070C0"/>
                          </a:solidFill>
                          <a:effectLst/>
                          <a:latin typeface="Tahoma" pitchFamily="34" charset="0"/>
                          <a:cs typeface="Tahoma" pitchFamily="34" charset="0"/>
                        </a:rPr>
                        <a:t>€ </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,y</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,y</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,y</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rPr>
                        <a:t> 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433220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381000"/>
            <a:ext cx="8229600" cy="609600"/>
          </a:xfrm>
        </p:spPr>
        <p:txBody>
          <a:bodyPr>
            <a:normAutofit fontScale="90000"/>
          </a:bodyPr>
          <a:lstStyle/>
          <a:p>
            <a:endParaRPr lang="en-US"/>
          </a:p>
        </p:txBody>
      </p:sp>
      <p:sp>
        <p:nvSpPr>
          <p:cNvPr id="5" name="Rectangle 3"/>
          <p:cNvSpPr txBox="1">
            <a:spLocks noChangeArrowheads="1"/>
          </p:cNvSpPr>
          <p:nvPr/>
        </p:nvSpPr>
        <p:spPr>
          <a:xfrm>
            <a:off x="457200" y="1219200"/>
            <a:ext cx="8229600" cy="48768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400" b="0" dirty="0" smtClean="0"/>
              <a:t>In </a:t>
            </a:r>
            <a:r>
              <a:rPr lang="en-US" sz="2400" b="0" i="1" dirty="0" smtClean="0"/>
              <a:t>z</a:t>
            </a:r>
            <a:r>
              <a:rPr lang="en-US" sz="2400" b="0" i="1" baseline="-25000" dirty="0" smtClean="0"/>
              <a:t>2</a:t>
            </a:r>
            <a:r>
              <a:rPr lang="en-US" sz="2400" b="0" dirty="0" smtClean="0"/>
              <a:t>, if we read an </a:t>
            </a:r>
            <a:r>
              <a:rPr lang="en-US" sz="2400" b="0" i="1" dirty="0" smtClean="0"/>
              <a:t>a</a:t>
            </a:r>
            <a:r>
              <a:rPr lang="en-US" sz="2400" b="0" dirty="0" smtClean="0"/>
              <a:t>, we go to </a:t>
            </a:r>
            <a:r>
              <a:rPr lang="en-US" sz="2400" b="0" i="1" dirty="0" smtClean="0"/>
              <a:t>x</a:t>
            </a:r>
            <a:r>
              <a:rPr lang="en-US" sz="2400" b="0" i="1" baseline="-25000" dirty="0" smtClean="0"/>
              <a:t>3</a:t>
            </a:r>
            <a:r>
              <a:rPr lang="en-US" sz="2400" b="0" dirty="0" smtClean="0"/>
              <a:t> or </a:t>
            </a:r>
            <a:r>
              <a:rPr lang="en-US" sz="2400" b="0" i="1" dirty="0" smtClean="0"/>
              <a:t>y</a:t>
            </a:r>
            <a:r>
              <a:rPr lang="en-US" sz="2400" b="0" i="1" baseline="-25000" dirty="0" smtClean="0"/>
              <a:t>1</a:t>
            </a:r>
            <a:r>
              <a:rPr lang="en-US" sz="2400" b="0" dirty="0" smtClean="0"/>
              <a:t>. Let </a:t>
            </a:r>
            <a:r>
              <a:rPr lang="en-US" sz="2400" b="0" i="1" dirty="0" smtClean="0"/>
              <a:t>z</a:t>
            </a:r>
            <a:r>
              <a:rPr lang="en-US" sz="2400" b="0" i="1" baseline="-25000" dirty="0" smtClean="0"/>
              <a:t>4</a:t>
            </a:r>
            <a:r>
              <a:rPr lang="en-US" sz="2400" b="0" dirty="0" smtClean="0"/>
              <a:t> = </a:t>
            </a:r>
            <a:r>
              <a:rPr lang="en-US" sz="2400" b="0" i="1" dirty="0" smtClean="0"/>
              <a:t>x</a:t>
            </a:r>
            <a:r>
              <a:rPr lang="en-US" sz="2400" b="0" i="1" baseline="-25000" dirty="0" smtClean="0"/>
              <a:t>3</a:t>
            </a:r>
            <a:r>
              <a:rPr lang="en-US" sz="2400" b="0" dirty="0" smtClean="0"/>
              <a:t> or </a:t>
            </a:r>
            <a:r>
              <a:rPr lang="en-US" sz="2400" b="0" i="1" dirty="0" smtClean="0"/>
              <a:t>y</a:t>
            </a:r>
            <a:r>
              <a:rPr lang="en-US" sz="2400" b="0" i="1" baseline="-25000" dirty="0" smtClean="0"/>
              <a:t>1</a:t>
            </a:r>
            <a:r>
              <a:rPr lang="en-US" sz="2400" b="0" dirty="0" smtClean="0"/>
              <a:t>. </a:t>
            </a:r>
            <a:r>
              <a:rPr lang="en-US" sz="2400" b="0" i="1" dirty="0" smtClean="0"/>
              <a:t>z</a:t>
            </a:r>
            <a:r>
              <a:rPr lang="en-US" sz="2400" b="0" i="1" baseline="-25000" dirty="0" smtClean="0"/>
              <a:t>4</a:t>
            </a:r>
            <a:r>
              <a:rPr lang="en-US" sz="2400" b="0" dirty="0" smtClean="0"/>
              <a:t> is a final state because </a:t>
            </a:r>
            <a:r>
              <a:rPr lang="en-US" sz="2400" b="0" i="1" dirty="0" smtClean="0"/>
              <a:t>x</a:t>
            </a:r>
            <a:r>
              <a:rPr lang="en-US" sz="2400" b="0" i="1" baseline="-25000" dirty="0" smtClean="0"/>
              <a:t>3</a:t>
            </a:r>
            <a:r>
              <a:rPr lang="en-US" sz="2400" b="0" dirty="0" smtClean="0"/>
              <a:t> is.</a:t>
            </a:r>
          </a:p>
          <a:p>
            <a:r>
              <a:rPr lang="en-US" sz="2400" b="0" dirty="0" smtClean="0"/>
              <a:t>In </a:t>
            </a:r>
            <a:r>
              <a:rPr lang="en-US" sz="2400" b="0" i="1" dirty="0" smtClean="0"/>
              <a:t>z</a:t>
            </a:r>
            <a:r>
              <a:rPr lang="en-US" sz="2400" b="0" i="1" baseline="-25000" dirty="0" smtClean="0"/>
              <a:t>2</a:t>
            </a:r>
            <a:r>
              <a:rPr lang="en-US" sz="2400" b="0" dirty="0" smtClean="0"/>
              <a:t>, if we read a </a:t>
            </a:r>
            <a:r>
              <a:rPr lang="en-US" sz="2400" b="0" i="1" dirty="0" smtClean="0"/>
              <a:t>b</a:t>
            </a:r>
            <a:r>
              <a:rPr lang="en-US" sz="2400" b="0" dirty="0" smtClean="0"/>
              <a:t>, we go to </a:t>
            </a:r>
            <a:r>
              <a:rPr lang="en-US" sz="2400" b="0" i="1" dirty="0" smtClean="0"/>
              <a:t>x</a:t>
            </a:r>
            <a:r>
              <a:rPr lang="en-US" sz="2400" b="0" i="1" baseline="-25000" dirty="0" smtClean="0"/>
              <a:t>1</a:t>
            </a:r>
            <a:r>
              <a:rPr lang="en-US" sz="2400" b="0" dirty="0" smtClean="0"/>
              <a:t> or </a:t>
            </a:r>
            <a:r>
              <a:rPr lang="en-US" sz="2400" b="0" i="1" dirty="0" smtClean="0"/>
              <a:t>y</a:t>
            </a:r>
            <a:r>
              <a:rPr lang="en-US" sz="2400" b="0" i="1" baseline="-25000" dirty="0" smtClean="0"/>
              <a:t>2</a:t>
            </a:r>
            <a:r>
              <a:rPr lang="en-US" sz="2400" b="0" dirty="0" smtClean="0"/>
              <a:t>, which is </a:t>
            </a:r>
            <a:r>
              <a:rPr lang="en-US" sz="2400" b="0" i="1" dirty="0" smtClean="0"/>
              <a:t>z</a:t>
            </a:r>
            <a:r>
              <a:rPr lang="en-US" sz="2400" b="0" i="1" baseline="-25000" dirty="0" smtClean="0"/>
              <a:t>3</a:t>
            </a:r>
            <a:r>
              <a:rPr lang="en-US" sz="2400" b="0" dirty="0" smtClean="0"/>
              <a:t>.</a:t>
            </a:r>
          </a:p>
          <a:p>
            <a:endParaRPr lang="en-US" sz="2400" b="0" dirty="0"/>
          </a:p>
        </p:txBody>
      </p:sp>
      <p:pic>
        <p:nvPicPr>
          <p:cNvPr id="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3789363"/>
            <a:ext cx="3048000" cy="261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2590800"/>
            <a:ext cx="4191000" cy="118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 name="Group 34"/>
          <p:cNvGraphicFramePr>
            <a:graphicFrameLocks noGrp="1"/>
          </p:cNvGraphicFramePr>
          <p:nvPr>
            <p:ph sz="half" idx="4294967295"/>
            <p:extLst>
              <p:ext uri="{D42A27DB-BD31-4B8C-83A1-F6EECF244321}">
                <p14:modId xmlns:p14="http://schemas.microsoft.com/office/powerpoint/2010/main" val="803247932"/>
              </p:ext>
            </p:extLst>
          </p:nvPr>
        </p:nvGraphicFramePr>
        <p:xfrm>
          <a:off x="4343400" y="3810000"/>
          <a:ext cx="4610100" cy="1384935"/>
        </p:xfrm>
        <a:graphic>
          <a:graphicData uri="http://schemas.openxmlformats.org/drawingml/2006/table">
            <a:tbl>
              <a:tblPr/>
              <a:tblGrid>
                <a:gridCol w="1536700"/>
                <a:gridCol w="1536700"/>
                <a:gridCol w="1536700"/>
              </a:tblGrid>
              <a:tr h="349885">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600" b="0"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Old states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New states after reading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6543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b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a:t>
                      </a:r>
                      <a:r>
                        <a:rPr kumimoji="0" lang="en-US" sz="1600" b="1" i="0" u="none" strike="noStrike" cap="none" normalizeH="0" baseline="0" dirty="0" smtClean="0">
                          <a:ln>
                            <a:noFill/>
                          </a:ln>
                          <a:solidFill>
                            <a:srgbClr val="0070C0"/>
                          </a:solidFill>
                          <a:effectLst/>
                          <a:latin typeface="Tahoma" pitchFamily="34" charset="0"/>
                          <a:cs typeface="Tahoma" pitchFamily="34" charset="0"/>
                        </a:rPr>
                        <a:t>€ </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,y</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,y</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,y</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rPr>
                        <a:t> 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r>
                        <a:rPr kumimoji="0" lang="en-US" sz="1600" b="1" i="0" u="none" strike="noStrike" cap="none" normalizeH="0" baseline="0" dirty="0" smtClean="0">
                          <a:ln>
                            <a:noFill/>
                          </a:ln>
                          <a:solidFill>
                            <a:srgbClr val="0070C0"/>
                          </a:solidFill>
                          <a:effectLst/>
                          <a:latin typeface="Tahoma" pitchFamily="34" charset="0"/>
                          <a:cs typeface="Tahoma" pitchFamily="34" charset="0"/>
                        </a:rPr>
                        <a:t>€ </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y</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y</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a:t>
                      </a:r>
                      <a:r>
                        <a:rPr kumimoji="0" lang="en-US" sz="1600" b="1" i="0" u="none" strike="noStrike" cap="none" normalizeH="0" baseline="0" dirty="0" smtClean="0">
                          <a:ln>
                            <a:noFill/>
                          </a:ln>
                          <a:solidFill>
                            <a:srgbClr val="0070C0"/>
                          </a:solidFill>
                          <a:effectLst/>
                          <a:latin typeface="Tahoma" pitchFamily="34" charset="0"/>
                          <a:cs typeface="Tahoma" pitchFamily="34" charset="0"/>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y</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r>
                        <a:rPr kumimoji="0" lang="en-US" sz="1600" b="1" i="0" u="none" strike="noStrike" cap="none" normalizeH="0" baseline="0" dirty="0" smtClean="0">
                          <a:ln>
                            <a:noFill/>
                          </a:ln>
                          <a:solidFill>
                            <a:srgbClr val="0070C0"/>
                          </a:solidFill>
                          <a:effectLst/>
                          <a:latin typeface="Tahoma" pitchFamily="34" charset="0"/>
                          <a:cs typeface="Tahoma" pitchFamily="34" charset="0"/>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9244169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34"/>
          <p:cNvGraphicFramePr>
            <a:graphicFrameLocks noGrp="1"/>
          </p:cNvGraphicFramePr>
          <p:nvPr>
            <p:ph sz="half" idx="4294967295"/>
            <p:extLst>
              <p:ext uri="{D42A27DB-BD31-4B8C-83A1-F6EECF244321}">
                <p14:modId xmlns:p14="http://schemas.microsoft.com/office/powerpoint/2010/main" val="1279912003"/>
              </p:ext>
            </p:extLst>
          </p:nvPr>
        </p:nvGraphicFramePr>
        <p:xfrm>
          <a:off x="2362200" y="457200"/>
          <a:ext cx="4914900" cy="2434590"/>
        </p:xfrm>
        <a:graphic>
          <a:graphicData uri="http://schemas.openxmlformats.org/drawingml/2006/table">
            <a:tbl>
              <a:tblPr/>
              <a:tblGrid>
                <a:gridCol w="1638300"/>
                <a:gridCol w="1638300"/>
                <a:gridCol w="1638300"/>
              </a:tblGrid>
              <a:tr h="349885">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600" b="0"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Old states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New states after reading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6543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b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a:t>
                      </a:r>
                      <a:r>
                        <a:rPr kumimoji="0" lang="en-US" sz="1600" b="1" i="0" u="none" strike="noStrike" cap="none" normalizeH="0" baseline="0" dirty="0" smtClean="0">
                          <a:ln>
                            <a:noFill/>
                          </a:ln>
                          <a:solidFill>
                            <a:srgbClr val="0070C0"/>
                          </a:solidFill>
                          <a:effectLst/>
                          <a:latin typeface="Tahoma" pitchFamily="34" charset="0"/>
                          <a:cs typeface="Tahoma" pitchFamily="34" charset="0"/>
                        </a:rPr>
                        <a:t>€ </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,y</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,y</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,y</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rPr>
                        <a:t> 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r>
                        <a:rPr kumimoji="0" lang="en-US" sz="1600" b="1" i="0" u="none" strike="noStrike" cap="none" normalizeH="0" baseline="0" dirty="0" smtClean="0">
                          <a:ln>
                            <a:noFill/>
                          </a:ln>
                          <a:solidFill>
                            <a:srgbClr val="0070C0"/>
                          </a:solidFill>
                          <a:effectLst/>
                          <a:latin typeface="Tahoma" pitchFamily="34" charset="0"/>
                          <a:cs typeface="Tahoma" pitchFamily="34" charset="0"/>
                        </a:rPr>
                        <a:t>€ </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y</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y</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a:t>
                      </a:r>
                      <a:r>
                        <a:rPr kumimoji="0" lang="en-US" sz="1600" b="1" i="0" u="none" strike="noStrike" cap="none" normalizeH="0" baseline="0" dirty="0" smtClean="0">
                          <a:ln>
                            <a:noFill/>
                          </a:ln>
                          <a:solidFill>
                            <a:srgbClr val="0070C0"/>
                          </a:solidFill>
                          <a:effectLst/>
                          <a:latin typeface="Tahoma" pitchFamily="34" charset="0"/>
                          <a:cs typeface="Tahoma" pitchFamily="34" charset="0"/>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y</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r>
                        <a:rPr kumimoji="0" lang="en-US" sz="1600" b="1" i="0" u="none" strike="noStrike" cap="none" normalizeH="0" baseline="0" dirty="0" smtClean="0">
                          <a:ln>
                            <a:noFill/>
                          </a:ln>
                          <a:solidFill>
                            <a:srgbClr val="0070C0"/>
                          </a:solidFill>
                          <a:effectLst/>
                          <a:latin typeface="Tahoma" pitchFamily="34" charset="0"/>
                          <a:cs typeface="Tahoma" pitchFamily="34" charset="0"/>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 </a:t>
                      </a:r>
                      <a:r>
                        <a:rPr kumimoji="0" lang="en-US" sz="1600" b="1" i="0" u="none" strike="noStrike" cap="none" normalizeH="0" baseline="0" dirty="0" smtClean="0">
                          <a:ln>
                            <a:noFill/>
                          </a:ln>
                          <a:solidFill>
                            <a:srgbClr val="0070C0"/>
                          </a:solidFill>
                          <a:effectLst/>
                          <a:latin typeface="Tahoma" pitchFamily="34" charset="0"/>
                          <a:cs typeface="Tahoma" pitchFamily="34" charset="0"/>
                        </a:rPr>
                        <a:t>€ </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y</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y</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a:t>
                      </a:r>
                      <a:r>
                        <a:rPr kumimoji="0" lang="en-US" sz="1600" b="1" i="0" u="none" strike="noStrike" cap="none" normalizeH="0" baseline="0" dirty="0" smtClean="0">
                          <a:ln>
                            <a:noFill/>
                          </a:ln>
                          <a:solidFill>
                            <a:srgbClr val="0070C0"/>
                          </a:solidFill>
                          <a:effectLst/>
                          <a:latin typeface="Tahoma" pitchFamily="34" charset="0"/>
                          <a:cs typeface="Tahoma" pitchFamily="34" charset="0"/>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y</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r>
                        <a:rPr kumimoji="0" lang="en-US" sz="1600" b="1" i="0" u="none" strike="noStrike" cap="none" normalizeH="0" baseline="0" dirty="0" smtClean="0">
                          <a:ln>
                            <a:noFill/>
                          </a:ln>
                          <a:solidFill>
                            <a:srgbClr val="0070C0"/>
                          </a:solidFill>
                          <a:effectLst/>
                          <a:latin typeface="Tahoma" pitchFamily="34" charset="0"/>
                          <a:cs typeface="Tahoma" pitchFamily="34" charset="0"/>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 + </a:t>
                      </a:r>
                      <a:r>
                        <a:rPr kumimoji="0" lang="en-US" sz="1600" b="1" i="0" u="none" strike="noStrike" cap="none" normalizeH="0" baseline="0" dirty="0" smtClean="0">
                          <a:ln>
                            <a:noFill/>
                          </a:ln>
                          <a:solidFill>
                            <a:srgbClr val="0070C0"/>
                          </a:solidFill>
                          <a:effectLst/>
                          <a:latin typeface="Tahoma" pitchFamily="34" charset="0"/>
                          <a:cs typeface="Tahoma" pitchFamily="34" charset="0"/>
                        </a:rPr>
                        <a:t>€ </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y</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y</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a:t>
                      </a:r>
                      <a:r>
                        <a:rPr kumimoji="0" lang="en-US" sz="1600" b="1" i="0" u="none" strike="noStrike" cap="none" normalizeH="0" baseline="0" dirty="0" smtClean="0">
                          <a:ln>
                            <a:noFill/>
                          </a:ln>
                          <a:solidFill>
                            <a:srgbClr val="0070C0"/>
                          </a:solidFill>
                          <a:effectLst/>
                          <a:latin typeface="Tahoma" pitchFamily="34" charset="0"/>
                          <a:cs typeface="Tahoma" pitchFamily="34" charset="0"/>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y</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r>
                        <a:rPr kumimoji="0" lang="en-US" sz="1600" b="1" i="0" u="none" strike="noStrike" cap="none" normalizeH="0" baseline="0" dirty="0" smtClean="0">
                          <a:ln>
                            <a:noFill/>
                          </a:ln>
                          <a:solidFill>
                            <a:srgbClr val="0070C0"/>
                          </a:solidFill>
                          <a:effectLst/>
                          <a:latin typeface="Tahoma" pitchFamily="34" charset="0"/>
                          <a:cs typeface="Tahoma" pitchFamily="34" charset="0"/>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5</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5</a:t>
                      </a:r>
                      <a:r>
                        <a:rPr kumimoji="0" lang="en-US" sz="1600" b="1" i="0" u="none" strike="noStrike" cap="none" normalizeH="0" baseline="0" dirty="0" smtClean="0">
                          <a:ln>
                            <a:noFill/>
                          </a:ln>
                          <a:solidFill>
                            <a:srgbClr val="0070C0"/>
                          </a:solidFill>
                          <a:effectLst/>
                          <a:latin typeface="Tahoma" pitchFamily="34" charset="0"/>
                        </a:rPr>
                        <a:t> + </a:t>
                      </a:r>
                      <a:r>
                        <a:rPr kumimoji="0" lang="en-US" sz="1600" b="1" i="0" u="none" strike="noStrike" cap="none" normalizeH="0" baseline="0" dirty="0" smtClean="0">
                          <a:ln>
                            <a:noFill/>
                          </a:ln>
                          <a:solidFill>
                            <a:srgbClr val="0070C0"/>
                          </a:solidFill>
                          <a:effectLst/>
                          <a:latin typeface="Tahoma" pitchFamily="34" charset="0"/>
                          <a:cs typeface="Tahoma" pitchFamily="34" charset="0"/>
                        </a:rPr>
                        <a:t>€ </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y</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y</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a:t>
                      </a:r>
                      <a:r>
                        <a:rPr kumimoji="0" lang="en-US" sz="1600" b="1" i="0" u="none" strike="noStrike" cap="none" normalizeH="0" baseline="0" dirty="0" smtClean="0">
                          <a:ln>
                            <a:noFill/>
                          </a:ln>
                          <a:solidFill>
                            <a:srgbClr val="0070C0"/>
                          </a:solidFill>
                          <a:effectLst/>
                          <a:latin typeface="Tahoma" pitchFamily="34" charset="0"/>
                          <a:cs typeface="Tahoma" pitchFamily="34" charset="0"/>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y</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r>
                        <a:rPr kumimoji="0" lang="en-US" sz="1600" b="1" i="0" u="none" strike="noStrike" cap="none" normalizeH="0" baseline="0" dirty="0" smtClean="0">
                          <a:ln>
                            <a:noFill/>
                          </a:ln>
                          <a:solidFill>
                            <a:srgbClr val="0070C0"/>
                          </a:solidFill>
                          <a:effectLst/>
                          <a:latin typeface="Tahoma" pitchFamily="34" charset="0"/>
                          <a:cs typeface="Tahoma" pitchFamily="34" charset="0"/>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5</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792848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3298825"/>
            <a:ext cx="5638800" cy="294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Group 34"/>
          <p:cNvGraphicFramePr>
            <a:graphicFrameLocks noGrp="1"/>
          </p:cNvGraphicFramePr>
          <p:nvPr>
            <p:ph sz="half" idx="4294967295"/>
            <p:extLst>
              <p:ext uri="{D42A27DB-BD31-4B8C-83A1-F6EECF244321}">
                <p14:modId xmlns:p14="http://schemas.microsoft.com/office/powerpoint/2010/main" val="1465944035"/>
              </p:ext>
            </p:extLst>
          </p:nvPr>
        </p:nvGraphicFramePr>
        <p:xfrm>
          <a:off x="2362200" y="461010"/>
          <a:ext cx="4914900" cy="2434590"/>
        </p:xfrm>
        <a:graphic>
          <a:graphicData uri="http://schemas.openxmlformats.org/drawingml/2006/table">
            <a:tbl>
              <a:tblPr/>
              <a:tblGrid>
                <a:gridCol w="1638300"/>
                <a:gridCol w="1638300"/>
                <a:gridCol w="1638300"/>
              </a:tblGrid>
              <a:tr h="349885">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600" b="0"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Old states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New states after reading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6543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b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a:t>
                      </a:r>
                      <a:r>
                        <a:rPr kumimoji="0" lang="en-US" sz="1600" b="1" i="0" u="none" strike="noStrike" cap="none" normalizeH="0" baseline="0" dirty="0" smtClean="0">
                          <a:ln>
                            <a:noFill/>
                          </a:ln>
                          <a:solidFill>
                            <a:srgbClr val="0070C0"/>
                          </a:solidFill>
                          <a:effectLst/>
                          <a:latin typeface="Tahoma" pitchFamily="34" charset="0"/>
                          <a:cs typeface="Tahoma" pitchFamily="34" charset="0"/>
                        </a:rPr>
                        <a:t>€ </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,y</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,y</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,y</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rPr>
                        <a:t> 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r>
                        <a:rPr kumimoji="0" lang="en-US" sz="1600" b="1" i="0" u="none" strike="noStrike" cap="none" normalizeH="0" baseline="0" dirty="0" smtClean="0">
                          <a:ln>
                            <a:noFill/>
                          </a:ln>
                          <a:solidFill>
                            <a:srgbClr val="0070C0"/>
                          </a:solidFill>
                          <a:effectLst/>
                          <a:latin typeface="Tahoma" pitchFamily="34" charset="0"/>
                          <a:cs typeface="Tahoma" pitchFamily="34" charset="0"/>
                        </a:rPr>
                        <a:t>€ </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y</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y</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a:t>
                      </a:r>
                      <a:r>
                        <a:rPr kumimoji="0" lang="en-US" sz="1600" b="1" i="0" u="none" strike="noStrike" cap="none" normalizeH="0" baseline="0" dirty="0" smtClean="0">
                          <a:ln>
                            <a:noFill/>
                          </a:ln>
                          <a:solidFill>
                            <a:srgbClr val="0070C0"/>
                          </a:solidFill>
                          <a:effectLst/>
                          <a:latin typeface="Tahoma" pitchFamily="34" charset="0"/>
                          <a:cs typeface="Tahoma" pitchFamily="34" charset="0"/>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y</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r>
                        <a:rPr kumimoji="0" lang="en-US" sz="1600" b="1" i="0" u="none" strike="noStrike" cap="none" normalizeH="0" baseline="0" dirty="0" smtClean="0">
                          <a:ln>
                            <a:noFill/>
                          </a:ln>
                          <a:solidFill>
                            <a:srgbClr val="0070C0"/>
                          </a:solidFill>
                          <a:effectLst/>
                          <a:latin typeface="Tahoma" pitchFamily="34" charset="0"/>
                          <a:cs typeface="Tahoma" pitchFamily="34" charset="0"/>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 </a:t>
                      </a:r>
                      <a:r>
                        <a:rPr kumimoji="0" lang="en-US" sz="1600" b="1" i="0" u="none" strike="noStrike" cap="none" normalizeH="0" baseline="0" dirty="0" smtClean="0">
                          <a:ln>
                            <a:noFill/>
                          </a:ln>
                          <a:solidFill>
                            <a:srgbClr val="0070C0"/>
                          </a:solidFill>
                          <a:effectLst/>
                          <a:latin typeface="Tahoma" pitchFamily="34" charset="0"/>
                          <a:cs typeface="Tahoma" pitchFamily="34" charset="0"/>
                        </a:rPr>
                        <a:t>€ </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y</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y</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a:t>
                      </a:r>
                      <a:r>
                        <a:rPr kumimoji="0" lang="en-US" sz="1600" b="1" i="0" u="none" strike="noStrike" cap="none" normalizeH="0" baseline="0" dirty="0" smtClean="0">
                          <a:ln>
                            <a:noFill/>
                          </a:ln>
                          <a:solidFill>
                            <a:srgbClr val="0070C0"/>
                          </a:solidFill>
                          <a:effectLst/>
                          <a:latin typeface="Tahoma" pitchFamily="34" charset="0"/>
                          <a:cs typeface="Tahoma" pitchFamily="34" charset="0"/>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y</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r>
                        <a:rPr kumimoji="0" lang="en-US" sz="1600" b="1" i="0" u="none" strike="noStrike" cap="none" normalizeH="0" baseline="0" dirty="0" smtClean="0">
                          <a:ln>
                            <a:noFill/>
                          </a:ln>
                          <a:solidFill>
                            <a:srgbClr val="0070C0"/>
                          </a:solidFill>
                          <a:effectLst/>
                          <a:latin typeface="Tahoma" pitchFamily="34" charset="0"/>
                          <a:cs typeface="Tahoma" pitchFamily="34" charset="0"/>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 + </a:t>
                      </a:r>
                      <a:r>
                        <a:rPr kumimoji="0" lang="en-US" sz="1600" b="1" i="0" u="none" strike="noStrike" cap="none" normalizeH="0" baseline="0" dirty="0" smtClean="0">
                          <a:ln>
                            <a:noFill/>
                          </a:ln>
                          <a:solidFill>
                            <a:srgbClr val="0070C0"/>
                          </a:solidFill>
                          <a:effectLst/>
                          <a:latin typeface="Tahoma" pitchFamily="34" charset="0"/>
                          <a:cs typeface="Tahoma" pitchFamily="34" charset="0"/>
                        </a:rPr>
                        <a:t>€ </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y</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y</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a:t>
                      </a:r>
                      <a:r>
                        <a:rPr kumimoji="0" lang="en-US" sz="1600" b="1" i="0" u="none" strike="noStrike" cap="none" normalizeH="0" baseline="0" dirty="0" smtClean="0">
                          <a:ln>
                            <a:noFill/>
                          </a:ln>
                          <a:solidFill>
                            <a:srgbClr val="0070C0"/>
                          </a:solidFill>
                          <a:effectLst/>
                          <a:latin typeface="Tahoma" pitchFamily="34" charset="0"/>
                          <a:cs typeface="Tahoma" pitchFamily="34" charset="0"/>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y</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r>
                        <a:rPr kumimoji="0" lang="en-US" sz="1600" b="1" i="0" u="none" strike="noStrike" cap="none" normalizeH="0" baseline="0" dirty="0" smtClean="0">
                          <a:ln>
                            <a:noFill/>
                          </a:ln>
                          <a:solidFill>
                            <a:srgbClr val="0070C0"/>
                          </a:solidFill>
                          <a:effectLst/>
                          <a:latin typeface="Tahoma" pitchFamily="34" charset="0"/>
                          <a:cs typeface="Tahoma" pitchFamily="34" charset="0"/>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5</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5</a:t>
                      </a:r>
                      <a:r>
                        <a:rPr kumimoji="0" lang="en-US" sz="1600" b="1" i="0" u="none" strike="noStrike" cap="none" normalizeH="0" baseline="0" dirty="0" smtClean="0">
                          <a:ln>
                            <a:noFill/>
                          </a:ln>
                          <a:solidFill>
                            <a:srgbClr val="0070C0"/>
                          </a:solidFill>
                          <a:effectLst/>
                          <a:latin typeface="Tahoma" pitchFamily="34" charset="0"/>
                        </a:rPr>
                        <a:t> + </a:t>
                      </a:r>
                      <a:r>
                        <a:rPr kumimoji="0" lang="en-US" sz="1600" b="1" i="0" u="none" strike="noStrike" cap="none" normalizeH="0" baseline="0" dirty="0" smtClean="0">
                          <a:ln>
                            <a:noFill/>
                          </a:ln>
                          <a:solidFill>
                            <a:srgbClr val="0070C0"/>
                          </a:solidFill>
                          <a:effectLst/>
                          <a:latin typeface="Tahoma" pitchFamily="34" charset="0"/>
                          <a:cs typeface="Tahoma" pitchFamily="34" charset="0"/>
                        </a:rPr>
                        <a:t>€ </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y</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y</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a:t>
                      </a:r>
                      <a:r>
                        <a:rPr kumimoji="0" lang="en-US" sz="1600" b="1" i="0" u="none" strike="noStrike" cap="none" normalizeH="0" baseline="0" dirty="0" smtClean="0">
                          <a:ln>
                            <a:noFill/>
                          </a:ln>
                          <a:solidFill>
                            <a:srgbClr val="0070C0"/>
                          </a:solidFill>
                          <a:effectLst/>
                          <a:latin typeface="Tahoma" pitchFamily="34" charset="0"/>
                          <a:cs typeface="Tahoma" pitchFamily="34" charset="0"/>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y</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r>
                        <a:rPr kumimoji="0" lang="en-US" sz="1600" b="1" i="0" u="none" strike="noStrike" cap="none" normalizeH="0" baseline="0" dirty="0" smtClean="0">
                          <a:ln>
                            <a:noFill/>
                          </a:ln>
                          <a:solidFill>
                            <a:srgbClr val="0070C0"/>
                          </a:solidFill>
                          <a:effectLst/>
                          <a:latin typeface="Tahoma" pitchFamily="34" charset="0"/>
                          <a:cs typeface="Tahoma" pitchFamily="34" charset="0"/>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5</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88599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3298825"/>
            <a:ext cx="5638800" cy="294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3"/>
          <p:cNvSpPr txBox="1">
            <a:spLocks noChangeArrowheads="1"/>
          </p:cNvSpPr>
          <p:nvPr/>
        </p:nvSpPr>
        <p:spPr>
          <a:xfrm>
            <a:off x="457200" y="1219200"/>
            <a:ext cx="8229600" cy="48768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b="0" dirty="0" smtClean="0"/>
              <a:t>This machine accepts all words that have a double </a:t>
            </a:r>
            <a:r>
              <a:rPr lang="en-US" b="0" i="1" dirty="0" smtClean="0"/>
              <a:t>a</a:t>
            </a:r>
            <a:r>
              <a:rPr lang="en-US" b="0" dirty="0" smtClean="0"/>
              <a:t> or that end with </a:t>
            </a:r>
            <a:r>
              <a:rPr lang="en-US" b="0" i="1" dirty="0" smtClean="0"/>
              <a:t>b</a:t>
            </a:r>
            <a:r>
              <a:rPr lang="en-US" b="0" dirty="0" smtClean="0"/>
              <a:t>.</a:t>
            </a:r>
          </a:p>
          <a:p>
            <a:r>
              <a:rPr lang="en-US" b="0" dirty="0" smtClean="0"/>
              <a:t>The labels </a:t>
            </a:r>
            <a:r>
              <a:rPr lang="en-US" b="0" i="1" dirty="0" smtClean="0"/>
              <a:t>z</a:t>
            </a:r>
            <a:r>
              <a:rPr lang="en-US" b="0" i="1" baseline="-25000" dirty="0" smtClean="0"/>
              <a:t>1</a:t>
            </a:r>
            <a:r>
              <a:rPr lang="en-US" b="0" dirty="0" smtClean="0"/>
              <a:t> = </a:t>
            </a:r>
            <a:r>
              <a:rPr lang="en-US" b="0" i="1" dirty="0" smtClean="0"/>
              <a:t>x</a:t>
            </a:r>
            <a:r>
              <a:rPr lang="en-US" b="0" i="1" baseline="-25000" dirty="0" smtClean="0"/>
              <a:t>1</a:t>
            </a:r>
            <a:r>
              <a:rPr lang="en-US" b="0" dirty="0" smtClean="0"/>
              <a:t> or </a:t>
            </a:r>
            <a:r>
              <a:rPr lang="en-US" b="0" i="1" dirty="0" smtClean="0"/>
              <a:t>y</a:t>
            </a:r>
            <a:r>
              <a:rPr lang="en-US" b="0" i="1" baseline="-25000" dirty="0" smtClean="0"/>
              <a:t>1</a:t>
            </a:r>
            <a:r>
              <a:rPr lang="en-US" b="0" dirty="0" smtClean="0"/>
              <a:t>, </a:t>
            </a:r>
            <a:r>
              <a:rPr lang="en-US" b="0" i="1" dirty="0" smtClean="0"/>
              <a:t>z</a:t>
            </a:r>
            <a:r>
              <a:rPr lang="en-US" b="0" i="1" baseline="-25000" dirty="0" smtClean="0"/>
              <a:t>2</a:t>
            </a:r>
            <a:r>
              <a:rPr lang="en-US" b="0" dirty="0" smtClean="0"/>
              <a:t> = </a:t>
            </a:r>
            <a:r>
              <a:rPr lang="en-US" b="0" i="1" dirty="0" smtClean="0"/>
              <a:t>x</a:t>
            </a:r>
            <a:r>
              <a:rPr lang="en-US" b="0" i="1" baseline="-25000" dirty="0" smtClean="0"/>
              <a:t>2</a:t>
            </a:r>
            <a:r>
              <a:rPr lang="en-US" b="0" dirty="0" smtClean="0"/>
              <a:t> or </a:t>
            </a:r>
            <a:r>
              <a:rPr lang="en-US" b="0" i="1" dirty="0" smtClean="0"/>
              <a:t>y</a:t>
            </a:r>
            <a:r>
              <a:rPr lang="en-US" b="0" i="1" baseline="-25000" dirty="0" smtClean="0"/>
              <a:t>1</a:t>
            </a:r>
            <a:r>
              <a:rPr lang="en-US" b="0" dirty="0" smtClean="0"/>
              <a:t>, etc. can be removed if you want.</a:t>
            </a:r>
          </a:p>
          <a:p>
            <a:r>
              <a:rPr lang="en-US" b="0" dirty="0"/>
              <a:t>RE corresponding to the above FA may be</a:t>
            </a:r>
          </a:p>
          <a:p>
            <a:r>
              <a:rPr lang="en-US" b="0" dirty="0"/>
              <a:t>		r1+r2 = (</a:t>
            </a:r>
            <a:r>
              <a:rPr lang="en-US" b="0" dirty="0" err="1"/>
              <a:t>a+b</a:t>
            </a:r>
            <a:r>
              <a:rPr lang="en-US" b="0" dirty="0"/>
              <a:t>)*b + (</a:t>
            </a:r>
            <a:r>
              <a:rPr lang="en-US" b="0" dirty="0" err="1"/>
              <a:t>a+b</a:t>
            </a:r>
            <a:r>
              <a:rPr lang="en-US" b="0" dirty="0"/>
              <a:t> )*</a:t>
            </a:r>
            <a:r>
              <a:rPr lang="en-US" b="0" dirty="0" err="1"/>
              <a:t>aa</a:t>
            </a:r>
            <a:r>
              <a:rPr lang="en-US" b="0" dirty="0"/>
              <a:t>(</a:t>
            </a:r>
            <a:r>
              <a:rPr lang="en-US" b="0" dirty="0" err="1"/>
              <a:t>a+b</a:t>
            </a:r>
            <a:r>
              <a:rPr lang="en-US" b="0" dirty="0"/>
              <a:t> )* </a:t>
            </a:r>
          </a:p>
          <a:p>
            <a:endParaRPr lang="en-US" b="0" dirty="0" smtClean="0"/>
          </a:p>
          <a:p>
            <a:endParaRPr lang="en-US" b="0" dirty="0"/>
          </a:p>
        </p:txBody>
      </p:sp>
    </p:spTree>
    <p:extLst>
      <p:ext uri="{BB962C8B-B14F-4D97-AF65-F5344CB8AC3E}">
        <p14:creationId xmlns:p14="http://schemas.microsoft.com/office/powerpoint/2010/main" val="22925923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304800"/>
            <a:ext cx="8229600" cy="1371600"/>
          </a:xfrm>
        </p:spPr>
        <p:txBody>
          <a:bodyPr/>
          <a:lstStyle/>
          <a:p>
            <a:pPr eaLnBrk="1" hangingPunct="1">
              <a:defRPr/>
            </a:pPr>
            <a:r>
              <a:rPr lang="en-US" smtClean="0"/>
              <a:t>Example </a:t>
            </a:r>
          </a:p>
        </p:txBody>
      </p:sp>
      <p:sp>
        <p:nvSpPr>
          <p:cNvPr id="5" name="Rectangle 3"/>
          <p:cNvSpPr txBox="1">
            <a:spLocks noChangeArrowheads="1"/>
          </p:cNvSpPr>
          <p:nvPr/>
        </p:nvSpPr>
        <p:spPr>
          <a:xfrm>
            <a:off x="457200" y="1524000"/>
            <a:ext cx="8229600" cy="49530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defRPr/>
            </a:pPr>
            <a:r>
              <a:rPr lang="en-US" sz="2400" b="0" dirty="0" smtClean="0"/>
              <a:t>Let r</a:t>
            </a:r>
            <a:r>
              <a:rPr lang="en-US" sz="2400" b="0" baseline="-25000" dirty="0" smtClean="0"/>
              <a:t>1</a:t>
            </a:r>
            <a:r>
              <a:rPr lang="en-US" sz="2400" b="0" dirty="0" smtClean="0"/>
              <a:t>=(</a:t>
            </a:r>
            <a:r>
              <a:rPr lang="en-US" sz="2400" b="0" dirty="0" err="1" smtClean="0"/>
              <a:t>a+b</a:t>
            </a:r>
            <a:r>
              <a:rPr lang="en-US" sz="2400" b="0" dirty="0" smtClean="0"/>
              <a:t>)*a (</a:t>
            </a:r>
            <a:r>
              <a:rPr lang="en-US" sz="2400" dirty="0"/>
              <a:t>words that end in </a:t>
            </a:r>
            <a:r>
              <a:rPr lang="en-US" sz="2400" i="1" dirty="0" smtClean="0"/>
              <a:t>a)</a:t>
            </a:r>
            <a:r>
              <a:rPr lang="en-US" sz="2400" b="0" dirty="0" smtClean="0"/>
              <a:t> and the corresponding FA</a:t>
            </a:r>
            <a:r>
              <a:rPr lang="en-US" sz="2400" b="0" baseline="-25000" dirty="0" smtClean="0"/>
              <a:t>1 </a:t>
            </a:r>
            <a:r>
              <a:rPr lang="en-US" sz="2400" b="0" dirty="0" smtClean="0"/>
              <a:t>be</a:t>
            </a:r>
          </a:p>
          <a:p>
            <a:pPr>
              <a:defRPr/>
            </a:pPr>
            <a:endParaRPr lang="en-US" sz="2400" b="0" dirty="0" smtClean="0"/>
          </a:p>
          <a:p>
            <a:pPr>
              <a:defRPr/>
            </a:pPr>
            <a:endParaRPr lang="en-US" sz="2400" b="0" dirty="0" smtClean="0"/>
          </a:p>
          <a:p>
            <a:pPr>
              <a:defRPr/>
            </a:pPr>
            <a:endParaRPr lang="en-US" sz="2400" b="0" dirty="0"/>
          </a:p>
        </p:txBody>
      </p:sp>
      <p:pic>
        <p:nvPicPr>
          <p:cNvPr id="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8100" y="2041504"/>
            <a:ext cx="2400300" cy="146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18522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304800"/>
            <a:ext cx="8229600" cy="1371600"/>
          </a:xfrm>
        </p:spPr>
        <p:txBody>
          <a:bodyPr/>
          <a:lstStyle/>
          <a:p>
            <a:pPr eaLnBrk="1" hangingPunct="1">
              <a:defRPr/>
            </a:pPr>
            <a:r>
              <a:rPr lang="en-US" smtClean="0"/>
              <a:t>Example </a:t>
            </a:r>
          </a:p>
        </p:txBody>
      </p:sp>
      <p:sp>
        <p:nvSpPr>
          <p:cNvPr id="5" name="Rectangle 3"/>
          <p:cNvSpPr txBox="1">
            <a:spLocks noChangeArrowheads="1"/>
          </p:cNvSpPr>
          <p:nvPr/>
        </p:nvSpPr>
        <p:spPr>
          <a:xfrm>
            <a:off x="457200" y="1524000"/>
            <a:ext cx="8229600" cy="49530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defRPr/>
            </a:pPr>
            <a:r>
              <a:rPr lang="en-US" sz="2400" b="0" dirty="0" smtClean="0"/>
              <a:t>Let r</a:t>
            </a:r>
            <a:r>
              <a:rPr lang="en-US" sz="2400" b="0" baseline="-25000" dirty="0" smtClean="0"/>
              <a:t>1</a:t>
            </a:r>
            <a:r>
              <a:rPr lang="en-US" sz="2400" b="0" dirty="0" smtClean="0"/>
              <a:t>=(</a:t>
            </a:r>
            <a:r>
              <a:rPr lang="en-US" sz="2400" b="0" dirty="0" err="1" smtClean="0"/>
              <a:t>a+b</a:t>
            </a:r>
            <a:r>
              <a:rPr lang="en-US" sz="2400" b="0" dirty="0" smtClean="0"/>
              <a:t>)*a (</a:t>
            </a:r>
            <a:r>
              <a:rPr lang="en-US" sz="2400" dirty="0"/>
              <a:t>words that end in </a:t>
            </a:r>
            <a:r>
              <a:rPr lang="en-US" sz="2400" i="1" dirty="0" smtClean="0"/>
              <a:t>a)</a:t>
            </a:r>
            <a:r>
              <a:rPr lang="en-US" sz="2400" b="0" dirty="0" smtClean="0"/>
              <a:t> and the corresponding FA</a:t>
            </a:r>
            <a:r>
              <a:rPr lang="en-US" sz="2400" b="0" baseline="-25000" dirty="0" smtClean="0"/>
              <a:t>1 </a:t>
            </a:r>
            <a:r>
              <a:rPr lang="en-US" sz="2400" b="0" dirty="0" smtClean="0"/>
              <a:t>be</a:t>
            </a:r>
          </a:p>
          <a:p>
            <a:pPr>
              <a:defRPr/>
            </a:pPr>
            <a:endParaRPr lang="en-US" sz="2400" b="0" dirty="0" smtClean="0"/>
          </a:p>
          <a:p>
            <a:pPr>
              <a:defRPr/>
            </a:pPr>
            <a:endParaRPr lang="en-US" sz="2400" b="0" dirty="0" smtClean="0"/>
          </a:p>
          <a:p>
            <a:pPr>
              <a:defRPr/>
            </a:pPr>
            <a:r>
              <a:rPr lang="en-US" sz="2400" b="0" dirty="0" smtClean="0"/>
              <a:t>Let r</a:t>
            </a:r>
            <a:r>
              <a:rPr lang="en-US" sz="2400" b="0" baseline="-25000" dirty="0" smtClean="0"/>
              <a:t>2</a:t>
            </a:r>
            <a:r>
              <a:rPr lang="en-US" sz="2400" b="0" dirty="0" smtClean="0"/>
              <a:t> = (</a:t>
            </a:r>
            <a:r>
              <a:rPr lang="en-US" sz="2400" b="0" dirty="0" err="1" smtClean="0"/>
              <a:t>a+b</a:t>
            </a:r>
            <a:r>
              <a:rPr lang="en-US" sz="2400" b="0" dirty="0" smtClean="0"/>
              <a:t>)( (</a:t>
            </a:r>
            <a:r>
              <a:rPr lang="en-US" sz="2400" b="0" dirty="0" err="1" smtClean="0"/>
              <a:t>a+b</a:t>
            </a:r>
            <a:r>
              <a:rPr lang="en-US" sz="2400" b="0" dirty="0" smtClean="0"/>
              <a:t>)(</a:t>
            </a:r>
            <a:r>
              <a:rPr lang="en-US" sz="2400" b="0" dirty="0" err="1" smtClean="0"/>
              <a:t>a+b</a:t>
            </a:r>
            <a:r>
              <a:rPr lang="en-US" sz="2400" b="0" dirty="0" smtClean="0"/>
              <a:t>) )* or (</a:t>
            </a:r>
            <a:r>
              <a:rPr lang="en-US" sz="2400" b="0" dirty="0" err="1" smtClean="0"/>
              <a:t>a+b</a:t>
            </a:r>
            <a:r>
              <a:rPr lang="en-US" sz="2400" b="0" dirty="0" smtClean="0"/>
              <a:t>)(</a:t>
            </a:r>
            <a:r>
              <a:rPr lang="en-US" sz="2400" b="0" dirty="0" err="1" smtClean="0"/>
              <a:t>a+b</a:t>
            </a:r>
            <a:r>
              <a:rPr lang="en-US" sz="2400" b="0" dirty="0" smtClean="0"/>
              <a:t>) )*(</a:t>
            </a:r>
            <a:r>
              <a:rPr lang="en-US" sz="2400" b="0" dirty="0" err="1" smtClean="0"/>
              <a:t>a+b</a:t>
            </a:r>
            <a:r>
              <a:rPr lang="en-US" sz="2400" b="0" dirty="0" smtClean="0"/>
              <a:t>)  (</a:t>
            </a:r>
            <a:r>
              <a:rPr lang="en-US" sz="2400" dirty="0" smtClean="0"/>
              <a:t>words of odd </a:t>
            </a:r>
            <a:r>
              <a:rPr lang="en-US" sz="2400" dirty="0"/>
              <a:t>length</a:t>
            </a:r>
            <a:r>
              <a:rPr lang="en-US" sz="2400" dirty="0" smtClean="0"/>
              <a:t>) </a:t>
            </a:r>
            <a:r>
              <a:rPr lang="en-US" sz="2400" b="0" dirty="0" smtClean="0"/>
              <a:t>and FA</a:t>
            </a:r>
            <a:r>
              <a:rPr lang="en-US" sz="2400" b="0" baseline="-25000" dirty="0" smtClean="0"/>
              <a:t>2</a:t>
            </a:r>
            <a:r>
              <a:rPr lang="en-US" sz="2400" b="0" dirty="0" smtClean="0"/>
              <a:t> be </a:t>
            </a:r>
          </a:p>
          <a:p>
            <a:pPr>
              <a:defRPr/>
            </a:pPr>
            <a:endParaRPr lang="en-US" sz="2400" b="0" dirty="0"/>
          </a:p>
          <a:p>
            <a:pPr>
              <a:defRPr/>
            </a:pPr>
            <a:endParaRPr lang="en-US" sz="2400" b="0" dirty="0" smtClean="0"/>
          </a:p>
        </p:txBody>
      </p:sp>
      <p:pic>
        <p:nvPicPr>
          <p:cNvPr id="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8100" y="2041504"/>
            <a:ext cx="2400300" cy="146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3878869"/>
            <a:ext cx="2057400" cy="15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6916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8100" y="2041504"/>
            <a:ext cx="2400300" cy="146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a:spLocks noGrp="1" noChangeArrowheads="1"/>
          </p:cNvSpPr>
          <p:nvPr>
            <p:ph type="title"/>
          </p:nvPr>
        </p:nvSpPr>
        <p:spPr>
          <a:xfrm>
            <a:off x="457200" y="304800"/>
            <a:ext cx="8229600" cy="1371600"/>
          </a:xfrm>
        </p:spPr>
        <p:txBody>
          <a:bodyPr/>
          <a:lstStyle/>
          <a:p>
            <a:pPr eaLnBrk="1" hangingPunct="1">
              <a:defRPr/>
            </a:pPr>
            <a:r>
              <a:rPr lang="en-US" smtClean="0"/>
              <a:t>Example </a:t>
            </a:r>
          </a:p>
        </p:txBody>
      </p:sp>
      <p:sp>
        <p:nvSpPr>
          <p:cNvPr id="5" name="Rectangle 3"/>
          <p:cNvSpPr txBox="1">
            <a:spLocks noChangeArrowheads="1"/>
          </p:cNvSpPr>
          <p:nvPr/>
        </p:nvSpPr>
        <p:spPr>
          <a:xfrm>
            <a:off x="457200" y="1600200"/>
            <a:ext cx="8229600" cy="4953000"/>
          </a:xfrm>
          <a:prstGeom prst="rect">
            <a:avLst/>
          </a:prstGeom>
        </p:spPr>
        <p:txBody>
          <a:bodyPr vert="horz" lIns="91440" tIns="45720" rIns="91440" bIns="45720" rtlCol="0">
            <a:normAutofit lnSpcReduction="10000"/>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defRPr/>
            </a:pPr>
            <a:r>
              <a:rPr lang="en-US" sz="2400" b="0" dirty="0" smtClean="0"/>
              <a:t>Let r</a:t>
            </a:r>
            <a:r>
              <a:rPr lang="en-US" sz="2400" b="0" baseline="-25000" dirty="0" smtClean="0"/>
              <a:t>1</a:t>
            </a:r>
            <a:r>
              <a:rPr lang="en-US" sz="2400" b="0" dirty="0" smtClean="0"/>
              <a:t>=(</a:t>
            </a:r>
            <a:r>
              <a:rPr lang="en-US" sz="2400" b="0" dirty="0" err="1" smtClean="0"/>
              <a:t>a+b</a:t>
            </a:r>
            <a:r>
              <a:rPr lang="en-US" sz="2400" b="0" dirty="0" smtClean="0"/>
              <a:t>)*a (</a:t>
            </a:r>
            <a:r>
              <a:rPr lang="en-US" sz="2400" dirty="0"/>
              <a:t>words that end in </a:t>
            </a:r>
            <a:r>
              <a:rPr lang="en-US" sz="2400" i="1" dirty="0" smtClean="0"/>
              <a:t>a)</a:t>
            </a:r>
            <a:r>
              <a:rPr lang="en-US" sz="2400" b="0" dirty="0" smtClean="0"/>
              <a:t> and the corresponding FA</a:t>
            </a:r>
            <a:r>
              <a:rPr lang="en-US" sz="2400" b="0" baseline="-25000" dirty="0" smtClean="0"/>
              <a:t>1 </a:t>
            </a:r>
            <a:r>
              <a:rPr lang="en-US" sz="2400" b="0" dirty="0" smtClean="0"/>
              <a:t>be</a:t>
            </a:r>
          </a:p>
          <a:p>
            <a:pPr>
              <a:defRPr/>
            </a:pPr>
            <a:endParaRPr lang="en-US" sz="2400" b="0" dirty="0" smtClean="0"/>
          </a:p>
          <a:p>
            <a:pPr>
              <a:defRPr/>
            </a:pPr>
            <a:endParaRPr lang="en-US" sz="2400" b="0" dirty="0" smtClean="0"/>
          </a:p>
          <a:p>
            <a:pPr>
              <a:defRPr/>
            </a:pPr>
            <a:r>
              <a:rPr lang="en-US" sz="2400" b="0" dirty="0" smtClean="0"/>
              <a:t>Let r</a:t>
            </a:r>
            <a:r>
              <a:rPr lang="en-US" sz="2400" b="0" baseline="-25000" dirty="0" smtClean="0"/>
              <a:t>2</a:t>
            </a:r>
            <a:r>
              <a:rPr lang="en-US" sz="2400" b="0" dirty="0" smtClean="0"/>
              <a:t> = (</a:t>
            </a:r>
            <a:r>
              <a:rPr lang="en-US" sz="2400" b="0" dirty="0" err="1" smtClean="0"/>
              <a:t>a+b</a:t>
            </a:r>
            <a:r>
              <a:rPr lang="en-US" sz="2400" b="0" dirty="0" smtClean="0"/>
              <a:t>)( (</a:t>
            </a:r>
            <a:r>
              <a:rPr lang="en-US" sz="2400" b="0" dirty="0" err="1" smtClean="0"/>
              <a:t>a+b</a:t>
            </a:r>
            <a:r>
              <a:rPr lang="en-US" sz="2400" b="0" dirty="0" smtClean="0"/>
              <a:t>)(</a:t>
            </a:r>
            <a:r>
              <a:rPr lang="en-US" sz="2400" b="0" dirty="0" err="1" smtClean="0"/>
              <a:t>a+b</a:t>
            </a:r>
            <a:r>
              <a:rPr lang="en-US" sz="2400" b="0" dirty="0" smtClean="0"/>
              <a:t>) )* or (</a:t>
            </a:r>
            <a:r>
              <a:rPr lang="en-US" sz="2400" b="0" dirty="0" err="1" smtClean="0"/>
              <a:t>a+b</a:t>
            </a:r>
            <a:r>
              <a:rPr lang="en-US" sz="2400" b="0" dirty="0" smtClean="0"/>
              <a:t>)(</a:t>
            </a:r>
            <a:r>
              <a:rPr lang="en-US" sz="2400" b="0" dirty="0" err="1" smtClean="0"/>
              <a:t>a+b</a:t>
            </a:r>
            <a:r>
              <a:rPr lang="en-US" sz="2400" b="0" dirty="0" smtClean="0"/>
              <a:t>) )*(</a:t>
            </a:r>
            <a:r>
              <a:rPr lang="en-US" sz="2400" b="0" dirty="0" err="1" smtClean="0"/>
              <a:t>a+b</a:t>
            </a:r>
            <a:r>
              <a:rPr lang="en-US" sz="2400" b="0" dirty="0" smtClean="0"/>
              <a:t>)  (</a:t>
            </a:r>
            <a:r>
              <a:rPr lang="en-US" sz="2400" dirty="0" smtClean="0"/>
              <a:t>words of odd </a:t>
            </a:r>
            <a:r>
              <a:rPr lang="en-US" sz="2400" dirty="0"/>
              <a:t>length</a:t>
            </a:r>
            <a:r>
              <a:rPr lang="en-US" sz="2400" dirty="0" smtClean="0"/>
              <a:t>) </a:t>
            </a:r>
            <a:r>
              <a:rPr lang="en-US" sz="2400" b="0" dirty="0" smtClean="0"/>
              <a:t>and FA</a:t>
            </a:r>
            <a:r>
              <a:rPr lang="en-US" sz="2400" b="0" baseline="-25000" dirty="0" smtClean="0"/>
              <a:t>2</a:t>
            </a:r>
            <a:r>
              <a:rPr lang="en-US" sz="2400" b="0" dirty="0" smtClean="0"/>
              <a:t> be </a:t>
            </a:r>
          </a:p>
          <a:p>
            <a:pPr>
              <a:defRPr/>
            </a:pPr>
            <a:endParaRPr lang="en-US" sz="2400" b="0" dirty="0"/>
          </a:p>
          <a:p>
            <a:pPr>
              <a:defRPr/>
            </a:pPr>
            <a:endParaRPr lang="en-US" sz="2400" b="0" dirty="0" smtClean="0"/>
          </a:p>
          <a:p>
            <a:pPr>
              <a:defRPr/>
            </a:pPr>
            <a:r>
              <a:rPr lang="en-US" sz="2400" b="0" dirty="0" smtClean="0"/>
              <a:t>Task</a:t>
            </a:r>
            <a:r>
              <a:rPr lang="en-US" sz="2400" b="0" dirty="0"/>
              <a:t>: </a:t>
            </a:r>
            <a:endParaRPr lang="en-US" sz="2400" b="0" dirty="0" smtClean="0"/>
          </a:p>
          <a:p>
            <a:pPr>
              <a:defRPr/>
            </a:pPr>
            <a:r>
              <a:rPr lang="en-US" sz="2400" b="0" dirty="0" smtClean="0"/>
              <a:t>Generate </a:t>
            </a:r>
            <a:r>
              <a:rPr lang="en-US" sz="2400" b="0" dirty="0"/>
              <a:t>Union of FAs corresponding to  r1 and r2 i.e. </a:t>
            </a:r>
            <a:endParaRPr lang="en-US" sz="2400" b="0" dirty="0" smtClean="0"/>
          </a:p>
          <a:p>
            <a:pPr>
              <a:defRPr/>
            </a:pPr>
            <a:r>
              <a:rPr lang="en-US" sz="2400" b="0" dirty="0" smtClean="0"/>
              <a:t>r1</a:t>
            </a:r>
            <a:r>
              <a:rPr lang="en-US" sz="2400" b="0" dirty="0"/>
              <a:t>+ r2 </a:t>
            </a:r>
          </a:p>
        </p:txBody>
      </p:sp>
      <p:pic>
        <p:nvPicPr>
          <p:cNvPr id="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3878869"/>
            <a:ext cx="2057400" cy="15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40980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381000"/>
            <a:ext cx="8229600" cy="609600"/>
          </a:xfrm>
        </p:spPr>
        <p:txBody>
          <a:bodyPr/>
          <a:lstStyle/>
          <a:p>
            <a:r>
              <a:rPr lang="en-US" sz="3200"/>
              <a:t>Rule 3</a:t>
            </a:r>
          </a:p>
        </p:txBody>
      </p:sp>
      <p:sp>
        <p:nvSpPr>
          <p:cNvPr id="5" name="Rectangle 3"/>
          <p:cNvSpPr txBox="1">
            <a:spLocks noChangeArrowheads="1"/>
          </p:cNvSpPr>
          <p:nvPr/>
        </p:nvSpPr>
        <p:spPr>
          <a:xfrm>
            <a:off x="457200" y="1219200"/>
            <a:ext cx="8229600" cy="48768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just">
              <a:buFontTx/>
              <a:buNone/>
            </a:pPr>
            <a:r>
              <a:rPr lang="en-US" sz="2400" b="0" dirty="0" smtClean="0"/>
              <a:t>If there is an </a:t>
            </a:r>
            <a:r>
              <a:rPr lang="en-US" sz="2400" b="0" i="1" dirty="0" smtClean="0"/>
              <a:t>FA</a:t>
            </a:r>
            <a:r>
              <a:rPr lang="en-US" sz="2400" b="0" i="1" baseline="-25000" dirty="0" smtClean="0"/>
              <a:t>1</a:t>
            </a:r>
            <a:r>
              <a:rPr lang="en-US" sz="2400" b="0" dirty="0" smtClean="0"/>
              <a:t> that accepts the language defined by the regular expression </a:t>
            </a:r>
            <a:r>
              <a:rPr lang="en-US" sz="2400" b="0" i="1" dirty="0" smtClean="0"/>
              <a:t>r</a:t>
            </a:r>
            <a:r>
              <a:rPr lang="en-US" sz="2400" b="0" i="1" baseline="-25000" dirty="0" smtClean="0"/>
              <a:t>1</a:t>
            </a:r>
            <a:r>
              <a:rPr lang="en-US" sz="2400" b="0" dirty="0" smtClean="0"/>
              <a:t>, and </a:t>
            </a:r>
          </a:p>
          <a:p>
            <a:pPr algn="just">
              <a:buFontTx/>
              <a:buNone/>
            </a:pPr>
            <a:r>
              <a:rPr lang="en-US" sz="2400" b="0" dirty="0" smtClean="0"/>
              <a:t>there is an </a:t>
            </a:r>
            <a:r>
              <a:rPr lang="en-US" sz="2400" b="0" i="1" dirty="0" smtClean="0"/>
              <a:t>FA</a:t>
            </a:r>
            <a:r>
              <a:rPr lang="en-US" sz="2400" b="0" i="1" baseline="-25000" dirty="0" smtClean="0"/>
              <a:t>2</a:t>
            </a:r>
            <a:r>
              <a:rPr lang="en-US" sz="2400" b="0" dirty="0" smtClean="0"/>
              <a:t> that accepts the language defined by the regular expression </a:t>
            </a:r>
            <a:r>
              <a:rPr lang="en-US" sz="2400" b="0" i="1" dirty="0" smtClean="0"/>
              <a:t>r</a:t>
            </a:r>
            <a:r>
              <a:rPr lang="en-US" sz="2400" b="0" i="1" baseline="-25000" dirty="0" smtClean="0"/>
              <a:t>2</a:t>
            </a:r>
            <a:r>
              <a:rPr lang="en-US" sz="2400" b="0" dirty="0" smtClean="0"/>
              <a:t>, </a:t>
            </a:r>
          </a:p>
          <a:p>
            <a:pPr algn="just">
              <a:buFontTx/>
              <a:buNone/>
            </a:pPr>
            <a:r>
              <a:rPr lang="en-US" sz="2400" b="0" dirty="0" smtClean="0"/>
              <a:t>then there is an </a:t>
            </a:r>
            <a:r>
              <a:rPr lang="en-US" sz="2400" b="0" i="1" dirty="0" smtClean="0"/>
              <a:t>FA</a:t>
            </a:r>
            <a:r>
              <a:rPr lang="en-US" sz="2400" b="0" i="1" baseline="-25000" dirty="0" smtClean="0"/>
              <a:t>3</a:t>
            </a:r>
            <a:r>
              <a:rPr lang="en-US" sz="2400" b="0" dirty="0" smtClean="0"/>
              <a:t> that accepts the language defined by the (concatenation) regular expression (r</a:t>
            </a:r>
            <a:r>
              <a:rPr lang="en-US" sz="2400" b="0" baseline="-25000" dirty="0" smtClean="0"/>
              <a:t>1</a:t>
            </a:r>
            <a:r>
              <a:rPr lang="en-US" sz="2400" b="0" dirty="0" smtClean="0"/>
              <a:t>r</a:t>
            </a:r>
            <a:r>
              <a:rPr lang="en-US" sz="2400" b="0" baseline="-25000" dirty="0" smtClean="0"/>
              <a:t>2</a:t>
            </a:r>
            <a:r>
              <a:rPr lang="en-US" sz="2400" b="0" dirty="0" smtClean="0"/>
              <a:t>), i.e. the product language.</a:t>
            </a:r>
          </a:p>
          <a:p>
            <a:pPr algn="just"/>
            <a:endParaRPr lang="en-US" sz="2400" b="0" dirty="0"/>
          </a:p>
        </p:txBody>
      </p:sp>
    </p:spTree>
    <p:extLst>
      <p:ext uri="{BB962C8B-B14F-4D97-AF65-F5344CB8AC3E}">
        <p14:creationId xmlns:p14="http://schemas.microsoft.com/office/powerpoint/2010/main" val="36237151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4381500"/>
            <a:ext cx="5139639"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2881" y="1899466"/>
            <a:ext cx="3733800" cy="2215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a:spLocks noGrp="1" noChangeArrowheads="1"/>
          </p:cNvSpPr>
          <p:nvPr>
            <p:ph type="title"/>
          </p:nvPr>
        </p:nvSpPr>
        <p:spPr>
          <a:xfrm>
            <a:off x="457200" y="381000"/>
            <a:ext cx="8229600" cy="1371600"/>
          </a:xfrm>
        </p:spPr>
        <p:txBody>
          <a:bodyPr/>
          <a:lstStyle/>
          <a:p>
            <a:pPr eaLnBrk="1" hangingPunct="1">
              <a:defRPr/>
            </a:pPr>
            <a:r>
              <a:rPr lang="en-US" smtClean="0"/>
              <a:t>Example </a:t>
            </a:r>
          </a:p>
        </p:txBody>
      </p:sp>
      <p:sp>
        <p:nvSpPr>
          <p:cNvPr id="5" name="Rectangle 3"/>
          <p:cNvSpPr txBox="1">
            <a:spLocks noChangeArrowheads="1"/>
          </p:cNvSpPr>
          <p:nvPr/>
        </p:nvSpPr>
        <p:spPr>
          <a:xfrm>
            <a:off x="304800" y="1676400"/>
            <a:ext cx="8610600" cy="48006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defRPr/>
            </a:pPr>
            <a:r>
              <a:rPr lang="en-US" sz="2800" b="0" dirty="0" smtClean="0"/>
              <a:t>Let </a:t>
            </a:r>
            <a:r>
              <a:rPr lang="en-US" b="0" dirty="0" smtClean="0"/>
              <a:t>r</a:t>
            </a:r>
            <a:r>
              <a:rPr lang="en-US" b="0" baseline="-25000" dirty="0" smtClean="0"/>
              <a:t>1</a:t>
            </a:r>
            <a:r>
              <a:rPr lang="en-US" b="0" dirty="0" smtClean="0"/>
              <a:t> </a:t>
            </a:r>
            <a:r>
              <a:rPr lang="en-US" sz="2800" b="0" dirty="0" smtClean="0"/>
              <a:t>=(</a:t>
            </a:r>
            <a:r>
              <a:rPr lang="en-US" sz="2800" b="0" dirty="0" err="1" smtClean="0"/>
              <a:t>a+b</a:t>
            </a:r>
            <a:r>
              <a:rPr lang="en-US" sz="2800" b="0" dirty="0" smtClean="0"/>
              <a:t>)*b defines L</a:t>
            </a:r>
            <a:r>
              <a:rPr lang="en-US" sz="2800" b="0" baseline="-25000" dirty="0" smtClean="0"/>
              <a:t>1</a:t>
            </a:r>
            <a:r>
              <a:rPr lang="en-US" sz="2800" b="0" dirty="0" smtClean="0"/>
              <a:t> and FA</a:t>
            </a:r>
            <a:r>
              <a:rPr lang="en-US" sz="2800" b="0" baseline="-25000" dirty="0" smtClean="0"/>
              <a:t>1</a:t>
            </a:r>
            <a:r>
              <a:rPr lang="en-US" sz="2800" b="0" dirty="0" smtClean="0"/>
              <a:t> be</a:t>
            </a:r>
          </a:p>
          <a:p>
            <a:pPr>
              <a:defRPr/>
            </a:pPr>
            <a:r>
              <a:rPr lang="en-US" sz="2800" b="0" dirty="0" smtClean="0"/>
              <a:t>	</a:t>
            </a:r>
          </a:p>
          <a:p>
            <a:pPr>
              <a:defRPr/>
            </a:pPr>
            <a:r>
              <a:rPr lang="en-US" sz="2800" b="0" dirty="0" smtClean="0"/>
              <a:t>	</a:t>
            </a:r>
          </a:p>
          <a:p>
            <a:pPr>
              <a:defRPr/>
            </a:pPr>
            <a:endParaRPr lang="en-US" sz="2800" b="0" dirty="0" smtClean="0"/>
          </a:p>
          <a:p>
            <a:pPr>
              <a:buFont typeface="Wingdings" pitchFamily="2" charset="2"/>
              <a:buNone/>
              <a:defRPr/>
            </a:pPr>
            <a:r>
              <a:rPr lang="en-US" sz="2800" b="0" dirty="0" smtClean="0"/>
              <a:t>	and </a:t>
            </a:r>
            <a:r>
              <a:rPr lang="en-US" b="0" dirty="0" smtClean="0"/>
              <a:t>r</a:t>
            </a:r>
            <a:r>
              <a:rPr lang="en-US" b="0" baseline="-25000" dirty="0" smtClean="0"/>
              <a:t>2 </a:t>
            </a:r>
            <a:r>
              <a:rPr lang="en-US" sz="2800" b="0" dirty="0" smtClean="0"/>
              <a:t>= (</a:t>
            </a:r>
            <a:r>
              <a:rPr lang="en-US" sz="2800" b="0" dirty="0" err="1" smtClean="0"/>
              <a:t>a+b</a:t>
            </a:r>
            <a:r>
              <a:rPr lang="en-US" sz="2800" b="0" dirty="0" smtClean="0"/>
              <a:t> )*</a:t>
            </a:r>
            <a:r>
              <a:rPr lang="en-US" sz="2800" b="0" dirty="0" err="1" smtClean="0"/>
              <a:t>aa</a:t>
            </a:r>
            <a:r>
              <a:rPr lang="en-US" sz="2800" b="0" dirty="0" smtClean="0"/>
              <a:t> (</a:t>
            </a:r>
            <a:r>
              <a:rPr lang="en-US" sz="2800" b="0" dirty="0" err="1" smtClean="0"/>
              <a:t>a+b</a:t>
            </a:r>
            <a:r>
              <a:rPr lang="en-US" sz="2800" b="0" dirty="0" smtClean="0"/>
              <a:t> )* defines L</a:t>
            </a:r>
            <a:r>
              <a:rPr lang="en-US" sz="2800" b="0" baseline="-25000" dirty="0" smtClean="0"/>
              <a:t>2</a:t>
            </a:r>
            <a:r>
              <a:rPr lang="en-US" sz="2800" b="0" dirty="0" smtClean="0"/>
              <a:t> and FA</a:t>
            </a:r>
            <a:r>
              <a:rPr lang="en-US" sz="2800" b="0" baseline="-25000" dirty="0" smtClean="0"/>
              <a:t>2</a:t>
            </a:r>
            <a:r>
              <a:rPr lang="en-US" sz="2800" b="0" dirty="0" smtClean="0"/>
              <a:t> be  	 </a:t>
            </a:r>
          </a:p>
        </p:txBody>
      </p:sp>
    </p:spTree>
    <p:extLst>
      <p:ext uri="{BB962C8B-B14F-4D97-AF65-F5344CB8AC3E}">
        <p14:creationId xmlns:p14="http://schemas.microsoft.com/office/powerpoint/2010/main" val="3663363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609600"/>
            <a:ext cx="8229600" cy="609600"/>
          </a:xfrm>
        </p:spPr>
        <p:txBody>
          <a:bodyPr>
            <a:normAutofit fontScale="90000"/>
          </a:bodyPr>
          <a:lstStyle/>
          <a:p>
            <a:r>
              <a:rPr lang="en-US" sz="2800" b="1" dirty="0"/>
              <a:t>Proof of Part 3: Converting Regular Expressions into FAs</a:t>
            </a:r>
            <a:endParaRPr lang="en-US" sz="2800" dirty="0"/>
          </a:p>
        </p:txBody>
      </p:sp>
      <p:sp>
        <p:nvSpPr>
          <p:cNvPr id="5" name="Rectangle 3"/>
          <p:cNvSpPr txBox="1">
            <a:spLocks noChangeArrowheads="1"/>
          </p:cNvSpPr>
          <p:nvPr/>
        </p:nvSpPr>
        <p:spPr>
          <a:xfrm>
            <a:off x="457200" y="1295400"/>
            <a:ext cx="8229600" cy="4876800"/>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just"/>
            <a:r>
              <a:rPr lang="en-US" sz="2400" dirty="0" smtClean="0"/>
              <a:t>We prove this part by recursive definition and constructive algorithm at the same time.</a:t>
            </a:r>
          </a:p>
          <a:p>
            <a:pPr>
              <a:lnSpc>
                <a:spcPct val="90000"/>
              </a:lnSpc>
            </a:pPr>
            <a:r>
              <a:rPr lang="en-US" sz="2400" b="0" dirty="0" smtClean="0"/>
              <a:t>The </a:t>
            </a:r>
            <a:r>
              <a:rPr lang="en-US" sz="2400" b="0" dirty="0"/>
              <a:t>set of regular expressions is defined by the following rules:</a:t>
            </a:r>
          </a:p>
          <a:p>
            <a:pPr marL="342900" indent="-342900">
              <a:lnSpc>
                <a:spcPct val="90000"/>
              </a:lnSpc>
              <a:buFont typeface="Arial" pitchFamily="34" charset="0"/>
              <a:buChar char="•"/>
            </a:pPr>
            <a:r>
              <a:rPr lang="en-US" sz="2400" b="0" dirty="0" smtClean="0"/>
              <a:t>Rule </a:t>
            </a:r>
            <a:r>
              <a:rPr lang="en-US" sz="2400" b="0" dirty="0"/>
              <a:t>1: Every letter of the alphabet </a:t>
            </a:r>
            <a:r>
              <a:rPr lang="en-US" sz="2400" b="0" dirty="0">
                <a:cs typeface="Arial" charset="0"/>
              </a:rPr>
              <a:t>∑</a:t>
            </a:r>
            <a:r>
              <a:rPr lang="en-US" sz="2400" b="0" dirty="0"/>
              <a:t> </a:t>
            </a:r>
            <a:r>
              <a:rPr lang="en-US" sz="2400" b="0" dirty="0" smtClean="0"/>
              <a:t>is a </a:t>
            </a:r>
            <a:r>
              <a:rPr lang="en-US" sz="2400" b="0" dirty="0"/>
              <a:t>regular </a:t>
            </a:r>
            <a:r>
              <a:rPr lang="en-US" sz="2400" b="0" dirty="0" smtClean="0"/>
              <a:t>expression, </a:t>
            </a:r>
            <a:r>
              <a:rPr lang="el-GR" sz="2400" b="0" dirty="0" smtClean="0">
                <a:cs typeface="Arial" charset="0"/>
              </a:rPr>
              <a:t>Λ</a:t>
            </a:r>
            <a:r>
              <a:rPr lang="en-US" sz="2400" b="0" dirty="0" smtClean="0"/>
              <a:t> </a:t>
            </a:r>
            <a:r>
              <a:rPr lang="en-US" sz="2400" b="0" dirty="0"/>
              <a:t>itself is a regular expression.</a:t>
            </a:r>
          </a:p>
          <a:p>
            <a:pPr marL="342900" indent="-342900">
              <a:lnSpc>
                <a:spcPct val="90000"/>
              </a:lnSpc>
              <a:buFont typeface="Arial" pitchFamily="34" charset="0"/>
              <a:buChar char="•"/>
            </a:pPr>
            <a:r>
              <a:rPr lang="en-US" sz="2400" b="0" dirty="0"/>
              <a:t>Rule 2: If r</a:t>
            </a:r>
            <a:r>
              <a:rPr lang="en-US" sz="2400" b="0" baseline="-25000" dirty="0"/>
              <a:t>1</a:t>
            </a:r>
            <a:r>
              <a:rPr lang="en-US" sz="2400" b="0" dirty="0"/>
              <a:t> and r</a:t>
            </a:r>
            <a:r>
              <a:rPr lang="en-US" sz="2400" b="0" baseline="-25000" dirty="0"/>
              <a:t>2</a:t>
            </a:r>
            <a:r>
              <a:rPr lang="en-US" sz="2400" b="0" dirty="0"/>
              <a:t> are regular expressions, then so are:</a:t>
            </a:r>
          </a:p>
          <a:p>
            <a:pPr lvl="1">
              <a:lnSpc>
                <a:spcPct val="90000"/>
              </a:lnSpc>
              <a:buFontTx/>
              <a:buNone/>
            </a:pPr>
            <a:r>
              <a:rPr lang="en-US" sz="2400" dirty="0" smtClean="0"/>
              <a:t>(</a:t>
            </a:r>
            <a:r>
              <a:rPr lang="en-US" sz="2400" dirty="0"/>
              <a:t>i) (r</a:t>
            </a:r>
            <a:r>
              <a:rPr lang="en-US" sz="2400" baseline="-25000" dirty="0"/>
              <a:t>1</a:t>
            </a:r>
            <a:r>
              <a:rPr lang="en-US" sz="2400" dirty="0"/>
              <a:t>)</a:t>
            </a:r>
          </a:p>
          <a:p>
            <a:pPr lvl="1">
              <a:lnSpc>
                <a:spcPct val="90000"/>
              </a:lnSpc>
              <a:buFontTx/>
              <a:buNone/>
            </a:pPr>
            <a:r>
              <a:rPr lang="en-US" sz="2400" dirty="0"/>
              <a:t>(ii) </a:t>
            </a:r>
            <a:r>
              <a:rPr lang="en-US" sz="2400" dirty="0" smtClean="0"/>
              <a:t>r</a:t>
            </a:r>
            <a:r>
              <a:rPr lang="en-US" sz="2400" baseline="-25000" dirty="0" smtClean="0"/>
              <a:t>1</a:t>
            </a:r>
            <a:r>
              <a:rPr lang="en-US" sz="2400" dirty="0"/>
              <a:t> + r</a:t>
            </a:r>
            <a:r>
              <a:rPr lang="en-US" sz="2400" baseline="-25000" dirty="0" smtClean="0"/>
              <a:t>2</a:t>
            </a:r>
            <a:endParaRPr lang="en-US" sz="2400" baseline="-25000" dirty="0"/>
          </a:p>
          <a:p>
            <a:pPr lvl="1">
              <a:lnSpc>
                <a:spcPct val="90000"/>
              </a:lnSpc>
              <a:buFontTx/>
              <a:buNone/>
            </a:pPr>
            <a:r>
              <a:rPr lang="en-US" sz="2400" dirty="0"/>
              <a:t>(iii) r</a:t>
            </a:r>
            <a:r>
              <a:rPr lang="en-US" sz="2400" baseline="-25000" dirty="0"/>
              <a:t>1</a:t>
            </a:r>
            <a:r>
              <a:rPr lang="en-US" sz="2400" dirty="0"/>
              <a:t> </a:t>
            </a:r>
            <a:r>
              <a:rPr lang="en-US" sz="2400" dirty="0" smtClean="0"/>
              <a:t>r</a:t>
            </a:r>
            <a:r>
              <a:rPr lang="en-US" sz="2400" baseline="-25000" dirty="0" smtClean="0"/>
              <a:t>2</a:t>
            </a:r>
            <a:endParaRPr lang="en-US" sz="2400" baseline="-25000" dirty="0"/>
          </a:p>
          <a:p>
            <a:pPr lvl="1">
              <a:lnSpc>
                <a:spcPct val="90000"/>
              </a:lnSpc>
              <a:buFontTx/>
              <a:buNone/>
            </a:pPr>
            <a:r>
              <a:rPr lang="en-US" sz="2400" dirty="0"/>
              <a:t>(iv) </a:t>
            </a:r>
            <a:r>
              <a:rPr lang="en-US" sz="2400" dirty="0" smtClean="0"/>
              <a:t>r</a:t>
            </a:r>
            <a:r>
              <a:rPr lang="en-US" sz="2400" baseline="-25000" dirty="0" smtClean="0"/>
              <a:t>1</a:t>
            </a:r>
            <a:r>
              <a:rPr lang="en-US" sz="2400" dirty="0" smtClean="0"/>
              <a:t>*</a:t>
            </a:r>
            <a:endParaRPr lang="en-US" sz="2400" baseline="-25000" dirty="0"/>
          </a:p>
          <a:p>
            <a:pPr marL="342900" indent="-342900">
              <a:lnSpc>
                <a:spcPct val="90000"/>
              </a:lnSpc>
              <a:buFont typeface="Arial" pitchFamily="34" charset="0"/>
              <a:buChar char="•"/>
            </a:pPr>
            <a:r>
              <a:rPr lang="en-US" sz="2400" b="0" dirty="0" smtClean="0"/>
              <a:t>Rule </a:t>
            </a:r>
            <a:r>
              <a:rPr lang="en-US" sz="2400" b="0" dirty="0"/>
              <a:t>3: Nothing else is a regular expression.</a:t>
            </a:r>
          </a:p>
        </p:txBody>
      </p:sp>
    </p:spTree>
    <p:extLst>
      <p:ext uri="{BB962C8B-B14F-4D97-AF65-F5344CB8AC3E}">
        <p14:creationId xmlns:p14="http://schemas.microsoft.com/office/powerpoint/2010/main" val="17327642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57200" y="304800"/>
            <a:ext cx="8229600" cy="1371600"/>
          </a:xfrm>
        </p:spPr>
        <p:txBody>
          <a:bodyPr/>
          <a:lstStyle/>
          <a:p>
            <a:pPr eaLnBrk="1" hangingPunct="1">
              <a:defRPr/>
            </a:pPr>
            <a:r>
              <a:rPr lang="en-US" sz="4000" smtClean="0"/>
              <a:t>Concatenation of two  FAs Continued … </a:t>
            </a:r>
          </a:p>
        </p:txBody>
      </p:sp>
      <p:sp>
        <p:nvSpPr>
          <p:cNvPr id="6" name="Rectangle 3"/>
          <p:cNvSpPr txBox="1">
            <a:spLocks noChangeArrowheads="1"/>
          </p:cNvSpPr>
          <p:nvPr/>
        </p:nvSpPr>
        <p:spPr>
          <a:xfrm>
            <a:off x="228600" y="1905000"/>
            <a:ext cx="8305800" cy="47244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defRPr/>
            </a:pPr>
            <a:r>
              <a:rPr lang="en-US" sz="2800" b="0" dirty="0" smtClean="0"/>
              <a:t>Let FA</a:t>
            </a:r>
            <a:r>
              <a:rPr lang="en-US" sz="2800" b="0" baseline="-25000" dirty="0" smtClean="0"/>
              <a:t>3</a:t>
            </a:r>
            <a:r>
              <a:rPr lang="en-US" sz="2800" b="0" dirty="0" smtClean="0"/>
              <a:t> be an FA corresponding to r</a:t>
            </a:r>
            <a:r>
              <a:rPr lang="en-US" sz="2800" b="0" baseline="-25000" dirty="0" smtClean="0"/>
              <a:t>1</a:t>
            </a:r>
            <a:r>
              <a:rPr lang="en-US" sz="2800" b="0" dirty="0" smtClean="0"/>
              <a:t>r</a:t>
            </a:r>
            <a:r>
              <a:rPr lang="en-US" sz="2800" b="0" baseline="-25000" dirty="0" smtClean="0"/>
              <a:t>2 </a:t>
            </a:r>
            <a:r>
              <a:rPr lang="en-US" sz="2800" b="0" dirty="0" smtClean="0"/>
              <a:t>, then the initial state of FA</a:t>
            </a:r>
            <a:r>
              <a:rPr lang="en-US" sz="2800" b="0" baseline="-25000" dirty="0" smtClean="0"/>
              <a:t>3</a:t>
            </a:r>
            <a:r>
              <a:rPr lang="en-US" sz="2800" b="0" dirty="0" smtClean="0"/>
              <a:t> must correspond to the initial state of FA</a:t>
            </a:r>
            <a:r>
              <a:rPr lang="en-US" sz="2800" b="0" baseline="-25000" dirty="0" smtClean="0"/>
              <a:t>1</a:t>
            </a:r>
            <a:r>
              <a:rPr lang="en-US" sz="2800" b="0" dirty="0" smtClean="0"/>
              <a:t> and the final state of FA</a:t>
            </a:r>
            <a:r>
              <a:rPr lang="en-US" sz="2800" b="0" baseline="-25000" dirty="0" smtClean="0"/>
              <a:t>3</a:t>
            </a:r>
            <a:r>
              <a:rPr lang="en-US" sz="2800" b="0" dirty="0" smtClean="0"/>
              <a:t> must correspond to the final state of FA</a:t>
            </a:r>
            <a:r>
              <a:rPr lang="en-US" sz="2800" b="0" baseline="-25000" dirty="0" smtClean="0"/>
              <a:t>2</a:t>
            </a:r>
            <a:r>
              <a:rPr lang="en-US" sz="2800" b="0" dirty="0" smtClean="0"/>
              <a:t> . Since the language corresponding to r</a:t>
            </a:r>
            <a:r>
              <a:rPr lang="en-US" sz="2800" b="0" baseline="-25000" dirty="0" smtClean="0"/>
              <a:t>1</a:t>
            </a:r>
            <a:r>
              <a:rPr lang="en-US" sz="2800" b="0" dirty="0" smtClean="0"/>
              <a:t>r</a:t>
            </a:r>
            <a:r>
              <a:rPr lang="en-US" sz="2800" b="0" baseline="-25000" dirty="0" smtClean="0"/>
              <a:t>2 </a:t>
            </a:r>
            <a:r>
              <a:rPr lang="en-US" sz="2800" b="0" dirty="0" smtClean="0"/>
              <a:t>is the concatenation of corresponding languages L</a:t>
            </a:r>
            <a:r>
              <a:rPr lang="en-US" sz="2800" b="0" baseline="-25000" dirty="0" smtClean="0"/>
              <a:t>1</a:t>
            </a:r>
            <a:r>
              <a:rPr lang="en-US" sz="2800" b="0" dirty="0" smtClean="0"/>
              <a:t> and L</a:t>
            </a:r>
            <a:r>
              <a:rPr lang="en-US" sz="2800" b="0" baseline="-25000" dirty="0" smtClean="0"/>
              <a:t>2</a:t>
            </a:r>
            <a:r>
              <a:rPr lang="en-US" sz="2800" b="0" dirty="0" smtClean="0"/>
              <a:t> , consists of the strings obtained, concatenating the strings of L</a:t>
            </a:r>
            <a:r>
              <a:rPr lang="en-US" sz="2800" b="0" baseline="-25000" dirty="0" smtClean="0"/>
              <a:t>1</a:t>
            </a:r>
            <a:r>
              <a:rPr lang="en-US" sz="2800" b="0" dirty="0" smtClean="0"/>
              <a:t> to those of L</a:t>
            </a:r>
            <a:r>
              <a:rPr lang="en-US" sz="2800" b="0" baseline="-25000" dirty="0" smtClean="0"/>
              <a:t>2</a:t>
            </a:r>
            <a:r>
              <a:rPr lang="en-US" sz="2400" b="0" dirty="0" smtClean="0"/>
              <a:t> </a:t>
            </a:r>
            <a:r>
              <a:rPr lang="en-US" sz="2800" b="0" dirty="0" smtClean="0"/>
              <a:t>, therefore</a:t>
            </a:r>
            <a:r>
              <a:rPr lang="en-US" sz="2800" b="0" i="1" dirty="0" smtClean="0"/>
              <a:t> </a:t>
            </a:r>
            <a:r>
              <a:rPr lang="en-US" sz="2800" b="0" i="1" dirty="0" smtClean="0">
                <a:solidFill>
                  <a:srgbClr val="7030A0"/>
                </a:solidFill>
              </a:rPr>
              <a:t>the moment a final state of </a:t>
            </a:r>
            <a:r>
              <a:rPr lang="en-US" sz="2800" b="0" i="1" u="sng" dirty="0" smtClean="0">
                <a:solidFill>
                  <a:srgbClr val="7030A0"/>
                </a:solidFill>
              </a:rPr>
              <a:t>FA</a:t>
            </a:r>
            <a:r>
              <a:rPr lang="en-US" sz="2800" b="0" baseline="-25000" dirty="0" smtClean="0">
                <a:solidFill>
                  <a:srgbClr val="7030A0"/>
                </a:solidFill>
              </a:rPr>
              <a:t>1 </a:t>
            </a:r>
            <a:r>
              <a:rPr lang="en-US" sz="2800" b="0" i="1" dirty="0" smtClean="0">
                <a:solidFill>
                  <a:srgbClr val="7030A0"/>
                </a:solidFill>
              </a:rPr>
              <a:t>is entered, the possibility of the initial state of </a:t>
            </a:r>
            <a:r>
              <a:rPr lang="en-US" sz="2800" b="0" i="1" u="sng" dirty="0" smtClean="0">
                <a:solidFill>
                  <a:srgbClr val="7030A0"/>
                </a:solidFill>
              </a:rPr>
              <a:t>FA</a:t>
            </a:r>
            <a:r>
              <a:rPr lang="en-US" sz="2800" b="0" i="1" baseline="-25000" dirty="0" smtClean="0">
                <a:solidFill>
                  <a:srgbClr val="7030A0"/>
                </a:solidFill>
              </a:rPr>
              <a:t>2</a:t>
            </a:r>
            <a:r>
              <a:rPr lang="en-US" sz="2800" b="0" i="1" dirty="0" smtClean="0">
                <a:solidFill>
                  <a:srgbClr val="7030A0"/>
                </a:solidFill>
              </a:rPr>
              <a:t>will be included as well</a:t>
            </a:r>
            <a:r>
              <a:rPr lang="en-US" sz="2800" b="0" i="1" dirty="0" smtClean="0"/>
              <a:t>.</a:t>
            </a:r>
            <a:r>
              <a:rPr lang="en-US" sz="2800" b="0" dirty="0" smtClean="0"/>
              <a:t> </a:t>
            </a:r>
          </a:p>
        </p:txBody>
      </p:sp>
    </p:spTree>
    <p:extLst>
      <p:ext uri="{BB962C8B-B14F-4D97-AF65-F5344CB8AC3E}">
        <p14:creationId xmlns:p14="http://schemas.microsoft.com/office/powerpoint/2010/main" val="29151885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381000"/>
            <a:ext cx="8229600" cy="1371600"/>
          </a:xfrm>
        </p:spPr>
        <p:txBody>
          <a:bodyPr/>
          <a:lstStyle/>
          <a:p>
            <a:pPr eaLnBrk="1" hangingPunct="1">
              <a:defRPr/>
            </a:pPr>
            <a:r>
              <a:rPr lang="en-US" sz="4000" smtClean="0"/>
              <a:t>Concatenation of two  FAs Continued … </a:t>
            </a:r>
          </a:p>
        </p:txBody>
      </p:sp>
      <p:sp>
        <p:nvSpPr>
          <p:cNvPr id="5" name="Rectangle 3"/>
          <p:cNvSpPr txBox="1">
            <a:spLocks noChangeArrowheads="1"/>
          </p:cNvSpPr>
          <p:nvPr/>
        </p:nvSpPr>
        <p:spPr>
          <a:xfrm>
            <a:off x="304800" y="1981200"/>
            <a:ext cx="8458200" cy="45720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defRPr/>
            </a:pPr>
            <a:r>
              <a:rPr lang="en-US" sz="2800" b="0" dirty="0" smtClean="0"/>
              <a:t>Since, in general, FA</a:t>
            </a:r>
            <a:r>
              <a:rPr lang="en-US" sz="2800" b="0" baseline="-25000" dirty="0" smtClean="0"/>
              <a:t>3</a:t>
            </a:r>
            <a:r>
              <a:rPr lang="en-US" sz="2800" b="0" dirty="0" smtClean="0"/>
              <a:t> will be different from both FA</a:t>
            </a:r>
            <a:r>
              <a:rPr lang="en-US" sz="2800" b="0" baseline="-25000" dirty="0" smtClean="0"/>
              <a:t>1</a:t>
            </a:r>
            <a:r>
              <a:rPr lang="en-US" sz="2800" b="0" dirty="0" smtClean="0"/>
              <a:t> and FA</a:t>
            </a:r>
            <a:r>
              <a:rPr lang="en-US" sz="2800" b="0" baseline="-25000" dirty="0" smtClean="0"/>
              <a:t>2</a:t>
            </a:r>
            <a:r>
              <a:rPr lang="en-US" sz="2800" b="0" dirty="0" smtClean="0"/>
              <a:t> , so the labels of the states of FA</a:t>
            </a:r>
            <a:r>
              <a:rPr lang="en-US" sz="2800" b="0" baseline="-25000" dirty="0" smtClean="0"/>
              <a:t>3</a:t>
            </a:r>
            <a:r>
              <a:rPr lang="en-US" sz="2800" b="0" dirty="0" smtClean="0"/>
              <a:t> may be supposed to be z</a:t>
            </a:r>
            <a:r>
              <a:rPr lang="en-US" sz="2400" b="0" baseline="-25000" dirty="0" smtClean="0"/>
              <a:t>1</a:t>
            </a:r>
            <a:r>
              <a:rPr lang="en-US" sz="2800" b="0" dirty="0" smtClean="0"/>
              <a:t>,z</a:t>
            </a:r>
            <a:r>
              <a:rPr lang="en-US" sz="2400" b="0" baseline="-25000" dirty="0" smtClean="0"/>
              <a:t>2</a:t>
            </a:r>
            <a:r>
              <a:rPr lang="en-US" sz="2800" b="0" dirty="0" smtClean="0"/>
              <a:t>, z</a:t>
            </a:r>
            <a:r>
              <a:rPr lang="en-US" sz="2400" b="0" baseline="-25000" dirty="0" smtClean="0"/>
              <a:t>3</a:t>
            </a:r>
            <a:r>
              <a:rPr lang="en-US" sz="2800" b="0" dirty="0" smtClean="0"/>
              <a:t>, …, where z</a:t>
            </a:r>
            <a:r>
              <a:rPr lang="en-US" sz="2400" b="0" baseline="-25000" dirty="0" smtClean="0"/>
              <a:t>1 </a:t>
            </a:r>
            <a:r>
              <a:rPr lang="en-US" sz="2800" b="0" dirty="0" smtClean="0"/>
              <a:t>stands for the initial state. Since z</a:t>
            </a:r>
            <a:r>
              <a:rPr lang="en-US" sz="2400" b="0" baseline="-25000" dirty="0" smtClean="0"/>
              <a:t>1 </a:t>
            </a:r>
            <a:r>
              <a:rPr lang="en-US" sz="2800" b="0" dirty="0" smtClean="0"/>
              <a:t>corresponds to the states x</a:t>
            </a:r>
            <a:r>
              <a:rPr lang="en-US" sz="2400" b="0" baseline="-25000" dirty="0" smtClean="0"/>
              <a:t>1</a:t>
            </a:r>
            <a:r>
              <a:rPr lang="en-US" sz="2800" b="0" dirty="0" smtClean="0"/>
              <a:t> , so there will be two transitions separately for each letter read at z</a:t>
            </a:r>
            <a:r>
              <a:rPr lang="en-US" sz="2400" b="0" baseline="-25000" dirty="0" smtClean="0"/>
              <a:t>1 </a:t>
            </a:r>
            <a:r>
              <a:rPr lang="en-US" sz="2800" b="0" dirty="0" smtClean="0"/>
              <a:t>. It will give two possibilities of states which correspond to either z</a:t>
            </a:r>
            <a:r>
              <a:rPr lang="en-US" sz="2400" b="0" baseline="-25000" dirty="0" smtClean="0"/>
              <a:t>1 </a:t>
            </a:r>
            <a:r>
              <a:rPr lang="en-US" sz="2800" b="0" dirty="0" smtClean="0"/>
              <a:t>or different from z</a:t>
            </a:r>
            <a:r>
              <a:rPr lang="en-US" sz="2400" b="0" baseline="-25000" dirty="0" smtClean="0"/>
              <a:t>1 </a:t>
            </a:r>
            <a:r>
              <a:rPr lang="en-US" sz="2800" b="0" dirty="0" smtClean="0"/>
              <a:t>. This process may be expressed in the following transition table for all possible states of FA</a:t>
            </a:r>
            <a:r>
              <a:rPr lang="en-US" sz="2800" b="0" baseline="-25000" dirty="0" smtClean="0"/>
              <a:t>3</a:t>
            </a:r>
            <a:r>
              <a:rPr lang="en-US" sz="2800" b="0" dirty="0" smtClean="0"/>
              <a:t> </a:t>
            </a:r>
          </a:p>
        </p:txBody>
      </p:sp>
    </p:spTree>
    <p:extLst>
      <p:ext uri="{BB962C8B-B14F-4D97-AF65-F5344CB8AC3E}">
        <p14:creationId xmlns:p14="http://schemas.microsoft.com/office/powerpoint/2010/main" val="7857877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7600" y="2262034"/>
            <a:ext cx="5139639"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18" y="1216067"/>
            <a:ext cx="3433919" cy="2037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a:spLocks noGrp="1" noChangeArrowheads="1"/>
          </p:cNvSpPr>
          <p:nvPr>
            <p:ph type="title"/>
          </p:nvPr>
        </p:nvSpPr>
        <p:spPr>
          <a:xfrm>
            <a:off x="381000" y="228600"/>
            <a:ext cx="8229600" cy="1371600"/>
          </a:xfrm>
        </p:spPr>
        <p:txBody>
          <a:bodyPr/>
          <a:lstStyle/>
          <a:p>
            <a:pPr eaLnBrk="1" hangingPunct="1">
              <a:defRPr/>
            </a:pPr>
            <a:r>
              <a:rPr lang="en-US" smtClean="0"/>
              <a:t>Example continued … </a:t>
            </a:r>
          </a:p>
        </p:txBody>
      </p:sp>
      <p:graphicFrame>
        <p:nvGraphicFramePr>
          <p:cNvPr id="6" name="Group 22"/>
          <p:cNvGraphicFramePr>
            <a:graphicFrameLocks noGrp="1"/>
          </p:cNvGraphicFramePr>
          <p:nvPr>
            <p:ph idx="1"/>
            <p:extLst>
              <p:ext uri="{D42A27DB-BD31-4B8C-83A1-F6EECF244321}">
                <p14:modId xmlns:p14="http://schemas.microsoft.com/office/powerpoint/2010/main" val="236966638"/>
              </p:ext>
            </p:extLst>
          </p:nvPr>
        </p:nvGraphicFramePr>
        <p:xfrm>
          <a:off x="1066800" y="4495800"/>
          <a:ext cx="6781800" cy="1905000"/>
        </p:xfrm>
        <a:graphic>
          <a:graphicData uri="http://schemas.openxmlformats.org/drawingml/2006/table">
            <a:tbl>
              <a:tblPr/>
              <a:tblGrid>
                <a:gridCol w="2260600"/>
                <a:gridCol w="2260600"/>
                <a:gridCol w="2260600"/>
              </a:tblGrid>
              <a:tr h="676275">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smtClean="0">
                          <a:ln>
                            <a:noFill/>
                          </a:ln>
                          <a:solidFill>
                            <a:schemeClr val="tx1"/>
                          </a:solidFill>
                          <a:effectLst/>
                          <a:latin typeface="Tahoma" pitchFamily="34" charset="0"/>
                        </a:rPr>
                        <a:t>Old states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New states after reading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tr>
              <a:tr h="552450">
                <a:tc vMerge="1">
                  <a:txBody>
                    <a:bodyPr/>
                    <a:lstStyle/>
                    <a:p>
                      <a:endParaRPr lang="en-GB"/>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b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smtClean="0">
                          <a:ln>
                            <a:noFill/>
                          </a:ln>
                          <a:solidFill>
                            <a:srgbClr val="7030A0"/>
                          </a:solidFill>
                          <a:effectLst/>
                          <a:latin typeface="Tahoma" pitchFamily="34" charset="0"/>
                        </a:rPr>
                        <a:t>z</a:t>
                      </a:r>
                      <a:r>
                        <a:rPr kumimoji="0" lang="en-US" sz="2400" b="0" i="0" u="none" strike="noStrike" cap="none" normalizeH="0" baseline="-25000" dirty="0" smtClean="0">
                          <a:ln>
                            <a:noFill/>
                          </a:ln>
                          <a:solidFill>
                            <a:srgbClr val="7030A0"/>
                          </a:solidFill>
                          <a:effectLst/>
                          <a:latin typeface="Tahoma" pitchFamily="34" charset="0"/>
                        </a:rPr>
                        <a:t>1</a:t>
                      </a:r>
                      <a:r>
                        <a:rPr kumimoji="0" lang="en-US" sz="2400" b="0" i="0" u="none" strike="noStrike" cap="none" normalizeH="0" baseline="0" dirty="0" smtClean="0">
                          <a:ln>
                            <a:noFill/>
                          </a:ln>
                          <a:solidFill>
                            <a:srgbClr val="7030A0"/>
                          </a:solidFill>
                          <a:effectLst/>
                          <a:latin typeface="Tahoma" pitchFamily="34" charset="0"/>
                        </a:rPr>
                        <a:t>– </a:t>
                      </a:r>
                      <a:r>
                        <a:rPr kumimoji="0" lang="en-US" sz="2400" b="0" i="0" u="none" strike="noStrike" cap="none" normalizeH="0" baseline="0" dirty="0" smtClean="0">
                          <a:ln>
                            <a:noFill/>
                          </a:ln>
                          <a:solidFill>
                            <a:srgbClr val="7030A0"/>
                          </a:solidFill>
                          <a:effectLst/>
                          <a:latin typeface="Tahoma" pitchFamily="34" charset="0"/>
                          <a:cs typeface="Tahoma" pitchFamily="34" charset="0"/>
                        </a:rPr>
                        <a:t>€ </a:t>
                      </a:r>
                      <a:r>
                        <a:rPr kumimoji="0" lang="en-US" sz="2400" b="0" i="0" u="none" strike="noStrike" cap="none" normalizeH="0" baseline="0" dirty="0" smtClean="0">
                          <a:ln>
                            <a:noFill/>
                          </a:ln>
                          <a:solidFill>
                            <a:srgbClr val="7030A0"/>
                          </a:solidFill>
                          <a:effectLst/>
                          <a:latin typeface="Tahoma" pitchFamily="34" charset="0"/>
                        </a:rPr>
                        <a:t>x</a:t>
                      </a:r>
                      <a:r>
                        <a:rPr kumimoji="0" lang="en-US" sz="2400" b="0" i="0" u="none" strike="noStrike" cap="none" normalizeH="0" baseline="-25000" dirty="0" smtClean="0">
                          <a:ln>
                            <a:noFill/>
                          </a:ln>
                          <a:solidFill>
                            <a:srgbClr val="7030A0"/>
                          </a:solidFill>
                          <a:effectLst/>
                          <a:latin typeface="Tahoma" pitchFamily="34" charset="0"/>
                        </a:rPr>
                        <a:t>1</a:t>
                      </a:r>
                      <a:r>
                        <a:rPr kumimoji="0" lang="en-US" sz="2400" b="0" i="0" u="none" strike="noStrike" cap="none" normalizeH="0" baseline="0" dirty="0" smtClean="0">
                          <a:ln>
                            <a:noFill/>
                          </a:ln>
                          <a:solidFill>
                            <a:srgbClr val="7030A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smtClean="0">
                          <a:ln>
                            <a:noFill/>
                          </a:ln>
                          <a:solidFill>
                            <a:srgbClr val="7030A0"/>
                          </a:solidFill>
                          <a:effectLst/>
                          <a:latin typeface="Tahoma" pitchFamily="34" charset="0"/>
                        </a:rPr>
                        <a:t>x</a:t>
                      </a:r>
                      <a:r>
                        <a:rPr kumimoji="0" lang="en-US" sz="2400" b="0" i="0" u="none" strike="noStrike" cap="none" normalizeH="0" baseline="-25000" dirty="0" smtClean="0">
                          <a:ln>
                            <a:noFill/>
                          </a:ln>
                          <a:solidFill>
                            <a:srgbClr val="7030A0"/>
                          </a:solidFill>
                          <a:effectLst/>
                          <a:latin typeface="Tahoma" pitchFamily="34" charset="0"/>
                        </a:rPr>
                        <a:t>1</a:t>
                      </a:r>
                      <a:r>
                        <a:rPr kumimoji="0" lang="en-US" sz="2400" b="0" i="0" u="none" strike="noStrike" cap="none" normalizeH="0" baseline="0" dirty="0" smtClean="0">
                          <a:ln>
                            <a:noFill/>
                          </a:ln>
                          <a:solidFill>
                            <a:srgbClr val="7030A0"/>
                          </a:solidFill>
                          <a:effectLst/>
                          <a:latin typeface="Tahoma" pitchFamily="34" charset="0"/>
                        </a:rPr>
                        <a:t> </a:t>
                      </a:r>
                      <a:r>
                        <a:rPr kumimoji="0" lang="en-US" sz="2400" b="0" i="0" u="none" strike="noStrike" cap="none" normalizeH="0" baseline="0" dirty="0" smtClean="0">
                          <a:ln>
                            <a:noFill/>
                          </a:ln>
                          <a:solidFill>
                            <a:srgbClr val="7030A0"/>
                          </a:solidFill>
                          <a:effectLst/>
                          <a:latin typeface="Tahoma" pitchFamily="34" charset="0"/>
                          <a:cs typeface="Tahoma" pitchFamily="34" charset="0"/>
                        </a:rPr>
                        <a:t>€</a:t>
                      </a:r>
                      <a:r>
                        <a:rPr kumimoji="0" lang="en-US" sz="2400" b="0" i="0" u="none" strike="noStrike" cap="none" normalizeH="0" baseline="0" dirty="0" smtClean="0">
                          <a:ln>
                            <a:noFill/>
                          </a:ln>
                          <a:solidFill>
                            <a:srgbClr val="7030A0"/>
                          </a:solidFill>
                          <a:effectLst/>
                          <a:latin typeface="Tahoma" pitchFamily="34" charset="0"/>
                          <a:sym typeface="Math1"/>
                        </a:rPr>
                        <a:t> </a:t>
                      </a:r>
                      <a:r>
                        <a:rPr kumimoji="0" lang="en-US" sz="2400" b="0" i="0" u="none" strike="noStrike" cap="none" normalizeH="0" baseline="0" dirty="0" smtClean="0">
                          <a:ln>
                            <a:noFill/>
                          </a:ln>
                          <a:solidFill>
                            <a:srgbClr val="7030A0"/>
                          </a:solidFill>
                          <a:effectLst/>
                          <a:latin typeface="Tahoma" pitchFamily="34" charset="0"/>
                        </a:rPr>
                        <a:t>z</a:t>
                      </a:r>
                      <a:r>
                        <a:rPr kumimoji="0" lang="en-US" sz="2400" b="0" i="0" u="none" strike="noStrike" cap="none" normalizeH="0" baseline="-25000" dirty="0" smtClean="0">
                          <a:ln>
                            <a:noFill/>
                          </a:ln>
                          <a:solidFill>
                            <a:srgbClr val="7030A0"/>
                          </a:solidFill>
                          <a:effectLst/>
                          <a:latin typeface="Tahoma" pitchFamily="34" charset="0"/>
                        </a:rPr>
                        <a:t>1</a:t>
                      </a:r>
                      <a:r>
                        <a:rPr kumimoji="0" lang="en-US" sz="2400" b="0" i="0" u="none" strike="noStrike" cap="none" normalizeH="0" baseline="0" dirty="0" smtClean="0">
                          <a:ln>
                            <a:noFill/>
                          </a:ln>
                          <a:solidFill>
                            <a:srgbClr val="7030A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smtClean="0">
                          <a:ln>
                            <a:noFill/>
                          </a:ln>
                          <a:solidFill>
                            <a:srgbClr val="7030A0"/>
                          </a:solidFill>
                          <a:effectLst/>
                          <a:latin typeface="Tahoma" pitchFamily="34" charset="0"/>
                        </a:rPr>
                        <a:t>(x</a:t>
                      </a:r>
                      <a:r>
                        <a:rPr kumimoji="0" lang="en-US" sz="2400" b="0" i="0" u="none" strike="noStrike" cap="none" normalizeH="0" baseline="-25000" dirty="0" smtClean="0">
                          <a:ln>
                            <a:noFill/>
                          </a:ln>
                          <a:solidFill>
                            <a:srgbClr val="7030A0"/>
                          </a:solidFill>
                          <a:effectLst/>
                          <a:latin typeface="Tahoma" pitchFamily="34" charset="0"/>
                        </a:rPr>
                        <a:t>2</a:t>
                      </a:r>
                      <a:r>
                        <a:rPr kumimoji="0" lang="en-US" sz="2400" b="0" i="0" u="none" strike="noStrike" cap="none" normalizeH="0" baseline="0" dirty="0" smtClean="0">
                          <a:ln>
                            <a:noFill/>
                          </a:ln>
                          <a:solidFill>
                            <a:srgbClr val="7030A0"/>
                          </a:solidFill>
                          <a:effectLst/>
                          <a:latin typeface="Tahoma" pitchFamily="34" charset="0"/>
                        </a:rPr>
                        <a:t>,y</a:t>
                      </a:r>
                      <a:r>
                        <a:rPr kumimoji="0" lang="en-US" sz="2400" b="0" i="0" u="none" strike="noStrike" cap="none" normalizeH="0" baseline="-25000" dirty="0" smtClean="0">
                          <a:ln>
                            <a:noFill/>
                          </a:ln>
                          <a:solidFill>
                            <a:srgbClr val="7030A0"/>
                          </a:solidFill>
                          <a:effectLst/>
                          <a:latin typeface="Tahoma" pitchFamily="34" charset="0"/>
                        </a:rPr>
                        <a:t>1</a:t>
                      </a:r>
                      <a:r>
                        <a:rPr kumimoji="0" lang="en-US" sz="2400" b="0" i="0" u="none" strike="noStrike" cap="none" normalizeH="0" baseline="0" dirty="0" smtClean="0">
                          <a:ln>
                            <a:noFill/>
                          </a:ln>
                          <a:solidFill>
                            <a:srgbClr val="7030A0"/>
                          </a:solidFill>
                          <a:effectLst/>
                          <a:latin typeface="Tahoma" pitchFamily="34" charset="0"/>
                        </a:rPr>
                        <a:t>) </a:t>
                      </a:r>
                      <a:r>
                        <a:rPr kumimoji="0" lang="en-US" sz="2400" b="0" i="0" u="none" strike="noStrike" cap="none" normalizeH="0" baseline="0" dirty="0" smtClean="0">
                          <a:ln>
                            <a:noFill/>
                          </a:ln>
                          <a:solidFill>
                            <a:srgbClr val="7030A0"/>
                          </a:solidFill>
                          <a:effectLst/>
                          <a:latin typeface="Tahoma" pitchFamily="34" charset="0"/>
                          <a:cs typeface="Tahoma" pitchFamily="34" charset="0"/>
                        </a:rPr>
                        <a:t>€</a:t>
                      </a:r>
                      <a:r>
                        <a:rPr kumimoji="0" lang="en-US" sz="2400" b="0" i="0" u="none" strike="noStrike" cap="none" normalizeH="0" baseline="0" dirty="0" smtClean="0">
                          <a:ln>
                            <a:noFill/>
                          </a:ln>
                          <a:solidFill>
                            <a:srgbClr val="7030A0"/>
                          </a:solidFill>
                          <a:effectLst/>
                          <a:latin typeface="Tahoma" pitchFamily="34" charset="0"/>
                        </a:rPr>
                        <a:t> z</a:t>
                      </a:r>
                      <a:r>
                        <a:rPr kumimoji="0" lang="en-US" sz="2400" b="0" i="0" u="none" strike="noStrike" cap="none" normalizeH="0" baseline="-25000" dirty="0" smtClean="0">
                          <a:ln>
                            <a:noFill/>
                          </a:ln>
                          <a:solidFill>
                            <a:srgbClr val="7030A0"/>
                          </a:solidFill>
                          <a:effectLst/>
                          <a:latin typeface="Tahoma" pitchFamily="34" charset="0"/>
                        </a:rPr>
                        <a:t>2</a:t>
                      </a:r>
                      <a:r>
                        <a:rPr kumimoji="0" lang="en-US" sz="2400" b="0" i="0" u="none" strike="noStrike" cap="none" normalizeH="0" baseline="0" dirty="0" smtClean="0">
                          <a:ln>
                            <a:noFill/>
                          </a:ln>
                          <a:solidFill>
                            <a:srgbClr val="7030A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070488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304800"/>
            <a:ext cx="8229600" cy="1066800"/>
          </a:xfrm>
        </p:spPr>
        <p:txBody>
          <a:bodyPr/>
          <a:lstStyle/>
          <a:p>
            <a:pPr eaLnBrk="1" hangingPunct="1">
              <a:defRPr/>
            </a:pPr>
            <a:r>
              <a:rPr lang="en-US" smtClean="0"/>
              <a:t>Example continued … </a:t>
            </a:r>
          </a:p>
        </p:txBody>
      </p:sp>
      <p:graphicFrame>
        <p:nvGraphicFramePr>
          <p:cNvPr id="5" name="Group 42"/>
          <p:cNvGraphicFramePr>
            <a:graphicFrameLocks noGrp="1"/>
          </p:cNvGraphicFramePr>
          <p:nvPr>
            <p:ph idx="1"/>
            <p:extLst>
              <p:ext uri="{D42A27DB-BD31-4B8C-83A1-F6EECF244321}">
                <p14:modId xmlns:p14="http://schemas.microsoft.com/office/powerpoint/2010/main" val="3453617343"/>
              </p:ext>
            </p:extLst>
          </p:nvPr>
        </p:nvGraphicFramePr>
        <p:xfrm>
          <a:off x="533400" y="1524000"/>
          <a:ext cx="8229600" cy="4887914"/>
        </p:xfrm>
        <a:graphic>
          <a:graphicData uri="http://schemas.openxmlformats.org/drawingml/2006/table">
            <a:tbl>
              <a:tblPr/>
              <a:tblGrid>
                <a:gridCol w="2743200"/>
                <a:gridCol w="2743200"/>
                <a:gridCol w="2743200"/>
              </a:tblGrid>
              <a:tr h="623800">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smtClean="0">
                          <a:ln>
                            <a:noFill/>
                          </a:ln>
                          <a:solidFill>
                            <a:schemeClr val="tx1"/>
                          </a:solidFill>
                          <a:effectLst/>
                          <a:latin typeface="Tahoma" pitchFamily="34" charset="0"/>
                        </a:rPr>
                        <a:t>Old states</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New states after reading</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tr>
              <a:tr h="518142">
                <a:tc vMerge="1">
                  <a:txBody>
                    <a:bodyPr/>
                    <a:lstStyle/>
                    <a:p>
                      <a:endParaRPr lang="en-GB"/>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smtClean="0">
                          <a:ln>
                            <a:noFill/>
                          </a:ln>
                          <a:solidFill>
                            <a:schemeClr val="tx1"/>
                          </a:solidFill>
                          <a:effectLst/>
                          <a:latin typeface="Tahoma" pitchFamily="34" charset="0"/>
                        </a:rPr>
                        <a:t>a </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b </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538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smtClean="0">
                          <a:ln>
                            <a:noFill/>
                          </a:ln>
                          <a:solidFill>
                            <a:srgbClr val="7030A0"/>
                          </a:solidFill>
                          <a:effectLst/>
                          <a:latin typeface="Tahoma" pitchFamily="34" charset="0"/>
                        </a:rPr>
                        <a:t>z</a:t>
                      </a:r>
                      <a:r>
                        <a:rPr kumimoji="0" lang="en-US" sz="2400" b="0" i="0" u="none" strike="noStrike" cap="none" normalizeH="0" baseline="-25000" dirty="0" smtClean="0">
                          <a:ln>
                            <a:noFill/>
                          </a:ln>
                          <a:solidFill>
                            <a:srgbClr val="7030A0"/>
                          </a:solidFill>
                          <a:effectLst/>
                          <a:latin typeface="Tahoma" pitchFamily="34" charset="0"/>
                        </a:rPr>
                        <a:t>1</a:t>
                      </a:r>
                      <a:r>
                        <a:rPr kumimoji="0" lang="en-US" sz="2400" b="0" i="0" u="none" strike="noStrike" cap="none" normalizeH="0" baseline="0" dirty="0" smtClean="0">
                          <a:ln>
                            <a:noFill/>
                          </a:ln>
                          <a:solidFill>
                            <a:srgbClr val="7030A0"/>
                          </a:solidFill>
                          <a:effectLst/>
                          <a:latin typeface="Tahoma" pitchFamily="34" charset="0"/>
                        </a:rPr>
                        <a:t>– </a:t>
                      </a:r>
                      <a:r>
                        <a:rPr kumimoji="0" lang="en-US" sz="2400" b="0" i="0" u="none" strike="noStrike" cap="none" normalizeH="0" baseline="0" dirty="0" smtClean="0">
                          <a:ln>
                            <a:noFill/>
                          </a:ln>
                          <a:solidFill>
                            <a:srgbClr val="7030A0"/>
                          </a:solidFill>
                          <a:effectLst/>
                          <a:latin typeface="Tahoma" pitchFamily="34" charset="0"/>
                          <a:cs typeface="Tahoma" pitchFamily="34" charset="0"/>
                        </a:rPr>
                        <a:t>€ </a:t>
                      </a:r>
                      <a:r>
                        <a:rPr kumimoji="0" lang="en-US" sz="2400" b="0" i="0" u="none" strike="noStrike" cap="none" normalizeH="0" baseline="0" dirty="0" smtClean="0">
                          <a:ln>
                            <a:noFill/>
                          </a:ln>
                          <a:solidFill>
                            <a:srgbClr val="7030A0"/>
                          </a:solidFill>
                          <a:effectLst/>
                          <a:latin typeface="Tahoma" pitchFamily="34" charset="0"/>
                        </a:rPr>
                        <a:t>x</a:t>
                      </a:r>
                      <a:r>
                        <a:rPr kumimoji="0" lang="en-US" sz="2400" b="0" i="0" u="none" strike="noStrike" cap="none" normalizeH="0" baseline="-25000" dirty="0" smtClean="0">
                          <a:ln>
                            <a:noFill/>
                          </a:ln>
                          <a:solidFill>
                            <a:srgbClr val="7030A0"/>
                          </a:solidFill>
                          <a:effectLst/>
                          <a:latin typeface="Tahoma" pitchFamily="34" charset="0"/>
                        </a:rPr>
                        <a:t>1</a:t>
                      </a:r>
                      <a:r>
                        <a:rPr kumimoji="0" lang="en-US" sz="2400" b="0" i="0" u="none" strike="noStrike" cap="none" normalizeH="0" baseline="0" dirty="0" smtClean="0">
                          <a:ln>
                            <a:noFill/>
                          </a:ln>
                          <a:solidFill>
                            <a:srgbClr val="7030A0"/>
                          </a:solidFill>
                          <a:effectLst/>
                          <a:latin typeface="Tahoma" pitchFamily="34" charset="0"/>
                        </a:rPr>
                        <a:t> </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rgbClr val="7030A0"/>
                          </a:solidFill>
                          <a:effectLst/>
                          <a:latin typeface="Tahoma" pitchFamily="34" charset="0"/>
                        </a:rPr>
                        <a:t>x</a:t>
                      </a:r>
                      <a:r>
                        <a:rPr kumimoji="0" lang="en-US" sz="2400" b="0" i="0" u="none" strike="noStrike" cap="none" normalizeH="0" baseline="-25000" smtClean="0">
                          <a:ln>
                            <a:noFill/>
                          </a:ln>
                          <a:solidFill>
                            <a:srgbClr val="7030A0"/>
                          </a:solidFill>
                          <a:effectLst/>
                          <a:latin typeface="Tahoma" pitchFamily="34" charset="0"/>
                        </a:rPr>
                        <a:t>1</a:t>
                      </a:r>
                      <a:r>
                        <a:rPr kumimoji="0" lang="en-US" sz="2400" b="0" i="0" u="none" strike="noStrike" cap="none" normalizeH="0" baseline="0" smtClean="0">
                          <a:ln>
                            <a:noFill/>
                          </a:ln>
                          <a:solidFill>
                            <a:srgbClr val="7030A0"/>
                          </a:solidFill>
                          <a:effectLst/>
                          <a:latin typeface="Tahoma" pitchFamily="34" charset="0"/>
                        </a:rPr>
                        <a:t> </a:t>
                      </a:r>
                      <a:r>
                        <a:rPr kumimoji="0" lang="en-US" sz="2400" b="0" i="0" u="none" strike="noStrike" cap="none" normalizeH="0" baseline="0" smtClean="0">
                          <a:ln>
                            <a:noFill/>
                          </a:ln>
                          <a:solidFill>
                            <a:srgbClr val="7030A0"/>
                          </a:solidFill>
                          <a:effectLst/>
                          <a:latin typeface="Tahoma" pitchFamily="34" charset="0"/>
                          <a:cs typeface="Tahoma" pitchFamily="34" charset="0"/>
                        </a:rPr>
                        <a:t>€</a:t>
                      </a:r>
                      <a:r>
                        <a:rPr kumimoji="0" lang="en-US" sz="2400" b="0" i="0" u="none" strike="noStrike" cap="none" normalizeH="0" baseline="0" smtClean="0">
                          <a:ln>
                            <a:noFill/>
                          </a:ln>
                          <a:solidFill>
                            <a:srgbClr val="7030A0"/>
                          </a:solidFill>
                          <a:effectLst/>
                          <a:latin typeface="Tahoma" pitchFamily="34" charset="0"/>
                          <a:sym typeface="Math1"/>
                        </a:rPr>
                        <a:t> </a:t>
                      </a:r>
                      <a:r>
                        <a:rPr kumimoji="0" lang="en-US" sz="2400" b="0" i="0" u="none" strike="noStrike" cap="none" normalizeH="0" baseline="0" smtClean="0">
                          <a:ln>
                            <a:noFill/>
                          </a:ln>
                          <a:solidFill>
                            <a:srgbClr val="7030A0"/>
                          </a:solidFill>
                          <a:effectLst/>
                          <a:latin typeface="Tahoma" pitchFamily="34" charset="0"/>
                        </a:rPr>
                        <a:t>z</a:t>
                      </a:r>
                      <a:r>
                        <a:rPr kumimoji="0" lang="en-US" sz="2400" b="0" i="0" u="none" strike="noStrike" cap="none" normalizeH="0" baseline="-25000" smtClean="0">
                          <a:ln>
                            <a:noFill/>
                          </a:ln>
                          <a:solidFill>
                            <a:srgbClr val="7030A0"/>
                          </a:solidFill>
                          <a:effectLst/>
                          <a:latin typeface="Tahoma" pitchFamily="34" charset="0"/>
                        </a:rPr>
                        <a:t>1</a:t>
                      </a:r>
                      <a:r>
                        <a:rPr kumimoji="0" lang="en-US" sz="2400" b="0" i="0" u="none" strike="noStrike" cap="none" normalizeH="0" baseline="0" smtClean="0">
                          <a:ln>
                            <a:noFill/>
                          </a:ln>
                          <a:solidFill>
                            <a:srgbClr val="7030A0"/>
                          </a:solidFill>
                          <a:effectLst/>
                          <a:latin typeface="Tahoma" pitchFamily="34" charset="0"/>
                        </a:rPr>
                        <a:t> </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rgbClr val="7030A0"/>
                          </a:solidFill>
                          <a:effectLst/>
                          <a:latin typeface="Tahoma" pitchFamily="34" charset="0"/>
                        </a:rPr>
                        <a:t>(x</a:t>
                      </a:r>
                      <a:r>
                        <a:rPr kumimoji="0" lang="en-US" sz="2400" b="0" i="0" u="none" strike="noStrike" cap="none" normalizeH="0" baseline="-25000" smtClean="0">
                          <a:ln>
                            <a:noFill/>
                          </a:ln>
                          <a:solidFill>
                            <a:srgbClr val="7030A0"/>
                          </a:solidFill>
                          <a:effectLst/>
                          <a:latin typeface="Tahoma" pitchFamily="34" charset="0"/>
                        </a:rPr>
                        <a:t>2</a:t>
                      </a:r>
                      <a:r>
                        <a:rPr kumimoji="0" lang="en-US" sz="2400" b="0" i="0" u="none" strike="noStrike" cap="none" normalizeH="0" baseline="0" smtClean="0">
                          <a:ln>
                            <a:noFill/>
                          </a:ln>
                          <a:solidFill>
                            <a:srgbClr val="7030A0"/>
                          </a:solidFill>
                          <a:effectLst/>
                          <a:latin typeface="Tahoma" pitchFamily="34" charset="0"/>
                        </a:rPr>
                        <a:t>,y</a:t>
                      </a:r>
                      <a:r>
                        <a:rPr kumimoji="0" lang="en-US" sz="2400" b="0" i="0" u="none" strike="noStrike" cap="none" normalizeH="0" baseline="-25000" smtClean="0">
                          <a:ln>
                            <a:noFill/>
                          </a:ln>
                          <a:solidFill>
                            <a:srgbClr val="7030A0"/>
                          </a:solidFill>
                          <a:effectLst/>
                          <a:latin typeface="Tahoma" pitchFamily="34" charset="0"/>
                        </a:rPr>
                        <a:t>1</a:t>
                      </a:r>
                      <a:r>
                        <a:rPr kumimoji="0" lang="en-US" sz="2400" b="0" i="0" u="none" strike="noStrike" cap="none" normalizeH="0" baseline="0" smtClean="0">
                          <a:ln>
                            <a:noFill/>
                          </a:ln>
                          <a:solidFill>
                            <a:srgbClr val="7030A0"/>
                          </a:solidFill>
                          <a:effectLst/>
                          <a:latin typeface="Tahoma" pitchFamily="34" charset="0"/>
                        </a:rPr>
                        <a:t>) </a:t>
                      </a:r>
                      <a:r>
                        <a:rPr kumimoji="0" lang="en-US" sz="2400" b="0" i="0" u="none" strike="noStrike" cap="none" normalizeH="0" baseline="0" smtClean="0">
                          <a:ln>
                            <a:noFill/>
                          </a:ln>
                          <a:solidFill>
                            <a:srgbClr val="7030A0"/>
                          </a:solidFill>
                          <a:effectLst/>
                          <a:latin typeface="Tahoma" pitchFamily="34" charset="0"/>
                          <a:cs typeface="Tahoma" pitchFamily="34" charset="0"/>
                        </a:rPr>
                        <a:t>€</a:t>
                      </a:r>
                      <a:r>
                        <a:rPr kumimoji="0" lang="en-US" sz="2400" b="0" i="0" u="none" strike="noStrike" cap="none" normalizeH="0" baseline="0" smtClean="0">
                          <a:ln>
                            <a:noFill/>
                          </a:ln>
                          <a:solidFill>
                            <a:srgbClr val="7030A0"/>
                          </a:solidFill>
                          <a:effectLst/>
                          <a:latin typeface="Tahoma" pitchFamily="34" charset="0"/>
                        </a:rPr>
                        <a:t> z</a:t>
                      </a:r>
                      <a:r>
                        <a:rPr kumimoji="0" lang="en-US" sz="2400" b="0" i="0" u="none" strike="noStrike" cap="none" normalizeH="0" baseline="-25000" smtClean="0">
                          <a:ln>
                            <a:noFill/>
                          </a:ln>
                          <a:solidFill>
                            <a:srgbClr val="7030A0"/>
                          </a:solidFill>
                          <a:effectLst/>
                          <a:latin typeface="Tahoma" pitchFamily="34" charset="0"/>
                        </a:rPr>
                        <a:t>2</a:t>
                      </a:r>
                      <a:r>
                        <a:rPr kumimoji="0" lang="en-US" sz="2400" b="0" i="0" u="none" strike="noStrike" cap="none" normalizeH="0" baseline="0" smtClean="0">
                          <a:ln>
                            <a:noFill/>
                          </a:ln>
                          <a:solidFill>
                            <a:srgbClr val="7030A0"/>
                          </a:solidFill>
                          <a:effectLst/>
                          <a:latin typeface="Tahoma" pitchFamily="34" charset="0"/>
                        </a:rPr>
                        <a:t> </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3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smtClean="0">
                          <a:ln>
                            <a:noFill/>
                          </a:ln>
                          <a:solidFill>
                            <a:srgbClr val="7030A0"/>
                          </a:solidFill>
                          <a:effectLst/>
                          <a:latin typeface="Tahoma" pitchFamily="34" charset="0"/>
                        </a:rPr>
                        <a:t>z</a:t>
                      </a:r>
                      <a:r>
                        <a:rPr kumimoji="0" lang="en-US" sz="2400" b="0" i="0" u="none" strike="noStrike" cap="none" normalizeH="0" baseline="-25000" dirty="0" smtClean="0">
                          <a:ln>
                            <a:noFill/>
                          </a:ln>
                          <a:solidFill>
                            <a:srgbClr val="7030A0"/>
                          </a:solidFill>
                          <a:effectLst/>
                          <a:latin typeface="Tahoma" pitchFamily="34" charset="0"/>
                        </a:rPr>
                        <a:t>2</a:t>
                      </a:r>
                      <a:r>
                        <a:rPr kumimoji="0" lang="en-US" sz="2400" b="0" i="0" u="none" strike="noStrike" cap="none" normalizeH="0" baseline="0" dirty="0" smtClean="0">
                          <a:ln>
                            <a:noFill/>
                          </a:ln>
                          <a:solidFill>
                            <a:srgbClr val="7030A0"/>
                          </a:solidFill>
                          <a:effectLst/>
                          <a:latin typeface="Tahoma" pitchFamily="34" charset="0"/>
                        </a:rPr>
                        <a:t> </a:t>
                      </a:r>
                      <a:r>
                        <a:rPr kumimoji="0" lang="en-US" sz="2400" b="0" i="0" u="none" strike="noStrike" cap="none" normalizeH="0" baseline="0" dirty="0" smtClean="0">
                          <a:ln>
                            <a:noFill/>
                          </a:ln>
                          <a:solidFill>
                            <a:srgbClr val="7030A0"/>
                          </a:solidFill>
                          <a:effectLst/>
                          <a:latin typeface="Tahoma" pitchFamily="34" charset="0"/>
                          <a:cs typeface="Tahoma" pitchFamily="34" charset="0"/>
                        </a:rPr>
                        <a:t>€ </a:t>
                      </a:r>
                      <a:r>
                        <a:rPr kumimoji="0" lang="en-US" sz="2400" b="0" i="0" u="none" strike="noStrike" cap="none" normalizeH="0" baseline="0" dirty="0" smtClean="0">
                          <a:ln>
                            <a:noFill/>
                          </a:ln>
                          <a:solidFill>
                            <a:srgbClr val="7030A0"/>
                          </a:solidFill>
                          <a:effectLst/>
                          <a:latin typeface="Tahoma" pitchFamily="34" charset="0"/>
                        </a:rPr>
                        <a:t>(x</a:t>
                      </a:r>
                      <a:r>
                        <a:rPr kumimoji="0" lang="en-US" sz="2400" b="0" i="0" u="none" strike="noStrike" cap="none" normalizeH="0" baseline="-25000" dirty="0" smtClean="0">
                          <a:ln>
                            <a:noFill/>
                          </a:ln>
                          <a:solidFill>
                            <a:srgbClr val="7030A0"/>
                          </a:solidFill>
                          <a:effectLst/>
                          <a:latin typeface="Tahoma" pitchFamily="34" charset="0"/>
                        </a:rPr>
                        <a:t>2</a:t>
                      </a:r>
                      <a:r>
                        <a:rPr kumimoji="0" lang="en-US" sz="2400" b="0" i="0" u="none" strike="noStrike" cap="none" normalizeH="0" baseline="0" dirty="0" smtClean="0">
                          <a:ln>
                            <a:noFill/>
                          </a:ln>
                          <a:solidFill>
                            <a:srgbClr val="7030A0"/>
                          </a:solidFill>
                          <a:effectLst/>
                          <a:latin typeface="Tahoma" pitchFamily="34" charset="0"/>
                        </a:rPr>
                        <a:t>, y</a:t>
                      </a:r>
                      <a:r>
                        <a:rPr kumimoji="0" lang="en-US" sz="2400" b="0" i="0" u="none" strike="noStrike" cap="none" normalizeH="0" baseline="-25000" dirty="0" smtClean="0">
                          <a:ln>
                            <a:noFill/>
                          </a:ln>
                          <a:solidFill>
                            <a:srgbClr val="7030A0"/>
                          </a:solidFill>
                          <a:effectLst/>
                          <a:latin typeface="Tahoma" pitchFamily="34" charset="0"/>
                        </a:rPr>
                        <a:t>1</a:t>
                      </a:r>
                      <a:r>
                        <a:rPr kumimoji="0" lang="en-US" sz="2400" b="0" i="0" u="none" strike="noStrike" cap="none" normalizeH="0" baseline="0" dirty="0" smtClean="0">
                          <a:ln>
                            <a:noFill/>
                          </a:ln>
                          <a:solidFill>
                            <a:srgbClr val="7030A0"/>
                          </a:solidFill>
                          <a:effectLst/>
                          <a:latin typeface="Tahoma" pitchFamily="34" charset="0"/>
                        </a:rPr>
                        <a:t>) </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smtClean="0">
                          <a:ln>
                            <a:noFill/>
                          </a:ln>
                          <a:solidFill>
                            <a:srgbClr val="7030A0"/>
                          </a:solidFill>
                          <a:effectLst/>
                          <a:latin typeface="Tahoma" pitchFamily="34" charset="0"/>
                        </a:rPr>
                        <a:t>(x</a:t>
                      </a:r>
                      <a:r>
                        <a:rPr kumimoji="0" lang="en-US" sz="2400" b="0" i="0" u="none" strike="noStrike" cap="none" normalizeH="0" baseline="-25000" dirty="0" smtClean="0">
                          <a:ln>
                            <a:noFill/>
                          </a:ln>
                          <a:solidFill>
                            <a:srgbClr val="7030A0"/>
                          </a:solidFill>
                          <a:effectLst/>
                          <a:latin typeface="Tahoma" pitchFamily="34" charset="0"/>
                        </a:rPr>
                        <a:t>1</a:t>
                      </a:r>
                      <a:r>
                        <a:rPr kumimoji="0" lang="en-US" sz="2400" b="0" i="0" u="none" strike="noStrike" cap="none" normalizeH="0" baseline="0" dirty="0" smtClean="0">
                          <a:ln>
                            <a:noFill/>
                          </a:ln>
                          <a:solidFill>
                            <a:srgbClr val="7030A0"/>
                          </a:solidFill>
                          <a:effectLst/>
                          <a:latin typeface="Tahoma" pitchFamily="34" charset="0"/>
                        </a:rPr>
                        <a:t>, y</a:t>
                      </a:r>
                      <a:r>
                        <a:rPr kumimoji="0" lang="en-US" sz="2400" b="0" i="0" u="none" strike="noStrike" cap="none" normalizeH="0" baseline="-25000" dirty="0" smtClean="0">
                          <a:ln>
                            <a:noFill/>
                          </a:ln>
                          <a:solidFill>
                            <a:srgbClr val="7030A0"/>
                          </a:solidFill>
                          <a:effectLst/>
                          <a:latin typeface="Tahoma" pitchFamily="34" charset="0"/>
                        </a:rPr>
                        <a:t>2</a:t>
                      </a:r>
                      <a:r>
                        <a:rPr kumimoji="0" lang="en-US" sz="2400" b="0" i="0" u="none" strike="noStrike" cap="none" normalizeH="0" baseline="0" dirty="0" smtClean="0">
                          <a:ln>
                            <a:noFill/>
                          </a:ln>
                          <a:solidFill>
                            <a:srgbClr val="7030A0"/>
                          </a:solidFill>
                          <a:effectLst/>
                          <a:latin typeface="Tahoma" pitchFamily="34" charset="0"/>
                        </a:rPr>
                        <a:t>) </a:t>
                      </a:r>
                      <a:r>
                        <a:rPr kumimoji="0" lang="en-US" sz="2400" b="0" i="0" u="none" strike="noStrike" cap="none" normalizeH="0" baseline="0" dirty="0" smtClean="0">
                          <a:ln>
                            <a:noFill/>
                          </a:ln>
                          <a:solidFill>
                            <a:srgbClr val="7030A0"/>
                          </a:solidFill>
                          <a:effectLst/>
                          <a:latin typeface="Tahoma" pitchFamily="34" charset="0"/>
                          <a:cs typeface="Tahoma" pitchFamily="34" charset="0"/>
                        </a:rPr>
                        <a:t>€ </a:t>
                      </a:r>
                      <a:r>
                        <a:rPr kumimoji="0" lang="en-US" sz="2400" b="0" i="0" u="none" strike="noStrike" cap="none" normalizeH="0" baseline="0" dirty="0" smtClean="0">
                          <a:ln>
                            <a:noFill/>
                          </a:ln>
                          <a:solidFill>
                            <a:srgbClr val="7030A0"/>
                          </a:solidFill>
                          <a:effectLst/>
                          <a:latin typeface="Tahoma" pitchFamily="34" charset="0"/>
                        </a:rPr>
                        <a:t>z</a:t>
                      </a:r>
                      <a:r>
                        <a:rPr kumimoji="0" lang="en-US" sz="2400" b="0" i="0" u="none" strike="noStrike" cap="none" normalizeH="0" baseline="-25000" dirty="0" smtClean="0">
                          <a:ln>
                            <a:noFill/>
                          </a:ln>
                          <a:solidFill>
                            <a:srgbClr val="7030A0"/>
                          </a:solidFill>
                          <a:effectLst/>
                          <a:latin typeface="Tahoma" pitchFamily="34" charset="0"/>
                        </a:rPr>
                        <a:t>3</a:t>
                      </a:r>
                      <a:r>
                        <a:rPr kumimoji="0" lang="en-US" sz="2400" b="0" i="0" u="none" strike="noStrike" cap="none" normalizeH="0" baseline="0" dirty="0" smtClean="0">
                          <a:ln>
                            <a:noFill/>
                          </a:ln>
                          <a:solidFill>
                            <a:srgbClr val="7030A0"/>
                          </a:solidFill>
                          <a:effectLst/>
                          <a:latin typeface="Tahoma" pitchFamily="34" charset="0"/>
                        </a:rPr>
                        <a:t> </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smtClean="0">
                          <a:ln>
                            <a:noFill/>
                          </a:ln>
                          <a:solidFill>
                            <a:srgbClr val="7030A0"/>
                          </a:solidFill>
                          <a:effectLst/>
                          <a:latin typeface="Tahoma" pitchFamily="34" charset="0"/>
                        </a:rPr>
                        <a:t>(x</a:t>
                      </a:r>
                      <a:r>
                        <a:rPr kumimoji="0" lang="en-US" sz="2400" b="0" i="0" u="none" strike="noStrike" cap="none" normalizeH="0" baseline="-25000" dirty="0" smtClean="0">
                          <a:ln>
                            <a:noFill/>
                          </a:ln>
                          <a:solidFill>
                            <a:srgbClr val="7030A0"/>
                          </a:solidFill>
                          <a:effectLst/>
                          <a:latin typeface="Tahoma" pitchFamily="34" charset="0"/>
                        </a:rPr>
                        <a:t>2</a:t>
                      </a:r>
                      <a:r>
                        <a:rPr kumimoji="0" lang="en-US" sz="2400" b="0" i="0" u="none" strike="noStrike" cap="none" normalizeH="0" baseline="0" dirty="0" smtClean="0">
                          <a:ln>
                            <a:noFill/>
                          </a:ln>
                          <a:solidFill>
                            <a:srgbClr val="7030A0"/>
                          </a:solidFill>
                          <a:effectLst/>
                          <a:latin typeface="Tahoma" pitchFamily="34" charset="0"/>
                        </a:rPr>
                        <a:t>, y</a:t>
                      </a:r>
                      <a:r>
                        <a:rPr kumimoji="0" lang="en-US" sz="2400" b="0" i="0" u="none" strike="noStrike" cap="none" normalizeH="0" baseline="-25000" dirty="0" smtClean="0">
                          <a:ln>
                            <a:noFill/>
                          </a:ln>
                          <a:solidFill>
                            <a:srgbClr val="7030A0"/>
                          </a:solidFill>
                          <a:effectLst/>
                          <a:latin typeface="Tahoma" pitchFamily="34" charset="0"/>
                        </a:rPr>
                        <a:t>1</a:t>
                      </a:r>
                      <a:r>
                        <a:rPr kumimoji="0" lang="en-US" sz="2400" b="0" i="0" u="none" strike="noStrike" cap="none" normalizeH="0" baseline="0" dirty="0" smtClean="0">
                          <a:ln>
                            <a:noFill/>
                          </a:ln>
                          <a:solidFill>
                            <a:srgbClr val="7030A0"/>
                          </a:solidFill>
                          <a:effectLst/>
                          <a:latin typeface="Tahoma" pitchFamily="34" charset="0"/>
                        </a:rPr>
                        <a:t>) </a:t>
                      </a:r>
                      <a:r>
                        <a:rPr kumimoji="0" lang="en-US" sz="2400" b="0" i="0" u="none" strike="noStrike" cap="none" normalizeH="0" baseline="0" dirty="0" smtClean="0">
                          <a:ln>
                            <a:noFill/>
                          </a:ln>
                          <a:solidFill>
                            <a:srgbClr val="7030A0"/>
                          </a:solidFill>
                          <a:effectLst/>
                          <a:latin typeface="Tahoma" pitchFamily="34" charset="0"/>
                          <a:cs typeface="Tahoma" pitchFamily="34" charset="0"/>
                        </a:rPr>
                        <a:t>€ </a:t>
                      </a:r>
                      <a:r>
                        <a:rPr kumimoji="0" lang="en-US" sz="2400" b="0" i="0" u="none" strike="noStrike" cap="none" normalizeH="0" baseline="0" dirty="0" smtClean="0">
                          <a:ln>
                            <a:noFill/>
                          </a:ln>
                          <a:solidFill>
                            <a:srgbClr val="7030A0"/>
                          </a:solidFill>
                          <a:effectLst/>
                          <a:latin typeface="Tahoma" pitchFamily="34" charset="0"/>
                        </a:rPr>
                        <a:t>z</a:t>
                      </a:r>
                      <a:r>
                        <a:rPr kumimoji="0" lang="en-US" sz="2400" b="0" i="0" u="none" strike="noStrike" cap="none" normalizeH="0" baseline="-25000" dirty="0" smtClean="0">
                          <a:ln>
                            <a:noFill/>
                          </a:ln>
                          <a:solidFill>
                            <a:srgbClr val="7030A0"/>
                          </a:solidFill>
                          <a:effectLst/>
                          <a:latin typeface="Tahoma" pitchFamily="34" charset="0"/>
                        </a:rPr>
                        <a:t>2</a:t>
                      </a:r>
                      <a:r>
                        <a:rPr kumimoji="0" lang="en-US" sz="2400" b="0" i="0" u="none" strike="noStrike" cap="none" normalizeH="0" baseline="0" dirty="0" smtClean="0">
                          <a:ln>
                            <a:noFill/>
                          </a:ln>
                          <a:solidFill>
                            <a:srgbClr val="7030A0"/>
                          </a:solidFill>
                          <a:effectLst/>
                          <a:latin typeface="Tahoma" pitchFamily="34" charset="0"/>
                        </a:rPr>
                        <a:t> </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538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smtClean="0">
                          <a:ln>
                            <a:noFill/>
                          </a:ln>
                          <a:solidFill>
                            <a:srgbClr val="7030A0"/>
                          </a:solidFill>
                          <a:effectLst/>
                          <a:latin typeface="Tahoma" pitchFamily="34" charset="0"/>
                        </a:rPr>
                        <a:t>z</a:t>
                      </a:r>
                      <a:r>
                        <a:rPr kumimoji="0" lang="en-US" sz="2400" b="0" i="0" u="none" strike="noStrike" cap="none" normalizeH="0" baseline="-25000" dirty="0" smtClean="0">
                          <a:ln>
                            <a:noFill/>
                          </a:ln>
                          <a:solidFill>
                            <a:srgbClr val="7030A0"/>
                          </a:solidFill>
                          <a:effectLst/>
                          <a:latin typeface="Tahoma" pitchFamily="34" charset="0"/>
                        </a:rPr>
                        <a:t>3</a:t>
                      </a:r>
                      <a:r>
                        <a:rPr kumimoji="0" lang="en-US" sz="2400" b="0" i="0" u="none" strike="noStrike" cap="none" normalizeH="0" baseline="0" dirty="0" smtClean="0">
                          <a:ln>
                            <a:noFill/>
                          </a:ln>
                          <a:solidFill>
                            <a:srgbClr val="7030A0"/>
                          </a:solidFill>
                          <a:effectLst/>
                          <a:latin typeface="Tahoma" pitchFamily="34" charset="0"/>
                        </a:rPr>
                        <a:t> </a:t>
                      </a:r>
                      <a:r>
                        <a:rPr kumimoji="0" lang="en-US" sz="2400" b="0" i="0" u="none" strike="noStrike" cap="none" normalizeH="0" baseline="0" dirty="0" smtClean="0">
                          <a:ln>
                            <a:noFill/>
                          </a:ln>
                          <a:solidFill>
                            <a:srgbClr val="7030A0"/>
                          </a:solidFill>
                          <a:effectLst/>
                          <a:latin typeface="Tahoma" pitchFamily="34" charset="0"/>
                          <a:cs typeface="Tahoma" pitchFamily="34" charset="0"/>
                        </a:rPr>
                        <a:t>€ </a:t>
                      </a:r>
                      <a:r>
                        <a:rPr kumimoji="0" lang="en-US" sz="2400" b="0" i="0" u="none" strike="noStrike" cap="none" normalizeH="0" baseline="0" dirty="0" smtClean="0">
                          <a:ln>
                            <a:noFill/>
                          </a:ln>
                          <a:solidFill>
                            <a:srgbClr val="7030A0"/>
                          </a:solidFill>
                          <a:effectLst/>
                          <a:latin typeface="Tahoma" pitchFamily="34" charset="0"/>
                        </a:rPr>
                        <a:t>(x</a:t>
                      </a:r>
                      <a:r>
                        <a:rPr kumimoji="0" lang="en-US" sz="2400" b="0" i="0" u="none" strike="noStrike" cap="none" normalizeH="0" baseline="-25000" dirty="0" smtClean="0">
                          <a:ln>
                            <a:noFill/>
                          </a:ln>
                          <a:solidFill>
                            <a:srgbClr val="7030A0"/>
                          </a:solidFill>
                          <a:effectLst/>
                          <a:latin typeface="Tahoma" pitchFamily="34" charset="0"/>
                        </a:rPr>
                        <a:t>1</a:t>
                      </a:r>
                      <a:r>
                        <a:rPr kumimoji="0" lang="en-US" sz="2400" b="0" i="0" u="none" strike="noStrike" cap="none" normalizeH="0" baseline="0" dirty="0" smtClean="0">
                          <a:ln>
                            <a:noFill/>
                          </a:ln>
                          <a:solidFill>
                            <a:srgbClr val="7030A0"/>
                          </a:solidFill>
                          <a:effectLst/>
                          <a:latin typeface="Tahoma" pitchFamily="34" charset="0"/>
                        </a:rPr>
                        <a:t>, y</a:t>
                      </a:r>
                      <a:r>
                        <a:rPr kumimoji="0" lang="en-US" sz="2400" b="0" i="0" u="none" strike="noStrike" cap="none" normalizeH="0" baseline="-25000" dirty="0" smtClean="0">
                          <a:ln>
                            <a:noFill/>
                          </a:ln>
                          <a:solidFill>
                            <a:srgbClr val="7030A0"/>
                          </a:solidFill>
                          <a:effectLst/>
                          <a:latin typeface="Tahoma" pitchFamily="34" charset="0"/>
                        </a:rPr>
                        <a:t>2</a:t>
                      </a:r>
                      <a:r>
                        <a:rPr kumimoji="0" lang="en-US" sz="2400" b="0" i="0" u="none" strike="noStrike" cap="none" normalizeH="0" baseline="0" dirty="0" smtClean="0">
                          <a:ln>
                            <a:noFill/>
                          </a:ln>
                          <a:solidFill>
                            <a:srgbClr val="7030A0"/>
                          </a:solidFill>
                          <a:effectLst/>
                          <a:latin typeface="Tahoma" pitchFamily="34" charset="0"/>
                        </a:rPr>
                        <a:t>)</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rgbClr val="7030A0"/>
                          </a:solidFill>
                          <a:effectLst/>
                          <a:latin typeface="Tahoma" pitchFamily="34" charset="0"/>
                        </a:rPr>
                        <a:t>(x</a:t>
                      </a:r>
                      <a:r>
                        <a:rPr kumimoji="0" lang="en-US" sz="2400" b="0" i="0" u="none" strike="noStrike" cap="none" normalizeH="0" baseline="-25000" smtClean="0">
                          <a:ln>
                            <a:noFill/>
                          </a:ln>
                          <a:solidFill>
                            <a:srgbClr val="7030A0"/>
                          </a:solidFill>
                          <a:effectLst/>
                          <a:latin typeface="Tahoma" pitchFamily="34" charset="0"/>
                        </a:rPr>
                        <a:t>1</a:t>
                      </a:r>
                      <a:r>
                        <a:rPr kumimoji="0" lang="en-US" sz="2400" b="0" i="0" u="none" strike="noStrike" cap="none" normalizeH="0" baseline="0" smtClean="0">
                          <a:ln>
                            <a:noFill/>
                          </a:ln>
                          <a:solidFill>
                            <a:srgbClr val="7030A0"/>
                          </a:solidFill>
                          <a:effectLst/>
                          <a:latin typeface="Tahoma" pitchFamily="34" charset="0"/>
                        </a:rPr>
                        <a:t>, y</a:t>
                      </a:r>
                      <a:r>
                        <a:rPr kumimoji="0" lang="en-US" sz="2400" b="0" i="0" u="none" strike="noStrike" cap="none" normalizeH="0" baseline="-25000" smtClean="0">
                          <a:ln>
                            <a:noFill/>
                          </a:ln>
                          <a:solidFill>
                            <a:srgbClr val="7030A0"/>
                          </a:solidFill>
                          <a:effectLst/>
                          <a:latin typeface="Tahoma" pitchFamily="34" charset="0"/>
                        </a:rPr>
                        <a:t>3</a:t>
                      </a:r>
                      <a:r>
                        <a:rPr kumimoji="0" lang="en-US" sz="2400" b="0" i="0" u="none" strike="noStrike" cap="none" normalizeH="0" baseline="0" smtClean="0">
                          <a:ln>
                            <a:noFill/>
                          </a:ln>
                          <a:solidFill>
                            <a:srgbClr val="7030A0"/>
                          </a:solidFill>
                          <a:effectLst/>
                          <a:latin typeface="Tahoma" pitchFamily="34" charset="0"/>
                        </a:rPr>
                        <a:t>) </a:t>
                      </a:r>
                      <a:r>
                        <a:rPr kumimoji="0" lang="en-US" sz="2400" b="0" i="0" u="none" strike="noStrike" cap="none" normalizeH="0" baseline="0" smtClean="0">
                          <a:ln>
                            <a:noFill/>
                          </a:ln>
                          <a:solidFill>
                            <a:srgbClr val="7030A0"/>
                          </a:solidFill>
                          <a:effectLst/>
                          <a:latin typeface="Tahoma" pitchFamily="34" charset="0"/>
                          <a:cs typeface="Tahoma" pitchFamily="34" charset="0"/>
                        </a:rPr>
                        <a:t>€ </a:t>
                      </a:r>
                      <a:r>
                        <a:rPr kumimoji="0" lang="en-US" sz="2400" b="0" i="0" u="none" strike="noStrike" cap="none" normalizeH="0" baseline="0" smtClean="0">
                          <a:ln>
                            <a:noFill/>
                          </a:ln>
                          <a:solidFill>
                            <a:srgbClr val="7030A0"/>
                          </a:solidFill>
                          <a:effectLst/>
                          <a:latin typeface="Tahoma" pitchFamily="34" charset="0"/>
                        </a:rPr>
                        <a:t>z</a:t>
                      </a:r>
                      <a:r>
                        <a:rPr kumimoji="0" lang="en-US" sz="2400" b="0" i="0" u="none" strike="noStrike" cap="none" normalizeH="0" baseline="-25000" smtClean="0">
                          <a:ln>
                            <a:noFill/>
                          </a:ln>
                          <a:solidFill>
                            <a:srgbClr val="7030A0"/>
                          </a:solidFill>
                          <a:effectLst/>
                          <a:latin typeface="Tahoma" pitchFamily="34" charset="0"/>
                        </a:rPr>
                        <a:t>4</a:t>
                      </a:r>
                      <a:r>
                        <a:rPr kumimoji="0" lang="en-US" sz="2400" b="0" i="0" u="none" strike="noStrike" cap="none" normalizeH="0" baseline="0" smtClean="0">
                          <a:ln>
                            <a:noFill/>
                          </a:ln>
                          <a:solidFill>
                            <a:srgbClr val="7030A0"/>
                          </a:solidFill>
                          <a:effectLst/>
                          <a:latin typeface="Tahoma" pitchFamily="34" charset="0"/>
                        </a:rPr>
                        <a:t> </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smtClean="0">
                          <a:ln>
                            <a:noFill/>
                          </a:ln>
                          <a:solidFill>
                            <a:srgbClr val="7030A0"/>
                          </a:solidFill>
                          <a:effectLst/>
                          <a:latin typeface="Tahoma" pitchFamily="34" charset="0"/>
                        </a:rPr>
                        <a:t>(x</a:t>
                      </a:r>
                      <a:r>
                        <a:rPr kumimoji="0" lang="en-US" sz="2400" b="0" i="0" u="none" strike="noStrike" cap="none" normalizeH="0" baseline="-25000" dirty="0" smtClean="0">
                          <a:ln>
                            <a:noFill/>
                          </a:ln>
                          <a:solidFill>
                            <a:srgbClr val="7030A0"/>
                          </a:solidFill>
                          <a:effectLst/>
                          <a:latin typeface="Tahoma" pitchFamily="34" charset="0"/>
                        </a:rPr>
                        <a:t>2</a:t>
                      </a:r>
                      <a:r>
                        <a:rPr kumimoji="0" lang="en-US" sz="2400" b="0" i="0" u="none" strike="noStrike" cap="none" normalizeH="0" baseline="0" dirty="0" smtClean="0">
                          <a:ln>
                            <a:noFill/>
                          </a:ln>
                          <a:solidFill>
                            <a:srgbClr val="7030A0"/>
                          </a:solidFill>
                          <a:effectLst/>
                          <a:latin typeface="Tahoma" pitchFamily="34" charset="0"/>
                        </a:rPr>
                        <a:t>, y</a:t>
                      </a:r>
                      <a:r>
                        <a:rPr kumimoji="0" lang="en-US" sz="2400" b="0" i="0" u="none" strike="noStrike" cap="none" normalizeH="0" baseline="-25000" dirty="0" smtClean="0">
                          <a:ln>
                            <a:noFill/>
                          </a:ln>
                          <a:solidFill>
                            <a:srgbClr val="7030A0"/>
                          </a:solidFill>
                          <a:effectLst/>
                          <a:latin typeface="Tahoma" pitchFamily="34" charset="0"/>
                        </a:rPr>
                        <a:t>1</a:t>
                      </a:r>
                      <a:r>
                        <a:rPr kumimoji="0" lang="en-US" sz="2400" b="0" i="0" u="none" strike="noStrike" cap="none" normalizeH="0" baseline="0" dirty="0" smtClean="0">
                          <a:ln>
                            <a:noFill/>
                          </a:ln>
                          <a:solidFill>
                            <a:srgbClr val="7030A0"/>
                          </a:solidFill>
                          <a:effectLst/>
                          <a:latin typeface="Tahoma" pitchFamily="34" charset="0"/>
                        </a:rPr>
                        <a:t>) </a:t>
                      </a:r>
                      <a:r>
                        <a:rPr kumimoji="0" lang="en-US" sz="2400" b="0" i="0" u="none" strike="noStrike" cap="none" normalizeH="0" baseline="0" dirty="0" smtClean="0">
                          <a:ln>
                            <a:noFill/>
                          </a:ln>
                          <a:solidFill>
                            <a:srgbClr val="7030A0"/>
                          </a:solidFill>
                          <a:effectLst/>
                          <a:latin typeface="Tahoma" pitchFamily="34" charset="0"/>
                          <a:cs typeface="Tahoma" pitchFamily="34" charset="0"/>
                        </a:rPr>
                        <a:t>€ </a:t>
                      </a:r>
                      <a:r>
                        <a:rPr kumimoji="0" lang="en-US" sz="2400" b="0" i="0" u="none" strike="noStrike" cap="none" normalizeH="0" baseline="0" dirty="0" smtClean="0">
                          <a:ln>
                            <a:noFill/>
                          </a:ln>
                          <a:solidFill>
                            <a:srgbClr val="7030A0"/>
                          </a:solidFill>
                          <a:effectLst/>
                          <a:latin typeface="Tahoma" pitchFamily="34" charset="0"/>
                        </a:rPr>
                        <a:t>z</a:t>
                      </a:r>
                      <a:r>
                        <a:rPr kumimoji="0" lang="en-US" sz="2400" b="0" i="0" u="none" strike="noStrike" cap="none" normalizeH="0" baseline="-25000" dirty="0" smtClean="0">
                          <a:ln>
                            <a:noFill/>
                          </a:ln>
                          <a:solidFill>
                            <a:srgbClr val="7030A0"/>
                          </a:solidFill>
                          <a:effectLst/>
                          <a:latin typeface="Tahoma" pitchFamily="34" charset="0"/>
                        </a:rPr>
                        <a:t>2</a:t>
                      </a:r>
                      <a:r>
                        <a:rPr kumimoji="0" lang="en-US" sz="2400" b="0" i="0" u="none" strike="noStrike" cap="none" normalizeH="0" baseline="0" dirty="0" smtClean="0">
                          <a:ln>
                            <a:noFill/>
                          </a:ln>
                          <a:solidFill>
                            <a:srgbClr val="7030A0"/>
                          </a:solidFill>
                          <a:effectLst/>
                          <a:latin typeface="Tahoma" pitchFamily="34" charset="0"/>
                        </a:rPr>
                        <a:t> </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3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smtClean="0">
                          <a:ln>
                            <a:noFill/>
                          </a:ln>
                          <a:solidFill>
                            <a:srgbClr val="7030A0"/>
                          </a:solidFill>
                          <a:effectLst/>
                          <a:latin typeface="Tahoma" pitchFamily="34" charset="0"/>
                        </a:rPr>
                        <a:t>z</a:t>
                      </a:r>
                      <a:r>
                        <a:rPr kumimoji="0" lang="en-US" sz="2400" b="0" i="0" u="none" strike="noStrike" cap="none" normalizeH="0" baseline="-25000" dirty="0" smtClean="0">
                          <a:ln>
                            <a:noFill/>
                          </a:ln>
                          <a:solidFill>
                            <a:srgbClr val="7030A0"/>
                          </a:solidFill>
                          <a:effectLst/>
                          <a:latin typeface="Tahoma" pitchFamily="34" charset="0"/>
                        </a:rPr>
                        <a:t>4</a:t>
                      </a:r>
                      <a:r>
                        <a:rPr kumimoji="0" lang="en-US" sz="2400" b="0" i="0" u="none" strike="noStrike" cap="none" normalizeH="0" baseline="0" dirty="0" smtClean="0">
                          <a:ln>
                            <a:noFill/>
                          </a:ln>
                          <a:solidFill>
                            <a:srgbClr val="7030A0"/>
                          </a:solidFill>
                          <a:effectLst/>
                          <a:latin typeface="Tahoma" pitchFamily="34" charset="0"/>
                        </a:rPr>
                        <a:t> + </a:t>
                      </a:r>
                      <a:r>
                        <a:rPr kumimoji="0" lang="en-US" sz="2400" b="0" i="0" u="none" strike="noStrike" cap="none" normalizeH="0" baseline="0" dirty="0" smtClean="0">
                          <a:ln>
                            <a:noFill/>
                          </a:ln>
                          <a:solidFill>
                            <a:srgbClr val="7030A0"/>
                          </a:solidFill>
                          <a:effectLst/>
                          <a:latin typeface="Tahoma" pitchFamily="34" charset="0"/>
                          <a:cs typeface="Tahoma" pitchFamily="34" charset="0"/>
                        </a:rPr>
                        <a:t>€ </a:t>
                      </a:r>
                      <a:r>
                        <a:rPr kumimoji="0" lang="en-US" sz="2400" b="0" i="0" u="none" strike="noStrike" cap="none" normalizeH="0" baseline="0" dirty="0" smtClean="0">
                          <a:ln>
                            <a:noFill/>
                          </a:ln>
                          <a:solidFill>
                            <a:srgbClr val="7030A0"/>
                          </a:solidFill>
                          <a:effectLst/>
                          <a:latin typeface="Tahoma" pitchFamily="34" charset="0"/>
                        </a:rPr>
                        <a:t>(x</a:t>
                      </a:r>
                      <a:r>
                        <a:rPr kumimoji="0" lang="en-US" sz="2400" b="0" i="0" u="none" strike="noStrike" cap="none" normalizeH="0" baseline="-25000" dirty="0" smtClean="0">
                          <a:ln>
                            <a:noFill/>
                          </a:ln>
                          <a:solidFill>
                            <a:srgbClr val="7030A0"/>
                          </a:solidFill>
                          <a:effectLst/>
                          <a:latin typeface="Tahoma" pitchFamily="34" charset="0"/>
                        </a:rPr>
                        <a:t>1</a:t>
                      </a:r>
                      <a:r>
                        <a:rPr kumimoji="0" lang="en-US" sz="2400" b="0" i="0" u="none" strike="noStrike" cap="none" normalizeH="0" baseline="0" dirty="0" smtClean="0">
                          <a:ln>
                            <a:noFill/>
                          </a:ln>
                          <a:solidFill>
                            <a:srgbClr val="7030A0"/>
                          </a:solidFill>
                          <a:effectLst/>
                          <a:latin typeface="Tahoma" pitchFamily="34" charset="0"/>
                        </a:rPr>
                        <a:t>, y</a:t>
                      </a:r>
                      <a:r>
                        <a:rPr kumimoji="0" lang="en-US" sz="2400" b="0" i="0" u="none" strike="noStrike" cap="none" normalizeH="0" baseline="-25000" dirty="0" smtClean="0">
                          <a:ln>
                            <a:noFill/>
                          </a:ln>
                          <a:solidFill>
                            <a:srgbClr val="7030A0"/>
                          </a:solidFill>
                          <a:effectLst/>
                          <a:latin typeface="Tahoma" pitchFamily="34" charset="0"/>
                        </a:rPr>
                        <a:t>3</a:t>
                      </a:r>
                      <a:r>
                        <a:rPr kumimoji="0" lang="en-US" sz="2400" b="0" i="0" u="none" strike="noStrike" cap="none" normalizeH="0" baseline="0" dirty="0" smtClean="0">
                          <a:ln>
                            <a:noFill/>
                          </a:ln>
                          <a:solidFill>
                            <a:srgbClr val="7030A0"/>
                          </a:solidFill>
                          <a:effectLst/>
                          <a:latin typeface="Tahoma" pitchFamily="34" charset="0"/>
                        </a:rPr>
                        <a:t>) </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rgbClr val="7030A0"/>
                          </a:solidFill>
                          <a:effectLst/>
                          <a:latin typeface="Tahoma" pitchFamily="34" charset="0"/>
                        </a:rPr>
                        <a:t>(x</a:t>
                      </a:r>
                      <a:r>
                        <a:rPr kumimoji="0" lang="en-US" sz="2400" b="0" i="0" u="none" strike="noStrike" cap="none" normalizeH="0" baseline="-25000" smtClean="0">
                          <a:ln>
                            <a:noFill/>
                          </a:ln>
                          <a:solidFill>
                            <a:srgbClr val="7030A0"/>
                          </a:solidFill>
                          <a:effectLst/>
                          <a:latin typeface="Tahoma" pitchFamily="34" charset="0"/>
                        </a:rPr>
                        <a:t>1</a:t>
                      </a:r>
                      <a:r>
                        <a:rPr kumimoji="0" lang="en-US" sz="2400" b="0" i="0" u="none" strike="noStrike" cap="none" normalizeH="0" baseline="0" smtClean="0">
                          <a:ln>
                            <a:noFill/>
                          </a:ln>
                          <a:solidFill>
                            <a:srgbClr val="7030A0"/>
                          </a:solidFill>
                          <a:effectLst/>
                          <a:latin typeface="Tahoma" pitchFamily="34" charset="0"/>
                        </a:rPr>
                        <a:t>, y</a:t>
                      </a:r>
                      <a:r>
                        <a:rPr kumimoji="0" lang="en-US" sz="2400" b="0" i="0" u="none" strike="noStrike" cap="none" normalizeH="0" baseline="-25000" smtClean="0">
                          <a:ln>
                            <a:noFill/>
                          </a:ln>
                          <a:solidFill>
                            <a:srgbClr val="7030A0"/>
                          </a:solidFill>
                          <a:effectLst/>
                          <a:latin typeface="Tahoma" pitchFamily="34" charset="0"/>
                        </a:rPr>
                        <a:t>3</a:t>
                      </a:r>
                      <a:r>
                        <a:rPr kumimoji="0" lang="en-US" sz="2400" b="0" i="0" u="none" strike="noStrike" cap="none" normalizeH="0" baseline="0" smtClean="0">
                          <a:ln>
                            <a:noFill/>
                          </a:ln>
                          <a:solidFill>
                            <a:srgbClr val="7030A0"/>
                          </a:solidFill>
                          <a:effectLst/>
                          <a:latin typeface="Tahoma" pitchFamily="34" charset="0"/>
                        </a:rPr>
                        <a:t>) </a:t>
                      </a:r>
                      <a:r>
                        <a:rPr kumimoji="0" lang="en-US" sz="2400" b="0" i="0" u="none" strike="noStrike" cap="none" normalizeH="0" baseline="0" smtClean="0">
                          <a:ln>
                            <a:noFill/>
                          </a:ln>
                          <a:solidFill>
                            <a:srgbClr val="7030A0"/>
                          </a:solidFill>
                          <a:effectLst/>
                          <a:latin typeface="Tahoma" pitchFamily="34" charset="0"/>
                          <a:cs typeface="Tahoma" pitchFamily="34" charset="0"/>
                        </a:rPr>
                        <a:t>€ </a:t>
                      </a:r>
                      <a:r>
                        <a:rPr kumimoji="0" lang="en-US" sz="2400" b="0" i="0" u="none" strike="noStrike" cap="none" normalizeH="0" baseline="0" smtClean="0">
                          <a:ln>
                            <a:noFill/>
                          </a:ln>
                          <a:solidFill>
                            <a:srgbClr val="7030A0"/>
                          </a:solidFill>
                          <a:effectLst/>
                          <a:latin typeface="Tahoma" pitchFamily="34" charset="0"/>
                        </a:rPr>
                        <a:t>z</a:t>
                      </a:r>
                      <a:r>
                        <a:rPr kumimoji="0" lang="en-US" sz="2400" b="0" i="0" u="none" strike="noStrike" cap="none" normalizeH="0" baseline="-25000" smtClean="0">
                          <a:ln>
                            <a:noFill/>
                          </a:ln>
                          <a:solidFill>
                            <a:srgbClr val="7030A0"/>
                          </a:solidFill>
                          <a:effectLst/>
                          <a:latin typeface="Tahoma" pitchFamily="34" charset="0"/>
                        </a:rPr>
                        <a:t>4</a:t>
                      </a:r>
                      <a:r>
                        <a:rPr kumimoji="0" lang="en-US" sz="2400" b="0" i="0" u="none" strike="noStrike" cap="none" normalizeH="0" baseline="0" smtClean="0">
                          <a:ln>
                            <a:noFill/>
                          </a:ln>
                          <a:solidFill>
                            <a:srgbClr val="7030A0"/>
                          </a:solidFill>
                          <a:effectLst/>
                          <a:latin typeface="Tahoma" pitchFamily="34" charset="0"/>
                        </a:rPr>
                        <a:t> </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smtClean="0">
                          <a:ln>
                            <a:noFill/>
                          </a:ln>
                          <a:solidFill>
                            <a:srgbClr val="7030A0"/>
                          </a:solidFill>
                          <a:effectLst/>
                          <a:latin typeface="Tahoma" pitchFamily="34" charset="0"/>
                        </a:rPr>
                        <a:t>(x</a:t>
                      </a:r>
                      <a:r>
                        <a:rPr kumimoji="0" lang="en-US" sz="2400" b="0" i="0" u="none" strike="noStrike" cap="none" normalizeH="0" baseline="-25000" dirty="0" smtClean="0">
                          <a:ln>
                            <a:noFill/>
                          </a:ln>
                          <a:solidFill>
                            <a:srgbClr val="7030A0"/>
                          </a:solidFill>
                          <a:effectLst/>
                          <a:latin typeface="Tahoma" pitchFamily="34" charset="0"/>
                        </a:rPr>
                        <a:t>2</a:t>
                      </a:r>
                      <a:r>
                        <a:rPr kumimoji="0" lang="en-US" sz="2400" b="0" i="0" u="none" strike="noStrike" cap="none" normalizeH="0" baseline="0" dirty="0" smtClean="0">
                          <a:ln>
                            <a:noFill/>
                          </a:ln>
                          <a:solidFill>
                            <a:srgbClr val="7030A0"/>
                          </a:solidFill>
                          <a:effectLst/>
                          <a:latin typeface="Tahoma" pitchFamily="34" charset="0"/>
                        </a:rPr>
                        <a:t>, y</a:t>
                      </a:r>
                      <a:r>
                        <a:rPr kumimoji="0" lang="en-US" sz="2400" b="0" i="0" u="none" strike="noStrike" cap="none" normalizeH="0" baseline="-25000" dirty="0" smtClean="0">
                          <a:ln>
                            <a:noFill/>
                          </a:ln>
                          <a:solidFill>
                            <a:srgbClr val="7030A0"/>
                          </a:solidFill>
                          <a:effectLst/>
                          <a:latin typeface="Tahoma" pitchFamily="34" charset="0"/>
                        </a:rPr>
                        <a:t>1</a:t>
                      </a:r>
                      <a:r>
                        <a:rPr kumimoji="0" lang="en-US" sz="2400" b="0" i="0" u="none" strike="noStrike" cap="none" normalizeH="0" baseline="0" dirty="0" smtClean="0">
                          <a:ln>
                            <a:noFill/>
                          </a:ln>
                          <a:solidFill>
                            <a:srgbClr val="7030A0"/>
                          </a:solidFill>
                          <a:effectLst/>
                          <a:latin typeface="Tahoma" pitchFamily="34" charset="0"/>
                        </a:rPr>
                        <a:t>, y</a:t>
                      </a:r>
                      <a:r>
                        <a:rPr kumimoji="0" lang="en-US" sz="2400" b="0" i="0" u="none" strike="noStrike" cap="none" normalizeH="0" baseline="-25000" dirty="0" smtClean="0">
                          <a:ln>
                            <a:noFill/>
                          </a:ln>
                          <a:solidFill>
                            <a:srgbClr val="7030A0"/>
                          </a:solidFill>
                          <a:effectLst/>
                          <a:latin typeface="Tahoma" pitchFamily="34" charset="0"/>
                        </a:rPr>
                        <a:t>3</a:t>
                      </a:r>
                      <a:r>
                        <a:rPr kumimoji="0" lang="en-US" sz="2400" b="0" i="0" u="none" strike="noStrike" cap="none" normalizeH="0" baseline="0" dirty="0" smtClean="0">
                          <a:ln>
                            <a:noFill/>
                          </a:ln>
                          <a:solidFill>
                            <a:srgbClr val="7030A0"/>
                          </a:solidFill>
                          <a:effectLst/>
                          <a:latin typeface="Tahoma" pitchFamily="34" charset="0"/>
                        </a:rPr>
                        <a:t>) </a:t>
                      </a:r>
                      <a:r>
                        <a:rPr kumimoji="0" lang="en-US" sz="2400" b="0" i="0" u="none" strike="noStrike" cap="none" normalizeH="0" baseline="0" dirty="0" smtClean="0">
                          <a:ln>
                            <a:noFill/>
                          </a:ln>
                          <a:solidFill>
                            <a:srgbClr val="7030A0"/>
                          </a:solidFill>
                          <a:effectLst/>
                          <a:latin typeface="Tahoma" pitchFamily="34" charset="0"/>
                          <a:cs typeface="Tahoma" pitchFamily="34" charset="0"/>
                        </a:rPr>
                        <a:t>€ </a:t>
                      </a:r>
                      <a:r>
                        <a:rPr kumimoji="0" lang="en-US" sz="2400" b="0" i="0" u="none" strike="noStrike" cap="none" normalizeH="0" baseline="0" dirty="0" smtClean="0">
                          <a:ln>
                            <a:noFill/>
                          </a:ln>
                          <a:solidFill>
                            <a:srgbClr val="7030A0"/>
                          </a:solidFill>
                          <a:effectLst/>
                          <a:latin typeface="Tahoma" pitchFamily="34" charset="0"/>
                        </a:rPr>
                        <a:t>z</a:t>
                      </a:r>
                      <a:r>
                        <a:rPr kumimoji="0" lang="en-US" sz="2400" b="0" i="0" u="none" strike="noStrike" cap="none" normalizeH="0" baseline="-25000" dirty="0" smtClean="0">
                          <a:ln>
                            <a:noFill/>
                          </a:ln>
                          <a:solidFill>
                            <a:srgbClr val="7030A0"/>
                          </a:solidFill>
                          <a:effectLst/>
                          <a:latin typeface="Tahoma" pitchFamily="34" charset="0"/>
                        </a:rPr>
                        <a:t>5</a:t>
                      </a:r>
                      <a:r>
                        <a:rPr kumimoji="0" lang="en-US" sz="2400" b="0" i="0" u="none" strike="noStrike" cap="none" normalizeH="0" baseline="0" dirty="0" smtClean="0">
                          <a:ln>
                            <a:noFill/>
                          </a:ln>
                          <a:solidFill>
                            <a:srgbClr val="7030A0"/>
                          </a:solidFill>
                          <a:effectLst/>
                          <a:latin typeface="Tahoma" pitchFamily="34" charset="0"/>
                        </a:rPr>
                        <a:t> </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3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smtClean="0">
                          <a:ln>
                            <a:noFill/>
                          </a:ln>
                          <a:solidFill>
                            <a:srgbClr val="7030A0"/>
                          </a:solidFill>
                          <a:effectLst/>
                          <a:latin typeface="Tahoma" pitchFamily="34" charset="0"/>
                        </a:rPr>
                        <a:t>z</a:t>
                      </a:r>
                      <a:r>
                        <a:rPr kumimoji="0" lang="en-US" sz="2400" b="0" i="0" u="none" strike="noStrike" cap="none" normalizeH="0" baseline="-25000" dirty="0" smtClean="0">
                          <a:ln>
                            <a:noFill/>
                          </a:ln>
                          <a:solidFill>
                            <a:srgbClr val="7030A0"/>
                          </a:solidFill>
                          <a:effectLst/>
                          <a:latin typeface="Tahoma" pitchFamily="34" charset="0"/>
                        </a:rPr>
                        <a:t>5</a:t>
                      </a:r>
                      <a:r>
                        <a:rPr kumimoji="0" lang="en-US" sz="2400" b="0" i="0" u="none" strike="noStrike" cap="none" normalizeH="0" baseline="0" dirty="0" smtClean="0">
                          <a:ln>
                            <a:noFill/>
                          </a:ln>
                          <a:solidFill>
                            <a:srgbClr val="7030A0"/>
                          </a:solidFill>
                          <a:effectLst/>
                          <a:latin typeface="Tahoma" pitchFamily="34" charset="0"/>
                        </a:rPr>
                        <a:t> + </a:t>
                      </a:r>
                      <a:r>
                        <a:rPr kumimoji="0" lang="en-US" sz="2400" b="0" i="0" u="none" strike="noStrike" cap="none" normalizeH="0" baseline="0" dirty="0" smtClean="0">
                          <a:ln>
                            <a:noFill/>
                          </a:ln>
                          <a:solidFill>
                            <a:srgbClr val="7030A0"/>
                          </a:solidFill>
                          <a:effectLst/>
                          <a:latin typeface="Tahoma" pitchFamily="34" charset="0"/>
                          <a:cs typeface="Tahoma" pitchFamily="34" charset="0"/>
                        </a:rPr>
                        <a:t>€ </a:t>
                      </a:r>
                      <a:r>
                        <a:rPr kumimoji="0" lang="en-US" sz="2400" b="0" i="0" u="none" strike="noStrike" cap="none" normalizeH="0" baseline="0" dirty="0" smtClean="0">
                          <a:ln>
                            <a:noFill/>
                          </a:ln>
                          <a:solidFill>
                            <a:srgbClr val="7030A0"/>
                          </a:solidFill>
                          <a:effectLst/>
                          <a:latin typeface="Tahoma" pitchFamily="34" charset="0"/>
                        </a:rPr>
                        <a:t>(x</a:t>
                      </a:r>
                      <a:r>
                        <a:rPr kumimoji="0" lang="en-US" sz="2400" b="0" i="0" u="none" strike="noStrike" cap="none" normalizeH="0" baseline="-25000" dirty="0" smtClean="0">
                          <a:ln>
                            <a:noFill/>
                          </a:ln>
                          <a:solidFill>
                            <a:srgbClr val="7030A0"/>
                          </a:solidFill>
                          <a:effectLst/>
                          <a:latin typeface="Tahoma" pitchFamily="34" charset="0"/>
                        </a:rPr>
                        <a:t>2</a:t>
                      </a:r>
                      <a:r>
                        <a:rPr kumimoji="0" lang="en-US" sz="2400" b="0" i="0" u="none" strike="noStrike" cap="none" normalizeH="0" baseline="0" dirty="0" smtClean="0">
                          <a:ln>
                            <a:noFill/>
                          </a:ln>
                          <a:solidFill>
                            <a:srgbClr val="7030A0"/>
                          </a:solidFill>
                          <a:effectLst/>
                          <a:latin typeface="Tahoma" pitchFamily="34" charset="0"/>
                        </a:rPr>
                        <a:t>, y</a:t>
                      </a:r>
                      <a:r>
                        <a:rPr kumimoji="0" lang="en-US" sz="2400" b="0" i="0" u="none" strike="noStrike" cap="none" normalizeH="0" baseline="-25000" dirty="0" smtClean="0">
                          <a:ln>
                            <a:noFill/>
                          </a:ln>
                          <a:solidFill>
                            <a:srgbClr val="7030A0"/>
                          </a:solidFill>
                          <a:effectLst/>
                          <a:latin typeface="Tahoma" pitchFamily="34" charset="0"/>
                        </a:rPr>
                        <a:t>1</a:t>
                      </a:r>
                      <a:r>
                        <a:rPr kumimoji="0" lang="en-US" sz="2400" b="0" i="0" u="none" strike="noStrike" cap="none" normalizeH="0" baseline="0" dirty="0" smtClean="0">
                          <a:ln>
                            <a:noFill/>
                          </a:ln>
                          <a:solidFill>
                            <a:srgbClr val="7030A0"/>
                          </a:solidFill>
                          <a:effectLst/>
                          <a:latin typeface="Tahoma" pitchFamily="34" charset="0"/>
                        </a:rPr>
                        <a:t>, y</a:t>
                      </a:r>
                      <a:r>
                        <a:rPr kumimoji="0" lang="en-US" sz="2400" b="0" i="0" u="none" strike="noStrike" cap="none" normalizeH="0" baseline="-25000" dirty="0" smtClean="0">
                          <a:ln>
                            <a:noFill/>
                          </a:ln>
                          <a:solidFill>
                            <a:srgbClr val="7030A0"/>
                          </a:solidFill>
                          <a:effectLst/>
                          <a:latin typeface="Tahoma" pitchFamily="34" charset="0"/>
                        </a:rPr>
                        <a:t>3</a:t>
                      </a:r>
                      <a:r>
                        <a:rPr kumimoji="0" lang="en-US" sz="2400" b="0" i="0" u="none" strike="noStrike" cap="none" normalizeH="0" baseline="0" dirty="0" smtClean="0">
                          <a:ln>
                            <a:noFill/>
                          </a:ln>
                          <a:solidFill>
                            <a:srgbClr val="7030A0"/>
                          </a:solidFill>
                          <a:effectLst/>
                          <a:latin typeface="Tahoma" pitchFamily="34" charset="0"/>
                        </a:rPr>
                        <a:t>) </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rgbClr val="7030A0"/>
                          </a:solidFill>
                          <a:effectLst/>
                          <a:latin typeface="Tahoma" pitchFamily="34" charset="0"/>
                        </a:rPr>
                        <a:t>(x</a:t>
                      </a:r>
                      <a:r>
                        <a:rPr kumimoji="0" lang="en-US" sz="2400" b="0" i="0" u="none" strike="noStrike" cap="none" normalizeH="0" baseline="-25000" smtClean="0">
                          <a:ln>
                            <a:noFill/>
                          </a:ln>
                          <a:solidFill>
                            <a:srgbClr val="7030A0"/>
                          </a:solidFill>
                          <a:effectLst/>
                          <a:latin typeface="Tahoma" pitchFamily="34" charset="0"/>
                        </a:rPr>
                        <a:t>1</a:t>
                      </a:r>
                      <a:r>
                        <a:rPr kumimoji="0" lang="en-US" sz="2400" b="0" i="0" u="none" strike="noStrike" cap="none" normalizeH="0" baseline="0" smtClean="0">
                          <a:ln>
                            <a:noFill/>
                          </a:ln>
                          <a:solidFill>
                            <a:srgbClr val="7030A0"/>
                          </a:solidFill>
                          <a:effectLst/>
                          <a:latin typeface="Tahoma" pitchFamily="34" charset="0"/>
                        </a:rPr>
                        <a:t>, y</a:t>
                      </a:r>
                      <a:r>
                        <a:rPr kumimoji="0" lang="en-US" sz="2400" b="0" i="0" u="none" strike="noStrike" cap="none" normalizeH="0" baseline="-25000" smtClean="0">
                          <a:ln>
                            <a:noFill/>
                          </a:ln>
                          <a:solidFill>
                            <a:srgbClr val="7030A0"/>
                          </a:solidFill>
                          <a:effectLst/>
                          <a:latin typeface="Tahoma" pitchFamily="34" charset="0"/>
                        </a:rPr>
                        <a:t>2</a:t>
                      </a:r>
                      <a:r>
                        <a:rPr kumimoji="0" lang="en-US" sz="2400" b="0" i="0" u="none" strike="noStrike" cap="none" normalizeH="0" baseline="0" smtClean="0">
                          <a:ln>
                            <a:noFill/>
                          </a:ln>
                          <a:solidFill>
                            <a:srgbClr val="7030A0"/>
                          </a:solidFill>
                          <a:effectLst/>
                          <a:latin typeface="Tahoma" pitchFamily="34" charset="0"/>
                        </a:rPr>
                        <a:t>, y</a:t>
                      </a:r>
                      <a:r>
                        <a:rPr kumimoji="0" lang="en-US" sz="2400" b="0" i="0" u="none" strike="noStrike" cap="none" normalizeH="0" baseline="-25000" smtClean="0">
                          <a:ln>
                            <a:noFill/>
                          </a:ln>
                          <a:solidFill>
                            <a:srgbClr val="7030A0"/>
                          </a:solidFill>
                          <a:effectLst/>
                          <a:latin typeface="Tahoma" pitchFamily="34" charset="0"/>
                        </a:rPr>
                        <a:t>3</a:t>
                      </a:r>
                      <a:r>
                        <a:rPr kumimoji="0" lang="en-US" sz="2400" b="0" i="0" u="none" strike="noStrike" cap="none" normalizeH="0" baseline="0" smtClean="0">
                          <a:ln>
                            <a:noFill/>
                          </a:ln>
                          <a:solidFill>
                            <a:srgbClr val="7030A0"/>
                          </a:solidFill>
                          <a:effectLst/>
                          <a:latin typeface="Tahoma" pitchFamily="34" charset="0"/>
                        </a:rPr>
                        <a:t>) </a:t>
                      </a:r>
                      <a:r>
                        <a:rPr kumimoji="0" lang="en-US" sz="2400" b="0" i="0" u="none" strike="noStrike" cap="none" normalizeH="0" baseline="0" smtClean="0">
                          <a:ln>
                            <a:noFill/>
                          </a:ln>
                          <a:solidFill>
                            <a:srgbClr val="7030A0"/>
                          </a:solidFill>
                          <a:effectLst/>
                          <a:latin typeface="Tahoma" pitchFamily="34" charset="0"/>
                          <a:cs typeface="Tahoma" pitchFamily="34" charset="0"/>
                        </a:rPr>
                        <a:t>€ </a:t>
                      </a:r>
                      <a:r>
                        <a:rPr kumimoji="0" lang="en-US" sz="2400" b="0" i="0" u="none" strike="noStrike" cap="none" normalizeH="0" baseline="0" smtClean="0">
                          <a:ln>
                            <a:noFill/>
                          </a:ln>
                          <a:solidFill>
                            <a:srgbClr val="7030A0"/>
                          </a:solidFill>
                          <a:effectLst/>
                          <a:latin typeface="Tahoma" pitchFamily="34" charset="0"/>
                        </a:rPr>
                        <a:t>z</a:t>
                      </a:r>
                      <a:r>
                        <a:rPr kumimoji="0" lang="en-US" sz="2400" b="0" i="0" u="none" strike="noStrike" cap="none" normalizeH="0" baseline="-25000" smtClean="0">
                          <a:ln>
                            <a:noFill/>
                          </a:ln>
                          <a:solidFill>
                            <a:srgbClr val="7030A0"/>
                          </a:solidFill>
                          <a:effectLst/>
                          <a:latin typeface="Tahoma" pitchFamily="34" charset="0"/>
                        </a:rPr>
                        <a:t>6</a:t>
                      </a:r>
                      <a:r>
                        <a:rPr kumimoji="0" lang="en-US" sz="2400" b="0" i="0" u="none" strike="noStrike" cap="none" normalizeH="0" baseline="0" smtClean="0">
                          <a:ln>
                            <a:noFill/>
                          </a:ln>
                          <a:solidFill>
                            <a:srgbClr val="7030A0"/>
                          </a:solidFill>
                          <a:effectLst/>
                          <a:latin typeface="Tahoma" pitchFamily="34" charset="0"/>
                        </a:rPr>
                        <a:t> </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smtClean="0">
                          <a:ln>
                            <a:noFill/>
                          </a:ln>
                          <a:solidFill>
                            <a:srgbClr val="7030A0"/>
                          </a:solidFill>
                          <a:effectLst/>
                          <a:latin typeface="Tahoma" pitchFamily="34" charset="0"/>
                        </a:rPr>
                        <a:t>(x</a:t>
                      </a:r>
                      <a:r>
                        <a:rPr kumimoji="0" lang="en-US" sz="2400" b="0" i="0" u="none" strike="noStrike" cap="none" normalizeH="0" baseline="-25000" dirty="0" smtClean="0">
                          <a:ln>
                            <a:noFill/>
                          </a:ln>
                          <a:solidFill>
                            <a:srgbClr val="7030A0"/>
                          </a:solidFill>
                          <a:effectLst/>
                          <a:latin typeface="Tahoma" pitchFamily="34" charset="0"/>
                        </a:rPr>
                        <a:t>2</a:t>
                      </a:r>
                      <a:r>
                        <a:rPr kumimoji="0" lang="en-US" sz="2400" b="0" i="0" u="none" strike="noStrike" cap="none" normalizeH="0" baseline="0" dirty="0" smtClean="0">
                          <a:ln>
                            <a:noFill/>
                          </a:ln>
                          <a:solidFill>
                            <a:srgbClr val="7030A0"/>
                          </a:solidFill>
                          <a:effectLst/>
                          <a:latin typeface="Tahoma" pitchFamily="34" charset="0"/>
                        </a:rPr>
                        <a:t>, y</a:t>
                      </a:r>
                      <a:r>
                        <a:rPr kumimoji="0" lang="en-US" sz="2400" b="0" i="0" u="none" strike="noStrike" cap="none" normalizeH="0" baseline="-25000" dirty="0" smtClean="0">
                          <a:ln>
                            <a:noFill/>
                          </a:ln>
                          <a:solidFill>
                            <a:srgbClr val="7030A0"/>
                          </a:solidFill>
                          <a:effectLst/>
                          <a:latin typeface="Tahoma" pitchFamily="34" charset="0"/>
                        </a:rPr>
                        <a:t>1</a:t>
                      </a:r>
                      <a:r>
                        <a:rPr kumimoji="0" lang="en-US" sz="2400" b="0" i="0" u="none" strike="noStrike" cap="none" normalizeH="0" baseline="0" dirty="0" smtClean="0">
                          <a:ln>
                            <a:noFill/>
                          </a:ln>
                          <a:solidFill>
                            <a:srgbClr val="7030A0"/>
                          </a:solidFill>
                          <a:effectLst/>
                          <a:latin typeface="Tahoma" pitchFamily="34" charset="0"/>
                        </a:rPr>
                        <a:t>, y</a:t>
                      </a:r>
                      <a:r>
                        <a:rPr kumimoji="0" lang="en-US" sz="2400" b="0" i="0" u="none" strike="noStrike" cap="none" normalizeH="0" baseline="-25000" dirty="0" smtClean="0">
                          <a:ln>
                            <a:noFill/>
                          </a:ln>
                          <a:solidFill>
                            <a:srgbClr val="7030A0"/>
                          </a:solidFill>
                          <a:effectLst/>
                          <a:latin typeface="Tahoma" pitchFamily="34" charset="0"/>
                        </a:rPr>
                        <a:t>3</a:t>
                      </a:r>
                      <a:r>
                        <a:rPr kumimoji="0" lang="en-US" sz="2400" b="0" i="0" u="none" strike="noStrike" cap="none" normalizeH="0" baseline="0" dirty="0" smtClean="0">
                          <a:ln>
                            <a:noFill/>
                          </a:ln>
                          <a:solidFill>
                            <a:srgbClr val="7030A0"/>
                          </a:solidFill>
                          <a:effectLst/>
                          <a:latin typeface="Tahoma" pitchFamily="34" charset="0"/>
                        </a:rPr>
                        <a:t>) </a:t>
                      </a:r>
                      <a:r>
                        <a:rPr kumimoji="0" lang="en-US" sz="2400" b="0" i="0" u="none" strike="noStrike" cap="none" normalizeH="0" baseline="0" dirty="0" smtClean="0">
                          <a:ln>
                            <a:noFill/>
                          </a:ln>
                          <a:solidFill>
                            <a:srgbClr val="7030A0"/>
                          </a:solidFill>
                          <a:effectLst/>
                          <a:latin typeface="Tahoma" pitchFamily="34" charset="0"/>
                          <a:cs typeface="Tahoma" pitchFamily="34" charset="0"/>
                        </a:rPr>
                        <a:t>€ </a:t>
                      </a:r>
                      <a:r>
                        <a:rPr kumimoji="0" lang="en-US" sz="2400" b="0" i="0" u="none" strike="noStrike" cap="none" normalizeH="0" baseline="0" dirty="0" smtClean="0">
                          <a:ln>
                            <a:noFill/>
                          </a:ln>
                          <a:solidFill>
                            <a:srgbClr val="7030A0"/>
                          </a:solidFill>
                          <a:effectLst/>
                          <a:latin typeface="Tahoma" pitchFamily="34" charset="0"/>
                        </a:rPr>
                        <a:t>z</a:t>
                      </a:r>
                      <a:r>
                        <a:rPr kumimoji="0" lang="en-US" sz="2400" b="0" i="0" u="none" strike="noStrike" cap="none" normalizeH="0" baseline="-25000" dirty="0" smtClean="0">
                          <a:ln>
                            <a:noFill/>
                          </a:ln>
                          <a:solidFill>
                            <a:srgbClr val="7030A0"/>
                          </a:solidFill>
                          <a:effectLst/>
                          <a:latin typeface="Tahoma" pitchFamily="34" charset="0"/>
                        </a:rPr>
                        <a:t>5</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3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smtClean="0">
                          <a:ln>
                            <a:noFill/>
                          </a:ln>
                          <a:solidFill>
                            <a:srgbClr val="7030A0"/>
                          </a:solidFill>
                          <a:effectLst/>
                          <a:latin typeface="Tahoma" pitchFamily="34" charset="0"/>
                        </a:rPr>
                        <a:t>z</a:t>
                      </a:r>
                      <a:r>
                        <a:rPr kumimoji="0" lang="en-US" sz="2400" b="0" i="0" u="none" strike="noStrike" cap="none" normalizeH="0" baseline="-25000" dirty="0" smtClean="0">
                          <a:ln>
                            <a:noFill/>
                          </a:ln>
                          <a:solidFill>
                            <a:srgbClr val="7030A0"/>
                          </a:solidFill>
                          <a:effectLst/>
                          <a:latin typeface="Tahoma" pitchFamily="34" charset="0"/>
                        </a:rPr>
                        <a:t>6</a:t>
                      </a:r>
                      <a:r>
                        <a:rPr kumimoji="0" lang="en-US" sz="2400" b="0" i="0" u="none" strike="noStrike" cap="none" normalizeH="0" baseline="0" dirty="0" smtClean="0">
                          <a:ln>
                            <a:noFill/>
                          </a:ln>
                          <a:solidFill>
                            <a:srgbClr val="7030A0"/>
                          </a:solidFill>
                          <a:effectLst/>
                          <a:latin typeface="Tahoma" pitchFamily="34" charset="0"/>
                        </a:rPr>
                        <a:t> + </a:t>
                      </a:r>
                      <a:r>
                        <a:rPr kumimoji="0" lang="en-US" sz="2400" b="0" i="0" u="none" strike="noStrike" cap="none" normalizeH="0" baseline="0" dirty="0" smtClean="0">
                          <a:ln>
                            <a:noFill/>
                          </a:ln>
                          <a:solidFill>
                            <a:srgbClr val="7030A0"/>
                          </a:solidFill>
                          <a:effectLst/>
                          <a:latin typeface="Tahoma" pitchFamily="34" charset="0"/>
                          <a:cs typeface="Tahoma" pitchFamily="34" charset="0"/>
                        </a:rPr>
                        <a:t>€ </a:t>
                      </a:r>
                      <a:r>
                        <a:rPr kumimoji="0" lang="en-US" sz="2400" b="0" i="0" u="none" strike="noStrike" cap="none" normalizeH="0" baseline="0" dirty="0" smtClean="0">
                          <a:ln>
                            <a:noFill/>
                          </a:ln>
                          <a:solidFill>
                            <a:srgbClr val="7030A0"/>
                          </a:solidFill>
                          <a:effectLst/>
                          <a:latin typeface="Tahoma" pitchFamily="34" charset="0"/>
                        </a:rPr>
                        <a:t>(x</a:t>
                      </a:r>
                      <a:r>
                        <a:rPr kumimoji="0" lang="en-US" sz="2400" b="0" i="0" u="none" strike="noStrike" cap="none" normalizeH="0" baseline="-25000" dirty="0" smtClean="0">
                          <a:ln>
                            <a:noFill/>
                          </a:ln>
                          <a:solidFill>
                            <a:srgbClr val="7030A0"/>
                          </a:solidFill>
                          <a:effectLst/>
                          <a:latin typeface="Tahoma" pitchFamily="34" charset="0"/>
                        </a:rPr>
                        <a:t>1</a:t>
                      </a:r>
                      <a:r>
                        <a:rPr kumimoji="0" lang="en-US" sz="2400" b="0" i="0" u="none" strike="noStrike" cap="none" normalizeH="0" baseline="0" dirty="0" smtClean="0">
                          <a:ln>
                            <a:noFill/>
                          </a:ln>
                          <a:solidFill>
                            <a:srgbClr val="7030A0"/>
                          </a:solidFill>
                          <a:effectLst/>
                          <a:latin typeface="Tahoma" pitchFamily="34" charset="0"/>
                        </a:rPr>
                        <a:t>, y</a:t>
                      </a:r>
                      <a:r>
                        <a:rPr kumimoji="0" lang="en-US" sz="2400" b="0" i="0" u="none" strike="noStrike" cap="none" normalizeH="0" baseline="-25000" dirty="0" smtClean="0">
                          <a:ln>
                            <a:noFill/>
                          </a:ln>
                          <a:solidFill>
                            <a:srgbClr val="7030A0"/>
                          </a:solidFill>
                          <a:effectLst/>
                          <a:latin typeface="Tahoma" pitchFamily="34" charset="0"/>
                        </a:rPr>
                        <a:t>2</a:t>
                      </a:r>
                      <a:r>
                        <a:rPr kumimoji="0" lang="en-US" sz="2400" b="0" i="0" u="none" strike="noStrike" cap="none" normalizeH="0" baseline="0" dirty="0" smtClean="0">
                          <a:ln>
                            <a:noFill/>
                          </a:ln>
                          <a:solidFill>
                            <a:srgbClr val="7030A0"/>
                          </a:solidFill>
                          <a:effectLst/>
                          <a:latin typeface="Tahoma" pitchFamily="34" charset="0"/>
                        </a:rPr>
                        <a:t>, y</a:t>
                      </a:r>
                      <a:r>
                        <a:rPr kumimoji="0" lang="en-US" sz="2400" b="0" i="0" u="none" strike="noStrike" cap="none" normalizeH="0" baseline="-25000" dirty="0" smtClean="0">
                          <a:ln>
                            <a:noFill/>
                          </a:ln>
                          <a:solidFill>
                            <a:srgbClr val="7030A0"/>
                          </a:solidFill>
                          <a:effectLst/>
                          <a:latin typeface="Tahoma" pitchFamily="34" charset="0"/>
                        </a:rPr>
                        <a:t>3</a:t>
                      </a:r>
                      <a:r>
                        <a:rPr kumimoji="0" lang="en-US" sz="2400" b="0" i="0" u="none" strike="noStrike" cap="none" normalizeH="0" baseline="0" dirty="0" smtClean="0">
                          <a:ln>
                            <a:noFill/>
                          </a:ln>
                          <a:solidFill>
                            <a:srgbClr val="7030A0"/>
                          </a:solidFill>
                          <a:effectLst/>
                          <a:latin typeface="Tahoma" pitchFamily="34" charset="0"/>
                        </a:rPr>
                        <a:t>) </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smtClean="0">
                          <a:ln>
                            <a:noFill/>
                          </a:ln>
                          <a:solidFill>
                            <a:srgbClr val="7030A0"/>
                          </a:solidFill>
                          <a:effectLst/>
                          <a:latin typeface="Tahoma" pitchFamily="34" charset="0"/>
                        </a:rPr>
                        <a:t>(x</a:t>
                      </a:r>
                      <a:r>
                        <a:rPr kumimoji="0" lang="en-US" sz="2400" b="0" i="0" u="none" strike="noStrike" cap="none" normalizeH="0" baseline="-25000" dirty="0" smtClean="0">
                          <a:ln>
                            <a:noFill/>
                          </a:ln>
                          <a:solidFill>
                            <a:srgbClr val="7030A0"/>
                          </a:solidFill>
                          <a:effectLst/>
                          <a:latin typeface="Tahoma" pitchFamily="34" charset="0"/>
                        </a:rPr>
                        <a:t>1</a:t>
                      </a:r>
                      <a:r>
                        <a:rPr kumimoji="0" lang="en-US" sz="2400" b="0" i="0" u="none" strike="noStrike" cap="none" normalizeH="0" baseline="0" dirty="0" smtClean="0">
                          <a:ln>
                            <a:noFill/>
                          </a:ln>
                          <a:solidFill>
                            <a:srgbClr val="7030A0"/>
                          </a:solidFill>
                          <a:effectLst/>
                          <a:latin typeface="Tahoma" pitchFamily="34" charset="0"/>
                        </a:rPr>
                        <a:t>, y</a:t>
                      </a:r>
                      <a:r>
                        <a:rPr kumimoji="0" lang="en-US" sz="2400" b="0" i="0" u="none" strike="noStrike" cap="none" normalizeH="0" baseline="-25000" dirty="0" smtClean="0">
                          <a:ln>
                            <a:noFill/>
                          </a:ln>
                          <a:solidFill>
                            <a:srgbClr val="7030A0"/>
                          </a:solidFill>
                          <a:effectLst/>
                          <a:latin typeface="Tahoma" pitchFamily="34" charset="0"/>
                        </a:rPr>
                        <a:t>3</a:t>
                      </a:r>
                      <a:r>
                        <a:rPr kumimoji="0" lang="en-US" sz="2400" b="0" i="0" u="none" strike="noStrike" cap="none" normalizeH="0" baseline="0" dirty="0" smtClean="0">
                          <a:ln>
                            <a:noFill/>
                          </a:ln>
                          <a:solidFill>
                            <a:srgbClr val="7030A0"/>
                          </a:solidFill>
                          <a:effectLst/>
                          <a:latin typeface="Tahoma" pitchFamily="34" charset="0"/>
                        </a:rPr>
                        <a:t>) </a:t>
                      </a:r>
                      <a:r>
                        <a:rPr kumimoji="0" lang="en-US" sz="2400" b="0" i="0" u="none" strike="noStrike" cap="none" normalizeH="0" baseline="0" dirty="0" smtClean="0">
                          <a:ln>
                            <a:noFill/>
                          </a:ln>
                          <a:solidFill>
                            <a:srgbClr val="7030A0"/>
                          </a:solidFill>
                          <a:effectLst/>
                          <a:latin typeface="Tahoma" pitchFamily="34" charset="0"/>
                          <a:cs typeface="Tahoma" pitchFamily="34" charset="0"/>
                        </a:rPr>
                        <a:t>€ </a:t>
                      </a:r>
                      <a:r>
                        <a:rPr kumimoji="0" lang="en-US" sz="2400" b="0" i="0" u="none" strike="noStrike" cap="none" normalizeH="0" baseline="0" dirty="0" smtClean="0">
                          <a:ln>
                            <a:noFill/>
                          </a:ln>
                          <a:solidFill>
                            <a:srgbClr val="7030A0"/>
                          </a:solidFill>
                          <a:effectLst/>
                          <a:latin typeface="Tahoma" pitchFamily="34" charset="0"/>
                        </a:rPr>
                        <a:t>z</a:t>
                      </a:r>
                      <a:r>
                        <a:rPr kumimoji="0" lang="en-US" sz="2400" b="0" i="0" u="none" strike="noStrike" cap="none" normalizeH="0" baseline="-25000" dirty="0" smtClean="0">
                          <a:ln>
                            <a:noFill/>
                          </a:ln>
                          <a:solidFill>
                            <a:srgbClr val="7030A0"/>
                          </a:solidFill>
                          <a:effectLst/>
                          <a:latin typeface="Tahoma" pitchFamily="34" charset="0"/>
                        </a:rPr>
                        <a:t>4</a:t>
                      </a:r>
                      <a:r>
                        <a:rPr kumimoji="0" lang="en-US" sz="2400" b="0" i="0" u="none" strike="noStrike" cap="none" normalizeH="0" baseline="0" dirty="0" smtClean="0">
                          <a:ln>
                            <a:noFill/>
                          </a:ln>
                          <a:solidFill>
                            <a:srgbClr val="7030A0"/>
                          </a:solidFill>
                          <a:effectLst/>
                          <a:latin typeface="Tahoma" pitchFamily="34" charset="0"/>
                        </a:rPr>
                        <a:t> </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smtClean="0">
                          <a:ln>
                            <a:noFill/>
                          </a:ln>
                          <a:solidFill>
                            <a:srgbClr val="7030A0"/>
                          </a:solidFill>
                          <a:effectLst/>
                          <a:latin typeface="Tahoma" pitchFamily="34" charset="0"/>
                        </a:rPr>
                        <a:t>(x</a:t>
                      </a:r>
                      <a:r>
                        <a:rPr kumimoji="0" lang="en-US" sz="2400" b="0" i="0" u="none" strike="noStrike" cap="none" normalizeH="0" baseline="-25000" dirty="0" smtClean="0">
                          <a:ln>
                            <a:noFill/>
                          </a:ln>
                          <a:solidFill>
                            <a:srgbClr val="7030A0"/>
                          </a:solidFill>
                          <a:effectLst/>
                          <a:latin typeface="Tahoma" pitchFamily="34" charset="0"/>
                        </a:rPr>
                        <a:t>2</a:t>
                      </a:r>
                      <a:r>
                        <a:rPr kumimoji="0" lang="en-US" sz="2400" b="0" i="0" u="none" strike="noStrike" cap="none" normalizeH="0" baseline="0" dirty="0" smtClean="0">
                          <a:ln>
                            <a:noFill/>
                          </a:ln>
                          <a:solidFill>
                            <a:srgbClr val="7030A0"/>
                          </a:solidFill>
                          <a:effectLst/>
                          <a:latin typeface="Tahoma" pitchFamily="34" charset="0"/>
                        </a:rPr>
                        <a:t>, y</a:t>
                      </a:r>
                      <a:r>
                        <a:rPr kumimoji="0" lang="en-US" sz="2400" b="0" i="0" u="none" strike="noStrike" cap="none" normalizeH="0" baseline="-25000" dirty="0" smtClean="0">
                          <a:ln>
                            <a:noFill/>
                          </a:ln>
                          <a:solidFill>
                            <a:srgbClr val="7030A0"/>
                          </a:solidFill>
                          <a:effectLst/>
                          <a:latin typeface="Tahoma" pitchFamily="34" charset="0"/>
                        </a:rPr>
                        <a:t>1</a:t>
                      </a:r>
                      <a:r>
                        <a:rPr kumimoji="0" lang="en-US" sz="2400" b="0" i="0" u="none" strike="noStrike" cap="none" normalizeH="0" baseline="0" dirty="0" smtClean="0">
                          <a:ln>
                            <a:noFill/>
                          </a:ln>
                          <a:solidFill>
                            <a:srgbClr val="7030A0"/>
                          </a:solidFill>
                          <a:effectLst/>
                          <a:latin typeface="Tahoma" pitchFamily="34" charset="0"/>
                        </a:rPr>
                        <a:t>, y</a:t>
                      </a:r>
                      <a:r>
                        <a:rPr kumimoji="0" lang="en-US" sz="2400" b="0" i="0" u="none" strike="noStrike" cap="none" normalizeH="0" baseline="-25000" dirty="0" smtClean="0">
                          <a:ln>
                            <a:noFill/>
                          </a:ln>
                          <a:solidFill>
                            <a:srgbClr val="7030A0"/>
                          </a:solidFill>
                          <a:effectLst/>
                          <a:latin typeface="Tahoma" pitchFamily="34" charset="0"/>
                        </a:rPr>
                        <a:t>3</a:t>
                      </a:r>
                      <a:r>
                        <a:rPr kumimoji="0" lang="en-US" sz="2400" b="0" i="0" u="none" strike="noStrike" cap="none" normalizeH="0" baseline="0" dirty="0" smtClean="0">
                          <a:ln>
                            <a:noFill/>
                          </a:ln>
                          <a:solidFill>
                            <a:srgbClr val="7030A0"/>
                          </a:solidFill>
                          <a:effectLst/>
                          <a:latin typeface="Tahoma" pitchFamily="34" charset="0"/>
                        </a:rPr>
                        <a:t>) </a:t>
                      </a:r>
                      <a:r>
                        <a:rPr kumimoji="0" lang="en-US" sz="2400" b="0" i="0" u="none" strike="noStrike" cap="none" normalizeH="0" baseline="0" dirty="0" smtClean="0">
                          <a:ln>
                            <a:noFill/>
                          </a:ln>
                          <a:solidFill>
                            <a:srgbClr val="7030A0"/>
                          </a:solidFill>
                          <a:effectLst/>
                          <a:latin typeface="Tahoma" pitchFamily="34" charset="0"/>
                          <a:cs typeface="Tahoma" pitchFamily="34" charset="0"/>
                        </a:rPr>
                        <a:t>€ </a:t>
                      </a:r>
                      <a:r>
                        <a:rPr kumimoji="0" lang="en-US" sz="2400" b="0" i="0" u="none" strike="noStrike" cap="none" normalizeH="0" baseline="0" dirty="0" smtClean="0">
                          <a:ln>
                            <a:noFill/>
                          </a:ln>
                          <a:solidFill>
                            <a:srgbClr val="7030A0"/>
                          </a:solidFill>
                          <a:effectLst/>
                          <a:latin typeface="Tahoma" pitchFamily="34" charset="0"/>
                        </a:rPr>
                        <a:t>z</a:t>
                      </a:r>
                      <a:r>
                        <a:rPr kumimoji="0" lang="en-US" sz="2400" b="0" i="0" u="none" strike="noStrike" cap="none" normalizeH="0" baseline="-25000" dirty="0" smtClean="0">
                          <a:ln>
                            <a:noFill/>
                          </a:ln>
                          <a:solidFill>
                            <a:srgbClr val="7030A0"/>
                          </a:solidFill>
                          <a:effectLst/>
                          <a:latin typeface="Tahoma" pitchFamily="34" charset="0"/>
                        </a:rPr>
                        <a:t>5</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2392656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cstate="print">
            <a:biLevel thresh="25000"/>
            <a:extLst>
              <a:ext uri="{BEBA8EAE-BF5A-486C-A8C5-ECC9F3942E4B}">
                <a14:imgProps xmlns:a14="http://schemas.microsoft.com/office/drawing/2010/main">
                  <a14:imgLayer r:embed="rId3">
                    <a14:imgEffect>
                      <a14:sharpenSoften amount="50000"/>
                    </a14:imgEffect>
                    <a14:imgEffect>
                      <a14:colorTemperature colorTemp="47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161309" y="1295400"/>
            <a:ext cx="431958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83190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28600"/>
            <a:ext cx="8229600" cy="1371600"/>
          </a:xfrm>
        </p:spPr>
        <p:txBody>
          <a:bodyPr/>
          <a:lstStyle/>
          <a:p>
            <a:pPr eaLnBrk="1" hangingPunct="1">
              <a:defRPr/>
            </a:pPr>
            <a:r>
              <a:rPr lang="en-US" smtClean="0"/>
              <a:t>Example </a:t>
            </a:r>
          </a:p>
        </p:txBody>
      </p:sp>
      <p:sp>
        <p:nvSpPr>
          <p:cNvPr id="5" name="Rectangle 3"/>
          <p:cNvSpPr txBox="1">
            <a:spLocks noChangeArrowheads="1"/>
          </p:cNvSpPr>
          <p:nvPr/>
        </p:nvSpPr>
        <p:spPr>
          <a:xfrm>
            <a:off x="228600" y="1524000"/>
            <a:ext cx="8610600" cy="5105400"/>
          </a:xfrm>
          <a:prstGeom prst="rect">
            <a:avLst/>
          </a:prstGeom>
        </p:spPr>
        <p:txBody>
          <a:bodyPr vert="horz" lIns="91440" tIns="45720" rIns="91440" bIns="45720" rtlCol="0">
            <a:normAutofit fontScale="92500" lnSpcReduction="10000"/>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defRPr/>
            </a:pPr>
            <a:r>
              <a:rPr lang="en-US" sz="2800" b="0" dirty="0" smtClean="0"/>
              <a:t>Let r</a:t>
            </a:r>
            <a:r>
              <a:rPr lang="en-US" sz="2800" b="0" baseline="-25000" dirty="0" smtClean="0"/>
              <a:t>1</a:t>
            </a:r>
            <a:r>
              <a:rPr lang="en-US" sz="2800" b="0" dirty="0" smtClean="0"/>
              <a:t> =b(</a:t>
            </a:r>
            <a:r>
              <a:rPr lang="en-US" sz="2800" b="0" dirty="0" err="1" smtClean="0"/>
              <a:t>a+b</a:t>
            </a:r>
            <a:r>
              <a:rPr lang="en-US" sz="2800" b="0" dirty="0" smtClean="0"/>
              <a:t>)* , the corresponding FA</a:t>
            </a:r>
            <a:r>
              <a:rPr lang="en-US" sz="2800" b="0" baseline="-25000" dirty="0" smtClean="0"/>
              <a:t>1</a:t>
            </a:r>
            <a:r>
              <a:rPr lang="en-US" sz="2800" b="0" dirty="0" smtClean="0"/>
              <a:t> be </a:t>
            </a:r>
          </a:p>
          <a:p>
            <a:pPr>
              <a:defRPr/>
            </a:pPr>
            <a:endParaRPr lang="en-US" sz="2800" b="0" dirty="0" smtClean="0"/>
          </a:p>
          <a:p>
            <a:pPr>
              <a:defRPr/>
            </a:pPr>
            <a:endParaRPr lang="en-US" sz="2800" b="0" dirty="0" smtClean="0"/>
          </a:p>
          <a:p>
            <a:pPr>
              <a:buFont typeface="Wingdings" pitchFamily="2" charset="2"/>
              <a:buNone/>
              <a:defRPr/>
            </a:pPr>
            <a:endParaRPr lang="en-US" sz="2800" b="0" dirty="0" smtClean="0"/>
          </a:p>
          <a:p>
            <a:pPr>
              <a:buFont typeface="Wingdings" pitchFamily="2" charset="2"/>
              <a:buNone/>
              <a:defRPr/>
            </a:pPr>
            <a:r>
              <a:rPr lang="en-US" sz="2800" b="0" dirty="0" smtClean="0"/>
              <a:t>	also r</a:t>
            </a:r>
            <a:r>
              <a:rPr lang="en-US" sz="2800" b="0" baseline="-25000" dirty="0" smtClean="0"/>
              <a:t>2</a:t>
            </a:r>
            <a:r>
              <a:rPr lang="en-US" sz="2800" b="0" dirty="0" smtClean="0"/>
              <a:t> = (</a:t>
            </a:r>
            <a:r>
              <a:rPr lang="en-US" sz="2800" b="0" dirty="0" err="1" smtClean="0"/>
              <a:t>a+b</a:t>
            </a:r>
            <a:r>
              <a:rPr lang="en-US" sz="2800" b="0" dirty="0" smtClean="0"/>
              <a:t>)*b</a:t>
            </a:r>
          </a:p>
          <a:p>
            <a:pPr>
              <a:buFont typeface="Wingdings" pitchFamily="2" charset="2"/>
              <a:buNone/>
              <a:defRPr/>
            </a:pPr>
            <a:endParaRPr lang="en-US" sz="2800" b="0" dirty="0"/>
          </a:p>
          <a:p>
            <a:pPr>
              <a:defRPr/>
            </a:pPr>
            <a:endParaRPr lang="en-US" sz="2800" b="0" dirty="0" smtClean="0"/>
          </a:p>
          <a:p>
            <a:pPr>
              <a:defRPr/>
            </a:pPr>
            <a:r>
              <a:rPr lang="en-US" sz="2800" b="0" dirty="0" smtClean="0"/>
              <a:t>Task</a:t>
            </a:r>
            <a:r>
              <a:rPr lang="en-US" sz="2800" b="0" dirty="0"/>
              <a:t>: </a:t>
            </a:r>
          </a:p>
          <a:p>
            <a:pPr>
              <a:defRPr/>
            </a:pPr>
            <a:r>
              <a:rPr lang="en-US" sz="2800" b="0" dirty="0"/>
              <a:t>Generate the FA representing r1 r2 using Concatenation Algorithm</a:t>
            </a:r>
            <a:endParaRPr lang="en-US" sz="2800" b="0" dirty="0" smtClean="0"/>
          </a:p>
        </p:txBody>
      </p:sp>
      <p:pic>
        <p:nvPicPr>
          <p:cNvPr id="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4200" y="685800"/>
            <a:ext cx="1752600" cy="1917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3400" y="2603174"/>
            <a:ext cx="2514600" cy="1445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24491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err="1" smtClean="0"/>
              <a:t>Kleene’s</a:t>
            </a:r>
            <a:r>
              <a:rPr lang="en-US" sz="4000" dirty="0" smtClean="0"/>
              <a:t> Theorem Part 3  … </a:t>
            </a:r>
          </a:p>
        </p:txBody>
      </p:sp>
      <p:sp>
        <p:nvSpPr>
          <p:cNvPr id="8" name="Rectangle 3"/>
          <p:cNvSpPr txBox="1">
            <a:spLocks noChangeArrowheads="1"/>
          </p:cNvSpPr>
          <p:nvPr/>
        </p:nvSpPr>
        <p:spPr>
          <a:xfrm>
            <a:off x="457200" y="1981200"/>
            <a:ext cx="8229600" cy="46482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buFont typeface="Wingdings" pitchFamily="2" charset="2"/>
              <a:buNone/>
              <a:defRPr/>
            </a:pPr>
            <a:r>
              <a:rPr lang="en-US" u="sng" dirty="0" smtClean="0"/>
              <a:t>Closure of an FA</a:t>
            </a:r>
            <a:r>
              <a:rPr lang="en-US" dirty="0" smtClean="0"/>
              <a:t> </a:t>
            </a:r>
          </a:p>
          <a:p>
            <a:r>
              <a:rPr lang="en-US" sz="2800" dirty="0"/>
              <a:t>If </a:t>
            </a:r>
            <a:r>
              <a:rPr lang="en-US" sz="2800" i="1" dirty="0"/>
              <a:t>r</a:t>
            </a:r>
            <a:r>
              <a:rPr lang="en-US" sz="2800" dirty="0"/>
              <a:t> is a regular expression and </a:t>
            </a:r>
            <a:r>
              <a:rPr lang="en-US" sz="2800" i="1" dirty="0"/>
              <a:t>FA</a:t>
            </a:r>
            <a:r>
              <a:rPr lang="en-US" sz="2800" i="1" baseline="-25000" dirty="0"/>
              <a:t>1</a:t>
            </a:r>
            <a:r>
              <a:rPr lang="en-US" sz="2800" dirty="0"/>
              <a:t> is a finite automaton that accepts exactly the language defined by </a:t>
            </a:r>
            <a:r>
              <a:rPr lang="en-US" sz="2800" i="1" dirty="0"/>
              <a:t>r</a:t>
            </a:r>
            <a:r>
              <a:rPr lang="en-US" sz="2800" dirty="0"/>
              <a:t>, then there is an FA, called </a:t>
            </a:r>
            <a:r>
              <a:rPr lang="en-US" sz="2800" i="1" dirty="0"/>
              <a:t>FA</a:t>
            </a:r>
            <a:r>
              <a:rPr lang="en-US" sz="2800" i="1" baseline="-25000" dirty="0"/>
              <a:t>2</a:t>
            </a:r>
            <a:r>
              <a:rPr lang="en-US" sz="2800" dirty="0"/>
              <a:t>, that will accepts exactly the language defined by </a:t>
            </a:r>
            <a:r>
              <a:rPr lang="en-US" sz="2800" i="1" dirty="0" smtClean="0"/>
              <a:t>r </a:t>
            </a:r>
            <a:r>
              <a:rPr lang="en-US" sz="2800" dirty="0" smtClean="0"/>
              <a:t>*.</a:t>
            </a:r>
            <a:endParaRPr lang="en-US" sz="2800" dirty="0"/>
          </a:p>
          <a:p>
            <a:endParaRPr lang="en-US" sz="2800" dirty="0"/>
          </a:p>
          <a:p>
            <a:pPr>
              <a:defRPr/>
            </a:pPr>
            <a:endParaRPr lang="en-US" sz="2800" dirty="0" smtClean="0"/>
          </a:p>
        </p:txBody>
      </p:sp>
    </p:spTree>
    <p:extLst>
      <p:ext uri="{BB962C8B-B14F-4D97-AF65-F5344CB8AC3E}">
        <p14:creationId xmlns:p14="http://schemas.microsoft.com/office/powerpoint/2010/main" val="13832122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457200" y="1981200"/>
            <a:ext cx="8229600" cy="46482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defRPr/>
            </a:pPr>
            <a:r>
              <a:rPr lang="en-US" u="sng" dirty="0"/>
              <a:t>Closure of an FA</a:t>
            </a:r>
            <a:r>
              <a:rPr lang="en-US" dirty="0"/>
              <a:t> </a:t>
            </a:r>
          </a:p>
          <a:p>
            <a:pPr>
              <a:defRPr/>
            </a:pPr>
            <a:r>
              <a:rPr lang="en-US" sz="2800" dirty="0" smtClean="0"/>
              <a:t>Closure </a:t>
            </a:r>
            <a:r>
              <a:rPr lang="en-US" sz="2800" dirty="0"/>
              <a:t>of an FA, is same as concatenation of an FA with itself, except  that </a:t>
            </a:r>
          </a:p>
          <a:p>
            <a:pPr lvl="1">
              <a:defRPr/>
            </a:pPr>
            <a:r>
              <a:rPr lang="en-US" sz="2800" dirty="0" smtClean="0"/>
              <a:t>the </a:t>
            </a:r>
            <a:r>
              <a:rPr lang="en-US" sz="2800" dirty="0"/>
              <a:t>initial state of the required FA is  a final state as well (because Λ is also accepted in closure</a:t>
            </a:r>
            <a:r>
              <a:rPr lang="en-US" sz="2800" dirty="0" smtClean="0"/>
              <a:t>).</a:t>
            </a:r>
          </a:p>
          <a:p>
            <a:pPr lvl="1">
              <a:defRPr/>
            </a:pPr>
            <a:r>
              <a:rPr lang="en-US" sz="2800" dirty="0"/>
              <a:t>non final state of the required FA as well. </a:t>
            </a:r>
          </a:p>
          <a:p>
            <a:pPr lvl="2">
              <a:defRPr/>
            </a:pPr>
            <a:r>
              <a:rPr lang="en-US" sz="2600" dirty="0"/>
              <a:t>Means initial state of given FA will correspond to two sates in required FA.</a:t>
            </a:r>
          </a:p>
          <a:p>
            <a:pPr lvl="1">
              <a:defRPr/>
            </a:pPr>
            <a:endParaRPr lang="en-US" sz="2800" dirty="0"/>
          </a:p>
          <a:p>
            <a:pPr>
              <a:defRPr/>
            </a:pPr>
            <a:endParaRPr lang="en-US" sz="2800" dirty="0"/>
          </a:p>
        </p:txBody>
      </p:sp>
      <p:sp>
        <p:nvSpPr>
          <p:cNvPr id="4"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err="1" smtClean="0"/>
              <a:t>Kleene’s</a:t>
            </a:r>
            <a:r>
              <a:rPr lang="en-US" sz="4000" dirty="0" smtClean="0"/>
              <a:t> Theorem Part 3  … </a:t>
            </a:r>
          </a:p>
        </p:txBody>
      </p:sp>
    </p:spTree>
    <p:extLst>
      <p:ext uri="{BB962C8B-B14F-4D97-AF65-F5344CB8AC3E}">
        <p14:creationId xmlns:p14="http://schemas.microsoft.com/office/powerpoint/2010/main" val="40229542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Example</a:t>
            </a:r>
          </a:p>
        </p:txBody>
      </p:sp>
      <p:sp>
        <p:nvSpPr>
          <p:cNvPr id="10" name="Rectangle 3"/>
          <p:cNvSpPr txBox="1">
            <a:spLocks noChangeArrowheads="1"/>
          </p:cNvSpPr>
          <p:nvPr/>
        </p:nvSpPr>
        <p:spPr>
          <a:xfrm>
            <a:off x="457200" y="1371600"/>
            <a:ext cx="8229600" cy="48768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pPr algn="l"/>
            <a:r>
              <a:rPr lang="en-US" sz="2400" dirty="0" smtClean="0"/>
              <a:t>Consider the regular expression r = </a:t>
            </a:r>
            <a:r>
              <a:rPr lang="en-US" sz="2400" dirty="0" err="1" smtClean="0"/>
              <a:t>aa</a:t>
            </a:r>
            <a:r>
              <a:rPr lang="en-US" sz="2400" dirty="0" smtClean="0"/>
              <a:t>*bb*.</a:t>
            </a:r>
          </a:p>
          <a:p>
            <a:pPr algn="l"/>
            <a:endParaRPr lang="en-US" sz="2400" dirty="0"/>
          </a:p>
        </p:txBody>
      </p:sp>
    </p:spTree>
    <p:extLst>
      <p:ext uri="{BB962C8B-B14F-4D97-AF65-F5344CB8AC3E}">
        <p14:creationId xmlns:p14="http://schemas.microsoft.com/office/powerpoint/2010/main" val="33968203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Example</a:t>
            </a:r>
          </a:p>
        </p:txBody>
      </p:sp>
      <p:sp>
        <p:nvSpPr>
          <p:cNvPr id="10" name="Rectangle 3"/>
          <p:cNvSpPr txBox="1">
            <a:spLocks noChangeArrowheads="1"/>
          </p:cNvSpPr>
          <p:nvPr/>
        </p:nvSpPr>
        <p:spPr>
          <a:xfrm>
            <a:off x="457200" y="1371600"/>
            <a:ext cx="8229600" cy="48768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pPr algn="l"/>
            <a:r>
              <a:rPr lang="en-US" sz="2400" dirty="0" smtClean="0"/>
              <a:t>Consider the regular expression r = </a:t>
            </a:r>
            <a:r>
              <a:rPr lang="en-US" sz="2400" dirty="0" err="1" smtClean="0"/>
              <a:t>aa</a:t>
            </a:r>
            <a:r>
              <a:rPr lang="en-US" sz="2400" dirty="0" smtClean="0"/>
              <a:t>*bb*.</a:t>
            </a:r>
          </a:p>
          <a:p>
            <a:pPr algn="l"/>
            <a:r>
              <a:rPr lang="en-US" sz="2400" dirty="0" smtClean="0"/>
              <a:t>This defines the language where all the a’s come before all the b’s.</a:t>
            </a:r>
          </a:p>
          <a:p>
            <a:pPr algn="l"/>
            <a:r>
              <a:rPr lang="en-US" sz="2400" dirty="0" smtClean="0"/>
              <a:t>The FA that accepts this language is:</a:t>
            </a:r>
          </a:p>
          <a:p>
            <a:pPr algn="l"/>
            <a:endParaRPr lang="en-US" sz="2400" dirty="0"/>
          </a:p>
        </p:txBody>
      </p:sp>
    </p:spTree>
    <p:extLst>
      <p:ext uri="{BB962C8B-B14F-4D97-AF65-F5344CB8AC3E}">
        <p14:creationId xmlns:p14="http://schemas.microsoft.com/office/powerpoint/2010/main" val="1106590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381000"/>
            <a:ext cx="8229600" cy="609600"/>
          </a:xfrm>
        </p:spPr>
        <p:txBody>
          <a:bodyPr/>
          <a:lstStyle/>
          <a:p>
            <a:r>
              <a:rPr lang="en-US" sz="3200"/>
              <a:t>Rule 1</a:t>
            </a:r>
          </a:p>
        </p:txBody>
      </p:sp>
      <p:sp>
        <p:nvSpPr>
          <p:cNvPr id="5" name="Rectangle 3"/>
          <p:cNvSpPr txBox="1">
            <a:spLocks noChangeArrowheads="1"/>
          </p:cNvSpPr>
          <p:nvPr/>
        </p:nvSpPr>
        <p:spPr>
          <a:xfrm>
            <a:off x="457200" y="1219200"/>
            <a:ext cx="8229600" cy="48768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400" dirty="0" smtClean="0"/>
              <a:t>There is an FA that accepts any particular letter of the alphabet.</a:t>
            </a:r>
          </a:p>
          <a:p>
            <a:endParaRPr lang="en-US" sz="2400" dirty="0" smtClean="0"/>
          </a:p>
          <a:p>
            <a:r>
              <a:rPr lang="en-US" sz="2400" dirty="0" smtClean="0"/>
              <a:t>There is an FA that accepts only the word </a:t>
            </a:r>
            <a:r>
              <a:rPr lang="el-GR" sz="2400" dirty="0" smtClean="0">
                <a:cs typeface="Arial" charset="0"/>
              </a:rPr>
              <a:t>Λ</a:t>
            </a:r>
            <a:r>
              <a:rPr lang="en-US" sz="2400" dirty="0" smtClean="0"/>
              <a:t>.</a:t>
            </a:r>
          </a:p>
          <a:p>
            <a:endParaRPr lang="en-US" sz="2400" dirty="0"/>
          </a:p>
        </p:txBody>
      </p:sp>
    </p:spTree>
    <p:extLst>
      <p:ext uri="{BB962C8B-B14F-4D97-AF65-F5344CB8AC3E}">
        <p14:creationId xmlns:p14="http://schemas.microsoft.com/office/powerpoint/2010/main" val="34920289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Example</a:t>
            </a:r>
          </a:p>
        </p:txBody>
      </p:sp>
      <p:sp>
        <p:nvSpPr>
          <p:cNvPr id="10" name="Rectangle 3"/>
          <p:cNvSpPr txBox="1">
            <a:spLocks noChangeArrowheads="1"/>
          </p:cNvSpPr>
          <p:nvPr/>
        </p:nvSpPr>
        <p:spPr>
          <a:xfrm>
            <a:off x="457200" y="1371600"/>
            <a:ext cx="8229600" cy="48768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pPr algn="l"/>
            <a:r>
              <a:rPr lang="en-US" sz="2400" dirty="0" smtClean="0"/>
              <a:t>Consider the regular expression r = </a:t>
            </a:r>
            <a:r>
              <a:rPr lang="en-US" sz="2400" dirty="0" err="1" smtClean="0"/>
              <a:t>aa</a:t>
            </a:r>
            <a:r>
              <a:rPr lang="en-US" sz="2400" dirty="0" smtClean="0"/>
              <a:t>*bb*.</a:t>
            </a:r>
          </a:p>
          <a:p>
            <a:pPr algn="l"/>
            <a:r>
              <a:rPr lang="en-US" sz="2400" dirty="0" smtClean="0"/>
              <a:t>This defines the language where all the a’s come before all the b’s.</a:t>
            </a:r>
          </a:p>
          <a:p>
            <a:pPr algn="l"/>
            <a:r>
              <a:rPr lang="en-US" sz="2400" dirty="0" smtClean="0"/>
              <a:t>The FA that accepts this language is:</a:t>
            </a:r>
          </a:p>
          <a:p>
            <a:pPr algn="l"/>
            <a:endParaRPr lang="en-US" sz="2400" dirty="0"/>
          </a:p>
        </p:txBody>
      </p:sp>
      <p:pic>
        <p:nvPicPr>
          <p:cNvPr id="1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2013" y="3165475"/>
            <a:ext cx="4649787" cy="288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08925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Example</a:t>
            </a:r>
          </a:p>
        </p:txBody>
      </p:sp>
      <p:pic>
        <p:nvPicPr>
          <p:cNvPr id="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953000"/>
            <a:ext cx="2514600" cy="1567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3"/>
          <p:cNvSpPr txBox="1">
            <a:spLocks noChangeArrowheads="1"/>
          </p:cNvSpPr>
          <p:nvPr/>
        </p:nvSpPr>
        <p:spPr>
          <a:xfrm>
            <a:off x="457200" y="1295400"/>
            <a:ext cx="8229600" cy="48768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pPr algn="l"/>
            <a:r>
              <a:rPr lang="en-US" sz="2400" dirty="0" smtClean="0"/>
              <a:t>Let us now build </a:t>
            </a:r>
            <a:r>
              <a:rPr lang="en-US" sz="2400" i="1" dirty="0" smtClean="0"/>
              <a:t>FA</a:t>
            </a:r>
            <a:r>
              <a:rPr lang="en-US" sz="2400" i="1" baseline="-25000" dirty="0" smtClean="0"/>
              <a:t>2</a:t>
            </a:r>
            <a:r>
              <a:rPr lang="en-US" sz="2400" dirty="0" smtClean="0"/>
              <a:t> that accepts r* = (</a:t>
            </a:r>
            <a:r>
              <a:rPr lang="en-US" sz="2400" dirty="0" err="1" smtClean="0"/>
              <a:t>aa</a:t>
            </a:r>
            <a:r>
              <a:rPr lang="en-US" sz="2400" dirty="0" smtClean="0"/>
              <a:t>*bb*)*.</a:t>
            </a:r>
          </a:p>
          <a:p>
            <a:pPr algn="l"/>
            <a:r>
              <a:rPr lang="en-US" sz="2400" dirty="0" smtClean="0"/>
              <a:t>We begin with the start state </a:t>
            </a:r>
            <a:r>
              <a:rPr lang="en-US" sz="2400" i="1" dirty="0" smtClean="0"/>
              <a:t>z</a:t>
            </a:r>
            <a:r>
              <a:rPr lang="en-US" sz="2400" i="1" baseline="-25000" dirty="0" smtClean="0"/>
              <a:t>1</a:t>
            </a:r>
            <a:r>
              <a:rPr lang="en-US" sz="2400" dirty="0" smtClean="0"/>
              <a:t> = </a:t>
            </a:r>
            <a:r>
              <a:rPr lang="en-US" sz="2400" i="1" dirty="0" smtClean="0"/>
              <a:t>x</a:t>
            </a:r>
            <a:r>
              <a:rPr lang="en-US" sz="2400" i="1" baseline="-25000" dirty="0" smtClean="0"/>
              <a:t>1</a:t>
            </a:r>
            <a:r>
              <a:rPr lang="en-US" sz="2400" dirty="0" smtClean="0"/>
              <a:t>.</a:t>
            </a:r>
          </a:p>
          <a:p>
            <a:pPr algn="l"/>
            <a:r>
              <a:rPr lang="en-US" sz="2400" dirty="0" smtClean="0"/>
              <a:t>In </a:t>
            </a:r>
            <a:r>
              <a:rPr lang="en-US" sz="2400" i="1" dirty="0" smtClean="0"/>
              <a:t>z</a:t>
            </a:r>
            <a:r>
              <a:rPr lang="en-US" sz="2400" i="1" baseline="-25000" dirty="0" smtClean="0"/>
              <a:t>1</a:t>
            </a:r>
            <a:r>
              <a:rPr lang="en-US" sz="2400" dirty="0" smtClean="0"/>
              <a:t>, reading an a takes us to </a:t>
            </a:r>
            <a:r>
              <a:rPr lang="en-US" sz="2400" i="1" dirty="0" smtClean="0"/>
              <a:t>x</a:t>
            </a:r>
            <a:r>
              <a:rPr lang="en-US" sz="2400" i="1" baseline="-25000" dirty="0" smtClean="0"/>
              <a:t>2</a:t>
            </a:r>
            <a:r>
              <a:rPr lang="en-US" sz="2400" dirty="0" smtClean="0"/>
              <a:t> = </a:t>
            </a:r>
            <a:r>
              <a:rPr lang="en-US" sz="2400" i="1" dirty="0" smtClean="0"/>
              <a:t>z</a:t>
            </a:r>
            <a:r>
              <a:rPr lang="en-US" sz="2400" i="1" baseline="-25000" dirty="0" smtClean="0"/>
              <a:t>2</a:t>
            </a:r>
            <a:r>
              <a:rPr lang="en-US" sz="2400" dirty="0" smtClean="0"/>
              <a:t>. Reading a </a:t>
            </a:r>
            <a:r>
              <a:rPr lang="en-US" sz="2400" i="1" dirty="0" smtClean="0"/>
              <a:t>b</a:t>
            </a:r>
            <a:r>
              <a:rPr lang="en-US" sz="2400" dirty="0" smtClean="0"/>
              <a:t> takes us to </a:t>
            </a:r>
            <a:r>
              <a:rPr lang="en-US" sz="2400" i="1" dirty="0" smtClean="0"/>
              <a:t>x</a:t>
            </a:r>
            <a:r>
              <a:rPr lang="en-US" sz="2400" i="1" baseline="-25000" dirty="0" smtClean="0"/>
              <a:t>3</a:t>
            </a:r>
            <a:r>
              <a:rPr lang="en-US" sz="2400" dirty="0" smtClean="0"/>
              <a:t> = </a:t>
            </a:r>
            <a:r>
              <a:rPr lang="en-US" sz="2400" i="1" dirty="0" smtClean="0"/>
              <a:t>z</a:t>
            </a:r>
            <a:r>
              <a:rPr lang="en-US" sz="2400" i="1" baseline="-25000" dirty="0" smtClean="0"/>
              <a:t>3</a:t>
            </a:r>
            <a:r>
              <a:rPr lang="en-US" sz="2400" dirty="0" smtClean="0"/>
              <a:t>.</a:t>
            </a:r>
          </a:p>
          <a:p>
            <a:pPr algn="l"/>
            <a:endParaRPr lang="en-US" sz="2400" dirty="0"/>
          </a:p>
        </p:txBody>
      </p:sp>
      <p:graphicFrame>
        <p:nvGraphicFramePr>
          <p:cNvPr id="9" name="Group 34"/>
          <p:cNvGraphicFramePr>
            <a:graphicFrameLocks noGrp="1"/>
          </p:cNvGraphicFramePr>
          <p:nvPr>
            <p:ph sz="half" idx="4294967295"/>
            <p:extLst>
              <p:ext uri="{D42A27DB-BD31-4B8C-83A1-F6EECF244321}">
                <p14:modId xmlns:p14="http://schemas.microsoft.com/office/powerpoint/2010/main" val="685605042"/>
              </p:ext>
            </p:extLst>
          </p:nvPr>
        </p:nvGraphicFramePr>
        <p:xfrm>
          <a:off x="4419600" y="2698750"/>
          <a:ext cx="4610100" cy="1035050"/>
        </p:xfrm>
        <a:graphic>
          <a:graphicData uri="http://schemas.openxmlformats.org/drawingml/2006/table">
            <a:tbl>
              <a:tblPr/>
              <a:tblGrid>
                <a:gridCol w="1536700"/>
                <a:gridCol w="1536700"/>
                <a:gridCol w="1536700"/>
              </a:tblGrid>
              <a:tr h="349885">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600" b="0"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Old states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New states after reading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6543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b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rPr>
                        <a:t> 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1751297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Example</a:t>
            </a:r>
          </a:p>
        </p:txBody>
      </p:sp>
      <p:pic>
        <p:nvPicPr>
          <p:cNvPr id="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953000"/>
            <a:ext cx="2514600" cy="1567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3"/>
          <p:cNvSpPr txBox="1">
            <a:spLocks noChangeArrowheads="1"/>
          </p:cNvSpPr>
          <p:nvPr/>
        </p:nvSpPr>
        <p:spPr>
          <a:xfrm>
            <a:off x="457200" y="1295400"/>
            <a:ext cx="8229600" cy="48768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pPr algn="l"/>
            <a:r>
              <a:rPr lang="en-US" sz="2400" dirty="0" smtClean="0"/>
              <a:t>Let us now build </a:t>
            </a:r>
            <a:r>
              <a:rPr lang="en-US" sz="2400" i="1" dirty="0" smtClean="0"/>
              <a:t>FA</a:t>
            </a:r>
            <a:r>
              <a:rPr lang="en-US" sz="2400" i="1" baseline="-25000" dirty="0" smtClean="0"/>
              <a:t>2</a:t>
            </a:r>
            <a:r>
              <a:rPr lang="en-US" sz="2400" dirty="0" smtClean="0"/>
              <a:t> that accepts r* = (</a:t>
            </a:r>
            <a:r>
              <a:rPr lang="en-US" sz="2400" dirty="0" err="1" smtClean="0"/>
              <a:t>aa</a:t>
            </a:r>
            <a:r>
              <a:rPr lang="en-US" sz="2400" dirty="0" smtClean="0"/>
              <a:t>*bb*)*.</a:t>
            </a:r>
          </a:p>
          <a:p>
            <a:pPr algn="l"/>
            <a:r>
              <a:rPr lang="en-US" sz="2400" dirty="0" smtClean="0"/>
              <a:t>We begin with the start state </a:t>
            </a:r>
            <a:r>
              <a:rPr lang="en-US" sz="2400" i="1" dirty="0" smtClean="0"/>
              <a:t>z</a:t>
            </a:r>
            <a:r>
              <a:rPr lang="en-US" sz="2400" i="1" baseline="-25000" dirty="0" smtClean="0"/>
              <a:t>1</a:t>
            </a:r>
            <a:r>
              <a:rPr lang="en-US" sz="2400" dirty="0" smtClean="0"/>
              <a:t> = </a:t>
            </a:r>
            <a:r>
              <a:rPr lang="en-US" sz="2400" i="1" dirty="0" smtClean="0"/>
              <a:t>x</a:t>
            </a:r>
            <a:r>
              <a:rPr lang="en-US" sz="2400" i="1" baseline="-25000" dirty="0" smtClean="0"/>
              <a:t>1</a:t>
            </a:r>
            <a:r>
              <a:rPr lang="en-US" sz="2400" dirty="0" smtClean="0"/>
              <a:t>.</a:t>
            </a:r>
          </a:p>
          <a:p>
            <a:pPr algn="l"/>
            <a:r>
              <a:rPr lang="en-US" sz="2400" dirty="0" smtClean="0"/>
              <a:t>In </a:t>
            </a:r>
            <a:r>
              <a:rPr lang="en-US" sz="2400" i="1" dirty="0" smtClean="0"/>
              <a:t>z</a:t>
            </a:r>
            <a:r>
              <a:rPr lang="en-US" sz="2400" i="1" baseline="-25000" dirty="0" smtClean="0"/>
              <a:t>1</a:t>
            </a:r>
            <a:r>
              <a:rPr lang="en-US" sz="2400" dirty="0" smtClean="0"/>
              <a:t>, reading an a takes us to </a:t>
            </a:r>
            <a:r>
              <a:rPr lang="en-US" sz="2400" i="1" dirty="0" smtClean="0"/>
              <a:t>x</a:t>
            </a:r>
            <a:r>
              <a:rPr lang="en-US" sz="2400" i="1" baseline="-25000" dirty="0" smtClean="0"/>
              <a:t>2</a:t>
            </a:r>
            <a:r>
              <a:rPr lang="en-US" sz="2400" dirty="0" smtClean="0"/>
              <a:t> = </a:t>
            </a:r>
            <a:r>
              <a:rPr lang="en-US" sz="2400" i="1" dirty="0" smtClean="0"/>
              <a:t>z</a:t>
            </a:r>
            <a:r>
              <a:rPr lang="en-US" sz="2400" i="1" baseline="-25000" dirty="0" smtClean="0"/>
              <a:t>2</a:t>
            </a:r>
            <a:r>
              <a:rPr lang="en-US" sz="2400" dirty="0" smtClean="0"/>
              <a:t>. Reading a </a:t>
            </a:r>
            <a:r>
              <a:rPr lang="en-US" sz="2400" i="1" dirty="0" smtClean="0"/>
              <a:t>b</a:t>
            </a:r>
            <a:r>
              <a:rPr lang="en-US" sz="2400" dirty="0" smtClean="0"/>
              <a:t> takes us to </a:t>
            </a:r>
            <a:r>
              <a:rPr lang="en-US" sz="2400" i="1" dirty="0" smtClean="0"/>
              <a:t>x</a:t>
            </a:r>
            <a:r>
              <a:rPr lang="en-US" sz="2400" i="1" baseline="-25000" dirty="0" smtClean="0"/>
              <a:t>3</a:t>
            </a:r>
            <a:r>
              <a:rPr lang="en-US" sz="2400" dirty="0" smtClean="0"/>
              <a:t> = </a:t>
            </a:r>
            <a:r>
              <a:rPr lang="en-US" sz="2400" i="1" dirty="0" smtClean="0"/>
              <a:t>z</a:t>
            </a:r>
            <a:r>
              <a:rPr lang="en-US" sz="2400" i="1" baseline="-25000" dirty="0" smtClean="0"/>
              <a:t>3</a:t>
            </a:r>
            <a:r>
              <a:rPr lang="en-US" sz="2400" dirty="0" smtClean="0"/>
              <a:t>.</a:t>
            </a:r>
          </a:p>
          <a:p>
            <a:pPr algn="l"/>
            <a:endParaRPr lang="en-US" sz="2400" dirty="0"/>
          </a:p>
        </p:txBody>
      </p:sp>
      <p:pic>
        <p:nvPicPr>
          <p:cNvPr id="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5457" y="4038600"/>
            <a:ext cx="3091543" cy="214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Group 34"/>
          <p:cNvGraphicFramePr>
            <a:graphicFrameLocks noGrp="1"/>
          </p:cNvGraphicFramePr>
          <p:nvPr>
            <p:ph sz="half" idx="4294967295"/>
            <p:extLst>
              <p:ext uri="{D42A27DB-BD31-4B8C-83A1-F6EECF244321}">
                <p14:modId xmlns:p14="http://schemas.microsoft.com/office/powerpoint/2010/main" val="2383014206"/>
              </p:ext>
            </p:extLst>
          </p:nvPr>
        </p:nvGraphicFramePr>
        <p:xfrm>
          <a:off x="4419600" y="2698750"/>
          <a:ext cx="4610100" cy="1035050"/>
        </p:xfrm>
        <a:graphic>
          <a:graphicData uri="http://schemas.openxmlformats.org/drawingml/2006/table">
            <a:tbl>
              <a:tblPr/>
              <a:tblGrid>
                <a:gridCol w="1536700"/>
                <a:gridCol w="1536700"/>
                <a:gridCol w="1536700"/>
              </a:tblGrid>
              <a:tr h="349885">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600" b="0"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Old states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New states after reading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6543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b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rPr>
                        <a:t> 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859431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Example</a:t>
            </a:r>
          </a:p>
        </p:txBody>
      </p:sp>
      <p:pic>
        <p:nvPicPr>
          <p:cNvPr id="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953000"/>
            <a:ext cx="2514600" cy="1567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3"/>
          <p:cNvSpPr txBox="1">
            <a:spLocks noChangeArrowheads="1"/>
          </p:cNvSpPr>
          <p:nvPr/>
        </p:nvSpPr>
        <p:spPr>
          <a:xfrm>
            <a:off x="457200" y="1295400"/>
            <a:ext cx="8229600" cy="48768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pPr algn="l"/>
            <a:r>
              <a:rPr lang="en-US" sz="2400" dirty="0" smtClean="0"/>
              <a:t>In </a:t>
            </a:r>
            <a:r>
              <a:rPr lang="en-US" sz="2400" i="1" dirty="0" smtClean="0"/>
              <a:t>z</a:t>
            </a:r>
            <a:r>
              <a:rPr lang="en-US" sz="2400" i="1" baseline="-25000" dirty="0" smtClean="0"/>
              <a:t>2</a:t>
            </a:r>
            <a:r>
              <a:rPr lang="en-US" sz="2400" dirty="0" smtClean="0"/>
              <a:t>, if we read an </a:t>
            </a:r>
            <a:r>
              <a:rPr lang="en-US" sz="2400" i="1" dirty="0" smtClean="0"/>
              <a:t>a</a:t>
            </a:r>
            <a:r>
              <a:rPr lang="en-US" sz="2400" dirty="0" smtClean="0"/>
              <a:t> we go back to </a:t>
            </a:r>
            <a:r>
              <a:rPr lang="en-US" sz="2400" i="1" dirty="0" smtClean="0"/>
              <a:t>z</a:t>
            </a:r>
            <a:r>
              <a:rPr lang="en-US" sz="2400" i="1" baseline="-25000" dirty="0" smtClean="0"/>
              <a:t>2</a:t>
            </a:r>
            <a:r>
              <a:rPr lang="en-US" sz="2400" dirty="0" smtClean="0"/>
              <a:t>. If we read a </a:t>
            </a:r>
            <a:r>
              <a:rPr lang="en-US" sz="2400" i="1" dirty="0" smtClean="0"/>
              <a:t>b</a:t>
            </a:r>
            <a:r>
              <a:rPr lang="en-US" sz="2400" dirty="0" smtClean="0"/>
              <a:t>, we go to </a:t>
            </a:r>
            <a:r>
              <a:rPr lang="en-US" sz="2400" i="1" dirty="0" smtClean="0"/>
              <a:t>x</a:t>
            </a:r>
            <a:r>
              <a:rPr lang="en-US" sz="2400" i="1" baseline="-25000" dirty="0" smtClean="0"/>
              <a:t>4</a:t>
            </a:r>
            <a:r>
              <a:rPr lang="en-US" sz="2400" dirty="0" smtClean="0"/>
              <a:t> , or we have the option of jumping to the start state </a:t>
            </a:r>
            <a:r>
              <a:rPr lang="en-US" sz="2400" i="1" dirty="0" smtClean="0"/>
              <a:t>x</a:t>
            </a:r>
            <a:r>
              <a:rPr lang="en-US" sz="2400" i="1" baseline="-25000" dirty="0" smtClean="0"/>
              <a:t>1</a:t>
            </a:r>
            <a:r>
              <a:rPr lang="en-US" sz="2400" dirty="0" smtClean="0"/>
              <a:t> (since </a:t>
            </a:r>
            <a:r>
              <a:rPr lang="en-US" sz="2400" i="1" dirty="0" smtClean="0"/>
              <a:t>x</a:t>
            </a:r>
            <a:r>
              <a:rPr lang="en-US" sz="2400" i="1" baseline="-25000" dirty="0" smtClean="0"/>
              <a:t>4</a:t>
            </a:r>
            <a:r>
              <a:rPr lang="en-US" sz="2400" dirty="0" smtClean="0"/>
              <a:t> is a final state). Hence, let </a:t>
            </a:r>
            <a:r>
              <a:rPr lang="en-US" sz="2400" i="1" dirty="0" smtClean="0"/>
              <a:t>z</a:t>
            </a:r>
            <a:r>
              <a:rPr lang="en-US" sz="2400" i="1" baseline="-25000" dirty="0" smtClean="0"/>
              <a:t>4 </a:t>
            </a:r>
            <a:r>
              <a:rPr lang="en-US" sz="2400" dirty="0" smtClean="0"/>
              <a:t>+= </a:t>
            </a:r>
            <a:r>
              <a:rPr lang="en-US" sz="2400" i="1" dirty="0" smtClean="0"/>
              <a:t>x</a:t>
            </a:r>
            <a:r>
              <a:rPr lang="en-US" sz="2400" i="1" baseline="-25000" dirty="0" smtClean="0"/>
              <a:t>4</a:t>
            </a:r>
            <a:r>
              <a:rPr lang="en-US" sz="2400" dirty="0" smtClean="0"/>
              <a:t> or </a:t>
            </a:r>
            <a:r>
              <a:rPr lang="en-US" sz="2400" i="1" dirty="0" smtClean="0"/>
              <a:t>x</a:t>
            </a:r>
            <a:r>
              <a:rPr lang="en-US" sz="2400" i="1" baseline="-25000" dirty="0" smtClean="0"/>
              <a:t>1</a:t>
            </a:r>
            <a:r>
              <a:rPr lang="en-US" sz="2400" dirty="0" smtClean="0"/>
              <a:t>.</a:t>
            </a:r>
          </a:p>
          <a:p>
            <a:pPr algn="l"/>
            <a:r>
              <a:rPr lang="en-US" sz="2400" dirty="0"/>
              <a:t>In </a:t>
            </a:r>
            <a:r>
              <a:rPr lang="en-US" sz="2400" i="1" dirty="0"/>
              <a:t>z</a:t>
            </a:r>
            <a:r>
              <a:rPr lang="en-US" sz="2400" i="1" baseline="-25000" dirty="0"/>
              <a:t>3</a:t>
            </a:r>
            <a:r>
              <a:rPr lang="en-US" sz="2400" dirty="0"/>
              <a:t>, just like </a:t>
            </a:r>
            <a:r>
              <a:rPr lang="en-US" sz="2400" i="1" dirty="0"/>
              <a:t>x</a:t>
            </a:r>
            <a:r>
              <a:rPr lang="en-US" sz="2400" i="1" baseline="-25000" dirty="0"/>
              <a:t>3</a:t>
            </a:r>
            <a:r>
              <a:rPr lang="en-US" sz="2400" dirty="0"/>
              <a:t>, reading either an </a:t>
            </a:r>
            <a:r>
              <a:rPr lang="en-US" sz="2400" i="1" dirty="0"/>
              <a:t>a</a:t>
            </a:r>
            <a:r>
              <a:rPr lang="en-US" sz="2400" dirty="0"/>
              <a:t> or a </a:t>
            </a:r>
            <a:r>
              <a:rPr lang="en-US" sz="2400" i="1" dirty="0"/>
              <a:t>b</a:t>
            </a:r>
            <a:r>
              <a:rPr lang="en-US" sz="2400" dirty="0"/>
              <a:t>, we loop back to </a:t>
            </a:r>
            <a:r>
              <a:rPr lang="en-US" sz="2400" i="1" dirty="0"/>
              <a:t>z</a:t>
            </a:r>
            <a:r>
              <a:rPr lang="en-US" sz="2400" i="1" baseline="-25000" dirty="0"/>
              <a:t>3</a:t>
            </a:r>
            <a:r>
              <a:rPr lang="en-US" sz="2400" dirty="0"/>
              <a:t>.</a:t>
            </a:r>
          </a:p>
          <a:p>
            <a:pPr algn="l"/>
            <a:endParaRPr lang="en-US" sz="2400" dirty="0"/>
          </a:p>
        </p:txBody>
      </p:sp>
      <p:graphicFrame>
        <p:nvGraphicFramePr>
          <p:cNvPr id="11" name="Group 34"/>
          <p:cNvGraphicFramePr>
            <a:graphicFrameLocks noGrp="1"/>
          </p:cNvGraphicFramePr>
          <p:nvPr>
            <p:ph sz="half" idx="4294967295"/>
            <p:extLst>
              <p:ext uri="{D42A27DB-BD31-4B8C-83A1-F6EECF244321}">
                <p14:modId xmlns:p14="http://schemas.microsoft.com/office/powerpoint/2010/main" val="2067952720"/>
              </p:ext>
            </p:extLst>
          </p:nvPr>
        </p:nvGraphicFramePr>
        <p:xfrm>
          <a:off x="5029200" y="2958465"/>
          <a:ext cx="3962400" cy="2012823"/>
        </p:xfrm>
        <a:graphic>
          <a:graphicData uri="http://schemas.openxmlformats.org/drawingml/2006/table">
            <a:tbl>
              <a:tblPr/>
              <a:tblGrid>
                <a:gridCol w="1320800"/>
                <a:gridCol w="1320800"/>
                <a:gridCol w="1320800"/>
              </a:tblGrid>
              <a:tr h="349885">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600" b="0"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Old states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New states after reading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6543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b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rPr>
                        <a:t> 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rPr>
                        <a:t> 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3123166"/>
            <a:ext cx="2438400" cy="169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50913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Example</a:t>
            </a:r>
          </a:p>
        </p:txBody>
      </p:sp>
      <p:pic>
        <p:nvPicPr>
          <p:cNvPr id="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953000"/>
            <a:ext cx="2514600" cy="1567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3"/>
          <p:cNvSpPr txBox="1">
            <a:spLocks noChangeArrowheads="1"/>
          </p:cNvSpPr>
          <p:nvPr/>
        </p:nvSpPr>
        <p:spPr>
          <a:xfrm>
            <a:off x="457200" y="1295400"/>
            <a:ext cx="8229600" cy="48768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pPr algn="l"/>
            <a:r>
              <a:rPr lang="en-US" sz="2400" dirty="0" smtClean="0"/>
              <a:t>In </a:t>
            </a:r>
            <a:r>
              <a:rPr lang="en-US" sz="2400" i="1" dirty="0" smtClean="0"/>
              <a:t>z</a:t>
            </a:r>
            <a:r>
              <a:rPr lang="en-US" sz="2400" i="1" baseline="-25000" dirty="0" smtClean="0"/>
              <a:t>2</a:t>
            </a:r>
            <a:r>
              <a:rPr lang="en-US" sz="2400" dirty="0" smtClean="0"/>
              <a:t>, if we read an </a:t>
            </a:r>
            <a:r>
              <a:rPr lang="en-US" sz="2400" i="1" dirty="0" smtClean="0"/>
              <a:t>a</a:t>
            </a:r>
            <a:r>
              <a:rPr lang="en-US" sz="2400" dirty="0" smtClean="0"/>
              <a:t> we go back to </a:t>
            </a:r>
            <a:r>
              <a:rPr lang="en-US" sz="2400" i="1" dirty="0" smtClean="0"/>
              <a:t>z</a:t>
            </a:r>
            <a:r>
              <a:rPr lang="en-US" sz="2400" i="1" baseline="-25000" dirty="0" smtClean="0"/>
              <a:t>2</a:t>
            </a:r>
            <a:r>
              <a:rPr lang="en-US" sz="2400" dirty="0" smtClean="0"/>
              <a:t>. If we read a </a:t>
            </a:r>
            <a:r>
              <a:rPr lang="en-US" sz="2400" i="1" dirty="0" smtClean="0"/>
              <a:t>b</a:t>
            </a:r>
            <a:r>
              <a:rPr lang="en-US" sz="2400" dirty="0" smtClean="0"/>
              <a:t>, we go to </a:t>
            </a:r>
            <a:r>
              <a:rPr lang="en-US" sz="2400" i="1" dirty="0" smtClean="0"/>
              <a:t>x</a:t>
            </a:r>
            <a:r>
              <a:rPr lang="en-US" sz="2400" i="1" baseline="-25000" dirty="0" smtClean="0"/>
              <a:t>4</a:t>
            </a:r>
            <a:r>
              <a:rPr lang="en-US" sz="2400" dirty="0" smtClean="0"/>
              <a:t> , or we have the option of jumping to the start state </a:t>
            </a:r>
            <a:r>
              <a:rPr lang="en-US" sz="2400" i="1" dirty="0" smtClean="0"/>
              <a:t>x</a:t>
            </a:r>
            <a:r>
              <a:rPr lang="en-US" sz="2400" i="1" baseline="-25000" dirty="0" smtClean="0"/>
              <a:t>1</a:t>
            </a:r>
            <a:r>
              <a:rPr lang="en-US" sz="2400" dirty="0" smtClean="0"/>
              <a:t> (since </a:t>
            </a:r>
            <a:r>
              <a:rPr lang="en-US" sz="2400" i="1" dirty="0" smtClean="0"/>
              <a:t>x</a:t>
            </a:r>
            <a:r>
              <a:rPr lang="en-US" sz="2400" i="1" baseline="-25000" dirty="0" smtClean="0"/>
              <a:t>4</a:t>
            </a:r>
            <a:r>
              <a:rPr lang="en-US" sz="2400" dirty="0" smtClean="0"/>
              <a:t> is a final state). Hence, let </a:t>
            </a:r>
            <a:r>
              <a:rPr lang="en-US" sz="2400" i="1" dirty="0" smtClean="0"/>
              <a:t>z</a:t>
            </a:r>
            <a:r>
              <a:rPr lang="en-US" sz="2400" i="1" baseline="-25000" dirty="0" smtClean="0"/>
              <a:t>4 </a:t>
            </a:r>
            <a:r>
              <a:rPr lang="en-US" sz="2400" dirty="0" smtClean="0"/>
              <a:t>+= </a:t>
            </a:r>
            <a:r>
              <a:rPr lang="en-US" sz="2400" i="1" dirty="0" smtClean="0"/>
              <a:t>x</a:t>
            </a:r>
            <a:r>
              <a:rPr lang="en-US" sz="2400" i="1" baseline="-25000" dirty="0" smtClean="0"/>
              <a:t>4</a:t>
            </a:r>
            <a:r>
              <a:rPr lang="en-US" sz="2400" dirty="0" smtClean="0"/>
              <a:t> or </a:t>
            </a:r>
            <a:r>
              <a:rPr lang="en-US" sz="2400" i="1" dirty="0" smtClean="0"/>
              <a:t>x</a:t>
            </a:r>
            <a:r>
              <a:rPr lang="en-US" sz="2400" i="1" baseline="-25000" dirty="0" smtClean="0"/>
              <a:t>1</a:t>
            </a:r>
            <a:r>
              <a:rPr lang="en-US" sz="2400" dirty="0" smtClean="0"/>
              <a:t>.</a:t>
            </a:r>
          </a:p>
          <a:p>
            <a:pPr algn="l"/>
            <a:r>
              <a:rPr lang="en-US" sz="2400" dirty="0"/>
              <a:t>In </a:t>
            </a:r>
            <a:r>
              <a:rPr lang="en-US" sz="2400" i="1" dirty="0"/>
              <a:t>z</a:t>
            </a:r>
            <a:r>
              <a:rPr lang="en-US" sz="2400" i="1" baseline="-25000" dirty="0"/>
              <a:t>3</a:t>
            </a:r>
            <a:r>
              <a:rPr lang="en-US" sz="2400" dirty="0"/>
              <a:t>, just like </a:t>
            </a:r>
            <a:r>
              <a:rPr lang="en-US" sz="2400" i="1" dirty="0"/>
              <a:t>x</a:t>
            </a:r>
            <a:r>
              <a:rPr lang="en-US" sz="2400" i="1" baseline="-25000" dirty="0"/>
              <a:t>3</a:t>
            </a:r>
            <a:r>
              <a:rPr lang="en-US" sz="2400" dirty="0"/>
              <a:t>, reading either an </a:t>
            </a:r>
            <a:r>
              <a:rPr lang="en-US" sz="2400" i="1" dirty="0"/>
              <a:t>a</a:t>
            </a:r>
            <a:r>
              <a:rPr lang="en-US" sz="2400" dirty="0"/>
              <a:t> or a </a:t>
            </a:r>
            <a:r>
              <a:rPr lang="en-US" sz="2400" i="1" dirty="0"/>
              <a:t>b</a:t>
            </a:r>
            <a:r>
              <a:rPr lang="en-US" sz="2400" dirty="0"/>
              <a:t>, we loop back to </a:t>
            </a:r>
            <a:r>
              <a:rPr lang="en-US" sz="2400" i="1" dirty="0"/>
              <a:t>z</a:t>
            </a:r>
            <a:r>
              <a:rPr lang="en-US" sz="2400" i="1" baseline="-25000" dirty="0"/>
              <a:t>3</a:t>
            </a:r>
            <a:r>
              <a:rPr lang="en-US" sz="2400" dirty="0"/>
              <a:t>.</a:t>
            </a:r>
          </a:p>
          <a:p>
            <a:pPr algn="l"/>
            <a:endParaRPr lang="en-US" sz="2400" dirty="0"/>
          </a:p>
        </p:txBody>
      </p:sp>
      <p:pic>
        <p:nvPicPr>
          <p:cNvPr id="1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1" y="4718566"/>
            <a:ext cx="3657600" cy="1801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Group 34"/>
          <p:cNvGraphicFramePr>
            <a:graphicFrameLocks noGrp="1"/>
          </p:cNvGraphicFramePr>
          <p:nvPr>
            <p:ph sz="half" idx="4294967295"/>
            <p:extLst>
              <p:ext uri="{D42A27DB-BD31-4B8C-83A1-F6EECF244321}">
                <p14:modId xmlns:p14="http://schemas.microsoft.com/office/powerpoint/2010/main" val="892630062"/>
              </p:ext>
            </p:extLst>
          </p:nvPr>
        </p:nvGraphicFramePr>
        <p:xfrm>
          <a:off x="5029200" y="2958465"/>
          <a:ext cx="3962400" cy="2012823"/>
        </p:xfrm>
        <a:graphic>
          <a:graphicData uri="http://schemas.openxmlformats.org/drawingml/2006/table">
            <a:tbl>
              <a:tblPr/>
              <a:tblGrid>
                <a:gridCol w="1320800"/>
                <a:gridCol w="1320800"/>
                <a:gridCol w="1320800"/>
              </a:tblGrid>
              <a:tr h="349885">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600" b="0"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Old states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New states after reading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6543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b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rPr>
                        <a:t> 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rPr>
                        <a:t> 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6856" y="2902568"/>
            <a:ext cx="2438400" cy="169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08411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Example</a:t>
            </a:r>
          </a:p>
        </p:txBody>
      </p:sp>
      <p:graphicFrame>
        <p:nvGraphicFramePr>
          <p:cNvPr id="12" name="Group 34"/>
          <p:cNvGraphicFramePr>
            <a:graphicFrameLocks noGrp="1"/>
          </p:cNvGraphicFramePr>
          <p:nvPr>
            <p:ph sz="half" idx="4294967295"/>
            <p:extLst>
              <p:ext uri="{D42A27DB-BD31-4B8C-83A1-F6EECF244321}">
                <p14:modId xmlns:p14="http://schemas.microsoft.com/office/powerpoint/2010/main" val="664388476"/>
              </p:ext>
            </p:extLst>
          </p:nvPr>
        </p:nvGraphicFramePr>
        <p:xfrm>
          <a:off x="99695" y="1143000"/>
          <a:ext cx="4624705" cy="2012823"/>
        </p:xfrm>
        <a:graphic>
          <a:graphicData uri="http://schemas.openxmlformats.org/drawingml/2006/table">
            <a:tbl>
              <a:tblPr/>
              <a:tblGrid>
                <a:gridCol w="1524000"/>
                <a:gridCol w="1524000"/>
                <a:gridCol w="1576705"/>
              </a:tblGrid>
              <a:tr h="349885">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600" b="0"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Old states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New states after reading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6543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b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rPr>
                        <a:t> 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rPr>
                        <a:t> 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095460"/>
            <a:ext cx="2286000" cy="1424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0759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Example</a:t>
            </a:r>
          </a:p>
        </p:txBody>
      </p:sp>
      <p:graphicFrame>
        <p:nvGraphicFramePr>
          <p:cNvPr id="12" name="Group 34"/>
          <p:cNvGraphicFramePr>
            <a:graphicFrameLocks noGrp="1"/>
          </p:cNvGraphicFramePr>
          <p:nvPr>
            <p:ph sz="half" idx="4294967295"/>
            <p:extLst>
              <p:ext uri="{D42A27DB-BD31-4B8C-83A1-F6EECF244321}">
                <p14:modId xmlns:p14="http://schemas.microsoft.com/office/powerpoint/2010/main" val="3830014623"/>
              </p:ext>
            </p:extLst>
          </p:nvPr>
        </p:nvGraphicFramePr>
        <p:xfrm>
          <a:off x="99695" y="1143000"/>
          <a:ext cx="4624705" cy="3225927"/>
        </p:xfrm>
        <a:graphic>
          <a:graphicData uri="http://schemas.openxmlformats.org/drawingml/2006/table">
            <a:tbl>
              <a:tblPr/>
              <a:tblGrid>
                <a:gridCol w="1524000"/>
                <a:gridCol w="1524000"/>
                <a:gridCol w="1576705"/>
              </a:tblGrid>
              <a:tr h="349885">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600" b="0"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Old states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New states after reading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6543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b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rPr>
                        <a:t> 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rPr>
                        <a:t> 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endParaRPr kumimoji="0" lang="en-US" sz="1600" b="1" i="0" u="none" strike="noStrike" cap="none" normalizeH="0" baseline="0" dirty="0" smtClean="0">
                        <a:ln>
                          <a:noFill/>
                        </a:ln>
                        <a:solidFill>
                          <a:srgbClr val="0070C0"/>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3</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5</a:t>
                      </a:r>
                      <a:endParaRPr kumimoji="0" lang="en-US" sz="1600" b="1" i="0" u="none" strike="noStrike" cap="none" normalizeH="0" baseline="0" dirty="0" smtClean="0">
                        <a:ln>
                          <a:noFill/>
                        </a:ln>
                        <a:solidFill>
                          <a:srgbClr val="0070C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rPr>
                        <a:t> 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4</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1</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6</a:t>
                      </a:r>
                      <a:endParaRPr kumimoji="0" lang="en-US" sz="1600" b="1" i="0" u="none" strike="noStrike" cap="none" normalizeH="0" baseline="0" dirty="0" smtClean="0">
                        <a:ln>
                          <a:noFill/>
                        </a:ln>
                        <a:solidFill>
                          <a:srgbClr val="0070C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095460"/>
            <a:ext cx="2286000" cy="1424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3"/>
          <p:cNvSpPr txBox="1">
            <a:spLocks noChangeArrowheads="1"/>
          </p:cNvSpPr>
          <p:nvPr/>
        </p:nvSpPr>
        <p:spPr>
          <a:xfrm>
            <a:off x="4800600" y="1371600"/>
            <a:ext cx="4343400" cy="48768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pPr marL="342900" indent="-342900">
              <a:lnSpc>
                <a:spcPct val="90000"/>
              </a:lnSpc>
              <a:buFont typeface="Arial" pitchFamily="34" charset="0"/>
              <a:buChar char="•"/>
            </a:pPr>
            <a:r>
              <a:rPr lang="en-US" sz="2400" dirty="0" smtClean="0"/>
              <a:t>In </a:t>
            </a:r>
            <a:r>
              <a:rPr lang="en-US" sz="2400" i="1" dirty="0" smtClean="0"/>
              <a:t>z</a:t>
            </a:r>
            <a:r>
              <a:rPr lang="en-US" sz="2400" i="1" baseline="-25000" dirty="0" smtClean="0"/>
              <a:t>4</a:t>
            </a:r>
            <a:r>
              <a:rPr lang="en-US" sz="2400" dirty="0" smtClean="0"/>
              <a:t>, what happens if we read an a? If </a:t>
            </a:r>
            <a:r>
              <a:rPr lang="en-US" sz="2400" i="1" dirty="0" smtClean="0"/>
              <a:t>z</a:t>
            </a:r>
            <a:r>
              <a:rPr lang="en-US" sz="2400" i="1" baseline="-25000" dirty="0" smtClean="0"/>
              <a:t>4</a:t>
            </a:r>
            <a:r>
              <a:rPr lang="en-US" sz="2400" dirty="0" smtClean="0"/>
              <a:t> = </a:t>
            </a:r>
            <a:r>
              <a:rPr lang="en-US" sz="2400" i="1" dirty="0" smtClean="0"/>
              <a:t>x</a:t>
            </a:r>
            <a:r>
              <a:rPr lang="en-US" sz="2400" i="1" baseline="-25000" dirty="0" smtClean="0"/>
              <a:t>1</a:t>
            </a:r>
            <a:r>
              <a:rPr lang="en-US" sz="2400" dirty="0" smtClean="0"/>
              <a:t>, we go to </a:t>
            </a:r>
            <a:r>
              <a:rPr lang="en-US" sz="2400" i="1" dirty="0" smtClean="0"/>
              <a:t>x</a:t>
            </a:r>
            <a:r>
              <a:rPr lang="en-US" sz="2400" i="1" baseline="-25000" dirty="0" smtClean="0"/>
              <a:t>2</a:t>
            </a:r>
            <a:r>
              <a:rPr lang="en-US" sz="2400" dirty="0" smtClean="0"/>
              <a:t>. If </a:t>
            </a:r>
            <a:r>
              <a:rPr lang="en-US" sz="2400" i="1" dirty="0" smtClean="0"/>
              <a:t>z</a:t>
            </a:r>
            <a:r>
              <a:rPr lang="en-US" sz="2400" i="1" baseline="-25000" dirty="0" smtClean="0"/>
              <a:t>4</a:t>
            </a:r>
            <a:r>
              <a:rPr lang="en-US" sz="2400" dirty="0" smtClean="0"/>
              <a:t> = </a:t>
            </a:r>
            <a:r>
              <a:rPr lang="en-US" sz="2400" i="1" dirty="0" smtClean="0"/>
              <a:t>x</a:t>
            </a:r>
            <a:r>
              <a:rPr lang="en-US" sz="2400" i="1" baseline="-25000" dirty="0" smtClean="0"/>
              <a:t>4</a:t>
            </a:r>
            <a:r>
              <a:rPr lang="en-US" sz="2400" dirty="0" smtClean="0"/>
              <a:t>, we go to </a:t>
            </a:r>
            <a:r>
              <a:rPr lang="en-US" sz="2400" i="1" dirty="0" smtClean="0"/>
              <a:t>x</a:t>
            </a:r>
            <a:r>
              <a:rPr lang="en-US" sz="2400" i="1" baseline="-25000" dirty="0" smtClean="0"/>
              <a:t>3</a:t>
            </a:r>
            <a:r>
              <a:rPr lang="en-US" sz="2400" dirty="0" smtClean="0"/>
              <a:t>. Hence, we will be in </a:t>
            </a:r>
            <a:r>
              <a:rPr lang="en-US" sz="2400" i="1" dirty="0" smtClean="0"/>
              <a:t>x</a:t>
            </a:r>
            <a:r>
              <a:rPr lang="en-US" sz="2400" i="1" baseline="-25000" dirty="0" smtClean="0"/>
              <a:t>2</a:t>
            </a:r>
            <a:r>
              <a:rPr lang="en-US" sz="2400" dirty="0" smtClean="0"/>
              <a:t> or </a:t>
            </a:r>
            <a:r>
              <a:rPr lang="en-US" sz="2400" i="1" dirty="0" smtClean="0"/>
              <a:t>x</a:t>
            </a:r>
            <a:r>
              <a:rPr lang="en-US" sz="2400" i="1" baseline="-25000" dirty="0" smtClean="0"/>
              <a:t>3</a:t>
            </a:r>
            <a:r>
              <a:rPr lang="en-US" sz="2400" dirty="0" smtClean="0"/>
              <a:t>. So, let </a:t>
            </a:r>
            <a:r>
              <a:rPr lang="en-US" sz="2400" i="1" dirty="0" smtClean="0"/>
              <a:t>z</a:t>
            </a:r>
            <a:r>
              <a:rPr lang="en-US" sz="2400" i="1" baseline="-25000" dirty="0" smtClean="0"/>
              <a:t>5</a:t>
            </a:r>
            <a:r>
              <a:rPr lang="en-US" sz="2400" dirty="0" smtClean="0"/>
              <a:t> = </a:t>
            </a:r>
            <a:r>
              <a:rPr lang="en-US" sz="2400" i="1" dirty="0" smtClean="0"/>
              <a:t>x</a:t>
            </a:r>
            <a:r>
              <a:rPr lang="en-US" sz="2400" i="1" baseline="-25000" dirty="0" smtClean="0"/>
              <a:t>2</a:t>
            </a:r>
            <a:r>
              <a:rPr lang="en-US" sz="2400" dirty="0" smtClean="0"/>
              <a:t> or </a:t>
            </a:r>
            <a:r>
              <a:rPr lang="en-US" sz="2400" i="1" dirty="0" smtClean="0"/>
              <a:t>x</a:t>
            </a:r>
            <a:r>
              <a:rPr lang="en-US" sz="2400" i="1" baseline="-25000" dirty="0" smtClean="0"/>
              <a:t>3</a:t>
            </a:r>
            <a:r>
              <a:rPr lang="en-US" sz="2400" dirty="0" smtClean="0"/>
              <a:t>.</a:t>
            </a:r>
          </a:p>
          <a:p>
            <a:pPr marL="342900" indent="-342900">
              <a:lnSpc>
                <a:spcPct val="90000"/>
              </a:lnSpc>
              <a:buFont typeface="Arial" pitchFamily="34" charset="0"/>
              <a:buChar char="•"/>
            </a:pPr>
            <a:r>
              <a:rPr lang="en-US" sz="2400" dirty="0" smtClean="0"/>
              <a:t>In </a:t>
            </a:r>
            <a:r>
              <a:rPr lang="en-US" sz="2400" i="1" dirty="0" smtClean="0"/>
              <a:t>z</a:t>
            </a:r>
            <a:r>
              <a:rPr lang="en-US" sz="2400" i="1" baseline="-25000" dirty="0" smtClean="0"/>
              <a:t>4</a:t>
            </a:r>
            <a:r>
              <a:rPr lang="en-US" sz="2400" dirty="0" smtClean="0"/>
              <a:t>, if we read a </a:t>
            </a:r>
            <a:r>
              <a:rPr lang="en-US" sz="2400" i="1" dirty="0" smtClean="0"/>
              <a:t>b</a:t>
            </a:r>
            <a:r>
              <a:rPr lang="en-US" sz="2400" dirty="0" smtClean="0"/>
              <a:t>? If </a:t>
            </a:r>
            <a:r>
              <a:rPr lang="en-US" sz="2400" i="1" dirty="0" smtClean="0"/>
              <a:t>z</a:t>
            </a:r>
            <a:r>
              <a:rPr lang="en-US" sz="2400" i="1" baseline="-25000" dirty="0" smtClean="0"/>
              <a:t>4</a:t>
            </a:r>
            <a:r>
              <a:rPr lang="en-US" sz="2400" dirty="0" smtClean="0"/>
              <a:t> means </a:t>
            </a:r>
            <a:r>
              <a:rPr lang="en-US" sz="2400" i="1" dirty="0" smtClean="0"/>
              <a:t>x</a:t>
            </a:r>
            <a:r>
              <a:rPr lang="en-US" sz="2400" i="1" baseline="-25000" dirty="0" smtClean="0"/>
              <a:t>1</a:t>
            </a:r>
            <a:r>
              <a:rPr lang="en-US" sz="2400" dirty="0" smtClean="0"/>
              <a:t>, we go </a:t>
            </a:r>
            <a:r>
              <a:rPr lang="en-US" sz="2400" i="1" dirty="0" smtClean="0"/>
              <a:t>x</a:t>
            </a:r>
            <a:r>
              <a:rPr lang="en-US" sz="2400" i="1" baseline="-25000" dirty="0" smtClean="0"/>
              <a:t>3</a:t>
            </a:r>
            <a:r>
              <a:rPr lang="en-US" sz="2400" dirty="0" smtClean="0"/>
              <a:t>. If </a:t>
            </a:r>
            <a:r>
              <a:rPr lang="en-US" sz="2400" i="1" dirty="0" smtClean="0"/>
              <a:t>z</a:t>
            </a:r>
            <a:r>
              <a:rPr lang="en-US" sz="2400" i="1" baseline="-25000" dirty="0" smtClean="0"/>
              <a:t>4</a:t>
            </a:r>
            <a:r>
              <a:rPr lang="en-US" sz="2400" dirty="0" smtClean="0"/>
              <a:t> means </a:t>
            </a:r>
            <a:r>
              <a:rPr lang="en-US" sz="2400" i="1" dirty="0" smtClean="0"/>
              <a:t>x</a:t>
            </a:r>
            <a:r>
              <a:rPr lang="en-US" sz="2400" i="1" baseline="-25000" dirty="0" smtClean="0"/>
              <a:t>4</a:t>
            </a:r>
            <a:r>
              <a:rPr lang="en-US" sz="2400" dirty="0" smtClean="0"/>
              <a:t>, we go to </a:t>
            </a:r>
            <a:r>
              <a:rPr lang="en-US" sz="2400" i="1" dirty="0" smtClean="0"/>
              <a:t>x</a:t>
            </a:r>
            <a:r>
              <a:rPr lang="en-US" sz="2400" i="1" baseline="-25000" dirty="0" smtClean="0"/>
              <a:t>4</a:t>
            </a:r>
            <a:r>
              <a:rPr lang="en-US" sz="2400" dirty="0" smtClean="0"/>
              <a:t> or jump to </a:t>
            </a:r>
            <a:r>
              <a:rPr lang="en-US" sz="2400" i="1" dirty="0" smtClean="0"/>
              <a:t>x</a:t>
            </a:r>
            <a:r>
              <a:rPr lang="en-US" sz="2400" i="1" baseline="-25000" dirty="0" smtClean="0"/>
              <a:t>1</a:t>
            </a:r>
            <a:r>
              <a:rPr lang="en-US" sz="2400" dirty="0" smtClean="0"/>
              <a:t> (due to final </a:t>
            </a:r>
            <a:r>
              <a:rPr lang="en-US" sz="2400" i="1" dirty="0" smtClean="0"/>
              <a:t>x</a:t>
            </a:r>
            <a:r>
              <a:rPr lang="en-US" sz="2400" i="1" baseline="-25000" dirty="0" smtClean="0"/>
              <a:t>4</a:t>
            </a:r>
            <a:r>
              <a:rPr lang="en-US" sz="2400" dirty="0" smtClean="0"/>
              <a:t>). Thus, let </a:t>
            </a:r>
            <a:r>
              <a:rPr lang="en-US" sz="2400" i="1" dirty="0" smtClean="0"/>
              <a:t>z</a:t>
            </a:r>
            <a:r>
              <a:rPr lang="en-US" sz="2400" i="1" baseline="-25000" dirty="0" smtClean="0"/>
              <a:t>6</a:t>
            </a:r>
            <a:r>
              <a:rPr lang="en-US" sz="2400" dirty="0" smtClean="0"/>
              <a:t> = </a:t>
            </a:r>
            <a:r>
              <a:rPr lang="en-US" sz="2400" i="1" dirty="0" smtClean="0"/>
              <a:t>x</a:t>
            </a:r>
            <a:r>
              <a:rPr lang="en-US" sz="2400" i="1" baseline="-25000" dirty="0" smtClean="0"/>
              <a:t>1</a:t>
            </a:r>
            <a:r>
              <a:rPr lang="en-US" sz="2400" dirty="0" smtClean="0"/>
              <a:t> or </a:t>
            </a:r>
            <a:r>
              <a:rPr lang="en-US" sz="2400" i="1" dirty="0" smtClean="0"/>
              <a:t>x</a:t>
            </a:r>
            <a:r>
              <a:rPr lang="en-US" sz="2400" i="1" baseline="-25000" dirty="0" smtClean="0"/>
              <a:t>3</a:t>
            </a:r>
            <a:r>
              <a:rPr lang="en-US" sz="2400" dirty="0" smtClean="0"/>
              <a:t> or </a:t>
            </a:r>
            <a:r>
              <a:rPr lang="en-US" sz="2400" i="1" dirty="0" smtClean="0"/>
              <a:t>x</a:t>
            </a:r>
            <a:r>
              <a:rPr lang="en-US" sz="2400" i="1" baseline="-25000" dirty="0" smtClean="0"/>
              <a:t>4</a:t>
            </a:r>
            <a:r>
              <a:rPr lang="en-US" sz="2400" dirty="0" smtClean="0"/>
              <a:t>. </a:t>
            </a:r>
            <a:r>
              <a:rPr lang="en-US" sz="2400" i="1" dirty="0" smtClean="0"/>
              <a:t>z</a:t>
            </a:r>
            <a:r>
              <a:rPr lang="en-US" sz="2400" i="1" baseline="-25000" dirty="0" smtClean="0"/>
              <a:t>6</a:t>
            </a:r>
            <a:r>
              <a:rPr lang="en-US" sz="2400" dirty="0" smtClean="0"/>
              <a:t> must be a final state since </a:t>
            </a:r>
            <a:r>
              <a:rPr lang="en-US" sz="2400" i="1" dirty="0" smtClean="0"/>
              <a:t>x</a:t>
            </a:r>
            <a:r>
              <a:rPr lang="en-US" sz="2400" i="1" baseline="-25000" dirty="0" smtClean="0"/>
              <a:t>4</a:t>
            </a:r>
            <a:r>
              <a:rPr lang="en-US" sz="2400" dirty="0" smtClean="0"/>
              <a:t> is.</a:t>
            </a:r>
          </a:p>
        </p:txBody>
      </p:sp>
    </p:spTree>
    <p:extLst>
      <p:ext uri="{BB962C8B-B14F-4D97-AF65-F5344CB8AC3E}">
        <p14:creationId xmlns:p14="http://schemas.microsoft.com/office/powerpoint/2010/main" val="24451575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Example</a:t>
            </a:r>
          </a:p>
        </p:txBody>
      </p:sp>
      <p:graphicFrame>
        <p:nvGraphicFramePr>
          <p:cNvPr id="12" name="Group 34"/>
          <p:cNvGraphicFramePr>
            <a:graphicFrameLocks noGrp="1"/>
          </p:cNvGraphicFramePr>
          <p:nvPr>
            <p:ph sz="half" idx="4294967295"/>
            <p:extLst>
              <p:ext uri="{D42A27DB-BD31-4B8C-83A1-F6EECF244321}">
                <p14:modId xmlns:p14="http://schemas.microsoft.com/office/powerpoint/2010/main" val="2392344740"/>
              </p:ext>
            </p:extLst>
          </p:nvPr>
        </p:nvGraphicFramePr>
        <p:xfrm>
          <a:off x="99695" y="1143000"/>
          <a:ext cx="4624705" cy="3575812"/>
        </p:xfrm>
        <a:graphic>
          <a:graphicData uri="http://schemas.openxmlformats.org/drawingml/2006/table">
            <a:tbl>
              <a:tblPr/>
              <a:tblGrid>
                <a:gridCol w="1524000"/>
                <a:gridCol w="1524000"/>
                <a:gridCol w="1576705"/>
              </a:tblGrid>
              <a:tr h="349885">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600" b="0"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Old states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New states after reading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6543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b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rPr>
                        <a:t> 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rPr>
                        <a:t> 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endParaRPr kumimoji="0" lang="en-US" sz="1600" b="1" i="0" u="none" strike="noStrike" cap="none" normalizeH="0" baseline="0" dirty="0" smtClean="0">
                        <a:ln>
                          <a:noFill/>
                        </a:ln>
                        <a:solidFill>
                          <a:srgbClr val="0070C0"/>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3</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5</a:t>
                      </a:r>
                      <a:endParaRPr kumimoji="0" lang="en-US" sz="1600" b="1" i="0" u="none" strike="noStrike" cap="none" normalizeH="0" baseline="0" dirty="0" smtClean="0">
                        <a:ln>
                          <a:noFill/>
                        </a:ln>
                        <a:solidFill>
                          <a:srgbClr val="0070C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rPr>
                        <a:t> 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4</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1</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6</a:t>
                      </a:r>
                      <a:endParaRPr kumimoji="0" lang="en-US" sz="1600" b="1" i="0" u="none" strike="noStrike" cap="none" normalizeH="0" baseline="0" dirty="0" smtClean="0">
                        <a:ln>
                          <a:noFill/>
                        </a:ln>
                        <a:solidFill>
                          <a:srgbClr val="0070C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5</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6</a:t>
                      </a:r>
                      <a:endParaRPr kumimoji="0" lang="en-US" sz="1600" b="1" i="0" u="none" strike="noStrike" cap="none" normalizeH="0" baseline="0" dirty="0" smtClean="0">
                        <a:ln>
                          <a:noFill/>
                        </a:ln>
                        <a:solidFill>
                          <a:srgbClr val="0070C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095460"/>
            <a:ext cx="2286000" cy="1424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3"/>
          <p:cNvSpPr txBox="1">
            <a:spLocks noChangeArrowheads="1"/>
          </p:cNvSpPr>
          <p:nvPr/>
        </p:nvSpPr>
        <p:spPr>
          <a:xfrm>
            <a:off x="4800600" y="1371600"/>
            <a:ext cx="4343400" cy="48768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pPr marL="342900" indent="-342900">
              <a:lnSpc>
                <a:spcPct val="90000"/>
              </a:lnSpc>
              <a:buFont typeface="Arial" pitchFamily="34" charset="0"/>
              <a:buChar char="•"/>
            </a:pPr>
            <a:r>
              <a:rPr lang="en-US" sz="2400" dirty="0"/>
              <a:t>In z5, reading an a takes us to x2 or x3, which is still z5. So, we have an a-loop at z5.</a:t>
            </a:r>
          </a:p>
          <a:p>
            <a:pPr marL="342900" indent="-342900">
              <a:lnSpc>
                <a:spcPct val="90000"/>
              </a:lnSpc>
              <a:buFont typeface="Arial" pitchFamily="34" charset="0"/>
              <a:buChar char="•"/>
            </a:pPr>
            <a:r>
              <a:rPr lang="en-US" sz="2400" dirty="0"/>
              <a:t>In z5, reading a b takes us to x4 or x1, or x3, which is z6.</a:t>
            </a:r>
          </a:p>
        </p:txBody>
      </p:sp>
    </p:spTree>
    <p:extLst>
      <p:ext uri="{BB962C8B-B14F-4D97-AF65-F5344CB8AC3E}">
        <p14:creationId xmlns:p14="http://schemas.microsoft.com/office/powerpoint/2010/main" val="10864065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095460"/>
            <a:ext cx="2286000" cy="1424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Example</a:t>
            </a:r>
          </a:p>
        </p:txBody>
      </p:sp>
      <p:graphicFrame>
        <p:nvGraphicFramePr>
          <p:cNvPr id="12" name="Group 34"/>
          <p:cNvGraphicFramePr>
            <a:graphicFrameLocks noGrp="1"/>
          </p:cNvGraphicFramePr>
          <p:nvPr>
            <p:ph sz="half" idx="4294967295"/>
            <p:extLst>
              <p:ext uri="{D42A27DB-BD31-4B8C-83A1-F6EECF244321}">
                <p14:modId xmlns:p14="http://schemas.microsoft.com/office/powerpoint/2010/main" val="3334879645"/>
              </p:ext>
            </p:extLst>
          </p:nvPr>
        </p:nvGraphicFramePr>
        <p:xfrm>
          <a:off x="99695" y="1143000"/>
          <a:ext cx="4624705" cy="3925697"/>
        </p:xfrm>
        <a:graphic>
          <a:graphicData uri="http://schemas.openxmlformats.org/drawingml/2006/table">
            <a:tbl>
              <a:tblPr/>
              <a:tblGrid>
                <a:gridCol w="1524000"/>
                <a:gridCol w="1524000"/>
                <a:gridCol w="1576705"/>
              </a:tblGrid>
              <a:tr h="349885">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600" b="0"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Old states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New states after reading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6543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b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rPr>
                        <a:t> 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rPr>
                        <a:t> 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endParaRPr kumimoji="0" lang="en-US" sz="1600" b="1" i="0" u="none" strike="noStrike" cap="none" normalizeH="0" baseline="0" dirty="0" smtClean="0">
                        <a:ln>
                          <a:noFill/>
                        </a:ln>
                        <a:solidFill>
                          <a:srgbClr val="0070C0"/>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3</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5</a:t>
                      </a:r>
                      <a:endParaRPr kumimoji="0" lang="en-US" sz="1600" b="1" i="0" u="none" strike="noStrike" cap="none" normalizeH="0" baseline="0" dirty="0" smtClean="0">
                        <a:ln>
                          <a:noFill/>
                        </a:ln>
                        <a:solidFill>
                          <a:srgbClr val="0070C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rPr>
                        <a:t> 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4</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1</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6</a:t>
                      </a:r>
                      <a:endParaRPr kumimoji="0" lang="en-US" sz="1600" b="1" i="0" u="none" strike="noStrike" cap="none" normalizeH="0" baseline="0" dirty="0" smtClean="0">
                        <a:ln>
                          <a:noFill/>
                        </a:ln>
                        <a:solidFill>
                          <a:srgbClr val="0070C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5</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6</a:t>
                      </a:r>
                      <a:endParaRPr kumimoji="0" lang="en-US" sz="1600" b="1" i="0" u="none" strike="noStrike" cap="none" normalizeH="0" baseline="0" dirty="0" smtClean="0">
                        <a:ln>
                          <a:noFill/>
                        </a:ln>
                        <a:solidFill>
                          <a:srgbClr val="0070C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6</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6</a:t>
                      </a:r>
                      <a:endParaRPr kumimoji="0" lang="en-US" sz="1600" b="1" i="0" u="none" strike="noStrike" cap="none" normalizeH="0" baseline="0" dirty="0" smtClean="0">
                        <a:ln>
                          <a:noFill/>
                        </a:ln>
                        <a:solidFill>
                          <a:srgbClr val="0070C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3"/>
          <p:cNvSpPr txBox="1">
            <a:spLocks noChangeArrowheads="1"/>
          </p:cNvSpPr>
          <p:nvPr/>
        </p:nvSpPr>
        <p:spPr>
          <a:xfrm>
            <a:off x="4800600" y="1371600"/>
            <a:ext cx="4343400" cy="48768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pPr marL="342900" indent="-342900">
              <a:lnSpc>
                <a:spcPct val="90000"/>
              </a:lnSpc>
              <a:buFont typeface="Arial" pitchFamily="34" charset="0"/>
              <a:buChar char="•"/>
            </a:pPr>
            <a:r>
              <a:rPr lang="en-US" sz="2400" dirty="0"/>
              <a:t>In z6, reading an a, take us to x2 or x3, which is z5.</a:t>
            </a:r>
          </a:p>
          <a:p>
            <a:pPr marL="342900" indent="-342900">
              <a:lnSpc>
                <a:spcPct val="90000"/>
              </a:lnSpc>
              <a:buFont typeface="Arial" pitchFamily="34" charset="0"/>
              <a:buChar char="•"/>
            </a:pPr>
            <a:r>
              <a:rPr lang="en-US" sz="2400" dirty="0"/>
              <a:t>In z6, reading a b takes us to x3, x4, or x1, which is still z6. So, we have a b-loop at z6.</a:t>
            </a:r>
          </a:p>
        </p:txBody>
      </p:sp>
    </p:spTree>
    <p:extLst>
      <p:ext uri="{BB962C8B-B14F-4D97-AF65-F5344CB8AC3E}">
        <p14:creationId xmlns:p14="http://schemas.microsoft.com/office/powerpoint/2010/main" val="35587189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Example</a:t>
            </a:r>
          </a:p>
        </p:txBody>
      </p:sp>
      <p:graphicFrame>
        <p:nvGraphicFramePr>
          <p:cNvPr id="12" name="Group 34"/>
          <p:cNvGraphicFramePr>
            <a:graphicFrameLocks noGrp="1"/>
          </p:cNvGraphicFramePr>
          <p:nvPr>
            <p:ph sz="half" idx="4294967295"/>
            <p:extLst>
              <p:ext uri="{D42A27DB-BD31-4B8C-83A1-F6EECF244321}">
                <p14:modId xmlns:p14="http://schemas.microsoft.com/office/powerpoint/2010/main" val="2411922516"/>
              </p:ext>
            </p:extLst>
          </p:nvPr>
        </p:nvGraphicFramePr>
        <p:xfrm>
          <a:off x="99695" y="1143000"/>
          <a:ext cx="4624705" cy="3925697"/>
        </p:xfrm>
        <a:graphic>
          <a:graphicData uri="http://schemas.openxmlformats.org/drawingml/2006/table">
            <a:tbl>
              <a:tblPr/>
              <a:tblGrid>
                <a:gridCol w="1524000"/>
                <a:gridCol w="1524000"/>
                <a:gridCol w="1576705"/>
              </a:tblGrid>
              <a:tr h="349885">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600" b="0"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Old states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New states after reading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6543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b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rPr>
                        <a:t> 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rPr>
                        <a:t> 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endParaRPr kumimoji="0" lang="en-US" sz="1600" b="1" i="0" u="none" strike="noStrike" cap="none" normalizeH="0" baseline="0" dirty="0" smtClean="0">
                        <a:ln>
                          <a:noFill/>
                        </a:ln>
                        <a:solidFill>
                          <a:srgbClr val="0070C0"/>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 </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3</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5</a:t>
                      </a:r>
                      <a:endParaRPr kumimoji="0" lang="en-US" sz="1600" b="1" i="0" u="none" strike="noStrike" cap="none" normalizeH="0" baseline="0" dirty="0" smtClean="0">
                        <a:ln>
                          <a:noFill/>
                        </a:ln>
                        <a:solidFill>
                          <a:srgbClr val="0070C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rPr>
                        <a:t> z</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 </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4</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cs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1</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6</a:t>
                      </a:r>
                      <a:endParaRPr kumimoji="0" lang="en-US" sz="1600" b="1" i="0" u="none" strike="noStrike" cap="none" normalizeH="0" baseline="0" dirty="0" smtClean="0">
                        <a:ln>
                          <a:noFill/>
                        </a:ln>
                        <a:solidFill>
                          <a:srgbClr val="0070C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5</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6</a:t>
                      </a:r>
                      <a:endParaRPr kumimoji="0" lang="en-US" sz="1600" b="1" i="0" u="none" strike="noStrike" cap="none" normalizeH="0" baseline="0" dirty="0" smtClean="0">
                        <a:ln>
                          <a:noFill/>
                        </a:ln>
                        <a:solidFill>
                          <a:srgbClr val="0070C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6</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2</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defRPr/>
                      </a:pP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4</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1,</a:t>
                      </a:r>
                      <a:r>
                        <a:rPr kumimoji="0" lang="en-US" sz="1600" b="1" i="0" u="none" strike="noStrike" cap="none" normalizeH="0" baseline="0" dirty="0" smtClean="0">
                          <a:ln>
                            <a:noFill/>
                          </a:ln>
                          <a:solidFill>
                            <a:srgbClr val="0070C0"/>
                          </a:solidFill>
                          <a:effectLst/>
                          <a:latin typeface="Tahoma" pitchFamily="34" charset="0"/>
                        </a:rPr>
                        <a:t>x</a:t>
                      </a:r>
                      <a:r>
                        <a:rPr kumimoji="0" lang="en-US" sz="1600" b="1" i="0" u="none" strike="noStrike" cap="none" normalizeH="0" baseline="-25000" dirty="0" smtClean="0">
                          <a:ln>
                            <a:noFill/>
                          </a:ln>
                          <a:solidFill>
                            <a:srgbClr val="0070C0"/>
                          </a:solidFill>
                          <a:effectLst/>
                          <a:latin typeface="Tahoma" pitchFamily="34" charset="0"/>
                        </a:rPr>
                        <a:t>3</a:t>
                      </a:r>
                      <a:r>
                        <a:rPr kumimoji="0" lang="en-US" sz="1600" b="1" i="0" u="none" strike="noStrike" cap="none" normalizeH="0" baseline="0" dirty="0" smtClean="0">
                          <a:ln>
                            <a:noFill/>
                          </a:ln>
                          <a:solidFill>
                            <a:srgbClr val="0070C0"/>
                          </a:solidFill>
                          <a:effectLst/>
                          <a:latin typeface="Tahoma" pitchFamily="34" charset="0"/>
                        </a:rPr>
                        <a:t>)=</a:t>
                      </a:r>
                      <a:r>
                        <a:rPr kumimoji="0" lang="en-US" sz="1600" b="1" i="0" u="none" strike="noStrike" cap="none" normalizeH="0" baseline="0" dirty="0" smtClean="0">
                          <a:ln>
                            <a:noFill/>
                          </a:ln>
                          <a:solidFill>
                            <a:srgbClr val="0070C0"/>
                          </a:solidFill>
                          <a:effectLst/>
                          <a:latin typeface="Tahoma" pitchFamily="34" charset="0"/>
                          <a:sym typeface="Math1"/>
                        </a:rPr>
                        <a:t> </a:t>
                      </a:r>
                      <a:r>
                        <a:rPr kumimoji="0" lang="en-US" sz="1600" b="1" i="0" u="none" strike="noStrike" cap="none" normalizeH="0" baseline="0" dirty="0" smtClean="0">
                          <a:ln>
                            <a:noFill/>
                          </a:ln>
                          <a:solidFill>
                            <a:srgbClr val="0070C0"/>
                          </a:solidFill>
                          <a:effectLst/>
                          <a:latin typeface="Tahoma" pitchFamily="34" charset="0"/>
                        </a:rPr>
                        <a:t>z</a:t>
                      </a:r>
                      <a:r>
                        <a:rPr kumimoji="0" lang="en-US" sz="1600" b="1" i="0" u="none" strike="noStrike" cap="none" normalizeH="0" baseline="-25000" dirty="0" smtClean="0">
                          <a:ln>
                            <a:noFill/>
                          </a:ln>
                          <a:solidFill>
                            <a:srgbClr val="0070C0"/>
                          </a:solidFill>
                          <a:effectLst/>
                          <a:latin typeface="Tahoma" pitchFamily="34" charset="0"/>
                        </a:rPr>
                        <a:t>6</a:t>
                      </a:r>
                      <a:endParaRPr kumimoji="0" lang="en-US" sz="1600" b="1" i="0" u="none" strike="noStrike" cap="none" normalizeH="0" baseline="0" dirty="0" smtClean="0">
                        <a:ln>
                          <a:noFill/>
                        </a:ln>
                        <a:solidFill>
                          <a:srgbClr val="0070C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095460"/>
            <a:ext cx="2286000" cy="1424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1676400"/>
            <a:ext cx="4352372"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982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381000"/>
            <a:ext cx="8229600" cy="609600"/>
          </a:xfrm>
        </p:spPr>
        <p:txBody>
          <a:bodyPr/>
          <a:lstStyle/>
          <a:p>
            <a:r>
              <a:rPr lang="en-US" sz="3200"/>
              <a:t>Proof of rule 1</a:t>
            </a:r>
          </a:p>
        </p:txBody>
      </p:sp>
      <p:sp>
        <p:nvSpPr>
          <p:cNvPr id="5" name="Rectangle 3"/>
          <p:cNvSpPr txBox="1">
            <a:spLocks noChangeArrowheads="1"/>
          </p:cNvSpPr>
          <p:nvPr/>
        </p:nvSpPr>
        <p:spPr>
          <a:xfrm>
            <a:off x="457200" y="1219200"/>
            <a:ext cx="8229600" cy="48768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400" dirty="0" smtClean="0"/>
              <a:t>If letter x is in </a:t>
            </a:r>
            <a:r>
              <a:rPr lang="en-US" sz="2400" dirty="0" smtClean="0">
                <a:cs typeface="Arial" charset="0"/>
              </a:rPr>
              <a:t>∑</a:t>
            </a:r>
            <a:r>
              <a:rPr lang="en-US" sz="2400" dirty="0" smtClean="0"/>
              <a:t>, then the following FA accepts only the word x.</a:t>
            </a:r>
          </a:p>
          <a:p>
            <a:endParaRPr lang="en-US" sz="2400" dirty="0" smtClean="0"/>
          </a:p>
          <a:p>
            <a:endParaRPr lang="en-US" sz="2400" dirty="0" smtClean="0"/>
          </a:p>
          <a:p>
            <a:endParaRPr lang="en-US" sz="2400" dirty="0" smtClean="0"/>
          </a:p>
          <a:p>
            <a:endParaRPr lang="en-US" sz="2400" dirty="0" smtClean="0"/>
          </a:p>
          <a:p>
            <a:r>
              <a:rPr lang="en-US" sz="2400" dirty="0" smtClean="0"/>
              <a:t>The following FA accepts only : </a:t>
            </a:r>
            <a:r>
              <a:rPr lang="el-GR" sz="2400" dirty="0"/>
              <a:t>Λ</a:t>
            </a:r>
            <a:endParaRPr lang="en-US" sz="2400" dirty="0" smtClean="0"/>
          </a:p>
          <a:p>
            <a:endParaRPr lang="en-US" sz="2400" dirty="0" smtClean="0"/>
          </a:p>
          <a:p>
            <a:endParaRPr lang="en-US" sz="2400" dirty="0"/>
          </a:p>
        </p:txBody>
      </p:sp>
      <p:pic>
        <p:nvPicPr>
          <p:cNvPr id="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1828800"/>
            <a:ext cx="4038600" cy="131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5600" y="4876800"/>
            <a:ext cx="41910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70807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Example</a:t>
            </a:r>
          </a:p>
        </p:txBody>
      </p:sp>
      <p:sp>
        <p:nvSpPr>
          <p:cNvPr id="9" name="Rectangle 3"/>
          <p:cNvSpPr txBox="1">
            <a:spLocks noChangeArrowheads="1"/>
          </p:cNvSpPr>
          <p:nvPr/>
        </p:nvSpPr>
        <p:spPr>
          <a:xfrm>
            <a:off x="457200" y="1981200"/>
            <a:ext cx="8229600" cy="42672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pPr>
              <a:defRPr/>
            </a:pPr>
            <a:r>
              <a:rPr lang="en-US" sz="2800" dirty="0" smtClean="0"/>
              <a:t>Let r=(</a:t>
            </a:r>
            <a:r>
              <a:rPr lang="en-US" sz="2800" dirty="0" err="1" smtClean="0"/>
              <a:t>a+b</a:t>
            </a:r>
            <a:r>
              <a:rPr lang="en-US" sz="2800" dirty="0" smtClean="0"/>
              <a:t>)*b and the corresponding FA  be </a:t>
            </a:r>
          </a:p>
          <a:p>
            <a:pPr>
              <a:defRPr/>
            </a:pPr>
            <a:endParaRPr lang="en-US" sz="2800" dirty="0" smtClean="0"/>
          </a:p>
          <a:p>
            <a:pPr>
              <a:defRPr/>
            </a:pPr>
            <a:endParaRPr lang="en-US" sz="2800" dirty="0" smtClean="0"/>
          </a:p>
          <a:p>
            <a:pPr>
              <a:buFont typeface="Wingdings" pitchFamily="2" charset="2"/>
              <a:buNone/>
              <a:defRPr/>
            </a:pPr>
            <a:endParaRPr lang="en-US" sz="2800" dirty="0" smtClean="0"/>
          </a:p>
          <a:p>
            <a:pPr>
              <a:buFont typeface="Wingdings" pitchFamily="2" charset="2"/>
              <a:buNone/>
              <a:defRPr/>
            </a:pPr>
            <a:endParaRPr lang="en-US" sz="2800" dirty="0" smtClean="0"/>
          </a:p>
          <a:p>
            <a:pPr>
              <a:buFont typeface="Wingdings" pitchFamily="2" charset="2"/>
              <a:buNone/>
              <a:defRPr/>
            </a:pPr>
            <a:endParaRPr lang="en-US" sz="2800" dirty="0" smtClean="0"/>
          </a:p>
          <a:p>
            <a:pPr>
              <a:buFont typeface="Wingdings" pitchFamily="2" charset="2"/>
              <a:buNone/>
              <a:defRPr/>
            </a:pPr>
            <a:r>
              <a:rPr lang="en-US" sz="2800" dirty="0" smtClean="0"/>
              <a:t>then the FA corresponding to r*  may be determined as under </a:t>
            </a:r>
          </a:p>
        </p:txBody>
      </p:sp>
      <p:pic>
        <p:nvPicPr>
          <p:cNvPr id="10" name="Picture 4"/>
          <p:cNvPicPr>
            <a:picLocks noChangeAspect="1" noChangeArrowheads="1"/>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1524000" y="2667000"/>
            <a:ext cx="56388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88546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Example</a:t>
            </a:r>
          </a:p>
        </p:txBody>
      </p:sp>
      <p:sp>
        <p:nvSpPr>
          <p:cNvPr id="9" name="Rectangle 3"/>
          <p:cNvSpPr txBox="1">
            <a:spLocks noChangeArrowheads="1"/>
          </p:cNvSpPr>
          <p:nvPr/>
        </p:nvSpPr>
        <p:spPr>
          <a:xfrm>
            <a:off x="457200" y="1981200"/>
            <a:ext cx="8229600" cy="42672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pPr algn="l">
              <a:lnSpc>
                <a:spcPct val="90000"/>
              </a:lnSpc>
            </a:pPr>
            <a:r>
              <a:rPr lang="en-US" sz="2400" dirty="0"/>
              <a:t>In this case we need to represent x</a:t>
            </a:r>
            <a:r>
              <a:rPr lang="en-US" sz="2400" baseline="-25000" dirty="0"/>
              <a:t>1</a:t>
            </a:r>
            <a:r>
              <a:rPr lang="en-US" sz="2400" dirty="0"/>
              <a:t> as two separate z-states in FA</a:t>
            </a:r>
            <a:r>
              <a:rPr lang="en-US" sz="2400" baseline="-25000" dirty="0"/>
              <a:t>2</a:t>
            </a:r>
            <a:r>
              <a:rPr lang="en-US" sz="2400" dirty="0"/>
              <a:t>, </a:t>
            </a:r>
            <a:endParaRPr lang="en-US" sz="2400" dirty="0" smtClean="0"/>
          </a:p>
          <a:p>
            <a:pPr marL="342900" indent="-342900" algn="l">
              <a:lnSpc>
                <a:spcPct val="90000"/>
              </a:lnSpc>
              <a:buFont typeface="Arial" pitchFamily="34" charset="0"/>
              <a:buChar char="•"/>
            </a:pPr>
            <a:r>
              <a:rPr lang="en-US" sz="2400" dirty="0" smtClean="0"/>
              <a:t>one </a:t>
            </a:r>
            <a:r>
              <a:rPr lang="en-US" sz="2400" dirty="0"/>
              <a:t>as a start and final  state </a:t>
            </a:r>
            <a:r>
              <a:rPr lang="en-US" sz="2400" dirty="0" smtClean="0">
                <a:cs typeface="Arial" pitchFamily="34" charset="0"/>
              </a:rPr>
              <a:t>±   (</a:t>
            </a:r>
            <a:r>
              <a:rPr lang="en-US" sz="2400" dirty="0"/>
              <a:t>z1 </a:t>
            </a:r>
            <a:r>
              <a:rPr lang="en-US" sz="2400" dirty="0">
                <a:cs typeface="Arial" pitchFamily="34" charset="0"/>
              </a:rPr>
              <a:t>±</a:t>
            </a:r>
            <a:r>
              <a:rPr lang="en-US" sz="2400" dirty="0"/>
              <a:t> = </a:t>
            </a:r>
            <a:r>
              <a:rPr lang="en-US" sz="2400" dirty="0" smtClean="0"/>
              <a:t>x1), </a:t>
            </a:r>
            <a:r>
              <a:rPr lang="en-US" sz="2400" dirty="0"/>
              <a:t>and </a:t>
            </a:r>
            <a:r>
              <a:rPr lang="en-US" sz="2400" dirty="0" smtClean="0"/>
              <a:t>the </a:t>
            </a:r>
            <a:r>
              <a:rPr lang="en-US" sz="2400" dirty="0"/>
              <a:t>other as </a:t>
            </a:r>
            <a:endParaRPr lang="en-US" sz="2400" dirty="0" smtClean="0"/>
          </a:p>
          <a:p>
            <a:pPr marL="342900" indent="-342900" algn="l">
              <a:lnSpc>
                <a:spcPct val="90000"/>
              </a:lnSpc>
              <a:buFont typeface="Arial" pitchFamily="34" charset="0"/>
              <a:buChar char="•"/>
            </a:pPr>
            <a:r>
              <a:rPr lang="en-US" sz="2400" dirty="0" smtClean="0"/>
              <a:t>the </a:t>
            </a:r>
            <a:r>
              <a:rPr lang="en-US" sz="2400" dirty="0"/>
              <a:t>non-final start state </a:t>
            </a:r>
            <a:r>
              <a:rPr lang="en-US" sz="2400" dirty="0" smtClean="0"/>
              <a:t>(z2 </a:t>
            </a:r>
            <a:r>
              <a:rPr lang="en-US" sz="2400" dirty="0"/>
              <a:t>= </a:t>
            </a:r>
            <a:r>
              <a:rPr lang="en-US" sz="2400" dirty="0" smtClean="0"/>
              <a:t>x1) </a:t>
            </a:r>
            <a:r>
              <a:rPr lang="en-US" sz="2400" dirty="0"/>
              <a:t>.</a:t>
            </a:r>
          </a:p>
          <a:p>
            <a:pPr algn="l">
              <a:lnSpc>
                <a:spcPct val="90000"/>
              </a:lnSpc>
            </a:pPr>
            <a:r>
              <a:rPr lang="en-US" sz="2400" dirty="0"/>
              <a:t>The </a:t>
            </a:r>
            <a:r>
              <a:rPr lang="en-US" sz="2400" dirty="0">
                <a:cs typeface="Arial" pitchFamily="34" charset="0"/>
              </a:rPr>
              <a:t>±</a:t>
            </a:r>
            <a:r>
              <a:rPr lang="en-US" sz="2400" dirty="0"/>
              <a:t> state is necessary for FA</a:t>
            </a:r>
            <a:r>
              <a:rPr lang="en-US" sz="2400" baseline="-25000" dirty="0"/>
              <a:t>2</a:t>
            </a:r>
            <a:r>
              <a:rPr lang="en-US" sz="2400" dirty="0"/>
              <a:t> to accept . </a:t>
            </a:r>
            <a:endParaRPr lang="en-US" sz="2400" dirty="0" smtClean="0"/>
          </a:p>
          <a:p>
            <a:pPr algn="l">
              <a:lnSpc>
                <a:spcPct val="90000"/>
              </a:lnSpc>
            </a:pPr>
            <a:r>
              <a:rPr lang="en-US" sz="2400" dirty="0" smtClean="0"/>
              <a:t>The </a:t>
            </a:r>
            <a:r>
              <a:rPr lang="en-US" sz="2400" dirty="0"/>
              <a:t>non-final start state is necessary for FA</a:t>
            </a:r>
            <a:r>
              <a:rPr lang="en-US" sz="2400" baseline="-25000" dirty="0"/>
              <a:t>2</a:t>
            </a:r>
            <a:r>
              <a:rPr lang="en-US" sz="2400" dirty="0"/>
              <a:t> to operate correctly, since some strings that return to the start state x</a:t>
            </a:r>
            <a:r>
              <a:rPr lang="en-US" sz="2400" baseline="-25000" dirty="0"/>
              <a:t>1</a:t>
            </a:r>
            <a:r>
              <a:rPr lang="en-US" sz="2400" dirty="0"/>
              <a:t> may not be valid words and therefore should not be accepted.</a:t>
            </a:r>
          </a:p>
          <a:p>
            <a:pPr algn="l">
              <a:lnSpc>
                <a:spcPct val="90000"/>
              </a:lnSpc>
            </a:pPr>
            <a:r>
              <a:rPr lang="en-US" sz="2400" dirty="0"/>
              <a:t> </a:t>
            </a:r>
          </a:p>
        </p:txBody>
      </p:sp>
      <p:pic>
        <p:nvPicPr>
          <p:cNvPr id="10" name="Picture 4"/>
          <p:cNvPicPr>
            <a:picLocks noChangeAspect="1" noChangeArrowheads="1"/>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5334000" y="5037134"/>
            <a:ext cx="3048000" cy="1237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8079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Example</a:t>
            </a:r>
          </a:p>
        </p:txBody>
      </p:sp>
      <p:pic>
        <p:nvPicPr>
          <p:cNvPr id="7" name="Picture 4"/>
          <p:cNvPicPr>
            <a:picLocks noChangeAspect="1" noChangeArrowheads="1"/>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152400" y="1676400"/>
            <a:ext cx="876300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Group 27"/>
          <p:cNvGraphicFramePr>
            <a:graphicFrameLocks noGrp="1"/>
          </p:cNvGraphicFramePr>
          <p:nvPr>
            <p:ph idx="4294967295"/>
            <p:extLst>
              <p:ext uri="{D42A27DB-BD31-4B8C-83A1-F6EECF244321}">
                <p14:modId xmlns:p14="http://schemas.microsoft.com/office/powerpoint/2010/main" val="771266464"/>
              </p:ext>
            </p:extLst>
          </p:nvPr>
        </p:nvGraphicFramePr>
        <p:xfrm>
          <a:off x="381000" y="3733800"/>
          <a:ext cx="8229600" cy="1554480"/>
        </p:xfrm>
        <a:graphic>
          <a:graphicData uri="http://schemas.openxmlformats.org/drawingml/2006/table">
            <a:tbl>
              <a:tblPr/>
              <a:tblGrid>
                <a:gridCol w="2743200"/>
                <a:gridCol w="2743200"/>
                <a:gridCol w="2743200"/>
              </a:tblGrid>
              <a:tr h="406400">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Old states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New states after reading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tr>
              <a:tr h="406400">
                <a:tc vMerge="1">
                  <a:txBody>
                    <a:bodyPr/>
                    <a:lstStyle/>
                    <a:p>
                      <a:endParaRPr lang="en-GB"/>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b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z</a:t>
                      </a:r>
                      <a:r>
                        <a:rPr kumimoji="0" lang="en-US" sz="2800" b="0" i="0" u="none" strike="noStrike" cap="none" normalizeH="0" baseline="-25000" smtClean="0">
                          <a:ln>
                            <a:noFill/>
                          </a:ln>
                          <a:solidFill>
                            <a:schemeClr val="tx1"/>
                          </a:solidFill>
                          <a:effectLst/>
                          <a:latin typeface="Tahoma" pitchFamily="34" charset="0"/>
                        </a:rPr>
                        <a:t>1 </a:t>
                      </a:r>
                      <a:r>
                        <a:rPr kumimoji="0" lang="en-US" sz="2800" b="0" i="0" u="none" strike="noStrike" cap="none" normalizeH="0" baseline="0" smtClean="0">
                          <a:ln>
                            <a:noFill/>
                          </a:ln>
                          <a:solidFill>
                            <a:schemeClr val="tx1"/>
                          </a:solidFill>
                          <a:effectLst/>
                          <a:latin typeface="Tahoma" pitchFamily="34" charset="0"/>
                        </a:rPr>
                        <a:t>- + </a:t>
                      </a:r>
                      <a:r>
                        <a:rPr kumimoji="0" lang="en-US" sz="2800" b="0" i="0" u="none" strike="noStrike" cap="none" normalizeH="0" baseline="0" smtClean="0">
                          <a:ln>
                            <a:noFill/>
                          </a:ln>
                          <a:solidFill>
                            <a:schemeClr val="tx1"/>
                          </a:solidFill>
                          <a:effectLst/>
                          <a:latin typeface="Tahoma" pitchFamily="34" charset="0"/>
                          <a:sym typeface="Symbol" pitchFamily="18" charset="2"/>
                        </a:rPr>
                        <a:t></a:t>
                      </a:r>
                      <a:r>
                        <a:rPr kumimoji="0" lang="en-US" sz="2800" b="0" i="0" u="none" strike="noStrike" cap="none" normalizeH="0" baseline="0" smtClean="0">
                          <a:ln>
                            <a:noFill/>
                          </a:ln>
                          <a:solidFill>
                            <a:schemeClr val="tx1"/>
                          </a:solidFill>
                          <a:effectLst/>
                          <a:latin typeface="Tahoma" pitchFamily="34" charset="0"/>
                        </a:rPr>
                        <a:t> x</a:t>
                      </a:r>
                      <a:r>
                        <a:rPr kumimoji="0" lang="en-US" sz="2800" b="0" i="0" u="none" strike="noStrike" cap="none" normalizeH="0" baseline="-25000" smtClean="0">
                          <a:ln>
                            <a:noFill/>
                          </a:ln>
                          <a:solidFill>
                            <a:schemeClr val="tx1"/>
                          </a:solidFill>
                          <a:effectLst/>
                          <a:latin typeface="Tahoma" pitchFamily="34" charset="0"/>
                        </a:rPr>
                        <a:t>1</a:t>
                      </a:r>
                      <a:r>
                        <a:rPr kumimoji="0" lang="en-US" sz="2800" b="0" i="0" u="none" strike="noStrike" cap="none" normalizeH="0" baseline="0" smtClean="0">
                          <a:ln>
                            <a:noFill/>
                          </a:ln>
                          <a:solidFill>
                            <a:schemeClr val="tx1"/>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Non-final x</a:t>
                      </a:r>
                      <a:r>
                        <a:rPr kumimoji="0" lang="en-US" sz="2800" b="0" i="0" u="none" strike="noStrike" cap="none" normalizeH="0" baseline="-25000" dirty="0" smtClean="0">
                          <a:ln>
                            <a:noFill/>
                          </a:ln>
                          <a:solidFill>
                            <a:schemeClr val="tx1"/>
                          </a:solidFill>
                          <a:effectLst/>
                          <a:latin typeface="Tahoma" pitchFamily="34" charset="0"/>
                        </a:rPr>
                        <a:t>1</a:t>
                      </a:r>
                      <a:r>
                        <a:rPr kumimoji="0" lang="en-US" sz="2800" b="0" i="0" u="none" strike="noStrike" cap="none" normalizeH="0" baseline="0" dirty="0" smtClean="0">
                          <a:ln>
                            <a:noFill/>
                          </a:ln>
                          <a:solidFill>
                            <a:schemeClr val="tx1"/>
                          </a:solidFill>
                          <a:effectLst/>
                          <a:latin typeface="Tahoma" pitchFamily="34" charset="0"/>
                        </a:rPr>
                        <a:t> </a:t>
                      </a:r>
                      <a:r>
                        <a:rPr kumimoji="0" lang="en-US" sz="2800" b="0" i="0" u="none" strike="noStrike" cap="none" normalizeH="0" baseline="0" dirty="0" smtClean="0">
                          <a:ln>
                            <a:noFill/>
                          </a:ln>
                          <a:solidFill>
                            <a:schemeClr val="tx1"/>
                          </a:solidFill>
                          <a:effectLst/>
                          <a:latin typeface="Tahoma" pitchFamily="34" charset="0"/>
                          <a:sym typeface="Symbol" pitchFamily="18" charset="2"/>
                        </a:rPr>
                        <a:t></a:t>
                      </a:r>
                      <a:r>
                        <a:rPr kumimoji="0" lang="en-US" sz="2800" b="0" i="0" u="none" strike="noStrike" cap="none" normalizeH="0" baseline="0" dirty="0" smtClean="0">
                          <a:ln>
                            <a:noFill/>
                          </a:ln>
                          <a:solidFill>
                            <a:schemeClr val="tx1"/>
                          </a:solidFill>
                          <a:effectLst/>
                          <a:latin typeface="Tahoma" pitchFamily="34" charset="0"/>
                        </a:rPr>
                        <a:t> z</a:t>
                      </a:r>
                      <a:r>
                        <a:rPr kumimoji="0" lang="en-US" sz="2800" b="0" i="0" u="none" strike="noStrike" cap="none" normalizeH="0" baseline="-25000" dirty="0" smtClean="0">
                          <a:ln>
                            <a:noFill/>
                          </a:ln>
                          <a:solidFill>
                            <a:schemeClr val="tx1"/>
                          </a:solidFill>
                          <a:effectLst/>
                          <a:latin typeface="Tahoma" pitchFamily="34" charset="0"/>
                        </a:rPr>
                        <a:t>2</a:t>
                      </a:r>
                      <a:r>
                        <a:rPr kumimoji="0" lang="en-US" sz="2800" b="0" i="0" u="none" strike="noStrike" cap="none" normalizeH="0" baseline="0" dirty="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(x</a:t>
                      </a:r>
                      <a:r>
                        <a:rPr kumimoji="0" lang="en-US" sz="2800" b="0" i="0" u="none" strike="noStrike" cap="none" normalizeH="0" baseline="-25000" dirty="0" smtClean="0">
                          <a:ln>
                            <a:noFill/>
                          </a:ln>
                          <a:solidFill>
                            <a:schemeClr val="tx1"/>
                          </a:solidFill>
                          <a:effectLst/>
                          <a:latin typeface="Tahoma" pitchFamily="34" charset="0"/>
                        </a:rPr>
                        <a:t>2</a:t>
                      </a:r>
                      <a:r>
                        <a:rPr kumimoji="0" lang="en-US" sz="2800" b="0" i="0" u="none" strike="noStrike" cap="none" normalizeH="0" baseline="0" dirty="0" smtClean="0">
                          <a:ln>
                            <a:noFill/>
                          </a:ln>
                          <a:solidFill>
                            <a:schemeClr val="tx1"/>
                          </a:solidFill>
                          <a:effectLst/>
                          <a:latin typeface="Tahoma" pitchFamily="34" charset="0"/>
                        </a:rPr>
                        <a:t>, x</a:t>
                      </a:r>
                      <a:r>
                        <a:rPr kumimoji="0" lang="en-US" sz="2800" b="0" i="0" u="none" strike="noStrike" cap="none" normalizeH="0" baseline="-25000" dirty="0" smtClean="0">
                          <a:ln>
                            <a:noFill/>
                          </a:ln>
                          <a:solidFill>
                            <a:schemeClr val="tx1"/>
                          </a:solidFill>
                          <a:effectLst/>
                          <a:latin typeface="Tahoma" pitchFamily="34" charset="0"/>
                        </a:rPr>
                        <a:t>1</a:t>
                      </a:r>
                      <a:r>
                        <a:rPr kumimoji="0" lang="en-US" sz="2800" b="0" i="0" u="none" strike="noStrike" cap="none" normalizeH="0" baseline="0" dirty="0" smtClean="0">
                          <a:ln>
                            <a:noFill/>
                          </a:ln>
                          <a:solidFill>
                            <a:schemeClr val="tx1"/>
                          </a:solidFill>
                          <a:effectLst/>
                          <a:latin typeface="Tahoma" pitchFamily="34" charset="0"/>
                        </a:rPr>
                        <a:t>) </a:t>
                      </a:r>
                      <a:r>
                        <a:rPr kumimoji="0" lang="en-US" sz="2800" b="0" i="0" u="none" strike="noStrike" cap="none" normalizeH="0" baseline="0" dirty="0" smtClean="0">
                          <a:ln>
                            <a:noFill/>
                          </a:ln>
                          <a:solidFill>
                            <a:schemeClr val="tx1"/>
                          </a:solidFill>
                          <a:effectLst/>
                          <a:latin typeface="Tahoma" pitchFamily="34" charset="0"/>
                          <a:sym typeface="Symbol" pitchFamily="18" charset="2"/>
                        </a:rPr>
                        <a:t></a:t>
                      </a:r>
                      <a:r>
                        <a:rPr kumimoji="0" lang="en-US" sz="2800" b="0" i="0" u="none" strike="noStrike" cap="none" normalizeH="0" baseline="0" dirty="0" smtClean="0">
                          <a:ln>
                            <a:noFill/>
                          </a:ln>
                          <a:solidFill>
                            <a:schemeClr val="tx1"/>
                          </a:solidFill>
                          <a:effectLst/>
                          <a:latin typeface="Tahoma" pitchFamily="34" charset="0"/>
                        </a:rPr>
                        <a:t> z</a:t>
                      </a:r>
                      <a:r>
                        <a:rPr kumimoji="0" lang="en-US" sz="2800" b="0" i="0" u="none" strike="noStrike" cap="none" normalizeH="0" baseline="-25000" dirty="0" smtClean="0">
                          <a:ln>
                            <a:noFill/>
                          </a:ln>
                          <a:solidFill>
                            <a:schemeClr val="tx1"/>
                          </a:solidFill>
                          <a:effectLst/>
                          <a:latin typeface="Tahoma" pitchFamily="34" charset="0"/>
                        </a:rPr>
                        <a:t>3</a:t>
                      </a:r>
                      <a:r>
                        <a:rPr kumimoji="0" lang="en-US" sz="2800" b="0" i="0" u="none" strike="noStrike" cap="none" normalizeH="0" baseline="0" dirty="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227167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Example</a:t>
            </a:r>
          </a:p>
        </p:txBody>
      </p:sp>
      <p:pic>
        <p:nvPicPr>
          <p:cNvPr id="7" name="Picture 4"/>
          <p:cNvPicPr>
            <a:picLocks noChangeAspect="1" noChangeArrowheads="1"/>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152400" y="1676400"/>
            <a:ext cx="876300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Group 27"/>
          <p:cNvGraphicFramePr>
            <a:graphicFrameLocks noGrp="1"/>
          </p:cNvGraphicFramePr>
          <p:nvPr>
            <p:ph idx="4294967295"/>
            <p:extLst>
              <p:ext uri="{D42A27DB-BD31-4B8C-83A1-F6EECF244321}">
                <p14:modId xmlns:p14="http://schemas.microsoft.com/office/powerpoint/2010/main" val="2635455233"/>
              </p:ext>
            </p:extLst>
          </p:nvPr>
        </p:nvGraphicFramePr>
        <p:xfrm>
          <a:off x="381000" y="3733800"/>
          <a:ext cx="8229600" cy="2072640"/>
        </p:xfrm>
        <a:graphic>
          <a:graphicData uri="http://schemas.openxmlformats.org/drawingml/2006/table">
            <a:tbl>
              <a:tblPr/>
              <a:tblGrid>
                <a:gridCol w="2743200"/>
                <a:gridCol w="2743200"/>
                <a:gridCol w="2743200"/>
              </a:tblGrid>
              <a:tr h="406400">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Old states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New states after reading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tr>
              <a:tr h="406400">
                <a:tc vMerge="1">
                  <a:txBody>
                    <a:bodyPr/>
                    <a:lstStyle/>
                    <a:p>
                      <a:endParaRPr lang="en-GB"/>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b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z</a:t>
                      </a:r>
                      <a:r>
                        <a:rPr kumimoji="0" lang="en-US" sz="2800" b="0" i="0" u="none" strike="noStrike" cap="none" normalizeH="0" baseline="-25000" dirty="0" smtClean="0">
                          <a:ln>
                            <a:noFill/>
                          </a:ln>
                          <a:solidFill>
                            <a:schemeClr val="tx1"/>
                          </a:solidFill>
                          <a:effectLst/>
                          <a:latin typeface="Tahoma" pitchFamily="34" charset="0"/>
                        </a:rPr>
                        <a:t>1 </a:t>
                      </a:r>
                      <a:r>
                        <a:rPr kumimoji="0" lang="en-US" sz="2800" b="0" i="0" u="none" strike="noStrike" cap="none" normalizeH="0" baseline="0" dirty="0" smtClean="0">
                          <a:ln>
                            <a:noFill/>
                          </a:ln>
                          <a:solidFill>
                            <a:schemeClr val="tx1"/>
                          </a:solidFill>
                          <a:effectLst/>
                          <a:latin typeface="Tahoma" pitchFamily="34" charset="0"/>
                        </a:rPr>
                        <a:t>- + </a:t>
                      </a:r>
                      <a:r>
                        <a:rPr kumimoji="0" lang="en-US" sz="2800" b="0" i="0" u="none" strike="noStrike" cap="none" normalizeH="0" baseline="0" dirty="0" smtClean="0">
                          <a:ln>
                            <a:noFill/>
                          </a:ln>
                          <a:solidFill>
                            <a:schemeClr val="tx1"/>
                          </a:solidFill>
                          <a:effectLst/>
                          <a:latin typeface="Tahoma" pitchFamily="34" charset="0"/>
                          <a:sym typeface="Symbol" pitchFamily="18" charset="2"/>
                        </a:rPr>
                        <a:t></a:t>
                      </a:r>
                      <a:r>
                        <a:rPr kumimoji="0" lang="en-US" sz="2800" b="0" i="0" u="none" strike="noStrike" cap="none" normalizeH="0" baseline="0" dirty="0" smtClean="0">
                          <a:ln>
                            <a:noFill/>
                          </a:ln>
                          <a:solidFill>
                            <a:schemeClr val="tx1"/>
                          </a:solidFill>
                          <a:effectLst/>
                          <a:latin typeface="Tahoma" pitchFamily="34" charset="0"/>
                        </a:rPr>
                        <a:t> x</a:t>
                      </a:r>
                      <a:r>
                        <a:rPr kumimoji="0" lang="en-US" sz="2800" b="0" i="0" u="none" strike="noStrike" cap="none" normalizeH="0" baseline="-25000" dirty="0" smtClean="0">
                          <a:ln>
                            <a:noFill/>
                          </a:ln>
                          <a:solidFill>
                            <a:schemeClr val="tx1"/>
                          </a:solidFill>
                          <a:effectLst/>
                          <a:latin typeface="Tahoma" pitchFamily="34" charset="0"/>
                        </a:rPr>
                        <a:t>1</a:t>
                      </a:r>
                      <a:r>
                        <a:rPr kumimoji="0" lang="en-US" sz="2800" b="0" i="0" u="none" strike="noStrike" cap="none" normalizeH="0" baseline="0" dirty="0" smtClean="0">
                          <a:ln>
                            <a:noFill/>
                          </a:ln>
                          <a:solidFill>
                            <a:schemeClr val="tx1"/>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Non-final x</a:t>
                      </a:r>
                      <a:r>
                        <a:rPr kumimoji="0" lang="en-US" sz="2800" b="0" i="0" u="none" strike="noStrike" cap="none" normalizeH="0" baseline="-25000" dirty="0" smtClean="0">
                          <a:ln>
                            <a:noFill/>
                          </a:ln>
                          <a:solidFill>
                            <a:schemeClr val="tx1"/>
                          </a:solidFill>
                          <a:effectLst/>
                          <a:latin typeface="Tahoma" pitchFamily="34" charset="0"/>
                        </a:rPr>
                        <a:t>1</a:t>
                      </a:r>
                      <a:r>
                        <a:rPr kumimoji="0" lang="en-US" sz="2800" b="0" i="0" u="none" strike="noStrike" cap="none" normalizeH="0" baseline="0" dirty="0" smtClean="0">
                          <a:ln>
                            <a:noFill/>
                          </a:ln>
                          <a:solidFill>
                            <a:schemeClr val="tx1"/>
                          </a:solidFill>
                          <a:effectLst/>
                          <a:latin typeface="Tahoma" pitchFamily="34" charset="0"/>
                        </a:rPr>
                        <a:t> </a:t>
                      </a:r>
                      <a:r>
                        <a:rPr kumimoji="0" lang="en-US" sz="2800" b="0" i="0" u="none" strike="noStrike" cap="none" normalizeH="0" baseline="0" dirty="0" smtClean="0">
                          <a:ln>
                            <a:noFill/>
                          </a:ln>
                          <a:solidFill>
                            <a:schemeClr val="tx1"/>
                          </a:solidFill>
                          <a:effectLst/>
                          <a:latin typeface="Tahoma" pitchFamily="34" charset="0"/>
                          <a:sym typeface="Symbol" pitchFamily="18" charset="2"/>
                        </a:rPr>
                        <a:t></a:t>
                      </a:r>
                      <a:r>
                        <a:rPr kumimoji="0" lang="en-US" sz="2800" b="0" i="0" u="none" strike="noStrike" cap="none" normalizeH="0" baseline="0" dirty="0" smtClean="0">
                          <a:ln>
                            <a:noFill/>
                          </a:ln>
                          <a:solidFill>
                            <a:schemeClr val="tx1"/>
                          </a:solidFill>
                          <a:effectLst/>
                          <a:latin typeface="Tahoma" pitchFamily="34" charset="0"/>
                        </a:rPr>
                        <a:t> z</a:t>
                      </a:r>
                      <a:r>
                        <a:rPr kumimoji="0" lang="en-US" sz="2800" b="0" i="0" u="none" strike="noStrike" cap="none" normalizeH="0" baseline="-25000" dirty="0" smtClean="0">
                          <a:ln>
                            <a:noFill/>
                          </a:ln>
                          <a:solidFill>
                            <a:schemeClr val="tx1"/>
                          </a:solidFill>
                          <a:effectLst/>
                          <a:latin typeface="Tahoma" pitchFamily="34" charset="0"/>
                        </a:rPr>
                        <a:t>2</a:t>
                      </a:r>
                      <a:r>
                        <a:rPr kumimoji="0" lang="en-US" sz="2800" b="0" i="0" u="none" strike="noStrike" cap="none" normalizeH="0" baseline="0" dirty="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(x</a:t>
                      </a:r>
                      <a:r>
                        <a:rPr kumimoji="0" lang="en-US" sz="2800" b="0" i="0" u="none" strike="noStrike" cap="none" normalizeH="0" baseline="-25000" dirty="0" smtClean="0">
                          <a:ln>
                            <a:noFill/>
                          </a:ln>
                          <a:solidFill>
                            <a:schemeClr val="tx1"/>
                          </a:solidFill>
                          <a:effectLst/>
                          <a:latin typeface="Tahoma" pitchFamily="34" charset="0"/>
                        </a:rPr>
                        <a:t>2</a:t>
                      </a:r>
                      <a:r>
                        <a:rPr kumimoji="0" lang="en-US" sz="2800" b="0" i="0" u="none" strike="noStrike" cap="none" normalizeH="0" baseline="0" dirty="0" smtClean="0">
                          <a:ln>
                            <a:noFill/>
                          </a:ln>
                          <a:solidFill>
                            <a:schemeClr val="tx1"/>
                          </a:solidFill>
                          <a:effectLst/>
                          <a:latin typeface="Tahoma" pitchFamily="34" charset="0"/>
                        </a:rPr>
                        <a:t>, x</a:t>
                      </a:r>
                      <a:r>
                        <a:rPr kumimoji="0" lang="en-US" sz="2800" b="0" i="0" u="none" strike="noStrike" cap="none" normalizeH="0" baseline="-25000" dirty="0" smtClean="0">
                          <a:ln>
                            <a:noFill/>
                          </a:ln>
                          <a:solidFill>
                            <a:schemeClr val="tx1"/>
                          </a:solidFill>
                          <a:effectLst/>
                          <a:latin typeface="Tahoma" pitchFamily="34" charset="0"/>
                        </a:rPr>
                        <a:t>1</a:t>
                      </a:r>
                      <a:r>
                        <a:rPr kumimoji="0" lang="en-US" sz="2800" b="0" i="0" u="none" strike="noStrike" cap="none" normalizeH="0" baseline="0" dirty="0" smtClean="0">
                          <a:ln>
                            <a:noFill/>
                          </a:ln>
                          <a:solidFill>
                            <a:schemeClr val="tx1"/>
                          </a:solidFill>
                          <a:effectLst/>
                          <a:latin typeface="Tahoma" pitchFamily="34" charset="0"/>
                        </a:rPr>
                        <a:t>) </a:t>
                      </a:r>
                      <a:r>
                        <a:rPr kumimoji="0" lang="en-US" sz="2800" b="0" i="0" u="none" strike="noStrike" cap="none" normalizeH="0" baseline="0" dirty="0" smtClean="0">
                          <a:ln>
                            <a:noFill/>
                          </a:ln>
                          <a:solidFill>
                            <a:schemeClr val="tx1"/>
                          </a:solidFill>
                          <a:effectLst/>
                          <a:latin typeface="Tahoma" pitchFamily="34" charset="0"/>
                          <a:sym typeface="Symbol" pitchFamily="18" charset="2"/>
                        </a:rPr>
                        <a:t></a:t>
                      </a:r>
                      <a:r>
                        <a:rPr kumimoji="0" lang="en-US" sz="2800" b="0" i="0" u="none" strike="noStrike" cap="none" normalizeH="0" baseline="0" dirty="0" smtClean="0">
                          <a:ln>
                            <a:noFill/>
                          </a:ln>
                          <a:solidFill>
                            <a:schemeClr val="tx1"/>
                          </a:solidFill>
                          <a:effectLst/>
                          <a:latin typeface="Tahoma" pitchFamily="34" charset="0"/>
                        </a:rPr>
                        <a:t> z</a:t>
                      </a:r>
                      <a:r>
                        <a:rPr kumimoji="0" lang="en-US" sz="2800" b="0" i="0" u="none" strike="noStrike" cap="none" normalizeH="0" baseline="-25000" dirty="0" smtClean="0">
                          <a:ln>
                            <a:noFill/>
                          </a:ln>
                          <a:solidFill>
                            <a:schemeClr val="tx1"/>
                          </a:solidFill>
                          <a:effectLst/>
                          <a:latin typeface="Tahoma" pitchFamily="34" charset="0"/>
                        </a:rPr>
                        <a:t>3</a:t>
                      </a:r>
                      <a:r>
                        <a:rPr kumimoji="0" lang="en-US" sz="2800" b="0" i="0" u="none" strike="noStrike" cap="none" normalizeH="0" baseline="0" dirty="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Non-final z</a:t>
                      </a:r>
                      <a:r>
                        <a:rPr kumimoji="0" lang="en-US" sz="2800" b="0" i="0" u="none" strike="noStrike" cap="none" normalizeH="0" baseline="-25000" dirty="0" smtClean="0">
                          <a:ln>
                            <a:noFill/>
                          </a:ln>
                          <a:solidFill>
                            <a:schemeClr val="tx1"/>
                          </a:solidFill>
                          <a:effectLst/>
                          <a:latin typeface="Tahoma" pitchFamily="34" charset="0"/>
                        </a:rPr>
                        <a:t>2</a:t>
                      </a:r>
                      <a:r>
                        <a:rPr kumimoji="0" lang="en-US" sz="2800" b="0" i="0" u="none" strike="noStrike" cap="none" normalizeH="0" baseline="0" dirty="0" smtClean="0">
                          <a:ln>
                            <a:noFill/>
                          </a:ln>
                          <a:solidFill>
                            <a:schemeClr val="tx1"/>
                          </a:solidFill>
                          <a:effectLst/>
                          <a:latin typeface="Tahoma" pitchFamily="34" charset="0"/>
                        </a:rPr>
                        <a:t> </a:t>
                      </a:r>
                      <a:r>
                        <a:rPr kumimoji="0" lang="en-US" sz="2800" b="0" i="0" u="none" strike="noStrike" cap="none" normalizeH="0" baseline="0" dirty="0" smtClean="0">
                          <a:ln>
                            <a:noFill/>
                          </a:ln>
                          <a:solidFill>
                            <a:schemeClr val="tx1"/>
                          </a:solidFill>
                          <a:effectLst/>
                          <a:latin typeface="Tahoma" pitchFamily="34" charset="0"/>
                          <a:sym typeface="Symbol" pitchFamily="18" charset="2"/>
                        </a:rPr>
                        <a:t></a:t>
                      </a:r>
                      <a:r>
                        <a:rPr kumimoji="0" lang="en-US" sz="2800" b="0" i="0" u="none" strike="noStrike" cap="none" normalizeH="0" baseline="0" dirty="0" smtClean="0">
                          <a:ln>
                            <a:noFill/>
                          </a:ln>
                          <a:solidFill>
                            <a:schemeClr val="tx1"/>
                          </a:solidFill>
                          <a:effectLst/>
                          <a:latin typeface="Tahoma" pitchFamily="34" charset="0"/>
                        </a:rPr>
                        <a:t> x</a:t>
                      </a:r>
                      <a:r>
                        <a:rPr kumimoji="0" lang="en-US" sz="2800" b="0" i="0" u="none" strike="noStrike" cap="none" normalizeH="0" baseline="-25000" dirty="0" smtClean="0">
                          <a:ln>
                            <a:noFill/>
                          </a:ln>
                          <a:solidFill>
                            <a:schemeClr val="tx1"/>
                          </a:solidFill>
                          <a:effectLst/>
                          <a:latin typeface="Tahoma" pitchFamily="34" charset="0"/>
                        </a:rPr>
                        <a:t>1</a:t>
                      </a:r>
                      <a:r>
                        <a:rPr kumimoji="0" lang="en-US" sz="2800" b="0" i="0" u="none" strike="noStrike" cap="none" normalizeH="0" baseline="0" dirty="0" smtClean="0">
                          <a:ln>
                            <a:noFill/>
                          </a:ln>
                          <a:solidFill>
                            <a:schemeClr val="tx1"/>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x</a:t>
                      </a:r>
                      <a:r>
                        <a:rPr kumimoji="0" lang="en-US" sz="2800" b="0" i="0" u="none" strike="noStrike" cap="none" normalizeH="0" baseline="-25000" dirty="0" smtClean="0">
                          <a:ln>
                            <a:noFill/>
                          </a:ln>
                          <a:solidFill>
                            <a:schemeClr val="tx1"/>
                          </a:solidFill>
                          <a:effectLst/>
                          <a:latin typeface="Tahoma" pitchFamily="34" charset="0"/>
                        </a:rPr>
                        <a:t>1</a:t>
                      </a:r>
                      <a:r>
                        <a:rPr kumimoji="0" lang="en-US" sz="2800" b="0" i="0" u="none" strike="noStrike" cap="none" normalizeH="0" baseline="0" dirty="0" smtClean="0">
                          <a:ln>
                            <a:noFill/>
                          </a:ln>
                          <a:solidFill>
                            <a:schemeClr val="tx1"/>
                          </a:solidFill>
                          <a:effectLst/>
                          <a:latin typeface="Tahoma" pitchFamily="34" charset="0"/>
                        </a:rPr>
                        <a:t> </a:t>
                      </a:r>
                      <a:r>
                        <a:rPr kumimoji="0" lang="en-US" sz="2800" b="0" i="0" u="none" strike="noStrike" cap="none" normalizeH="0" baseline="0" dirty="0" smtClean="0">
                          <a:ln>
                            <a:noFill/>
                          </a:ln>
                          <a:solidFill>
                            <a:schemeClr val="tx1"/>
                          </a:solidFill>
                          <a:effectLst/>
                          <a:latin typeface="Tahoma" pitchFamily="34" charset="0"/>
                          <a:sym typeface="Symbol" pitchFamily="18" charset="2"/>
                        </a:rPr>
                        <a:t></a:t>
                      </a:r>
                      <a:r>
                        <a:rPr kumimoji="0" lang="en-US" sz="2800" b="0" i="0" u="none" strike="noStrike" cap="none" normalizeH="0" baseline="0" dirty="0" smtClean="0">
                          <a:ln>
                            <a:noFill/>
                          </a:ln>
                          <a:solidFill>
                            <a:schemeClr val="tx1"/>
                          </a:solidFill>
                          <a:effectLst/>
                          <a:latin typeface="Tahoma" pitchFamily="34" charset="0"/>
                        </a:rPr>
                        <a:t> z</a:t>
                      </a:r>
                      <a:r>
                        <a:rPr kumimoji="0" lang="en-US" sz="2800" b="0" i="0" u="none" strike="noStrike" cap="none" normalizeH="0" baseline="-25000" dirty="0" smtClean="0">
                          <a:ln>
                            <a:noFill/>
                          </a:ln>
                          <a:solidFill>
                            <a:schemeClr val="tx1"/>
                          </a:solidFill>
                          <a:effectLst/>
                          <a:latin typeface="Tahoma" pitchFamily="34" charset="0"/>
                        </a:rPr>
                        <a:t>2</a:t>
                      </a:r>
                      <a:r>
                        <a:rPr kumimoji="0" lang="en-US" sz="2800" b="0" i="0" u="none" strike="noStrike" cap="none" normalizeH="0" baseline="0" dirty="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(x</a:t>
                      </a:r>
                      <a:r>
                        <a:rPr kumimoji="0" lang="en-US" sz="2800" b="0" i="0" u="none" strike="noStrike" cap="none" normalizeH="0" baseline="-25000" dirty="0" smtClean="0">
                          <a:ln>
                            <a:noFill/>
                          </a:ln>
                          <a:solidFill>
                            <a:schemeClr val="tx1"/>
                          </a:solidFill>
                          <a:effectLst/>
                          <a:latin typeface="Tahoma" pitchFamily="34" charset="0"/>
                        </a:rPr>
                        <a:t>2</a:t>
                      </a:r>
                      <a:r>
                        <a:rPr kumimoji="0" lang="en-US" sz="2800" b="0" i="0" u="none" strike="noStrike" cap="none" normalizeH="0" baseline="0" dirty="0" smtClean="0">
                          <a:ln>
                            <a:noFill/>
                          </a:ln>
                          <a:solidFill>
                            <a:schemeClr val="tx1"/>
                          </a:solidFill>
                          <a:effectLst/>
                          <a:latin typeface="Tahoma" pitchFamily="34" charset="0"/>
                        </a:rPr>
                        <a:t>, x</a:t>
                      </a:r>
                      <a:r>
                        <a:rPr kumimoji="0" lang="en-US" sz="2800" b="0" i="0" u="none" strike="noStrike" cap="none" normalizeH="0" baseline="-25000" dirty="0" smtClean="0">
                          <a:ln>
                            <a:noFill/>
                          </a:ln>
                          <a:solidFill>
                            <a:schemeClr val="tx1"/>
                          </a:solidFill>
                          <a:effectLst/>
                          <a:latin typeface="Tahoma" pitchFamily="34" charset="0"/>
                        </a:rPr>
                        <a:t>1</a:t>
                      </a:r>
                      <a:r>
                        <a:rPr kumimoji="0" lang="en-US" sz="2800" b="0" i="0" u="none" strike="noStrike" cap="none" normalizeH="0" baseline="0" dirty="0" smtClean="0">
                          <a:ln>
                            <a:noFill/>
                          </a:ln>
                          <a:solidFill>
                            <a:schemeClr val="tx1"/>
                          </a:solidFill>
                          <a:effectLst/>
                          <a:latin typeface="Tahoma" pitchFamily="34" charset="0"/>
                        </a:rPr>
                        <a:t>) </a:t>
                      </a:r>
                      <a:r>
                        <a:rPr kumimoji="0" lang="en-US" sz="2800" b="0" i="0" u="none" strike="noStrike" cap="none" normalizeH="0" baseline="0" dirty="0" smtClean="0">
                          <a:ln>
                            <a:noFill/>
                          </a:ln>
                          <a:solidFill>
                            <a:schemeClr val="tx1"/>
                          </a:solidFill>
                          <a:effectLst/>
                          <a:latin typeface="Tahoma" pitchFamily="34" charset="0"/>
                          <a:sym typeface="Symbol" pitchFamily="18" charset="2"/>
                        </a:rPr>
                        <a:t></a:t>
                      </a:r>
                      <a:r>
                        <a:rPr kumimoji="0" lang="en-US" sz="2800" b="0" i="0" u="none" strike="noStrike" cap="none" normalizeH="0" baseline="0" dirty="0" smtClean="0">
                          <a:ln>
                            <a:noFill/>
                          </a:ln>
                          <a:solidFill>
                            <a:schemeClr val="tx1"/>
                          </a:solidFill>
                          <a:effectLst/>
                          <a:latin typeface="Tahoma" pitchFamily="34" charset="0"/>
                        </a:rPr>
                        <a:t> z</a:t>
                      </a:r>
                      <a:r>
                        <a:rPr kumimoji="0" lang="en-US" sz="2800" b="0" i="0" u="none" strike="noStrike" cap="none" normalizeH="0" baseline="-25000" dirty="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5494546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Example</a:t>
            </a:r>
          </a:p>
        </p:txBody>
      </p:sp>
      <p:pic>
        <p:nvPicPr>
          <p:cNvPr id="7" name="Picture 4"/>
          <p:cNvPicPr>
            <a:picLocks noChangeAspect="1" noChangeArrowheads="1"/>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152400" y="1676400"/>
            <a:ext cx="876300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Group 27"/>
          <p:cNvGraphicFramePr>
            <a:graphicFrameLocks noGrp="1"/>
          </p:cNvGraphicFramePr>
          <p:nvPr>
            <p:ph idx="4294967295"/>
            <p:extLst>
              <p:ext uri="{D42A27DB-BD31-4B8C-83A1-F6EECF244321}">
                <p14:modId xmlns:p14="http://schemas.microsoft.com/office/powerpoint/2010/main" val="1370192781"/>
              </p:ext>
            </p:extLst>
          </p:nvPr>
        </p:nvGraphicFramePr>
        <p:xfrm>
          <a:off x="381000" y="3733800"/>
          <a:ext cx="8229600" cy="2590800"/>
        </p:xfrm>
        <a:graphic>
          <a:graphicData uri="http://schemas.openxmlformats.org/drawingml/2006/table">
            <a:tbl>
              <a:tblPr/>
              <a:tblGrid>
                <a:gridCol w="2743200"/>
                <a:gridCol w="2743200"/>
                <a:gridCol w="2743200"/>
              </a:tblGrid>
              <a:tr h="406400">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Old states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New states after reading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tr>
              <a:tr h="406400">
                <a:tc vMerge="1">
                  <a:txBody>
                    <a:bodyPr/>
                    <a:lstStyle/>
                    <a:p>
                      <a:endParaRPr lang="en-GB"/>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b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z</a:t>
                      </a:r>
                      <a:r>
                        <a:rPr kumimoji="0" lang="en-US" sz="2800" b="0" i="0" u="none" strike="noStrike" cap="none" normalizeH="0" baseline="-25000" dirty="0" smtClean="0">
                          <a:ln>
                            <a:noFill/>
                          </a:ln>
                          <a:solidFill>
                            <a:schemeClr val="tx1"/>
                          </a:solidFill>
                          <a:effectLst/>
                          <a:latin typeface="Tahoma" pitchFamily="34" charset="0"/>
                        </a:rPr>
                        <a:t>1 </a:t>
                      </a:r>
                      <a:r>
                        <a:rPr kumimoji="0" lang="en-US" sz="2800" b="0" i="0" u="none" strike="noStrike" cap="none" normalizeH="0" baseline="0" dirty="0" smtClean="0">
                          <a:ln>
                            <a:noFill/>
                          </a:ln>
                          <a:solidFill>
                            <a:schemeClr val="tx1"/>
                          </a:solidFill>
                          <a:effectLst/>
                          <a:latin typeface="Tahoma" pitchFamily="34" charset="0"/>
                        </a:rPr>
                        <a:t>- + </a:t>
                      </a:r>
                      <a:r>
                        <a:rPr kumimoji="0" lang="en-US" sz="2800" b="0" i="0" u="none" strike="noStrike" cap="none" normalizeH="0" baseline="0" dirty="0" smtClean="0">
                          <a:ln>
                            <a:noFill/>
                          </a:ln>
                          <a:solidFill>
                            <a:schemeClr val="tx1"/>
                          </a:solidFill>
                          <a:effectLst/>
                          <a:latin typeface="Tahoma" pitchFamily="34" charset="0"/>
                          <a:sym typeface="Symbol" pitchFamily="18" charset="2"/>
                        </a:rPr>
                        <a:t></a:t>
                      </a:r>
                      <a:r>
                        <a:rPr kumimoji="0" lang="en-US" sz="2800" b="0" i="0" u="none" strike="noStrike" cap="none" normalizeH="0" baseline="0" dirty="0" smtClean="0">
                          <a:ln>
                            <a:noFill/>
                          </a:ln>
                          <a:solidFill>
                            <a:schemeClr val="tx1"/>
                          </a:solidFill>
                          <a:effectLst/>
                          <a:latin typeface="Tahoma" pitchFamily="34" charset="0"/>
                        </a:rPr>
                        <a:t> x</a:t>
                      </a:r>
                      <a:r>
                        <a:rPr kumimoji="0" lang="en-US" sz="2800" b="0" i="0" u="none" strike="noStrike" cap="none" normalizeH="0" baseline="-25000" dirty="0" smtClean="0">
                          <a:ln>
                            <a:noFill/>
                          </a:ln>
                          <a:solidFill>
                            <a:schemeClr val="tx1"/>
                          </a:solidFill>
                          <a:effectLst/>
                          <a:latin typeface="Tahoma" pitchFamily="34" charset="0"/>
                        </a:rPr>
                        <a:t>1</a:t>
                      </a:r>
                      <a:r>
                        <a:rPr kumimoji="0" lang="en-US" sz="2800" b="0" i="0" u="none" strike="noStrike" cap="none" normalizeH="0" baseline="0" dirty="0" smtClean="0">
                          <a:ln>
                            <a:noFill/>
                          </a:ln>
                          <a:solidFill>
                            <a:schemeClr val="tx1"/>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Non-final x</a:t>
                      </a:r>
                      <a:r>
                        <a:rPr kumimoji="0" lang="en-US" sz="2800" b="0" i="0" u="none" strike="noStrike" cap="none" normalizeH="0" baseline="-25000" dirty="0" smtClean="0">
                          <a:ln>
                            <a:noFill/>
                          </a:ln>
                          <a:solidFill>
                            <a:schemeClr val="tx1"/>
                          </a:solidFill>
                          <a:effectLst/>
                          <a:latin typeface="Tahoma" pitchFamily="34" charset="0"/>
                        </a:rPr>
                        <a:t>1</a:t>
                      </a:r>
                      <a:r>
                        <a:rPr kumimoji="0" lang="en-US" sz="2800" b="0" i="0" u="none" strike="noStrike" cap="none" normalizeH="0" baseline="0" dirty="0" smtClean="0">
                          <a:ln>
                            <a:noFill/>
                          </a:ln>
                          <a:solidFill>
                            <a:schemeClr val="tx1"/>
                          </a:solidFill>
                          <a:effectLst/>
                          <a:latin typeface="Tahoma" pitchFamily="34" charset="0"/>
                        </a:rPr>
                        <a:t> </a:t>
                      </a:r>
                      <a:r>
                        <a:rPr kumimoji="0" lang="en-US" sz="2800" b="0" i="0" u="none" strike="noStrike" cap="none" normalizeH="0" baseline="0" dirty="0" smtClean="0">
                          <a:ln>
                            <a:noFill/>
                          </a:ln>
                          <a:solidFill>
                            <a:schemeClr val="tx1"/>
                          </a:solidFill>
                          <a:effectLst/>
                          <a:latin typeface="Tahoma" pitchFamily="34" charset="0"/>
                          <a:sym typeface="Symbol" pitchFamily="18" charset="2"/>
                        </a:rPr>
                        <a:t></a:t>
                      </a:r>
                      <a:r>
                        <a:rPr kumimoji="0" lang="en-US" sz="2800" b="0" i="0" u="none" strike="noStrike" cap="none" normalizeH="0" baseline="0" dirty="0" smtClean="0">
                          <a:ln>
                            <a:noFill/>
                          </a:ln>
                          <a:solidFill>
                            <a:schemeClr val="tx1"/>
                          </a:solidFill>
                          <a:effectLst/>
                          <a:latin typeface="Tahoma" pitchFamily="34" charset="0"/>
                        </a:rPr>
                        <a:t> z</a:t>
                      </a:r>
                      <a:r>
                        <a:rPr kumimoji="0" lang="en-US" sz="2800" b="0" i="0" u="none" strike="noStrike" cap="none" normalizeH="0" baseline="-25000" dirty="0" smtClean="0">
                          <a:ln>
                            <a:noFill/>
                          </a:ln>
                          <a:solidFill>
                            <a:schemeClr val="tx1"/>
                          </a:solidFill>
                          <a:effectLst/>
                          <a:latin typeface="Tahoma" pitchFamily="34" charset="0"/>
                        </a:rPr>
                        <a:t>2</a:t>
                      </a:r>
                      <a:r>
                        <a:rPr kumimoji="0" lang="en-US" sz="2800" b="0" i="0" u="none" strike="noStrike" cap="none" normalizeH="0" baseline="0" dirty="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(x</a:t>
                      </a:r>
                      <a:r>
                        <a:rPr kumimoji="0" lang="en-US" sz="2800" b="0" i="0" u="none" strike="noStrike" cap="none" normalizeH="0" baseline="-25000" dirty="0" smtClean="0">
                          <a:ln>
                            <a:noFill/>
                          </a:ln>
                          <a:solidFill>
                            <a:schemeClr val="tx1"/>
                          </a:solidFill>
                          <a:effectLst/>
                          <a:latin typeface="Tahoma" pitchFamily="34" charset="0"/>
                        </a:rPr>
                        <a:t>2</a:t>
                      </a:r>
                      <a:r>
                        <a:rPr kumimoji="0" lang="en-US" sz="2800" b="0" i="0" u="none" strike="noStrike" cap="none" normalizeH="0" baseline="0" dirty="0" smtClean="0">
                          <a:ln>
                            <a:noFill/>
                          </a:ln>
                          <a:solidFill>
                            <a:schemeClr val="tx1"/>
                          </a:solidFill>
                          <a:effectLst/>
                          <a:latin typeface="Tahoma" pitchFamily="34" charset="0"/>
                        </a:rPr>
                        <a:t>, x</a:t>
                      </a:r>
                      <a:r>
                        <a:rPr kumimoji="0" lang="en-US" sz="2800" b="0" i="0" u="none" strike="noStrike" cap="none" normalizeH="0" baseline="-25000" dirty="0" smtClean="0">
                          <a:ln>
                            <a:noFill/>
                          </a:ln>
                          <a:solidFill>
                            <a:schemeClr val="tx1"/>
                          </a:solidFill>
                          <a:effectLst/>
                          <a:latin typeface="Tahoma" pitchFamily="34" charset="0"/>
                        </a:rPr>
                        <a:t>1</a:t>
                      </a:r>
                      <a:r>
                        <a:rPr kumimoji="0" lang="en-US" sz="2800" b="0" i="0" u="none" strike="noStrike" cap="none" normalizeH="0" baseline="0" dirty="0" smtClean="0">
                          <a:ln>
                            <a:noFill/>
                          </a:ln>
                          <a:solidFill>
                            <a:schemeClr val="tx1"/>
                          </a:solidFill>
                          <a:effectLst/>
                          <a:latin typeface="Tahoma" pitchFamily="34" charset="0"/>
                        </a:rPr>
                        <a:t>) </a:t>
                      </a:r>
                      <a:r>
                        <a:rPr kumimoji="0" lang="en-US" sz="2800" b="0" i="0" u="none" strike="noStrike" cap="none" normalizeH="0" baseline="0" dirty="0" smtClean="0">
                          <a:ln>
                            <a:noFill/>
                          </a:ln>
                          <a:solidFill>
                            <a:schemeClr val="tx1"/>
                          </a:solidFill>
                          <a:effectLst/>
                          <a:latin typeface="Tahoma" pitchFamily="34" charset="0"/>
                          <a:sym typeface="Symbol" pitchFamily="18" charset="2"/>
                        </a:rPr>
                        <a:t></a:t>
                      </a:r>
                      <a:r>
                        <a:rPr kumimoji="0" lang="en-US" sz="2800" b="0" i="0" u="none" strike="noStrike" cap="none" normalizeH="0" baseline="0" dirty="0" smtClean="0">
                          <a:ln>
                            <a:noFill/>
                          </a:ln>
                          <a:solidFill>
                            <a:schemeClr val="tx1"/>
                          </a:solidFill>
                          <a:effectLst/>
                          <a:latin typeface="Tahoma" pitchFamily="34" charset="0"/>
                        </a:rPr>
                        <a:t> z</a:t>
                      </a:r>
                      <a:r>
                        <a:rPr kumimoji="0" lang="en-US" sz="2800" b="0" i="0" u="none" strike="noStrike" cap="none" normalizeH="0" baseline="-25000" dirty="0" smtClean="0">
                          <a:ln>
                            <a:noFill/>
                          </a:ln>
                          <a:solidFill>
                            <a:schemeClr val="tx1"/>
                          </a:solidFill>
                          <a:effectLst/>
                          <a:latin typeface="Tahoma" pitchFamily="34" charset="0"/>
                        </a:rPr>
                        <a:t>3</a:t>
                      </a:r>
                      <a:r>
                        <a:rPr kumimoji="0" lang="en-US" sz="2800" b="0" i="0" u="none" strike="noStrike" cap="none" normalizeH="0" baseline="0" dirty="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Non-final z</a:t>
                      </a:r>
                      <a:r>
                        <a:rPr kumimoji="0" lang="en-US" sz="2800" b="0" i="0" u="none" strike="noStrike" cap="none" normalizeH="0" baseline="-25000" dirty="0" smtClean="0">
                          <a:ln>
                            <a:noFill/>
                          </a:ln>
                          <a:solidFill>
                            <a:schemeClr val="tx1"/>
                          </a:solidFill>
                          <a:effectLst/>
                          <a:latin typeface="Tahoma" pitchFamily="34" charset="0"/>
                        </a:rPr>
                        <a:t>2</a:t>
                      </a:r>
                      <a:r>
                        <a:rPr kumimoji="0" lang="en-US" sz="2800" b="0" i="0" u="none" strike="noStrike" cap="none" normalizeH="0" baseline="0" dirty="0" smtClean="0">
                          <a:ln>
                            <a:noFill/>
                          </a:ln>
                          <a:solidFill>
                            <a:schemeClr val="tx1"/>
                          </a:solidFill>
                          <a:effectLst/>
                          <a:latin typeface="Tahoma" pitchFamily="34" charset="0"/>
                        </a:rPr>
                        <a:t> </a:t>
                      </a:r>
                      <a:r>
                        <a:rPr kumimoji="0" lang="en-US" sz="2800" b="0" i="0" u="none" strike="noStrike" cap="none" normalizeH="0" baseline="0" dirty="0" smtClean="0">
                          <a:ln>
                            <a:noFill/>
                          </a:ln>
                          <a:solidFill>
                            <a:schemeClr val="tx1"/>
                          </a:solidFill>
                          <a:effectLst/>
                          <a:latin typeface="Tahoma" pitchFamily="34" charset="0"/>
                          <a:sym typeface="Symbol" pitchFamily="18" charset="2"/>
                        </a:rPr>
                        <a:t></a:t>
                      </a:r>
                      <a:r>
                        <a:rPr kumimoji="0" lang="en-US" sz="2800" b="0" i="0" u="none" strike="noStrike" cap="none" normalizeH="0" baseline="0" dirty="0" smtClean="0">
                          <a:ln>
                            <a:noFill/>
                          </a:ln>
                          <a:solidFill>
                            <a:schemeClr val="tx1"/>
                          </a:solidFill>
                          <a:effectLst/>
                          <a:latin typeface="Tahoma" pitchFamily="34" charset="0"/>
                        </a:rPr>
                        <a:t> x</a:t>
                      </a:r>
                      <a:r>
                        <a:rPr kumimoji="0" lang="en-US" sz="2800" b="0" i="0" u="none" strike="noStrike" cap="none" normalizeH="0" baseline="-25000" dirty="0" smtClean="0">
                          <a:ln>
                            <a:noFill/>
                          </a:ln>
                          <a:solidFill>
                            <a:schemeClr val="tx1"/>
                          </a:solidFill>
                          <a:effectLst/>
                          <a:latin typeface="Tahoma" pitchFamily="34" charset="0"/>
                        </a:rPr>
                        <a:t>1</a:t>
                      </a:r>
                      <a:r>
                        <a:rPr kumimoji="0" lang="en-US" sz="2800" b="0" i="0" u="none" strike="noStrike" cap="none" normalizeH="0" baseline="0" dirty="0" smtClean="0">
                          <a:ln>
                            <a:noFill/>
                          </a:ln>
                          <a:solidFill>
                            <a:schemeClr val="tx1"/>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x</a:t>
                      </a:r>
                      <a:r>
                        <a:rPr kumimoji="0" lang="en-US" sz="2800" b="0" i="0" u="none" strike="noStrike" cap="none" normalizeH="0" baseline="-25000" dirty="0" smtClean="0">
                          <a:ln>
                            <a:noFill/>
                          </a:ln>
                          <a:solidFill>
                            <a:schemeClr val="tx1"/>
                          </a:solidFill>
                          <a:effectLst/>
                          <a:latin typeface="Tahoma" pitchFamily="34" charset="0"/>
                        </a:rPr>
                        <a:t>1</a:t>
                      </a:r>
                      <a:r>
                        <a:rPr kumimoji="0" lang="en-US" sz="2800" b="0" i="0" u="none" strike="noStrike" cap="none" normalizeH="0" baseline="0" dirty="0" smtClean="0">
                          <a:ln>
                            <a:noFill/>
                          </a:ln>
                          <a:solidFill>
                            <a:schemeClr val="tx1"/>
                          </a:solidFill>
                          <a:effectLst/>
                          <a:latin typeface="Tahoma" pitchFamily="34" charset="0"/>
                        </a:rPr>
                        <a:t> </a:t>
                      </a:r>
                      <a:r>
                        <a:rPr kumimoji="0" lang="en-US" sz="2800" b="0" i="0" u="none" strike="noStrike" cap="none" normalizeH="0" baseline="0" dirty="0" smtClean="0">
                          <a:ln>
                            <a:noFill/>
                          </a:ln>
                          <a:solidFill>
                            <a:schemeClr val="tx1"/>
                          </a:solidFill>
                          <a:effectLst/>
                          <a:latin typeface="Tahoma" pitchFamily="34" charset="0"/>
                          <a:sym typeface="Symbol" pitchFamily="18" charset="2"/>
                        </a:rPr>
                        <a:t></a:t>
                      </a:r>
                      <a:r>
                        <a:rPr kumimoji="0" lang="en-US" sz="2800" b="0" i="0" u="none" strike="noStrike" cap="none" normalizeH="0" baseline="0" dirty="0" smtClean="0">
                          <a:ln>
                            <a:noFill/>
                          </a:ln>
                          <a:solidFill>
                            <a:schemeClr val="tx1"/>
                          </a:solidFill>
                          <a:effectLst/>
                          <a:latin typeface="Tahoma" pitchFamily="34" charset="0"/>
                        </a:rPr>
                        <a:t> z</a:t>
                      </a:r>
                      <a:r>
                        <a:rPr kumimoji="0" lang="en-US" sz="2800" b="0" i="0" u="none" strike="noStrike" cap="none" normalizeH="0" baseline="-25000" dirty="0" smtClean="0">
                          <a:ln>
                            <a:noFill/>
                          </a:ln>
                          <a:solidFill>
                            <a:schemeClr val="tx1"/>
                          </a:solidFill>
                          <a:effectLst/>
                          <a:latin typeface="Tahoma" pitchFamily="34" charset="0"/>
                        </a:rPr>
                        <a:t>2</a:t>
                      </a:r>
                      <a:r>
                        <a:rPr kumimoji="0" lang="en-US" sz="2800" b="0" i="0" u="none" strike="noStrike" cap="none" normalizeH="0" baseline="0" dirty="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(x</a:t>
                      </a:r>
                      <a:r>
                        <a:rPr kumimoji="0" lang="en-US" sz="2800" b="0" i="0" u="none" strike="noStrike" cap="none" normalizeH="0" baseline="-25000" dirty="0" smtClean="0">
                          <a:ln>
                            <a:noFill/>
                          </a:ln>
                          <a:solidFill>
                            <a:schemeClr val="tx1"/>
                          </a:solidFill>
                          <a:effectLst/>
                          <a:latin typeface="Tahoma" pitchFamily="34" charset="0"/>
                        </a:rPr>
                        <a:t>2</a:t>
                      </a:r>
                      <a:r>
                        <a:rPr kumimoji="0" lang="en-US" sz="2800" b="0" i="0" u="none" strike="noStrike" cap="none" normalizeH="0" baseline="0" dirty="0" smtClean="0">
                          <a:ln>
                            <a:noFill/>
                          </a:ln>
                          <a:solidFill>
                            <a:schemeClr val="tx1"/>
                          </a:solidFill>
                          <a:effectLst/>
                          <a:latin typeface="Tahoma" pitchFamily="34" charset="0"/>
                        </a:rPr>
                        <a:t>, x</a:t>
                      </a:r>
                      <a:r>
                        <a:rPr kumimoji="0" lang="en-US" sz="2800" b="0" i="0" u="none" strike="noStrike" cap="none" normalizeH="0" baseline="-25000" dirty="0" smtClean="0">
                          <a:ln>
                            <a:noFill/>
                          </a:ln>
                          <a:solidFill>
                            <a:schemeClr val="tx1"/>
                          </a:solidFill>
                          <a:effectLst/>
                          <a:latin typeface="Tahoma" pitchFamily="34" charset="0"/>
                        </a:rPr>
                        <a:t>1</a:t>
                      </a:r>
                      <a:r>
                        <a:rPr kumimoji="0" lang="en-US" sz="2800" b="0" i="0" u="none" strike="noStrike" cap="none" normalizeH="0" baseline="0" dirty="0" smtClean="0">
                          <a:ln>
                            <a:noFill/>
                          </a:ln>
                          <a:solidFill>
                            <a:schemeClr val="tx1"/>
                          </a:solidFill>
                          <a:effectLst/>
                          <a:latin typeface="Tahoma" pitchFamily="34" charset="0"/>
                        </a:rPr>
                        <a:t>) </a:t>
                      </a:r>
                      <a:r>
                        <a:rPr kumimoji="0" lang="en-US" sz="2800" b="0" i="0" u="none" strike="noStrike" cap="none" normalizeH="0" baseline="0" dirty="0" smtClean="0">
                          <a:ln>
                            <a:noFill/>
                          </a:ln>
                          <a:solidFill>
                            <a:schemeClr val="tx1"/>
                          </a:solidFill>
                          <a:effectLst/>
                          <a:latin typeface="Tahoma" pitchFamily="34" charset="0"/>
                          <a:sym typeface="Symbol" pitchFamily="18" charset="2"/>
                        </a:rPr>
                        <a:t></a:t>
                      </a:r>
                      <a:r>
                        <a:rPr kumimoji="0" lang="en-US" sz="2800" b="0" i="0" u="none" strike="noStrike" cap="none" normalizeH="0" baseline="0" dirty="0" smtClean="0">
                          <a:ln>
                            <a:noFill/>
                          </a:ln>
                          <a:solidFill>
                            <a:schemeClr val="tx1"/>
                          </a:solidFill>
                          <a:effectLst/>
                          <a:latin typeface="Tahoma" pitchFamily="34" charset="0"/>
                        </a:rPr>
                        <a:t> z</a:t>
                      </a:r>
                      <a:r>
                        <a:rPr kumimoji="0" lang="en-US" sz="2800" b="0" i="0" u="none" strike="noStrike" cap="none" normalizeH="0" baseline="-25000" dirty="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z</a:t>
                      </a:r>
                      <a:r>
                        <a:rPr kumimoji="0" lang="en-US" sz="2800" b="0" i="0" u="none" strike="noStrike" cap="none" normalizeH="0" baseline="-25000" dirty="0" smtClean="0">
                          <a:ln>
                            <a:noFill/>
                          </a:ln>
                          <a:solidFill>
                            <a:schemeClr val="tx1"/>
                          </a:solidFill>
                          <a:effectLst/>
                          <a:latin typeface="Tahoma" pitchFamily="34" charset="0"/>
                        </a:rPr>
                        <a:t>3</a:t>
                      </a:r>
                      <a:r>
                        <a:rPr kumimoji="0" lang="en-US" sz="2800" b="0" i="0" u="none" strike="noStrike" cap="none" normalizeH="0" baseline="0" dirty="0" smtClean="0">
                          <a:ln>
                            <a:noFill/>
                          </a:ln>
                          <a:solidFill>
                            <a:schemeClr val="tx1"/>
                          </a:solidFill>
                          <a:effectLst/>
                          <a:latin typeface="Tahoma" pitchFamily="34" charset="0"/>
                        </a:rPr>
                        <a:t> + </a:t>
                      </a:r>
                      <a:r>
                        <a:rPr kumimoji="0" lang="en-US" sz="2800" b="0" i="0" u="none" strike="noStrike" cap="none" normalizeH="0" baseline="0" dirty="0" smtClean="0">
                          <a:ln>
                            <a:noFill/>
                          </a:ln>
                          <a:solidFill>
                            <a:schemeClr val="tx1"/>
                          </a:solidFill>
                          <a:effectLst/>
                          <a:latin typeface="Tahoma" pitchFamily="34" charset="0"/>
                          <a:sym typeface="Symbol" pitchFamily="18" charset="2"/>
                        </a:rPr>
                        <a:t></a:t>
                      </a:r>
                      <a:r>
                        <a:rPr kumimoji="0" lang="en-US" sz="2800" b="0" i="0" u="none" strike="noStrike" cap="none" normalizeH="0" baseline="0" dirty="0" smtClean="0">
                          <a:ln>
                            <a:noFill/>
                          </a:ln>
                          <a:solidFill>
                            <a:schemeClr val="tx1"/>
                          </a:solidFill>
                          <a:effectLst/>
                          <a:latin typeface="Tahoma" pitchFamily="34" charset="0"/>
                        </a:rPr>
                        <a:t> (x</a:t>
                      </a:r>
                      <a:r>
                        <a:rPr kumimoji="0" lang="en-US" sz="2800" b="0" i="0" u="none" strike="noStrike" cap="none" normalizeH="0" baseline="-25000" dirty="0" smtClean="0">
                          <a:ln>
                            <a:noFill/>
                          </a:ln>
                          <a:solidFill>
                            <a:schemeClr val="tx1"/>
                          </a:solidFill>
                          <a:effectLst/>
                          <a:latin typeface="Tahoma" pitchFamily="34" charset="0"/>
                        </a:rPr>
                        <a:t>2</a:t>
                      </a:r>
                      <a:r>
                        <a:rPr kumimoji="0" lang="en-US" sz="2800" b="0" i="0" u="none" strike="noStrike" cap="none" normalizeH="0" baseline="0" dirty="0" smtClean="0">
                          <a:ln>
                            <a:noFill/>
                          </a:ln>
                          <a:solidFill>
                            <a:schemeClr val="tx1"/>
                          </a:solidFill>
                          <a:effectLst/>
                          <a:latin typeface="Tahoma" pitchFamily="34" charset="0"/>
                        </a:rPr>
                        <a:t>, x</a:t>
                      </a:r>
                      <a:r>
                        <a:rPr kumimoji="0" lang="en-US" sz="2800" b="0" i="0" u="none" strike="noStrike" cap="none" normalizeH="0" baseline="-25000" dirty="0" smtClean="0">
                          <a:ln>
                            <a:noFill/>
                          </a:ln>
                          <a:solidFill>
                            <a:schemeClr val="tx1"/>
                          </a:solidFill>
                          <a:effectLst/>
                          <a:latin typeface="Tahoma" pitchFamily="34" charset="0"/>
                        </a:rPr>
                        <a:t>1</a:t>
                      </a:r>
                      <a:r>
                        <a:rPr kumimoji="0" lang="en-US" sz="2800" b="0" i="0" u="none" strike="noStrike" cap="none" normalizeH="0" baseline="0" dirty="0" smtClean="0">
                          <a:ln>
                            <a:noFill/>
                          </a:ln>
                          <a:solidFill>
                            <a:schemeClr val="tx1"/>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x</a:t>
                      </a:r>
                      <a:r>
                        <a:rPr kumimoji="0" lang="en-US" sz="2800" b="0" i="0" u="none" strike="noStrike" cap="none" normalizeH="0" baseline="-25000" dirty="0" smtClean="0">
                          <a:ln>
                            <a:noFill/>
                          </a:ln>
                          <a:solidFill>
                            <a:schemeClr val="tx1"/>
                          </a:solidFill>
                          <a:effectLst/>
                          <a:latin typeface="Tahoma" pitchFamily="34" charset="0"/>
                        </a:rPr>
                        <a:t>1</a:t>
                      </a:r>
                      <a:r>
                        <a:rPr kumimoji="0" lang="en-US" sz="2800" b="0" i="0" u="none" strike="noStrike" cap="none" normalizeH="0" baseline="0" dirty="0" smtClean="0">
                          <a:ln>
                            <a:noFill/>
                          </a:ln>
                          <a:solidFill>
                            <a:schemeClr val="tx1"/>
                          </a:solidFill>
                          <a:effectLst/>
                          <a:latin typeface="Tahoma" pitchFamily="34" charset="0"/>
                        </a:rPr>
                        <a:t> </a:t>
                      </a:r>
                      <a:r>
                        <a:rPr kumimoji="0" lang="en-US" sz="2800" b="0" i="0" u="none" strike="noStrike" cap="none" normalizeH="0" baseline="0" dirty="0" smtClean="0">
                          <a:ln>
                            <a:noFill/>
                          </a:ln>
                          <a:solidFill>
                            <a:schemeClr val="tx1"/>
                          </a:solidFill>
                          <a:effectLst/>
                          <a:latin typeface="Tahoma" pitchFamily="34" charset="0"/>
                          <a:sym typeface="Symbol" pitchFamily="18" charset="2"/>
                        </a:rPr>
                        <a:t></a:t>
                      </a:r>
                      <a:r>
                        <a:rPr kumimoji="0" lang="en-US" sz="2800" b="0" i="0" u="none" strike="noStrike" cap="none" normalizeH="0" baseline="0" dirty="0" smtClean="0">
                          <a:ln>
                            <a:noFill/>
                          </a:ln>
                          <a:solidFill>
                            <a:schemeClr val="tx1"/>
                          </a:solidFill>
                          <a:effectLst/>
                          <a:latin typeface="Tahoma" pitchFamily="34" charset="0"/>
                        </a:rPr>
                        <a:t> z</a:t>
                      </a:r>
                      <a:r>
                        <a:rPr kumimoji="0" lang="en-US" sz="2800" b="0" i="0" u="none" strike="noStrike" cap="none" normalizeH="0" baseline="-25000" dirty="0" smtClean="0">
                          <a:ln>
                            <a:noFill/>
                          </a:ln>
                          <a:solidFill>
                            <a:schemeClr val="tx1"/>
                          </a:solidFill>
                          <a:effectLst/>
                          <a:latin typeface="Tahoma" pitchFamily="34" charset="0"/>
                        </a:rPr>
                        <a:t>2</a:t>
                      </a:r>
                      <a:r>
                        <a:rPr kumimoji="0" lang="en-US" sz="2800" b="0" i="0" u="none" strike="noStrike" cap="none" normalizeH="0" baseline="0" dirty="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(x</a:t>
                      </a:r>
                      <a:r>
                        <a:rPr kumimoji="0" lang="en-US" sz="2800" b="0" i="0" u="none" strike="noStrike" cap="none" normalizeH="0" baseline="-25000" dirty="0" smtClean="0">
                          <a:ln>
                            <a:noFill/>
                          </a:ln>
                          <a:solidFill>
                            <a:schemeClr val="tx1"/>
                          </a:solidFill>
                          <a:effectLst/>
                          <a:latin typeface="Tahoma" pitchFamily="34" charset="0"/>
                        </a:rPr>
                        <a:t>2</a:t>
                      </a:r>
                      <a:r>
                        <a:rPr kumimoji="0" lang="en-US" sz="2800" b="0" i="0" u="none" strike="noStrike" cap="none" normalizeH="0" baseline="0" dirty="0" smtClean="0">
                          <a:ln>
                            <a:noFill/>
                          </a:ln>
                          <a:solidFill>
                            <a:schemeClr val="tx1"/>
                          </a:solidFill>
                          <a:effectLst/>
                          <a:latin typeface="Tahoma" pitchFamily="34" charset="0"/>
                        </a:rPr>
                        <a:t>, x</a:t>
                      </a:r>
                      <a:r>
                        <a:rPr kumimoji="0" lang="en-US" sz="2800" b="0" i="0" u="none" strike="noStrike" cap="none" normalizeH="0" baseline="-25000" dirty="0" smtClean="0">
                          <a:ln>
                            <a:noFill/>
                          </a:ln>
                          <a:solidFill>
                            <a:schemeClr val="tx1"/>
                          </a:solidFill>
                          <a:effectLst/>
                          <a:latin typeface="Tahoma" pitchFamily="34" charset="0"/>
                        </a:rPr>
                        <a:t>1</a:t>
                      </a:r>
                      <a:r>
                        <a:rPr kumimoji="0" lang="en-US" sz="2800" b="0" i="0" u="none" strike="noStrike" cap="none" normalizeH="0" baseline="0" dirty="0" smtClean="0">
                          <a:ln>
                            <a:noFill/>
                          </a:ln>
                          <a:solidFill>
                            <a:schemeClr val="tx1"/>
                          </a:solidFill>
                          <a:effectLst/>
                          <a:latin typeface="Tahoma" pitchFamily="34" charset="0"/>
                        </a:rPr>
                        <a:t>) </a:t>
                      </a:r>
                      <a:r>
                        <a:rPr kumimoji="0" lang="en-US" sz="2800" b="0" i="0" u="none" strike="noStrike" cap="none" normalizeH="0" baseline="0" dirty="0" smtClean="0">
                          <a:ln>
                            <a:noFill/>
                          </a:ln>
                          <a:solidFill>
                            <a:schemeClr val="tx1"/>
                          </a:solidFill>
                          <a:effectLst/>
                          <a:latin typeface="Tahoma" pitchFamily="34" charset="0"/>
                          <a:sym typeface="Symbol" pitchFamily="18" charset="2"/>
                        </a:rPr>
                        <a:t></a:t>
                      </a:r>
                      <a:r>
                        <a:rPr kumimoji="0" lang="en-US" sz="2800" b="0" i="0" u="none" strike="noStrike" cap="none" normalizeH="0" baseline="0" dirty="0" smtClean="0">
                          <a:ln>
                            <a:noFill/>
                          </a:ln>
                          <a:solidFill>
                            <a:schemeClr val="tx1"/>
                          </a:solidFill>
                          <a:effectLst/>
                          <a:latin typeface="Tahoma" pitchFamily="34" charset="0"/>
                        </a:rPr>
                        <a:t> z</a:t>
                      </a:r>
                      <a:r>
                        <a:rPr kumimoji="0" lang="en-US" sz="2800" b="0" i="0" u="none" strike="noStrike" cap="none" normalizeH="0" baseline="-25000" dirty="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600612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Example</a:t>
            </a:r>
          </a:p>
        </p:txBody>
      </p:sp>
      <p:graphicFrame>
        <p:nvGraphicFramePr>
          <p:cNvPr id="8" name="Group 27"/>
          <p:cNvGraphicFramePr>
            <a:graphicFrameLocks noGrp="1"/>
          </p:cNvGraphicFramePr>
          <p:nvPr>
            <p:ph idx="4294967295"/>
            <p:extLst>
              <p:ext uri="{D42A27DB-BD31-4B8C-83A1-F6EECF244321}">
                <p14:modId xmlns:p14="http://schemas.microsoft.com/office/powerpoint/2010/main" val="673389092"/>
              </p:ext>
            </p:extLst>
          </p:nvPr>
        </p:nvGraphicFramePr>
        <p:xfrm>
          <a:off x="381000" y="3733800"/>
          <a:ext cx="8229600" cy="2590800"/>
        </p:xfrm>
        <a:graphic>
          <a:graphicData uri="http://schemas.openxmlformats.org/drawingml/2006/table">
            <a:tbl>
              <a:tblPr/>
              <a:tblGrid>
                <a:gridCol w="2743200"/>
                <a:gridCol w="2743200"/>
                <a:gridCol w="2743200"/>
              </a:tblGrid>
              <a:tr h="406400">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Old states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New states after reading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tr>
              <a:tr h="406400">
                <a:tc vMerge="1">
                  <a:txBody>
                    <a:bodyPr/>
                    <a:lstStyle/>
                    <a:p>
                      <a:endParaRPr lang="en-GB"/>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b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z</a:t>
                      </a:r>
                      <a:r>
                        <a:rPr kumimoji="0" lang="en-US" sz="2800" b="0" i="0" u="none" strike="noStrike" cap="none" normalizeH="0" baseline="-25000" dirty="0" smtClean="0">
                          <a:ln>
                            <a:noFill/>
                          </a:ln>
                          <a:solidFill>
                            <a:schemeClr val="tx1"/>
                          </a:solidFill>
                          <a:effectLst/>
                          <a:latin typeface="Tahoma" pitchFamily="34" charset="0"/>
                        </a:rPr>
                        <a:t>1 </a:t>
                      </a:r>
                      <a:r>
                        <a:rPr kumimoji="0" lang="en-US" sz="2800" b="0" i="0" u="none" strike="noStrike" cap="none" normalizeH="0" baseline="0" dirty="0" smtClean="0">
                          <a:ln>
                            <a:noFill/>
                          </a:ln>
                          <a:solidFill>
                            <a:schemeClr val="tx1"/>
                          </a:solidFill>
                          <a:effectLst/>
                          <a:latin typeface="Tahoma" pitchFamily="34" charset="0"/>
                        </a:rPr>
                        <a:t>- + </a:t>
                      </a:r>
                      <a:r>
                        <a:rPr kumimoji="0" lang="en-US" sz="2800" b="0" i="0" u="none" strike="noStrike" cap="none" normalizeH="0" baseline="0" dirty="0" smtClean="0">
                          <a:ln>
                            <a:noFill/>
                          </a:ln>
                          <a:solidFill>
                            <a:schemeClr val="tx1"/>
                          </a:solidFill>
                          <a:effectLst/>
                          <a:latin typeface="Tahoma" pitchFamily="34" charset="0"/>
                          <a:sym typeface="Symbol" pitchFamily="18" charset="2"/>
                        </a:rPr>
                        <a:t></a:t>
                      </a:r>
                      <a:r>
                        <a:rPr kumimoji="0" lang="en-US" sz="2800" b="0" i="0" u="none" strike="noStrike" cap="none" normalizeH="0" baseline="0" dirty="0" smtClean="0">
                          <a:ln>
                            <a:noFill/>
                          </a:ln>
                          <a:solidFill>
                            <a:schemeClr val="tx1"/>
                          </a:solidFill>
                          <a:effectLst/>
                          <a:latin typeface="Tahoma" pitchFamily="34" charset="0"/>
                        </a:rPr>
                        <a:t> x</a:t>
                      </a:r>
                      <a:r>
                        <a:rPr kumimoji="0" lang="en-US" sz="2800" b="0" i="0" u="none" strike="noStrike" cap="none" normalizeH="0" baseline="-25000" dirty="0" smtClean="0">
                          <a:ln>
                            <a:noFill/>
                          </a:ln>
                          <a:solidFill>
                            <a:schemeClr val="tx1"/>
                          </a:solidFill>
                          <a:effectLst/>
                          <a:latin typeface="Tahoma" pitchFamily="34" charset="0"/>
                        </a:rPr>
                        <a:t>1</a:t>
                      </a:r>
                      <a:r>
                        <a:rPr kumimoji="0" lang="en-US" sz="2800" b="0" i="0" u="none" strike="noStrike" cap="none" normalizeH="0" baseline="0" dirty="0" smtClean="0">
                          <a:ln>
                            <a:noFill/>
                          </a:ln>
                          <a:solidFill>
                            <a:schemeClr val="tx1"/>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Non-final x</a:t>
                      </a:r>
                      <a:r>
                        <a:rPr kumimoji="0" lang="en-US" sz="2800" b="0" i="0" u="none" strike="noStrike" cap="none" normalizeH="0" baseline="-25000" dirty="0" smtClean="0">
                          <a:ln>
                            <a:noFill/>
                          </a:ln>
                          <a:solidFill>
                            <a:schemeClr val="tx1"/>
                          </a:solidFill>
                          <a:effectLst/>
                          <a:latin typeface="Tahoma" pitchFamily="34" charset="0"/>
                        </a:rPr>
                        <a:t>1</a:t>
                      </a:r>
                      <a:r>
                        <a:rPr kumimoji="0" lang="en-US" sz="2800" b="0" i="0" u="none" strike="noStrike" cap="none" normalizeH="0" baseline="0" dirty="0" smtClean="0">
                          <a:ln>
                            <a:noFill/>
                          </a:ln>
                          <a:solidFill>
                            <a:schemeClr val="tx1"/>
                          </a:solidFill>
                          <a:effectLst/>
                          <a:latin typeface="Tahoma" pitchFamily="34" charset="0"/>
                        </a:rPr>
                        <a:t> </a:t>
                      </a:r>
                      <a:r>
                        <a:rPr kumimoji="0" lang="en-US" sz="2800" b="0" i="0" u="none" strike="noStrike" cap="none" normalizeH="0" baseline="0" dirty="0" smtClean="0">
                          <a:ln>
                            <a:noFill/>
                          </a:ln>
                          <a:solidFill>
                            <a:schemeClr val="tx1"/>
                          </a:solidFill>
                          <a:effectLst/>
                          <a:latin typeface="Tahoma" pitchFamily="34" charset="0"/>
                          <a:sym typeface="Symbol" pitchFamily="18" charset="2"/>
                        </a:rPr>
                        <a:t></a:t>
                      </a:r>
                      <a:r>
                        <a:rPr kumimoji="0" lang="en-US" sz="2800" b="0" i="0" u="none" strike="noStrike" cap="none" normalizeH="0" baseline="0" dirty="0" smtClean="0">
                          <a:ln>
                            <a:noFill/>
                          </a:ln>
                          <a:solidFill>
                            <a:schemeClr val="tx1"/>
                          </a:solidFill>
                          <a:effectLst/>
                          <a:latin typeface="Tahoma" pitchFamily="34" charset="0"/>
                        </a:rPr>
                        <a:t> z</a:t>
                      </a:r>
                      <a:r>
                        <a:rPr kumimoji="0" lang="en-US" sz="2800" b="0" i="0" u="none" strike="noStrike" cap="none" normalizeH="0" baseline="-25000" dirty="0" smtClean="0">
                          <a:ln>
                            <a:noFill/>
                          </a:ln>
                          <a:solidFill>
                            <a:schemeClr val="tx1"/>
                          </a:solidFill>
                          <a:effectLst/>
                          <a:latin typeface="Tahoma" pitchFamily="34" charset="0"/>
                        </a:rPr>
                        <a:t>2</a:t>
                      </a:r>
                      <a:r>
                        <a:rPr kumimoji="0" lang="en-US" sz="2800" b="0" i="0" u="none" strike="noStrike" cap="none" normalizeH="0" baseline="0" dirty="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(x</a:t>
                      </a:r>
                      <a:r>
                        <a:rPr kumimoji="0" lang="en-US" sz="2800" b="0" i="0" u="none" strike="noStrike" cap="none" normalizeH="0" baseline="-25000" dirty="0" smtClean="0">
                          <a:ln>
                            <a:noFill/>
                          </a:ln>
                          <a:solidFill>
                            <a:schemeClr val="tx1"/>
                          </a:solidFill>
                          <a:effectLst/>
                          <a:latin typeface="Tahoma" pitchFamily="34" charset="0"/>
                        </a:rPr>
                        <a:t>2</a:t>
                      </a:r>
                      <a:r>
                        <a:rPr kumimoji="0" lang="en-US" sz="2800" b="0" i="0" u="none" strike="noStrike" cap="none" normalizeH="0" baseline="0" dirty="0" smtClean="0">
                          <a:ln>
                            <a:noFill/>
                          </a:ln>
                          <a:solidFill>
                            <a:schemeClr val="tx1"/>
                          </a:solidFill>
                          <a:effectLst/>
                          <a:latin typeface="Tahoma" pitchFamily="34" charset="0"/>
                        </a:rPr>
                        <a:t>, x</a:t>
                      </a:r>
                      <a:r>
                        <a:rPr kumimoji="0" lang="en-US" sz="2800" b="0" i="0" u="none" strike="noStrike" cap="none" normalizeH="0" baseline="-25000" dirty="0" smtClean="0">
                          <a:ln>
                            <a:noFill/>
                          </a:ln>
                          <a:solidFill>
                            <a:schemeClr val="tx1"/>
                          </a:solidFill>
                          <a:effectLst/>
                          <a:latin typeface="Tahoma" pitchFamily="34" charset="0"/>
                        </a:rPr>
                        <a:t>1</a:t>
                      </a:r>
                      <a:r>
                        <a:rPr kumimoji="0" lang="en-US" sz="2800" b="0" i="0" u="none" strike="noStrike" cap="none" normalizeH="0" baseline="0" dirty="0" smtClean="0">
                          <a:ln>
                            <a:noFill/>
                          </a:ln>
                          <a:solidFill>
                            <a:schemeClr val="tx1"/>
                          </a:solidFill>
                          <a:effectLst/>
                          <a:latin typeface="Tahoma" pitchFamily="34" charset="0"/>
                        </a:rPr>
                        <a:t>) </a:t>
                      </a:r>
                      <a:r>
                        <a:rPr kumimoji="0" lang="en-US" sz="2800" b="0" i="0" u="none" strike="noStrike" cap="none" normalizeH="0" baseline="0" dirty="0" smtClean="0">
                          <a:ln>
                            <a:noFill/>
                          </a:ln>
                          <a:solidFill>
                            <a:schemeClr val="tx1"/>
                          </a:solidFill>
                          <a:effectLst/>
                          <a:latin typeface="Tahoma" pitchFamily="34" charset="0"/>
                          <a:sym typeface="Symbol" pitchFamily="18" charset="2"/>
                        </a:rPr>
                        <a:t></a:t>
                      </a:r>
                      <a:r>
                        <a:rPr kumimoji="0" lang="en-US" sz="2800" b="0" i="0" u="none" strike="noStrike" cap="none" normalizeH="0" baseline="0" dirty="0" smtClean="0">
                          <a:ln>
                            <a:noFill/>
                          </a:ln>
                          <a:solidFill>
                            <a:schemeClr val="tx1"/>
                          </a:solidFill>
                          <a:effectLst/>
                          <a:latin typeface="Tahoma" pitchFamily="34" charset="0"/>
                        </a:rPr>
                        <a:t> z</a:t>
                      </a:r>
                      <a:r>
                        <a:rPr kumimoji="0" lang="en-US" sz="2800" b="0" i="0" u="none" strike="noStrike" cap="none" normalizeH="0" baseline="-25000" dirty="0" smtClean="0">
                          <a:ln>
                            <a:noFill/>
                          </a:ln>
                          <a:solidFill>
                            <a:schemeClr val="tx1"/>
                          </a:solidFill>
                          <a:effectLst/>
                          <a:latin typeface="Tahoma" pitchFamily="34" charset="0"/>
                        </a:rPr>
                        <a:t>3</a:t>
                      </a:r>
                      <a:r>
                        <a:rPr kumimoji="0" lang="en-US" sz="2800" b="0" i="0" u="none" strike="noStrike" cap="none" normalizeH="0" baseline="0" dirty="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Non-final z</a:t>
                      </a:r>
                      <a:r>
                        <a:rPr kumimoji="0" lang="en-US" sz="2800" b="0" i="0" u="none" strike="noStrike" cap="none" normalizeH="0" baseline="-25000" dirty="0" smtClean="0">
                          <a:ln>
                            <a:noFill/>
                          </a:ln>
                          <a:solidFill>
                            <a:schemeClr val="tx1"/>
                          </a:solidFill>
                          <a:effectLst/>
                          <a:latin typeface="Tahoma" pitchFamily="34" charset="0"/>
                        </a:rPr>
                        <a:t>2</a:t>
                      </a:r>
                      <a:r>
                        <a:rPr kumimoji="0" lang="en-US" sz="2800" b="0" i="0" u="none" strike="noStrike" cap="none" normalizeH="0" baseline="0" dirty="0" smtClean="0">
                          <a:ln>
                            <a:noFill/>
                          </a:ln>
                          <a:solidFill>
                            <a:schemeClr val="tx1"/>
                          </a:solidFill>
                          <a:effectLst/>
                          <a:latin typeface="Tahoma" pitchFamily="34" charset="0"/>
                        </a:rPr>
                        <a:t> </a:t>
                      </a:r>
                      <a:r>
                        <a:rPr kumimoji="0" lang="en-US" sz="2800" b="0" i="0" u="none" strike="noStrike" cap="none" normalizeH="0" baseline="0" dirty="0" smtClean="0">
                          <a:ln>
                            <a:noFill/>
                          </a:ln>
                          <a:solidFill>
                            <a:schemeClr val="tx1"/>
                          </a:solidFill>
                          <a:effectLst/>
                          <a:latin typeface="Tahoma" pitchFamily="34" charset="0"/>
                          <a:sym typeface="Symbol" pitchFamily="18" charset="2"/>
                        </a:rPr>
                        <a:t></a:t>
                      </a:r>
                      <a:r>
                        <a:rPr kumimoji="0" lang="en-US" sz="2800" b="0" i="0" u="none" strike="noStrike" cap="none" normalizeH="0" baseline="0" dirty="0" smtClean="0">
                          <a:ln>
                            <a:noFill/>
                          </a:ln>
                          <a:solidFill>
                            <a:schemeClr val="tx1"/>
                          </a:solidFill>
                          <a:effectLst/>
                          <a:latin typeface="Tahoma" pitchFamily="34" charset="0"/>
                        </a:rPr>
                        <a:t> x</a:t>
                      </a:r>
                      <a:r>
                        <a:rPr kumimoji="0" lang="en-US" sz="2800" b="0" i="0" u="none" strike="noStrike" cap="none" normalizeH="0" baseline="-25000" dirty="0" smtClean="0">
                          <a:ln>
                            <a:noFill/>
                          </a:ln>
                          <a:solidFill>
                            <a:schemeClr val="tx1"/>
                          </a:solidFill>
                          <a:effectLst/>
                          <a:latin typeface="Tahoma" pitchFamily="34" charset="0"/>
                        </a:rPr>
                        <a:t>1</a:t>
                      </a:r>
                      <a:r>
                        <a:rPr kumimoji="0" lang="en-US" sz="2800" b="0" i="0" u="none" strike="noStrike" cap="none" normalizeH="0" baseline="0" dirty="0" smtClean="0">
                          <a:ln>
                            <a:noFill/>
                          </a:ln>
                          <a:solidFill>
                            <a:schemeClr val="tx1"/>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x</a:t>
                      </a:r>
                      <a:r>
                        <a:rPr kumimoji="0" lang="en-US" sz="2800" b="0" i="0" u="none" strike="noStrike" cap="none" normalizeH="0" baseline="-25000" dirty="0" smtClean="0">
                          <a:ln>
                            <a:noFill/>
                          </a:ln>
                          <a:solidFill>
                            <a:schemeClr val="tx1"/>
                          </a:solidFill>
                          <a:effectLst/>
                          <a:latin typeface="Tahoma" pitchFamily="34" charset="0"/>
                        </a:rPr>
                        <a:t>1</a:t>
                      </a:r>
                      <a:r>
                        <a:rPr kumimoji="0" lang="en-US" sz="2800" b="0" i="0" u="none" strike="noStrike" cap="none" normalizeH="0" baseline="0" dirty="0" smtClean="0">
                          <a:ln>
                            <a:noFill/>
                          </a:ln>
                          <a:solidFill>
                            <a:schemeClr val="tx1"/>
                          </a:solidFill>
                          <a:effectLst/>
                          <a:latin typeface="Tahoma" pitchFamily="34" charset="0"/>
                        </a:rPr>
                        <a:t> </a:t>
                      </a:r>
                      <a:r>
                        <a:rPr kumimoji="0" lang="en-US" sz="2800" b="0" i="0" u="none" strike="noStrike" cap="none" normalizeH="0" baseline="0" dirty="0" smtClean="0">
                          <a:ln>
                            <a:noFill/>
                          </a:ln>
                          <a:solidFill>
                            <a:schemeClr val="tx1"/>
                          </a:solidFill>
                          <a:effectLst/>
                          <a:latin typeface="Tahoma" pitchFamily="34" charset="0"/>
                          <a:sym typeface="Symbol" pitchFamily="18" charset="2"/>
                        </a:rPr>
                        <a:t></a:t>
                      </a:r>
                      <a:r>
                        <a:rPr kumimoji="0" lang="en-US" sz="2800" b="0" i="0" u="none" strike="noStrike" cap="none" normalizeH="0" baseline="0" dirty="0" smtClean="0">
                          <a:ln>
                            <a:noFill/>
                          </a:ln>
                          <a:solidFill>
                            <a:schemeClr val="tx1"/>
                          </a:solidFill>
                          <a:effectLst/>
                          <a:latin typeface="Tahoma" pitchFamily="34" charset="0"/>
                        </a:rPr>
                        <a:t> z</a:t>
                      </a:r>
                      <a:r>
                        <a:rPr kumimoji="0" lang="en-US" sz="2800" b="0" i="0" u="none" strike="noStrike" cap="none" normalizeH="0" baseline="-25000" dirty="0" smtClean="0">
                          <a:ln>
                            <a:noFill/>
                          </a:ln>
                          <a:solidFill>
                            <a:schemeClr val="tx1"/>
                          </a:solidFill>
                          <a:effectLst/>
                          <a:latin typeface="Tahoma" pitchFamily="34" charset="0"/>
                        </a:rPr>
                        <a:t>2</a:t>
                      </a:r>
                      <a:r>
                        <a:rPr kumimoji="0" lang="en-US" sz="2800" b="0" i="0" u="none" strike="noStrike" cap="none" normalizeH="0" baseline="0" dirty="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(x</a:t>
                      </a:r>
                      <a:r>
                        <a:rPr kumimoji="0" lang="en-US" sz="2800" b="0" i="0" u="none" strike="noStrike" cap="none" normalizeH="0" baseline="-25000" dirty="0" smtClean="0">
                          <a:ln>
                            <a:noFill/>
                          </a:ln>
                          <a:solidFill>
                            <a:schemeClr val="tx1"/>
                          </a:solidFill>
                          <a:effectLst/>
                          <a:latin typeface="Tahoma" pitchFamily="34" charset="0"/>
                        </a:rPr>
                        <a:t>2</a:t>
                      </a:r>
                      <a:r>
                        <a:rPr kumimoji="0" lang="en-US" sz="2800" b="0" i="0" u="none" strike="noStrike" cap="none" normalizeH="0" baseline="0" dirty="0" smtClean="0">
                          <a:ln>
                            <a:noFill/>
                          </a:ln>
                          <a:solidFill>
                            <a:schemeClr val="tx1"/>
                          </a:solidFill>
                          <a:effectLst/>
                          <a:latin typeface="Tahoma" pitchFamily="34" charset="0"/>
                        </a:rPr>
                        <a:t>, x</a:t>
                      </a:r>
                      <a:r>
                        <a:rPr kumimoji="0" lang="en-US" sz="2800" b="0" i="0" u="none" strike="noStrike" cap="none" normalizeH="0" baseline="-25000" dirty="0" smtClean="0">
                          <a:ln>
                            <a:noFill/>
                          </a:ln>
                          <a:solidFill>
                            <a:schemeClr val="tx1"/>
                          </a:solidFill>
                          <a:effectLst/>
                          <a:latin typeface="Tahoma" pitchFamily="34" charset="0"/>
                        </a:rPr>
                        <a:t>1</a:t>
                      </a:r>
                      <a:r>
                        <a:rPr kumimoji="0" lang="en-US" sz="2800" b="0" i="0" u="none" strike="noStrike" cap="none" normalizeH="0" baseline="0" dirty="0" smtClean="0">
                          <a:ln>
                            <a:noFill/>
                          </a:ln>
                          <a:solidFill>
                            <a:schemeClr val="tx1"/>
                          </a:solidFill>
                          <a:effectLst/>
                          <a:latin typeface="Tahoma" pitchFamily="34" charset="0"/>
                        </a:rPr>
                        <a:t>) </a:t>
                      </a:r>
                      <a:r>
                        <a:rPr kumimoji="0" lang="en-US" sz="2800" b="0" i="0" u="none" strike="noStrike" cap="none" normalizeH="0" baseline="0" dirty="0" smtClean="0">
                          <a:ln>
                            <a:noFill/>
                          </a:ln>
                          <a:solidFill>
                            <a:schemeClr val="tx1"/>
                          </a:solidFill>
                          <a:effectLst/>
                          <a:latin typeface="Tahoma" pitchFamily="34" charset="0"/>
                          <a:sym typeface="Symbol" pitchFamily="18" charset="2"/>
                        </a:rPr>
                        <a:t></a:t>
                      </a:r>
                      <a:r>
                        <a:rPr kumimoji="0" lang="en-US" sz="2800" b="0" i="0" u="none" strike="noStrike" cap="none" normalizeH="0" baseline="0" dirty="0" smtClean="0">
                          <a:ln>
                            <a:noFill/>
                          </a:ln>
                          <a:solidFill>
                            <a:schemeClr val="tx1"/>
                          </a:solidFill>
                          <a:effectLst/>
                          <a:latin typeface="Tahoma" pitchFamily="34" charset="0"/>
                        </a:rPr>
                        <a:t> z</a:t>
                      </a:r>
                      <a:r>
                        <a:rPr kumimoji="0" lang="en-US" sz="2800" b="0" i="0" u="none" strike="noStrike" cap="none" normalizeH="0" baseline="-25000" dirty="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z</a:t>
                      </a:r>
                      <a:r>
                        <a:rPr kumimoji="0" lang="en-US" sz="2800" b="0" i="0" u="none" strike="noStrike" cap="none" normalizeH="0" baseline="-25000" dirty="0" smtClean="0">
                          <a:ln>
                            <a:noFill/>
                          </a:ln>
                          <a:solidFill>
                            <a:schemeClr val="tx1"/>
                          </a:solidFill>
                          <a:effectLst/>
                          <a:latin typeface="Tahoma" pitchFamily="34" charset="0"/>
                        </a:rPr>
                        <a:t>3</a:t>
                      </a:r>
                      <a:r>
                        <a:rPr kumimoji="0" lang="en-US" sz="2800" b="0" i="0" u="none" strike="noStrike" cap="none" normalizeH="0" baseline="0" dirty="0" smtClean="0">
                          <a:ln>
                            <a:noFill/>
                          </a:ln>
                          <a:solidFill>
                            <a:schemeClr val="tx1"/>
                          </a:solidFill>
                          <a:effectLst/>
                          <a:latin typeface="Tahoma" pitchFamily="34" charset="0"/>
                        </a:rPr>
                        <a:t> + </a:t>
                      </a:r>
                      <a:r>
                        <a:rPr kumimoji="0" lang="en-US" sz="2800" b="0" i="0" u="none" strike="noStrike" cap="none" normalizeH="0" baseline="0" dirty="0" smtClean="0">
                          <a:ln>
                            <a:noFill/>
                          </a:ln>
                          <a:solidFill>
                            <a:schemeClr val="tx1"/>
                          </a:solidFill>
                          <a:effectLst/>
                          <a:latin typeface="Tahoma" pitchFamily="34" charset="0"/>
                          <a:sym typeface="Symbol" pitchFamily="18" charset="2"/>
                        </a:rPr>
                        <a:t></a:t>
                      </a:r>
                      <a:r>
                        <a:rPr kumimoji="0" lang="en-US" sz="2800" b="0" i="0" u="none" strike="noStrike" cap="none" normalizeH="0" baseline="0" dirty="0" smtClean="0">
                          <a:ln>
                            <a:noFill/>
                          </a:ln>
                          <a:solidFill>
                            <a:schemeClr val="tx1"/>
                          </a:solidFill>
                          <a:effectLst/>
                          <a:latin typeface="Tahoma" pitchFamily="34" charset="0"/>
                        </a:rPr>
                        <a:t> (x</a:t>
                      </a:r>
                      <a:r>
                        <a:rPr kumimoji="0" lang="en-US" sz="2800" b="0" i="0" u="none" strike="noStrike" cap="none" normalizeH="0" baseline="-25000" dirty="0" smtClean="0">
                          <a:ln>
                            <a:noFill/>
                          </a:ln>
                          <a:solidFill>
                            <a:schemeClr val="tx1"/>
                          </a:solidFill>
                          <a:effectLst/>
                          <a:latin typeface="Tahoma" pitchFamily="34" charset="0"/>
                        </a:rPr>
                        <a:t>2</a:t>
                      </a:r>
                      <a:r>
                        <a:rPr kumimoji="0" lang="en-US" sz="2800" b="0" i="0" u="none" strike="noStrike" cap="none" normalizeH="0" baseline="0" dirty="0" smtClean="0">
                          <a:ln>
                            <a:noFill/>
                          </a:ln>
                          <a:solidFill>
                            <a:schemeClr val="tx1"/>
                          </a:solidFill>
                          <a:effectLst/>
                          <a:latin typeface="Tahoma" pitchFamily="34" charset="0"/>
                        </a:rPr>
                        <a:t>, x</a:t>
                      </a:r>
                      <a:r>
                        <a:rPr kumimoji="0" lang="en-US" sz="2800" b="0" i="0" u="none" strike="noStrike" cap="none" normalizeH="0" baseline="-25000" dirty="0" smtClean="0">
                          <a:ln>
                            <a:noFill/>
                          </a:ln>
                          <a:solidFill>
                            <a:schemeClr val="tx1"/>
                          </a:solidFill>
                          <a:effectLst/>
                          <a:latin typeface="Tahoma" pitchFamily="34" charset="0"/>
                        </a:rPr>
                        <a:t>1</a:t>
                      </a:r>
                      <a:r>
                        <a:rPr kumimoji="0" lang="en-US" sz="2800" b="0" i="0" u="none" strike="noStrike" cap="none" normalizeH="0" baseline="0" dirty="0" smtClean="0">
                          <a:ln>
                            <a:noFill/>
                          </a:ln>
                          <a:solidFill>
                            <a:schemeClr val="tx1"/>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x</a:t>
                      </a:r>
                      <a:r>
                        <a:rPr kumimoji="0" lang="en-US" sz="2800" b="0" i="0" u="none" strike="noStrike" cap="none" normalizeH="0" baseline="-25000" dirty="0" smtClean="0">
                          <a:ln>
                            <a:noFill/>
                          </a:ln>
                          <a:solidFill>
                            <a:schemeClr val="tx1"/>
                          </a:solidFill>
                          <a:effectLst/>
                          <a:latin typeface="Tahoma" pitchFamily="34" charset="0"/>
                        </a:rPr>
                        <a:t>1</a:t>
                      </a:r>
                      <a:r>
                        <a:rPr kumimoji="0" lang="en-US" sz="2800" b="0" i="0" u="none" strike="noStrike" cap="none" normalizeH="0" baseline="0" dirty="0" smtClean="0">
                          <a:ln>
                            <a:noFill/>
                          </a:ln>
                          <a:solidFill>
                            <a:schemeClr val="tx1"/>
                          </a:solidFill>
                          <a:effectLst/>
                          <a:latin typeface="Tahoma" pitchFamily="34" charset="0"/>
                        </a:rPr>
                        <a:t> </a:t>
                      </a:r>
                      <a:r>
                        <a:rPr kumimoji="0" lang="en-US" sz="2800" b="0" i="0" u="none" strike="noStrike" cap="none" normalizeH="0" baseline="0" dirty="0" smtClean="0">
                          <a:ln>
                            <a:noFill/>
                          </a:ln>
                          <a:solidFill>
                            <a:schemeClr val="tx1"/>
                          </a:solidFill>
                          <a:effectLst/>
                          <a:latin typeface="Tahoma" pitchFamily="34" charset="0"/>
                          <a:sym typeface="Symbol" pitchFamily="18" charset="2"/>
                        </a:rPr>
                        <a:t></a:t>
                      </a:r>
                      <a:r>
                        <a:rPr kumimoji="0" lang="en-US" sz="2800" b="0" i="0" u="none" strike="noStrike" cap="none" normalizeH="0" baseline="0" dirty="0" smtClean="0">
                          <a:ln>
                            <a:noFill/>
                          </a:ln>
                          <a:solidFill>
                            <a:schemeClr val="tx1"/>
                          </a:solidFill>
                          <a:effectLst/>
                          <a:latin typeface="Tahoma" pitchFamily="34" charset="0"/>
                        </a:rPr>
                        <a:t> z</a:t>
                      </a:r>
                      <a:r>
                        <a:rPr kumimoji="0" lang="en-US" sz="2800" b="0" i="0" u="none" strike="noStrike" cap="none" normalizeH="0" baseline="-25000" dirty="0" smtClean="0">
                          <a:ln>
                            <a:noFill/>
                          </a:ln>
                          <a:solidFill>
                            <a:schemeClr val="tx1"/>
                          </a:solidFill>
                          <a:effectLst/>
                          <a:latin typeface="Tahoma" pitchFamily="34" charset="0"/>
                        </a:rPr>
                        <a:t>2</a:t>
                      </a:r>
                      <a:r>
                        <a:rPr kumimoji="0" lang="en-US" sz="2800" b="0" i="0" u="none" strike="noStrike" cap="none" normalizeH="0" baseline="0" dirty="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(x</a:t>
                      </a:r>
                      <a:r>
                        <a:rPr kumimoji="0" lang="en-US" sz="2800" b="0" i="0" u="none" strike="noStrike" cap="none" normalizeH="0" baseline="-25000" dirty="0" smtClean="0">
                          <a:ln>
                            <a:noFill/>
                          </a:ln>
                          <a:solidFill>
                            <a:schemeClr val="tx1"/>
                          </a:solidFill>
                          <a:effectLst/>
                          <a:latin typeface="Tahoma" pitchFamily="34" charset="0"/>
                        </a:rPr>
                        <a:t>2</a:t>
                      </a:r>
                      <a:r>
                        <a:rPr kumimoji="0" lang="en-US" sz="2800" b="0" i="0" u="none" strike="noStrike" cap="none" normalizeH="0" baseline="0" dirty="0" smtClean="0">
                          <a:ln>
                            <a:noFill/>
                          </a:ln>
                          <a:solidFill>
                            <a:schemeClr val="tx1"/>
                          </a:solidFill>
                          <a:effectLst/>
                          <a:latin typeface="Tahoma" pitchFamily="34" charset="0"/>
                        </a:rPr>
                        <a:t>, x</a:t>
                      </a:r>
                      <a:r>
                        <a:rPr kumimoji="0" lang="en-US" sz="2800" b="0" i="0" u="none" strike="noStrike" cap="none" normalizeH="0" baseline="-25000" dirty="0" smtClean="0">
                          <a:ln>
                            <a:noFill/>
                          </a:ln>
                          <a:solidFill>
                            <a:schemeClr val="tx1"/>
                          </a:solidFill>
                          <a:effectLst/>
                          <a:latin typeface="Tahoma" pitchFamily="34" charset="0"/>
                        </a:rPr>
                        <a:t>1</a:t>
                      </a:r>
                      <a:r>
                        <a:rPr kumimoji="0" lang="en-US" sz="2800" b="0" i="0" u="none" strike="noStrike" cap="none" normalizeH="0" baseline="0" dirty="0" smtClean="0">
                          <a:ln>
                            <a:noFill/>
                          </a:ln>
                          <a:solidFill>
                            <a:schemeClr val="tx1"/>
                          </a:solidFill>
                          <a:effectLst/>
                          <a:latin typeface="Tahoma" pitchFamily="34" charset="0"/>
                        </a:rPr>
                        <a:t>) </a:t>
                      </a:r>
                      <a:r>
                        <a:rPr kumimoji="0" lang="en-US" sz="2800" b="0" i="0" u="none" strike="noStrike" cap="none" normalizeH="0" baseline="0" dirty="0" smtClean="0">
                          <a:ln>
                            <a:noFill/>
                          </a:ln>
                          <a:solidFill>
                            <a:schemeClr val="tx1"/>
                          </a:solidFill>
                          <a:effectLst/>
                          <a:latin typeface="Tahoma" pitchFamily="34" charset="0"/>
                          <a:sym typeface="Symbol" pitchFamily="18" charset="2"/>
                        </a:rPr>
                        <a:t></a:t>
                      </a:r>
                      <a:r>
                        <a:rPr kumimoji="0" lang="en-US" sz="2800" b="0" i="0" u="none" strike="noStrike" cap="none" normalizeH="0" baseline="0" dirty="0" smtClean="0">
                          <a:ln>
                            <a:noFill/>
                          </a:ln>
                          <a:solidFill>
                            <a:schemeClr val="tx1"/>
                          </a:solidFill>
                          <a:effectLst/>
                          <a:latin typeface="Tahoma" pitchFamily="34" charset="0"/>
                        </a:rPr>
                        <a:t> z</a:t>
                      </a:r>
                      <a:r>
                        <a:rPr kumimoji="0" lang="en-US" sz="2800" b="0" i="0" u="none" strike="noStrike" cap="none" normalizeH="0" baseline="-25000" dirty="0" smtClean="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5" name="Picture 4"/>
          <p:cNvPicPr>
            <a:picLocks noChangeAspect="1" noChangeArrowheads="1"/>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3048000" y="1066800"/>
            <a:ext cx="3581400" cy="2550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1025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Example</a:t>
            </a:r>
          </a:p>
        </p:txBody>
      </p:sp>
      <p:sp>
        <p:nvSpPr>
          <p:cNvPr id="6" name="Rectangle 3"/>
          <p:cNvSpPr txBox="1">
            <a:spLocks noChangeArrowheads="1"/>
          </p:cNvSpPr>
          <p:nvPr/>
        </p:nvSpPr>
        <p:spPr>
          <a:xfrm>
            <a:off x="457200" y="1981200"/>
            <a:ext cx="8229600" cy="41148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pPr>
              <a:defRPr/>
            </a:pPr>
            <a:r>
              <a:rPr lang="en-US" sz="2800" dirty="0" smtClean="0"/>
              <a:t>Let r=(</a:t>
            </a:r>
            <a:r>
              <a:rPr lang="en-US" sz="2800" dirty="0" err="1" smtClean="0"/>
              <a:t>a+b</a:t>
            </a:r>
            <a:r>
              <a:rPr lang="en-US" sz="2800" dirty="0" smtClean="0"/>
              <a:t>)*</a:t>
            </a:r>
            <a:r>
              <a:rPr lang="en-US" sz="2800" dirty="0" err="1" smtClean="0"/>
              <a:t>aa</a:t>
            </a:r>
            <a:r>
              <a:rPr lang="en-US" sz="2800" dirty="0" smtClean="0"/>
              <a:t>(</a:t>
            </a:r>
            <a:r>
              <a:rPr lang="en-US" sz="2800" dirty="0" err="1" smtClean="0"/>
              <a:t>a+b</a:t>
            </a:r>
            <a:r>
              <a:rPr lang="en-US" sz="2800" dirty="0" smtClean="0"/>
              <a:t>)* and the corresponding FA be </a:t>
            </a:r>
          </a:p>
        </p:txBody>
      </p:sp>
      <p:pic>
        <p:nvPicPr>
          <p:cNvPr id="7" name="Picture 4"/>
          <p:cNvPicPr>
            <a:picLocks noChangeAspect="1" noChangeArrowheads="1"/>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1600200" y="3646487"/>
            <a:ext cx="6019800" cy="176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70694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Example</a:t>
            </a:r>
          </a:p>
        </p:txBody>
      </p:sp>
      <p:graphicFrame>
        <p:nvGraphicFramePr>
          <p:cNvPr id="8" name="Group 23"/>
          <p:cNvGraphicFramePr>
            <a:graphicFrameLocks noGrp="1"/>
          </p:cNvGraphicFramePr>
          <p:nvPr>
            <p:ph idx="4294967295"/>
            <p:extLst>
              <p:ext uri="{D42A27DB-BD31-4B8C-83A1-F6EECF244321}">
                <p14:modId xmlns:p14="http://schemas.microsoft.com/office/powerpoint/2010/main" val="3176405949"/>
              </p:ext>
            </p:extLst>
          </p:nvPr>
        </p:nvGraphicFramePr>
        <p:xfrm>
          <a:off x="71846" y="1600200"/>
          <a:ext cx="5281124" cy="1752600"/>
        </p:xfrm>
        <a:graphic>
          <a:graphicData uri="http://schemas.openxmlformats.org/drawingml/2006/table">
            <a:tbl>
              <a:tblPr/>
              <a:tblGrid>
                <a:gridCol w="1821551"/>
                <a:gridCol w="1897380"/>
                <a:gridCol w="1562193"/>
              </a:tblGrid>
              <a:tr h="631825">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Old states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New states after reading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tr>
              <a:tr h="527050">
                <a:tc vMerge="1">
                  <a:txBody>
                    <a:bodyPr/>
                    <a:lstStyle/>
                    <a:p>
                      <a:endParaRPr lang="en-GB"/>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b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37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z</a:t>
                      </a:r>
                      <a:r>
                        <a:rPr kumimoji="0" lang="en-US" sz="1800" b="0" i="0" u="none" strike="noStrike" cap="none" normalizeH="0" baseline="-25000" dirty="0" smtClean="0">
                          <a:ln>
                            <a:noFill/>
                          </a:ln>
                          <a:solidFill>
                            <a:schemeClr val="tx1"/>
                          </a:solidFill>
                          <a:effectLst/>
                          <a:latin typeface="Tahoma" pitchFamily="34" charset="0"/>
                        </a:rPr>
                        <a:t>1 </a:t>
                      </a:r>
                      <a:r>
                        <a:rPr kumimoji="0" lang="en-US" sz="1800" b="0" i="0" u="none" strike="noStrike" cap="none" normalizeH="0" baseline="0" dirty="0" smtClean="0">
                          <a:ln>
                            <a:noFill/>
                          </a:ln>
                          <a:solidFill>
                            <a:schemeClr val="tx1"/>
                          </a:solidFill>
                          <a:effectLst/>
                          <a:latin typeface="Tahoma" pitchFamily="34" charset="0"/>
                        </a:rPr>
                        <a:t>- + </a:t>
                      </a:r>
                      <a:r>
                        <a:rPr kumimoji="0" lang="en-US" sz="1800" b="0" i="0" u="none" strike="noStrike" cap="none" normalizeH="0" baseline="0" dirty="0" smtClean="0">
                          <a:ln>
                            <a:noFill/>
                          </a:ln>
                          <a:solidFill>
                            <a:schemeClr val="tx1"/>
                          </a:solidFill>
                          <a:effectLst/>
                          <a:latin typeface="Tahoma" pitchFamily="34" charset="0"/>
                          <a:sym typeface="Symbol" pitchFamily="18" charset="2"/>
                        </a:rPr>
                        <a:t></a:t>
                      </a:r>
                      <a:r>
                        <a:rPr kumimoji="0" lang="en-US" sz="1800" b="0" i="0" u="none" strike="noStrike" cap="none" normalizeH="0" baseline="0" dirty="0" smtClean="0">
                          <a:ln>
                            <a:noFill/>
                          </a:ln>
                          <a:solidFill>
                            <a:schemeClr val="tx1"/>
                          </a:solidFill>
                          <a:effectLst/>
                          <a:latin typeface="Tahoma" pitchFamily="34" charset="0"/>
                        </a:rPr>
                        <a:t> y</a:t>
                      </a:r>
                      <a:r>
                        <a:rPr kumimoji="0" lang="en-US" sz="1800" b="0" i="0" u="none" strike="noStrike" cap="none" normalizeH="0" baseline="-25000" dirty="0" smtClean="0">
                          <a:ln>
                            <a:noFill/>
                          </a:ln>
                          <a:solidFill>
                            <a:schemeClr val="tx1"/>
                          </a:solidFill>
                          <a:effectLst/>
                          <a:latin typeface="Tahoma" pitchFamily="34" charset="0"/>
                        </a:rPr>
                        <a:t>1</a:t>
                      </a:r>
                      <a:endParaRPr kumimoji="0" lang="en-US" sz="18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y</a:t>
                      </a:r>
                      <a:r>
                        <a:rPr kumimoji="0" lang="en-US" sz="1800" b="0" i="0" u="none" strike="noStrike" cap="none" normalizeH="0" baseline="-25000" smtClean="0">
                          <a:ln>
                            <a:noFill/>
                          </a:ln>
                          <a:solidFill>
                            <a:schemeClr val="tx1"/>
                          </a:solidFill>
                          <a:effectLst/>
                          <a:latin typeface="Tahoma" pitchFamily="34" charset="0"/>
                        </a:rPr>
                        <a:t>2</a:t>
                      </a:r>
                      <a:r>
                        <a:rPr kumimoji="0" lang="en-US" sz="1800" b="0" i="0" u="none" strike="noStrike" cap="none" normalizeH="0" baseline="0" smtClean="0">
                          <a:ln>
                            <a:noFill/>
                          </a:ln>
                          <a:solidFill>
                            <a:schemeClr val="tx1"/>
                          </a:solidFill>
                          <a:effectLst/>
                          <a:latin typeface="Tahoma" pitchFamily="34" charset="0"/>
                        </a:rPr>
                        <a:t> </a:t>
                      </a:r>
                      <a:r>
                        <a:rPr kumimoji="0" lang="en-US" sz="1800" b="0" i="0" u="none" strike="noStrike" cap="none" normalizeH="0" baseline="0" smtClean="0">
                          <a:ln>
                            <a:noFill/>
                          </a:ln>
                          <a:solidFill>
                            <a:schemeClr val="tx1"/>
                          </a:solidFill>
                          <a:effectLst/>
                          <a:latin typeface="Tahoma" pitchFamily="34" charset="0"/>
                          <a:sym typeface="Symbol" pitchFamily="18" charset="2"/>
                        </a:rPr>
                        <a:t></a:t>
                      </a:r>
                      <a:r>
                        <a:rPr kumimoji="0" lang="en-US" sz="1800" b="0" i="0" u="none" strike="noStrike" cap="none" normalizeH="0" baseline="0" smtClean="0">
                          <a:ln>
                            <a:noFill/>
                          </a:ln>
                          <a:solidFill>
                            <a:schemeClr val="tx1"/>
                          </a:solidFill>
                          <a:effectLst/>
                          <a:latin typeface="Tahoma" pitchFamily="34" charset="0"/>
                        </a:rPr>
                        <a:t> z</a:t>
                      </a:r>
                      <a:r>
                        <a:rPr kumimoji="0" lang="en-US" sz="1800" b="0" i="0" u="none" strike="noStrike" cap="none" normalizeH="0" baseline="-25000" smtClean="0">
                          <a:ln>
                            <a:noFill/>
                          </a:ln>
                          <a:solidFill>
                            <a:schemeClr val="tx1"/>
                          </a:solidFill>
                          <a:effectLst/>
                          <a:latin typeface="Tahoma" pitchFamily="34" charset="0"/>
                        </a:rPr>
                        <a:t>3</a:t>
                      </a:r>
                      <a:r>
                        <a:rPr kumimoji="0" lang="en-US" sz="1800" b="0" i="0" u="none" strike="noStrike" cap="none" normalizeH="0" baseline="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y</a:t>
                      </a:r>
                      <a:r>
                        <a:rPr kumimoji="0" lang="en-US" sz="1800" b="0" i="0" u="none" strike="noStrike" cap="none" normalizeH="0" baseline="-25000" dirty="0" smtClean="0">
                          <a:ln>
                            <a:noFill/>
                          </a:ln>
                          <a:solidFill>
                            <a:schemeClr val="tx1"/>
                          </a:solidFill>
                          <a:effectLst/>
                          <a:latin typeface="Tahoma" pitchFamily="34" charset="0"/>
                        </a:rPr>
                        <a:t>1</a:t>
                      </a:r>
                      <a:r>
                        <a:rPr kumimoji="0" lang="en-US" sz="1800" b="0" i="0" u="none" strike="noStrike" cap="none" normalizeH="0" baseline="0" dirty="0" smtClean="0">
                          <a:ln>
                            <a:noFill/>
                          </a:ln>
                          <a:solidFill>
                            <a:schemeClr val="tx1"/>
                          </a:solidFill>
                          <a:effectLst/>
                          <a:latin typeface="Tahoma" pitchFamily="34" charset="0"/>
                        </a:rPr>
                        <a:t> </a:t>
                      </a:r>
                      <a:r>
                        <a:rPr kumimoji="0" lang="en-US" sz="1800" b="0" i="0" u="none" strike="noStrike" cap="none" normalizeH="0" baseline="0" dirty="0" smtClean="0">
                          <a:ln>
                            <a:noFill/>
                          </a:ln>
                          <a:solidFill>
                            <a:schemeClr val="tx1"/>
                          </a:solidFill>
                          <a:effectLst/>
                          <a:latin typeface="Tahoma" pitchFamily="34" charset="0"/>
                          <a:sym typeface="Symbol" pitchFamily="18" charset="2"/>
                        </a:rPr>
                        <a:t></a:t>
                      </a:r>
                      <a:r>
                        <a:rPr kumimoji="0" lang="en-US" sz="1800" b="0" i="0" u="none" strike="noStrike" cap="none" normalizeH="0" baseline="0" dirty="0" smtClean="0">
                          <a:ln>
                            <a:noFill/>
                          </a:ln>
                          <a:solidFill>
                            <a:schemeClr val="tx1"/>
                          </a:solidFill>
                          <a:effectLst/>
                          <a:latin typeface="Tahoma" pitchFamily="34" charset="0"/>
                        </a:rPr>
                        <a:t> z</a:t>
                      </a:r>
                      <a:r>
                        <a:rPr kumimoji="0" lang="en-US" sz="1800" b="0" i="0" u="none" strike="noStrike" cap="none" normalizeH="0" baseline="-25000" dirty="0" smtClean="0">
                          <a:ln>
                            <a:noFill/>
                          </a:ln>
                          <a:solidFill>
                            <a:schemeClr val="tx1"/>
                          </a:solidFill>
                          <a:effectLst/>
                          <a:latin typeface="Tahoma" pitchFamily="34" charset="0"/>
                        </a:rPr>
                        <a:t>2</a:t>
                      </a:r>
                      <a:r>
                        <a:rPr kumimoji="0" lang="en-US" sz="1800" b="0" i="0" u="none" strike="noStrike" cap="none" normalizeH="0" baseline="0" dirty="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9" name="Picture 4"/>
          <p:cNvPicPr>
            <a:picLocks noChangeAspect="1" noChangeArrowheads="1"/>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5410200" y="1595377"/>
            <a:ext cx="3657600" cy="1071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75439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Example</a:t>
            </a:r>
          </a:p>
        </p:txBody>
      </p:sp>
      <p:graphicFrame>
        <p:nvGraphicFramePr>
          <p:cNvPr id="8" name="Group 23"/>
          <p:cNvGraphicFramePr>
            <a:graphicFrameLocks noGrp="1"/>
          </p:cNvGraphicFramePr>
          <p:nvPr>
            <p:ph idx="4294967295"/>
            <p:extLst>
              <p:ext uri="{D42A27DB-BD31-4B8C-83A1-F6EECF244321}">
                <p14:modId xmlns:p14="http://schemas.microsoft.com/office/powerpoint/2010/main" val="1393657053"/>
              </p:ext>
            </p:extLst>
          </p:nvPr>
        </p:nvGraphicFramePr>
        <p:xfrm>
          <a:off x="71846" y="1600200"/>
          <a:ext cx="5281124" cy="2346325"/>
        </p:xfrm>
        <a:graphic>
          <a:graphicData uri="http://schemas.openxmlformats.org/drawingml/2006/table">
            <a:tbl>
              <a:tblPr/>
              <a:tblGrid>
                <a:gridCol w="1821551"/>
                <a:gridCol w="1897380"/>
                <a:gridCol w="1562193"/>
              </a:tblGrid>
              <a:tr h="631825">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Old states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New states after reading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tr>
              <a:tr h="527050">
                <a:tc vMerge="1">
                  <a:txBody>
                    <a:bodyPr/>
                    <a:lstStyle/>
                    <a:p>
                      <a:endParaRPr lang="en-GB"/>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b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37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z</a:t>
                      </a:r>
                      <a:r>
                        <a:rPr kumimoji="0" lang="en-US" sz="1800" b="0" i="0" u="none" strike="noStrike" cap="none" normalizeH="0" baseline="-25000" dirty="0" smtClean="0">
                          <a:ln>
                            <a:noFill/>
                          </a:ln>
                          <a:solidFill>
                            <a:schemeClr val="tx1"/>
                          </a:solidFill>
                          <a:effectLst/>
                          <a:latin typeface="Tahoma" pitchFamily="34" charset="0"/>
                        </a:rPr>
                        <a:t>1 </a:t>
                      </a:r>
                      <a:r>
                        <a:rPr kumimoji="0" lang="en-US" sz="1800" b="0" i="0" u="none" strike="noStrike" cap="none" normalizeH="0" baseline="0" dirty="0" smtClean="0">
                          <a:ln>
                            <a:noFill/>
                          </a:ln>
                          <a:solidFill>
                            <a:schemeClr val="tx1"/>
                          </a:solidFill>
                          <a:effectLst/>
                          <a:latin typeface="Tahoma" pitchFamily="34" charset="0"/>
                        </a:rPr>
                        <a:t>- + </a:t>
                      </a:r>
                      <a:r>
                        <a:rPr kumimoji="0" lang="en-US" sz="1800" b="0" i="0" u="none" strike="noStrike" cap="none" normalizeH="0" baseline="0" dirty="0" smtClean="0">
                          <a:ln>
                            <a:noFill/>
                          </a:ln>
                          <a:solidFill>
                            <a:schemeClr val="tx1"/>
                          </a:solidFill>
                          <a:effectLst/>
                          <a:latin typeface="Tahoma" pitchFamily="34" charset="0"/>
                          <a:sym typeface="Symbol" pitchFamily="18" charset="2"/>
                        </a:rPr>
                        <a:t></a:t>
                      </a:r>
                      <a:r>
                        <a:rPr kumimoji="0" lang="en-US" sz="1800" b="0" i="0" u="none" strike="noStrike" cap="none" normalizeH="0" baseline="0" dirty="0" smtClean="0">
                          <a:ln>
                            <a:noFill/>
                          </a:ln>
                          <a:solidFill>
                            <a:schemeClr val="tx1"/>
                          </a:solidFill>
                          <a:effectLst/>
                          <a:latin typeface="Tahoma" pitchFamily="34" charset="0"/>
                        </a:rPr>
                        <a:t> y</a:t>
                      </a:r>
                      <a:r>
                        <a:rPr kumimoji="0" lang="en-US" sz="1800" b="0" i="0" u="none" strike="noStrike" cap="none" normalizeH="0" baseline="-25000" dirty="0" smtClean="0">
                          <a:ln>
                            <a:noFill/>
                          </a:ln>
                          <a:solidFill>
                            <a:schemeClr val="tx1"/>
                          </a:solidFill>
                          <a:effectLst/>
                          <a:latin typeface="Tahoma" pitchFamily="34" charset="0"/>
                        </a:rPr>
                        <a:t>1</a:t>
                      </a:r>
                      <a:endParaRPr kumimoji="0" lang="en-US" sz="18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y</a:t>
                      </a:r>
                      <a:r>
                        <a:rPr kumimoji="0" lang="en-US" sz="1800" b="0" i="0" u="none" strike="noStrike" cap="none" normalizeH="0" baseline="-25000" smtClean="0">
                          <a:ln>
                            <a:noFill/>
                          </a:ln>
                          <a:solidFill>
                            <a:schemeClr val="tx1"/>
                          </a:solidFill>
                          <a:effectLst/>
                          <a:latin typeface="Tahoma" pitchFamily="34" charset="0"/>
                        </a:rPr>
                        <a:t>2</a:t>
                      </a:r>
                      <a:r>
                        <a:rPr kumimoji="0" lang="en-US" sz="1800" b="0" i="0" u="none" strike="noStrike" cap="none" normalizeH="0" baseline="0" smtClean="0">
                          <a:ln>
                            <a:noFill/>
                          </a:ln>
                          <a:solidFill>
                            <a:schemeClr val="tx1"/>
                          </a:solidFill>
                          <a:effectLst/>
                          <a:latin typeface="Tahoma" pitchFamily="34" charset="0"/>
                        </a:rPr>
                        <a:t> </a:t>
                      </a:r>
                      <a:r>
                        <a:rPr kumimoji="0" lang="en-US" sz="1800" b="0" i="0" u="none" strike="noStrike" cap="none" normalizeH="0" baseline="0" smtClean="0">
                          <a:ln>
                            <a:noFill/>
                          </a:ln>
                          <a:solidFill>
                            <a:schemeClr val="tx1"/>
                          </a:solidFill>
                          <a:effectLst/>
                          <a:latin typeface="Tahoma" pitchFamily="34" charset="0"/>
                          <a:sym typeface="Symbol" pitchFamily="18" charset="2"/>
                        </a:rPr>
                        <a:t></a:t>
                      </a:r>
                      <a:r>
                        <a:rPr kumimoji="0" lang="en-US" sz="1800" b="0" i="0" u="none" strike="noStrike" cap="none" normalizeH="0" baseline="0" smtClean="0">
                          <a:ln>
                            <a:noFill/>
                          </a:ln>
                          <a:solidFill>
                            <a:schemeClr val="tx1"/>
                          </a:solidFill>
                          <a:effectLst/>
                          <a:latin typeface="Tahoma" pitchFamily="34" charset="0"/>
                        </a:rPr>
                        <a:t> z</a:t>
                      </a:r>
                      <a:r>
                        <a:rPr kumimoji="0" lang="en-US" sz="1800" b="0" i="0" u="none" strike="noStrike" cap="none" normalizeH="0" baseline="-25000" smtClean="0">
                          <a:ln>
                            <a:noFill/>
                          </a:ln>
                          <a:solidFill>
                            <a:schemeClr val="tx1"/>
                          </a:solidFill>
                          <a:effectLst/>
                          <a:latin typeface="Tahoma" pitchFamily="34" charset="0"/>
                        </a:rPr>
                        <a:t>3</a:t>
                      </a:r>
                      <a:r>
                        <a:rPr kumimoji="0" lang="en-US" sz="1800" b="0" i="0" u="none" strike="noStrike" cap="none" normalizeH="0" baseline="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y</a:t>
                      </a:r>
                      <a:r>
                        <a:rPr kumimoji="0" lang="en-US" sz="1800" b="0" i="0" u="none" strike="noStrike" cap="none" normalizeH="0" baseline="-25000" dirty="0" smtClean="0">
                          <a:ln>
                            <a:noFill/>
                          </a:ln>
                          <a:solidFill>
                            <a:schemeClr val="tx1"/>
                          </a:solidFill>
                          <a:effectLst/>
                          <a:latin typeface="Tahoma" pitchFamily="34" charset="0"/>
                        </a:rPr>
                        <a:t>1</a:t>
                      </a:r>
                      <a:r>
                        <a:rPr kumimoji="0" lang="en-US" sz="1800" b="0" i="0" u="none" strike="noStrike" cap="none" normalizeH="0" baseline="0" dirty="0" smtClean="0">
                          <a:ln>
                            <a:noFill/>
                          </a:ln>
                          <a:solidFill>
                            <a:schemeClr val="tx1"/>
                          </a:solidFill>
                          <a:effectLst/>
                          <a:latin typeface="Tahoma" pitchFamily="34" charset="0"/>
                        </a:rPr>
                        <a:t> </a:t>
                      </a:r>
                      <a:r>
                        <a:rPr kumimoji="0" lang="en-US" sz="1800" b="0" i="0" u="none" strike="noStrike" cap="none" normalizeH="0" baseline="0" dirty="0" smtClean="0">
                          <a:ln>
                            <a:noFill/>
                          </a:ln>
                          <a:solidFill>
                            <a:schemeClr val="tx1"/>
                          </a:solidFill>
                          <a:effectLst/>
                          <a:latin typeface="Tahoma" pitchFamily="34" charset="0"/>
                          <a:sym typeface="Symbol" pitchFamily="18" charset="2"/>
                        </a:rPr>
                        <a:t></a:t>
                      </a:r>
                      <a:r>
                        <a:rPr kumimoji="0" lang="en-US" sz="1800" b="0" i="0" u="none" strike="noStrike" cap="none" normalizeH="0" baseline="0" dirty="0" smtClean="0">
                          <a:ln>
                            <a:noFill/>
                          </a:ln>
                          <a:solidFill>
                            <a:schemeClr val="tx1"/>
                          </a:solidFill>
                          <a:effectLst/>
                          <a:latin typeface="Tahoma" pitchFamily="34" charset="0"/>
                        </a:rPr>
                        <a:t> z</a:t>
                      </a:r>
                      <a:r>
                        <a:rPr kumimoji="0" lang="en-US" sz="1800" b="0" i="0" u="none" strike="noStrike" cap="none" normalizeH="0" baseline="-25000" dirty="0" smtClean="0">
                          <a:ln>
                            <a:noFill/>
                          </a:ln>
                          <a:solidFill>
                            <a:schemeClr val="tx1"/>
                          </a:solidFill>
                          <a:effectLst/>
                          <a:latin typeface="Tahoma" pitchFamily="34" charset="0"/>
                        </a:rPr>
                        <a:t>2</a:t>
                      </a:r>
                      <a:r>
                        <a:rPr kumimoji="0" lang="en-US" sz="1800" b="0" i="0" u="none" strike="noStrike" cap="none" normalizeH="0" baseline="0" dirty="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37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z</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2</a:t>
                      </a:r>
                      <a:r>
                        <a:rPr kumimoji="0" lang="en-US" sz="1800" b="0" i="0" u="none" strike="noStrike" cap="none" normalizeH="0" baseline="0" dirty="0" smtClean="0">
                          <a:ln>
                            <a:noFill/>
                          </a:ln>
                          <a:solidFill>
                            <a:schemeClr val="tx1"/>
                          </a:solidFill>
                          <a:effectLst/>
                          <a:latin typeface="Tahoma" pitchFamily="34" charset="0"/>
                          <a:cs typeface="Times New Roman" pitchFamily="18" charset="0"/>
                          <a:sym typeface="Symbol" pitchFamily="18" charset="2"/>
                        </a:rPr>
                        <a:t></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1</a:t>
                      </a:r>
                      <a:r>
                        <a:rPr kumimoji="0" lang="en-US" sz="1800" b="0" i="0" u="none" strike="noStrike" cap="none" normalizeH="0" baseline="0" dirty="0" smtClean="0">
                          <a:ln>
                            <a:noFill/>
                          </a:ln>
                          <a:solidFill>
                            <a:schemeClr val="tx1"/>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2</a:t>
                      </a:r>
                      <a:r>
                        <a:rPr kumimoji="0" lang="en-US" sz="1800" b="0" i="0" u="none" strike="noStrike" cap="none" normalizeH="0" baseline="0" dirty="0" smtClean="0">
                          <a:ln>
                            <a:noFill/>
                          </a:ln>
                          <a:solidFill>
                            <a:schemeClr val="tx1"/>
                          </a:solidFill>
                          <a:effectLst/>
                          <a:latin typeface="Tahoma" pitchFamily="34" charset="0"/>
                          <a:cs typeface="Times New Roman" pitchFamily="18" charset="0"/>
                          <a:sym typeface="Symbol" pitchFamily="18" charset="2"/>
                        </a:rPr>
                        <a:t></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z</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3</a:t>
                      </a:r>
                      <a:r>
                        <a:rPr kumimoji="0" lang="en-US" sz="1800" b="0" i="0" u="none" strike="noStrike" cap="none" normalizeH="0" baseline="0" dirty="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1</a:t>
                      </a:r>
                      <a:r>
                        <a:rPr kumimoji="0" lang="en-US" sz="1800" b="0" i="0" u="none" strike="noStrike" cap="none" normalizeH="0" baseline="0" dirty="0" smtClean="0">
                          <a:ln>
                            <a:noFill/>
                          </a:ln>
                          <a:solidFill>
                            <a:schemeClr val="tx1"/>
                          </a:solidFill>
                          <a:effectLst/>
                          <a:latin typeface="Tahoma" pitchFamily="34" charset="0"/>
                          <a:cs typeface="Times New Roman" pitchFamily="18" charset="0"/>
                          <a:sym typeface="Symbol" pitchFamily="18" charset="2"/>
                        </a:rPr>
                        <a:t></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z</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2</a:t>
                      </a:r>
                      <a:r>
                        <a:rPr kumimoji="0" lang="en-US" sz="1800" b="0" i="0" u="none" strike="noStrike" cap="none" normalizeH="0" baseline="0" dirty="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9" name="Picture 4"/>
          <p:cNvPicPr>
            <a:picLocks noChangeAspect="1" noChangeArrowheads="1"/>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5410200" y="1595377"/>
            <a:ext cx="3657600" cy="1071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39619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Example</a:t>
            </a:r>
          </a:p>
        </p:txBody>
      </p:sp>
      <p:graphicFrame>
        <p:nvGraphicFramePr>
          <p:cNvPr id="8" name="Group 23"/>
          <p:cNvGraphicFramePr>
            <a:graphicFrameLocks noGrp="1"/>
          </p:cNvGraphicFramePr>
          <p:nvPr>
            <p:ph idx="4294967295"/>
            <p:extLst>
              <p:ext uri="{D42A27DB-BD31-4B8C-83A1-F6EECF244321}">
                <p14:modId xmlns:p14="http://schemas.microsoft.com/office/powerpoint/2010/main" val="3081624206"/>
              </p:ext>
            </p:extLst>
          </p:nvPr>
        </p:nvGraphicFramePr>
        <p:xfrm>
          <a:off x="71846" y="1600200"/>
          <a:ext cx="5281124" cy="2940050"/>
        </p:xfrm>
        <a:graphic>
          <a:graphicData uri="http://schemas.openxmlformats.org/drawingml/2006/table">
            <a:tbl>
              <a:tblPr/>
              <a:tblGrid>
                <a:gridCol w="1821551"/>
                <a:gridCol w="1897380"/>
                <a:gridCol w="1562193"/>
              </a:tblGrid>
              <a:tr h="631825">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Old states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New states after reading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tr>
              <a:tr h="527050">
                <a:tc vMerge="1">
                  <a:txBody>
                    <a:bodyPr/>
                    <a:lstStyle/>
                    <a:p>
                      <a:endParaRPr lang="en-GB"/>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b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37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z</a:t>
                      </a:r>
                      <a:r>
                        <a:rPr kumimoji="0" lang="en-US" sz="1800" b="0" i="0" u="none" strike="noStrike" cap="none" normalizeH="0" baseline="-25000" dirty="0" smtClean="0">
                          <a:ln>
                            <a:noFill/>
                          </a:ln>
                          <a:solidFill>
                            <a:schemeClr val="tx1"/>
                          </a:solidFill>
                          <a:effectLst/>
                          <a:latin typeface="Tahoma" pitchFamily="34" charset="0"/>
                        </a:rPr>
                        <a:t>1 </a:t>
                      </a:r>
                      <a:r>
                        <a:rPr kumimoji="0" lang="en-US" sz="1800" b="0" i="0" u="none" strike="noStrike" cap="none" normalizeH="0" baseline="0" dirty="0" smtClean="0">
                          <a:ln>
                            <a:noFill/>
                          </a:ln>
                          <a:solidFill>
                            <a:schemeClr val="tx1"/>
                          </a:solidFill>
                          <a:effectLst/>
                          <a:latin typeface="Tahoma" pitchFamily="34" charset="0"/>
                        </a:rPr>
                        <a:t>- + </a:t>
                      </a:r>
                      <a:r>
                        <a:rPr kumimoji="0" lang="en-US" sz="1800" b="0" i="0" u="none" strike="noStrike" cap="none" normalizeH="0" baseline="0" dirty="0" smtClean="0">
                          <a:ln>
                            <a:noFill/>
                          </a:ln>
                          <a:solidFill>
                            <a:schemeClr val="tx1"/>
                          </a:solidFill>
                          <a:effectLst/>
                          <a:latin typeface="Tahoma" pitchFamily="34" charset="0"/>
                          <a:sym typeface="Symbol" pitchFamily="18" charset="2"/>
                        </a:rPr>
                        <a:t></a:t>
                      </a:r>
                      <a:r>
                        <a:rPr kumimoji="0" lang="en-US" sz="1800" b="0" i="0" u="none" strike="noStrike" cap="none" normalizeH="0" baseline="0" dirty="0" smtClean="0">
                          <a:ln>
                            <a:noFill/>
                          </a:ln>
                          <a:solidFill>
                            <a:schemeClr val="tx1"/>
                          </a:solidFill>
                          <a:effectLst/>
                          <a:latin typeface="Tahoma" pitchFamily="34" charset="0"/>
                        </a:rPr>
                        <a:t> y</a:t>
                      </a:r>
                      <a:r>
                        <a:rPr kumimoji="0" lang="en-US" sz="1800" b="0" i="0" u="none" strike="noStrike" cap="none" normalizeH="0" baseline="-25000" dirty="0" smtClean="0">
                          <a:ln>
                            <a:noFill/>
                          </a:ln>
                          <a:solidFill>
                            <a:schemeClr val="tx1"/>
                          </a:solidFill>
                          <a:effectLst/>
                          <a:latin typeface="Tahoma" pitchFamily="34" charset="0"/>
                        </a:rPr>
                        <a:t>1</a:t>
                      </a:r>
                      <a:endParaRPr kumimoji="0" lang="en-US" sz="18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y</a:t>
                      </a:r>
                      <a:r>
                        <a:rPr kumimoji="0" lang="en-US" sz="1800" b="0" i="0" u="none" strike="noStrike" cap="none" normalizeH="0" baseline="-25000" smtClean="0">
                          <a:ln>
                            <a:noFill/>
                          </a:ln>
                          <a:solidFill>
                            <a:schemeClr val="tx1"/>
                          </a:solidFill>
                          <a:effectLst/>
                          <a:latin typeface="Tahoma" pitchFamily="34" charset="0"/>
                        </a:rPr>
                        <a:t>2</a:t>
                      </a:r>
                      <a:r>
                        <a:rPr kumimoji="0" lang="en-US" sz="1800" b="0" i="0" u="none" strike="noStrike" cap="none" normalizeH="0" baseline="0" smtClean="0">
                          <a:ln>
                            <a:noFill/>
                          </a:ln>
                          <a:solidFill>
                            <a:schemeClr val="tx1"/>
                          </a:solidFill>
                          <a:effectLst/>
                          <a:latin typeface="Tahoma" pitchFamily="34" charset="0"/>
                        </a:rPr>
                        <a:t> </a:t>
                      </a:r>
                      <a:r>
                        <a:rPr kumimoji="0" lang="en-US" sz="1800" b="0" i="0" u="none" strike="noStrike" cap="none" normalizeH="0" baseline="0" smtClean="0">
                          <a:ln>
                            <a:noFill/>
                          </a:ln>
                          <a:solidFill>
                            <a:schemeClr val="tx1"/>
                          </a:solidFill>
                          <a:effectLst/>
                          <a:latin typeface="Tahoma" pitchFamily="34" charset="0"/>
                          <a:sym typeface="Symbol" pitchFamily="18" charset="2"/>
                        </a:rPr>
                        <a:t></a:t>
                      </a:r>
                      <a:r>
                        <a:rPr kumimoji="0" lang="en-US" sz="1800" b="0" i="0" u="none" strike="noStrike" cap="none" normalizeH="0" baseline="0" smtClean="0">
                          <a:ln>
                            <a:noFill/>
                          </a:ln>
                          <a:solidFill>
                            <a:schemeClr val="tx1"/>
                          </a:solidFill>
                          <a:effectLst/>
                          <a:latin typeface="Tahoma" pitchFamily="34" charset="0"/>
                        </a:rPr>
                        <a:t> z</a:t>
                      </a:r>
                      <a:r>
                        <a:rPr kumimoji="0" lang="en-US" sz="1800" b="0" i="0" u="none" strike="noStrike" cap="none" normalizeH="0" baseline="-25000" smtClean="0">
                          <a:ln>
                            <a:noFill/>
                          </a:ln>
                          <a:solidFill>
                            <a:schemeClr val="tx1"/>
                          </a:solidFill>
                          <a:effectLst/>
                          <a:latin typeface="Tahoma" pitchFamily="34" charset="0"/>
                        </a:rPr>
                        <a:t>3</a:t>
                      </a:r>
                      <a:r>
                        <a:rPr kumimoji="0" lang="en-US" sz="1800" b="0" i="0" u="none" strike="noStrike" cap="none" normalizeH="0" baseline="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y</a:t>
                      </a:r>
                      <a:r>
                        <a:rPr kumimoji="0" lang="en-US" sz="1800" b="0" i="0" u="none" strike="noStrike" cap="none" normalizeH="0" baseline="-25000" dirty="0" smtClean="0">
                          <a:ln>
                            <a:noFill/>
                          </a:ln>
                          <a:solidFill>
                            <a:schemeClr val="tx1"/>
                          </a:solidFill>
                          <a:effectLst/>
                          <a:latin typeface="Tahoma" pitchFamily="34" charset="0"/>
                        </a:rPr>
                        <a:t>1</a:t>
                      </a:r>
                      <a:r>
                        <a:rPr kumimoji="0" lang="en-US" sz="1800" b="0" i="0" u="none" strike="noStrike" cap="none" normalizeH="0" baseline="0" dirty="0" smtClean="0">
                          <a:ln>
                            <a:noFill/>
                          </a:ln>
                          <a:solidFill>
                            <a:schemeClr val="tx1"/>
                          </a:solidFill>
                          <a:effectLst/>
                          <a:latin typeface="Tahoma" pitchFamily="34" charset="0"/>
                        </a:rPr>
                        <a:t> </a:t>
                      </a:r>
                      <a:r>
                        <a:rPr kumimoji="0" lang="en-US" sz="1800" b="0" i="0" u="none" strike="noStrike" cap="none" normalizeH="0" baseline="0" dirty="0" smtClean="0">
                          <a:ln>
                            <a:noFill/>
                          </a:ln>
                          <a:solidFill>
                            <a:schemeClr val="tx1"/>
                          </a:solidFill>
                          <a:effectLst/>
                          <a:latin typeface="Tahoma" pitchFamily="34" charset="0"/>
                          <a:sym typeface="Symbol" pitchFamily="18" charset="2"/>
                        </a:rPr>
                        <a:t></a:t>
                      </a:r>
                      <a:r>
                        <a:rPr kumimoji="0" lang="en-US" sz="1800" b="0" i="0" u="none" strike="noStrike" cap="none" normalizeH="0" baseline="0" dirty="0" smtClean="0">
                          <a:ln>
                            <a:noFill/>
                          </a:ln>
                          <a:solidFill>
                            <a:schemeClr val="tx1"/>
                          </a:solidFill>
                          <a:effectLst/>
                          <a:latin typeface="Tahoma" pitchFamily="34" charset="0"/>
                        </a:rPr>
                        <a:t> z</a:t>
                      </a:r>
                      <a:r>
                        <a:rPr kumimoji="0" lang="en-US" sz="1800" b="0" i="0" u="none" strike="noStrike" cap="none" normalizeH="0" baseline="-25000" dirty="0" smtClean="0">
                          <a:ln>
                            <a:noFill/>
                          </a:ln>
                          <a:solidFill>
                            <a:schemeClr val="tx1"/>
                          </a:solidFill>
                          <a:effectLst/>
                          <a:latin typeface="Tahoma" pitchFamily="34" charset="0"/>
                        </a:rPr>
                        <a:t>2</a:t>
                      </a:r>
                      <a:r>
                        <a:rPr kumimoji="0" lang="en-US" sz="1800" b="0" i="0" u="none" strike="noStrike" cap="none" normalizeH="0" baseline="0" dirty="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37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z</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2</a:t>
                      </a:r>
                      <a:r>
                        <a:rPr kumimoji="0" lang="en-US" sz="1800" b="0" i="0" u="none" strike="noStrike" cap="none" normalizeH="0" baseline="0" dirty="0" smtClean="0">
                          <a:ln>
                            <a:noFill/>
                          </a:ln>
                          <a:solidFill>
                            <a:schemeClr val="tx1"/>
                          </a:solidFill>
                          <a:effectLst/>
                          <a:latin typeface="Tahoma" pitchFamily="34" charset="0"/>
                          <a:cs typeface="Times New Roman" pitchFamily="18" charset="0"/>
                          <a:sym typeface="Symbol" pitchFamily="18" charset="2"/>
                        </a:rPr>
                        <a:t></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1</a:t>
                      </a:r>
                      <a:r>
                        <a:rPr kumimoji="0" lang="en-US" sz="1800" b="0" i="0" u="none" strike="noStrike" cap="none" normalizeH="0" baseline="0" dirty="0" smtClean="0">
                          <a:ln>
                            <a:noFill/>
                          </a:ln>
                          <a:solidFill>
                            <a:schemeClr val="tx1"/>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2</a:t>
                      </a:r>
                      <a:r>
                        <a:rPr kumimoji="0" lang="en-US" sz="1800" b="0" i="0" u="none" strike="noStrike" cap="none" normalizeH="0" baseline="0" dirty="0" smtClean="0">
                          <a:ln>
                            <a:noFill/>
                          </a:ln>
                          <a:solidFill>
                            <a:schemeClr val="tx1"/>
                          </a:solidFill>
                          <a:effectLst/>
                          <a:latin typeface="Tahoma" pitchFamily="34" charset="0"/>
                          <a:cs typeface="Times New Roman" pitchFamily="18" charset="0"/>
                          <a:sym typeface="Symbol" pitchFamily="18" charset="2"/>
                        </a:rPr>
                        <a:t></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z</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3</a:t>
                      </a:r>
                      <a:r>
                        <a:rPr kumimoji="0" lang="en-US" sz="1800" b="0" i="0" u="none" strike="noStrike" cap="none" normalizeH="0" baseline="0" dirty="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1</a:t>
                      </a:r>
                      <a:r>
                        <a:rPr kumimoji="0" lang="en-US" sz="1800" b="0" i="0" u="none" strike="noStrike" cap="none" normalizeH="0" baseline="0" dirty="0" smtClean="0">
                          <a:ln>
                            <a:noFill/>
                          </a:ln>
                          <a:solidFill>
                            <a:schemeClr val="tx1"/>
                          </a:solidFill>
                          <a:effectLst/>
                          <a:latin typeface="Tahoma" pitchFamily="34" charset="0"/>
                          <a:cs typeface="Times New Roman" pitchFamily="18" charset="0"/>
                          <a:sym typeface="Symbol" pitchFamily="18" charset="2"/>
                        </a:rPr>
                        <a:t></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z</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2</a:t>
                      </a:r>
                      <a:r>
                        <a:rPr kumimoji="0" lang="en-US" sz="1800" b="0" i="0" u="none" strike="noStrike" cap="none" normalizeH="0" baseline="0" dirty="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37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z</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3</a:t>
                      </a:r>
                      <a:r>
                        <a:rPr kumimoji="0" lang="en-US" sz="1800" b="0" i="0" u="none" strike="noStrike" cap="none" normalizeH="0" baseline="0" dirty="0" smtClean="0">
                          <a:ln>
                            <a:noFill/>
                          </a:ln>
                          <a:solidFill>
                            <a:schemeClr val="tx1"/>
                          </a:solidFill>
                          <a:effectLst/>
                          <a:latin typeface="Tahoma" pitchFamily="34" charset="0"/>
                          <a:cs typeface="Times New Roman" pitchFamily="18" charset="0"/>
                          <a:sym typeface="Symbol" pitchFamily="18" charset="2"/>
                        </a:rPr>
                        <a:t></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2</a:t>
                      </a:r>
                      <a:r>
                        <a:rPr kumimoji="0" lang="en-US" sz="1800" b="0" i="0" u="none" strike="noStrike" cap="none" normalizeH="0" baseline="0" dirty="0" smtClean="0">
                          <a:ln>
                            <a:noFill/>
                          </a:ln>
                          <a:solidFill>
                            <a:schemeClr val="tx1"/>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Times New Roman" pitchFamily="18" charset="0"/>
                        </a:rPr>
                        <a:t>(y</a:t>
                      </a:r>
                      <a:r>
                        <a:rPr kumimoji="0" lang="en-US" sz="1800" b="0" i="0" u="none" strike="noStrike" cap="none" normalizeH="0" baseline="-30000" smtClean="0">
                          <a:ln>
                            <a:noFill/>
                          </a:ln>
                          <a:solidFill>
                            <a:schemeClr val="tx1"/>
                          </a:solidFill>
                          <a:effectLst/>
                          <a:latin typeface="Tahoma" pitchFamily="34" charset="0"/>
                          <a:cs typeface="Times New Roman" pitchFamily="18" charset="0"/>
                        </a:rPr>
                        <a:t>3</a:t>
                      </a:r>
                      <a:r>
                        <a:rPr kumimoji="0" lang="en-US" sz="1800" b="0" i="0" u="none" strike="noStrike" cap="none" normalizeH="0" baseline="0" smtClean="0">
                          <a:ln>
                            <a:noFill/>
                          </a:ln>
                          <a:solidFill>
                            <a:schemeClr val="tx1"/>
                          </a:solidFill>
                          <a:effectLst/>
                          <a:latin typeface="Tahoma" pitchFamily="34" charset="0"/>
                          <a:cs typeface="Times New Roman" pitchFamily="18" charset="0"/>
                        </a:rPr>
                        <a:t>,y</a:t>
                      </a:r>
                      <a:r>
                        <a:rPr kumimoji="0" lang="en-US" sz="1800" b="0" i="0" u="none" strike="noStrike" cap="none" normalizeH="0" baseline="-30000" smtClean="0">
                          <a:ln>
                            <a:noFill/>
                          </a:ln>
                          <a:solidFill>
                            <a:schemeClr val="tx1"/>
                          </a:solidFill>
                          <a:effectLst/>
                          <a:latin typeface="Tahoma" pitchFamily="34" charset="0"/>
                          <a:cs typeface="Times New Roman" pitchFamily="18" charset="0"/>
                        </a:rPr>
                        <a:t>1</a:t>
                      </a:r>
                      <a:r>
                        <a:rPr kumimoji="0" lang="en-US" sz="1800" b="0" i="0" u="none" strike="noStrike" cap="none" normalizeH="0" baseline="0" smtClean="0">
                          <a:ln>
                            <a:noFill/>
                          </a:ln>
                          <a:solidFill>
                            <a:schemeClr val="tx1"/>
                          </a:solidFill>
                          <a:effectLst/>
                          <a:latin typeface="Tahoma" pitchFamily="34" charset="0"/>
                          <a:cs typeface="Times New Roman" pitchFamily="18" charset="0"/>
                        </a:rPr>
                        <a:t>) </a:t>
                      </a:r>
                      <a:r>
                        <a:rPr kumimoji="0" lang="en-US" sz="1800" b="0" i="0" u="none" strike="noStrike" cap="none" normalizeH="0" baseline="0" smtClean="0">
                          <a:ln>
                            <a:noFill/>
                          </a:ln>
                          <a:solidFill>
                            <a:schemeClr val="tx1"/>
                          </a:solidFill>
                          <a:effectLst/>
                          <a:latin typeface="Tahoma" pitchFamily="34" charset="0"/>
                          <a:cs typeface="Times New Roman" pitchFamily="18" charset="0"/>
                          <a:sym typeface="Symbol" pitchFamily="18" charset="2"/>
                        </a:rPr>
                        <a:t></a:t>
                      </a:r>
                      <a:r>
                        <a:rPr kumimoji="0" lang="en-US" sz="1800" b="0" i="0" u="none" strike="noStrike" cap="none" normalizeH="0" baseline="0" smtClean="0">
                          <a:ln>
                            <a:noFill/>
                          </a:ln>
                          <a:solidFill>
                            <a:schemeClr val="tx1"/>
                          </a:solidFill>
                          <a:effectLst/>
                          <a:latin typeface="Tahoma" pitchFamily="34" charset="0"/>
                          <a:cs typeface="Times New Roman" pitchFamily="18" charset="0"/>
                        </a:rPr>
                        <a:t> z</a:t>
                      </a:r>
                      <a:r>
                        <a:rPr kumimoji="0" lang="en-US" sz="1800" b="0" i="0" u="none" strike="noStrike" cap="none" normalizeH="0" baseline="-30000" smtClean="0">
                          <a:ln>
                            <a:noFill/>
                          </a:ln>
                          <a:solidFill>
                            <a:schemeClr val="tx1"/>
                          </a:solidFill>
                          <a:effectLst/>
                          <a:latin typeface="Tahoma" pitchFamily="34" charset="0"/>
                          <a:cs typeface="Times New Roman" pitchFamily="18" charset="0"/>
                        </a:rPr>
                        <a:t>4</a:t>
                      </a:r>
                      <a:r>
                        <a:rPr kumimoji="0" lang="en-US" sz="1800" b="0" i="0" u="none" strike="noStrike" cap="none" normalizeH="0" baseline="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1</a:t>
                      </a:r>
                      <a:r>
                        <a:rPr kumimoji="0" lang="en-US" sz="1800" b="0" i="0" u="none" strike="noStrike" cap="none" normalizeH="0" baseline="0" dirty="0" smtClean="0">
                          <a:ln>
                            <a:noFill/>
                          </a:ln>
                          <a:solidFill>
                            <a:schemeClr val="tx1"/>
                          </a:solidFill>
                          <a:effectLst/>
                          <a:latin typeface="Tahoma" pitchFamily="34" charset="0"/>
                          <a:cs typeface="Times New Roman" pitchFamily="18" charset="0"/>
                          <a:sym typeface="Symbol" pitchFamily="18" charset="2"/>
                        </a:rPr>
                        <a:t></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z</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2</a:t>
                      </a:r>
                      <a:r>
                        <a:rPr kumimoji="0" lang="en-US" sz="1800" b="0" i="0" u="none" strike="noStrike" cap="none" normalizeH="0" baseline="0" dirty="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9" name="Picture 4"/>
          <p:cNvPicPr>
            <a:picLocks noChangeAspect="1" noChangeArrowheads="1"/>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5410200" y="1595377"/>
            <a:ext cx="3657600" cy="1071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79177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381000"/>
            <a:ext cx="8229600" cy="609600"/>
          </a:xfrm>
        </p:spPr>
        <p:txBody>
          <a:bodyPr/>
          <a:lstStyle/>
          <a:p>
            <a:r>
              <a:rPr lang="en-US" sz="3200"/>
              <a:t>Rule 2</a:t>
            </a:r>
          </a:p>
        </p:txBody>
      </p:sp>
      <p:sp>
        <p:nvSpPr>
          <p:cNvPr id="5" name="Rectangle 3"/>
          <p:cNvSpPr txBox="1">
            <a:spLocks noChangeArrowheads="1"/>
          </p:cNvSpPr>
          <p:nvPr/>
        </p:nvSpPr>
        <p:spPr>
          <a:xfrm>
            <a:off x="457200" y="1219200"/>
            <a:ext cx="8229600" cy="48768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just"/>
            <a:r>
              <a:rPr lang="en-US" sz="2800" dirty="0" smtClean="0"/>
              <a:t>If there is an FA called FA</a:t>
            </a:r>
            <a:r>
              <a:rPr lang="en-US" sz="2800" baseline="-25000" dirty="0" smtClean="0"/>
              <a:t>1</a:t>
            </a:r>
            <a:r>
              <a:rPr lang="en-US" sz="2800" dirty="0" smtClean="0"/>
              <a:t> that accepts the language defined by the regular expression r</a:t>
            </a:r>
            <a:r>
              <a:rPr lang="en-US" sz="2800" baseline="-25000" dirty="0" smtClean="0"/>
              <a:t>1</a:t>
            </a:r>
            <a:r>
              <a:rPr lang="en-US" sz="2800" dirty="0" smtClean="0"/>
              <a:t>,  i.e. L(FA</a:t>
            </a:r>
            <a:r>
              <a:rPr lang="en-US" sz="2800" baseline="-25000" dirty="0" smtClean="0"/>
              <a:t>1</a:t>
            </a:r>
            <a:r>
              <a:rPr lang="en-US" sz="2800" dirty="0" smtClean="0"/>
              <a:t>)= r</a:t>
            </a:r>
            <a:r>
              <a:rPr lang="en-US" sz="2800" baseline="-25000" dirty="0" smtClean="0"/>
              <a:t>1          </a:t>
            </a:r>
            <a:r>
              <a:rPr lang="en-US" sz="2800" dirty="0" smtClean="0"/>
              <a:t>and</a:t>
            </a:r>
            <a:r>
              <a:rPr lang="en-US" sz="2800" baseline="-25000" dirty="0" smtClean="0"/>
              <a:t>     </a:t>
            </a:r>
            <a:endParaRPr lang="en-US" sz="2800" dirty="0" smtClean="0"/>
          </a:p>
          <a:p>
            <a:pPr algn="just"/>
            <a:r>
              <a:rPr lang="en-US" sz="2800" dirty="0" smtClean="0"/>
              <a:t>there is an FA called FA</a:t>
            </a:r>
            <a:r>
              <a:rPr lang="en-US" sz="2800" baseline="-25000" dirty="0" smtClean="0"/>
              <a:t>2</a:t>
            </a:r>
            <a:r>
              <a:rPr lang="en-US" sz="2800" dirty="0" smtClean="0"/>
              <a:t> that accepts the language defined by the regular expression r</a:t>
            </a:r>
            <a:r>
              <a:rPr lang="en-US" sz="2800" baseline="-25000" dirty="0" smtClean="0"/>
              <a:t>2</a:t>
            </a:r>
            <a:r>
              <a:rPr lang="en-US" sz="2800" dirty="0" smtClean="0"/>
              <a:t>,  i.e. L(FA</a:t>
            </a:r>
            <a:r>
              <a:rPr lang="en-US" sz="2800" baseline="-25000" dirty="0" smtClean="0"/>
              <a:t>2)</a:t>
            </a:r>
            <a:r>
              <a:rPr lang="en-US" sz="2800" dirty="0" smtClean="0"/>
              <a:t>=r</a:t>
            </a:r>
            <a:r>
              <a:rPr lang="en-US" sz="2800" baseline="-25000" dirty="0" smtClean="0"/>
              <a:t>2</a:t>
            </a:r>
            <a:endParaRPr lang="en-US" sz="2800" dirty="0" smtClean="0"/>
          </a:p>
          <a:p>
            <a:pPr algn="just"/>
            <a:r>
              <a:rPr lang="en-US" sz="2800" dirty="0" smtClean="0"/>
              <a:t>then there is an FA that we shall call FA</a:t>
            </a:r>
            <a:r>
              <a:rPr lang="en-US" sz="2800" baseline="-25000" dirty="0" smtClean="0"/>
              <a:t>3</a:t>
            </a:r>
            <a:r>
              <a:rPr lang="en-US" sz="2800" dirty="0" smtClean="0"/>
              <a:t> that accepts the language defined by the regular expression (r</a:t>
            </a:r>
            <a:r>
              <a:rPr lang="en-US" sz="2800" baseline="-25000" dirty="0" smtClean="0"/>
              <a:t>1</a:t>
            </a:r>
            <a:r>
              <a:rPr lang="en-US" sz="2800" dirty="0" smtClean="0"/>
              <a:t> + r</a:t>
            </a:r>
            <a:r>
              <a:rPr lang="en-US" sz="2800" baseline="-25000" dirty="0" smtClean="0"/>
              <a:t>2</a:t>
            </a:r>
            <a:r>
              <a:rPr lang="en-US" sz="2800" dirty="0" smtClean="0"/>
              <a:t>) i.e. L(FA</a:t>
            </a:r>
            <a:r>
              <a:rPr lang="en-US" sz="2800" baseline="-25000" dirty="0"/>
              <a:t>3</a:t>
            </a:r>
            <a:r>
              <a:rPr lang="en-US" sz="2800" dirty="0" smtClean="0"/>
              <a:t>)= (r</a:t>
            </a:r>
            <a:r>
              <a:rPr lang="en-US" sz="2800" baseline="-25000" dirty="0" smtClean="0"/>
              <a:t>1</a:t>
            </a:r>
            <a:r>
              <a:rPr lang="en-US" sz="2800" dirty="0" smtClean="0"/>
              <a:t> + r</a:t>
            </a:r>
            <a:r>
              <a:rPr lang="en-US" sz="2800" baseline="-25000" dirty="0" smtClean="0"/>
              <a:t>2</a:t>
            </a:r>
            <a:r>
              <a:rPr lang="en-US" sz="2800" dirty="0" smtClean="0"/>
              <a:t>)</a:t>
            </a:r>
          </a:p>
        </p:txBody>
      </p:sp>
    </p:spTree>
    <p:extLst>
      <p:ext uri="{BB962C8B-B14F-4D97-AF65-F5344CB8AC3E}">
        <p14:creationId xmlns:p14="http://schemas.microsoft.com/office/powerpoint/2010/main" val="34584821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Example</a:t>
            </a:r>
          </a:p>
        </p:txBody>
      </p:sp>
      <p:graphicFrame>
        <p:nvGraphicFramePr>
          <p:cNvPr id="8" name="Group 23"/>
          <p:cNvGraphicFramePr>
            <a:graphicFrameLocks noGrp="1"/>
          </p:cNvGraphicFramePr>
          <p:nvPr>
            <p:ph idx="4294967295"/>
            <p:extLst>
              <p:ext uri="{D42A27DB-BD31-4B8C-83A1-F6EECF244321}">
                <p14:modId xmlns:p14="http://schemas.microsoft.com/office/powerpoint/2010/main" val="3343283123"/>
              </p:ext>
            </p:extLst>
          </p:nvPr>
        </p:nvGraphicFramePr>
        <p:xfrm>
          <a:off x="71846" y="1600200"/>
          <a:ext cx="5281124" cy="3533775"/>
        </p:xfrm>
        <a:graphic>
          <a:graphicData uri="http://schemas.openxmlformats.org/drawingml/2006/table">
            <a:tbl>
              <a:tblPr/>
              <a:tblGrid>
                <a:gridCol w="1821551"/>
                <a:gridCol w="1897380"/>
                <a:gridCol w="1562193"/>
              </a:tblGrid>
              <a:tr h="631825">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Old states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New states after reading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tr>
              <a:tr h="527050">
                <a:tc vMerge="1">
                  <a:txBody>
                    <a:bodyPr/>
                    <a:lstStyle/>
                    <a:p>
                      <a:endParaRPr lang="en-GB"/>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b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37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z</a:t>
                      </a:r>
                      <a:r>
                        <a:rPr kumimoji="0" lang="en-US" sz="1800" b="0" i="0" u="none" strike="noStrike" cap="none" normalizeH="0" baseline="-25000" dirty="0" smtClean="0">
                          <a:ln>
                            <a:noFill/>
                          </a:ln>
                          <a:solidFill>
                            <a:schemeClr val="tx1"/>
                          </a:solidFill>
                          <a:effectLst/>
                          <a:latin typeface="Tahoma" pitchFamily="34" charset="0"/>
                        </a:rPr>
                        <a:t>1 </a:t>
                      </a:r>
                      <a:r>
                        <a:rPr kumimoji="0" lang="en-US" sz="1800" b="0" i="0" u="none" strike="noStrike" cap="none" normalizeH="0" baseline="0" dirty="0" smtClean="0">
                          <a:ln>
                            <a:noFill/>
                          </a:ln>
                          <a:solidFill>
                            <a:schemeClr val="tx1"/>
                          </a:solidFill>
                          <a:effectLst/>
                          <a:latin typeface="Tahoma" pitchFamily="34" charset="0"/>
                        </a:rPr>
                        <a:t>- + </a:t>
                      </a:r>
                      <a:r>
                        <a:rPr kumimoji="0" lang="en-US" sz="1800" b="0" i="0" u="none" strike="noStrike" cap="none" normalizeH="0" baseline="0" dirty="0" smtClean="0">
                          <a:ln>
                            <a:noFill/>
                          </a:ln>
                          <a:solidFill>
                            <a:schemeClr val="tx1"/>
                          </a:solidFill>
                          <a:effectLst/>
                          <a:latin typeface="Tahoma" pitchFamily="34" charset="0"/>
                          <a:sym typeface="Symbol" pitchFamily="18" charset="2"/>
                        </a:rPr>
                        <a:t></a:t>
                      </a:r>
                      <a:r>
                        <a:rPr kumimoji="0" lang="en-US" sz="1800" b="0" i="0" u="none" strike="noStrike" cap="none" normalizeH="0" baseline="0" dirty="0" smtClean="0">
                          <a:ln>
                            <a:noFill/>
                          </a:ln>
                          <a:solidFill>
                            <a:schemeClr val="tx1"/>
                          </a:solidFill>
                          <a:effectLst/>
                          <a:latin typeface="Tahoma" pitchFamily="34" charset="0"/>
                        </a:rPr>
                        <a:t> y</a:t>
                      </a:r>
                      <a:r>
                        <a:rPr kumimoji="0" lang="en-US" sz="1800" b="0" i="0" u="none" strike="noStrike" cap="none" normalizeH="0" baseline="-25000" dirty="0" smtClean="0">
                          <a:ln>
                            <a:noFill/>
                          </a:ln>
                          <a:solidFill>
                            <a:schemeClr val="tx1"/>
                          </a:solidFill>
                          <a:effectLst/>
                          <a:latin typeface="Tahoma" pitchFamily="34" charset="0"/>
                        </a:rPr>
                        <a:t>1</a:t>
                      </a:r>
                      <a:endParaRPr kumimoji="0" lang="en-US" sz="18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y</a:t>
                      </a:r>
                      <a:r>
                        <a:rPr kumimoji="0" lang="en-US" sz="1800" b="0" i="0" u="none" strike="noStrike" cap="none" normalizeH="0" baseline="-25000" smtClean="0">
                          <a:ln>
                            <a:noFill/>
                          </a:ln>
                          <a:solidFill>
                            <a:schemeClr val="tx1"/>
                          </a:solidFill>
                          <a:effectLst/>
                          <a:latin typeface="Tahoma" pitchFamily="34" charset="0"/>
                        </a:rPr>
                        <a:t>2</a:t>
                      </a:r>
                      <a:r>
                        <a:rPr kumimoji="0" lang="en-US" sz="1800" b="0" i="0" u="none" strike="noStrike" cap="none" normalizeH="0" baseline="0" smtClean="0">
                          <a:ln>
                            <a:noFill/>
                          </a:ln>
                          <a:solidFill>
                            <a:schemeClr val="tx1"/>
                          </a:solidFill>
                          <a:effectLst/>
                          <a:latin typeface="Tahoma" pitchFamily="34" charset="0"/>
                        </a:rPr>
                        <a:t> </a:t>
                      </a:r>
                      <a:r>
                        <a:rPr kumimoji="0" lang="en-US" sz="1800" b="0" i="0" u="none" strike="noStrike" cap="none" normalizeH="0" baseline="0" smtClean="0">
                          <a:ln>
                            <a:noFill/>
                          </a:ln>
                          <a:solidFill>
                            <a:schemeClr val="tx1"/>
                          </a:solidFill>
                          <a:effectLst/>
                          <a:latin typeface="Tahoma" pitchFamily="34" charset="0"/>
                          <a:sym typeface="Symbol" pitchFamily="18" charset="2"/>
                        </a:rPr>
                        <a:t></a:t>
                      </a:r>
                      <a:r>
                        <a:rPr kumimoji="0" lang="en-US" sz="1800" b="0" i="0" u="none" strike="noStrike" cap="none" normalizeH="0" baseline="0" smtClean="0">
                          <a:ln>
                            <a:noFill/>
                          </a:ln>
                          <a:solidFill>
                            <a:schemeClr val="tx1"/>
                          </a:solidFill>
                          <a:effectLst/>
                          <a:latin typeface="Tahoma" pitchFamily="34" charset="0"/>
                        </a:rPr>
                        <a:t> z</a:t>
                      </a:r>
                      <a:r>
                        <a:rPr kumimoji="0" lang="en-US" sz="1800" b="0" i="0" u="none" strike="noStrike" cap="none" normalizeH="0" baseline="-25000" smtClean="0">
                          <a:ln>
                            <a:noFill/>
                          </a:ln>
                          <a:solidFill>
                            <a:schemeClr val="tx1"/>
                          </a:solidFill>
                          <a:effectLst/>
                          <a:latin typeface="Tahoma" pitchFamily="34" charset="0"/>
                        </a:rPr>
                        <a:t>3</a:t>
                      </a:r>
                      <a:r>
                        <a:rPr kumimoji="0" lang="en-US" sz="1800" b="0" i="0" u="none" strike="noStrike" cap="none" normalizeH="0" baseline="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y</a:t>
                      </a:r>
                      <a:r>
                        <a:rPr kumimoji="0" lang="en-US" sz="1800" b="0" i="0" u="none" strike="noStrike" cap="none" normalizeH="0" baseline="-25000" dirty="0" smtClean="0">
                          <a:ln>
                            <a:noFill/>
                          </a:ln>
                          <a:solidFill>
                            <a:schemeClr val="tx1"/>
                          </a:solidFill>
                          <a:effectLst/>
                          <a:latin typeface="Tahoma" pitchFamily="34" charset="0"/>
                        </a:rPr>
                        <a:t>1</a:t>
                      </a:r>
                      <a:r>
                        <a:rPr kumimoji="0" lang="en-US" sz="1800" b="0" i="0" u="none" strike="noStrike" cap="none" normalizeH="0" baseline="0" dirty="0" smtClean="0">
                          <a:ln>
                            <a:noFill/>
                          </a:ln>
                          <a:solidFill>
                            <a:schemeClr val="tx1"/>
                          </a:solidFill>
                          <a:effectLst/>
                          <a:latin typeface="Tahoma" pitchFamily="34" charset="0"/>
                        </a:rPr>
                        <a:t> </a:t>
                      </a:r>
                      <a:r>
                        <a:rPr kumimoji="0" lang="en-US" sz="1800" b="0" i="0" u="none" strike="noStrike" cap="none" normalizeH="0" baseline="0" dirty="0" smtClean="0">
                          <a:ln>
                            <a:noFill/>
                          </a:ln>
                          <a:solidFill>
                            <a:schemeClr val="tx1"/>
                          </a:solidFill>
                          <a:effectLst/>
                          <a:latin typeface="Tahoma" pitchFamily="34" charset="0"/>
                          <a:sym typeface="Symbol" pitchFamily="18" charset="2"/>
                        </a:rPr>
                        <a:t></a:t>
                      </a:r>
                      <a:r>
                        <a:rPr kumimoji="0" lang="en-US" sz="1800" b="0" i="0" u="none" strike="noStrike" cap="none" normalizeH="0" baseline="0" dirty="0" smtClean="0">
                          <a:ln>
                            <a:noFill/>
                          </a:ln>
                          <a:solidFill>
                            <a:schemeClr val="tx1"/>
                          </a:solidFill>
                          <a:effectLst/>
                          <a:latin typeface="Tahoma" pitchFamily="34" charset="0"/>
                        </a:rPr>
                        <a:t> z</a:t>
                      </a:r>
                      <a:r>
                        <a:rPr kumimoji="0" lang="en-US" sz="1800" b="0" i="0" u="none" strike="noStrike" cap="none" normalizeH="0" baseline="-25000" dirty="0" smtClean="0">
                          <a:ln>
                            <a:noFill/>
                          </a:ln>
                          <a:solidFill>
                            <a:schemeClr val="tx1"/>
                          </a:solidFill>
                          <a:effectLst/>
                          <a:latin typeface="Tahoma" pitchFamily="34" charset="0"/>
                        </a:rPr>
                        <a:t>2</a:t>
                      </a:r>
                      <a:r>
                        <a:rPr kumimoji="0" lang="en-US" sz="1800" b="0" i="0" u="none" strike="noStrike" cap="none" normalizeH="0" baseline="0" dirty="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37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z</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2</a:t>
                      </a:r>
                      <a:r>
                        <a:rPr kumimoji="0" lang="en-US" sz="1800" b="0" i="0" u="none" strike="noStrike" cap="none" normalizeH="0" baseline="0" dirty="0" smtClean="0">
                          <a:ln>
                            <a:noFill/>
                          </a:ln>
                          <a:solidFill>
                            <a:schemeClr val="tx1"/>
                          </a:solidFill>
                          <a:effectLst/>
                          <a:latin typeface="Tahoma" pitchFamily="34" charset="0"/>
                          <a:cs typeface="Times New Roman" pitchFamily="18" charset="0"/>
                          <a:sym typeface="Symbol" pitchFamily="18" charset="2"/>
                        </a:rPr>
                        <a:t></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1</a:t>
                      </a:r>
                      <a:r>
                        <a:rPr kumimoji="0" lang="en-US" sz="1800" b="0" i="0" u="none" strike="noStrike" cap="none" normalizeH="0" baseline="0" dirty="0" smtClean="0">
                          <a:ln>
                            <a:noFill/>
                          </a:ln>
                          <a:solidFill>
                            <a:schemeClr val="tx1"/>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2</a:t>
                      </a:r>
                      <a:r>
                        <a:rPr kumimoji="0" lang="en-US" sz="1800" b="0" i="0" u="none" strike="noStrike" cap="none" normalizeH="0" baseline="0" dirty="0" smtClean="0">
                          <a:ln>
                            <a:noFill/>
                          </a:ln>
                          <a:solidFill>
                            <a:schemeClr val="tx1"/>
                          </a:solidFill>
                          <a:effectLst/>
                          <a:latin typeface="Tahoma" pitchFamily="34" charset="0"/>
                          <a:cs typeface="Times New Roman" pitchFamily="18" charset="0"/>
                          <a:sym typeface="Symbol" pitchFamily="18" charset="2"/>
                        </a:rPr>
                        <a:t></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z</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3</a:t>
                      </a:r>
                      <a:r>
                        <a:rPr kumimoji="0" lang="en-US" sz="1800" b="0" i="0" u="none" strike="noStrike" cap="none" normalizeH="0" baseline="0" dirty="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1</a:t>
                      </a:r>
                      <a:r>
                        <a:rPr kumimoji="0" lang="en-US" sz="1800" b="0" i="0" u="none" strike="noStrike" cap="none" normalizeH="0" baseline="0" dirty="0" smtClean="0">
                          <a:ln>
                            <a:noFill/>
                          </a:ln>
                          <a:solidFill>
                            <a:schemeClr val="tx1"/>
                          </a:solidFill>
                          <a:effectLst/>
                          <a:latin typeface="Tahoma" pitchFamily="34" charset="0"/>
                          <a:cs typeface="Times New Roman" pitchFamily="18" charset="0"/>
                          <a:sym typeface="Symbol" pitchFamily="18" charset="2"/>
                        </a:rPr>
                        <a:t></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z</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2</a:t>
                      </a:r>
                      <a:r>
                        <a:rPr kumimoji="0" lang="en-US" sz="1800" b="0" i="0" u="none" strike="noStrike" cap="none" normalizeH="0" baseline="0" dirty="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37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z</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3</a:t>
                      </a:r>
                      <a:r>
                        <a:rPr kumimoji="0" lang="en-US" sz="1800" b="0" i="0" u="none" strike="noStrike" cap="none" normalizeH="0" baseline="0" dirty="0" smtClean="0">
                          <a:ln>
                            <a:noFill/>
                          </a:ln>
                          <a:solidFill>
                            <a:schemeClr val="tx1"/>
                          </a:solidFill>
                          <a:effectLst/>
                          <a:latin typeface="Tahoma" pitchFamily="34" charset="0"/>
                          <a:cs typeface="Times New Roman" pitchFamily="18" charset="0"/>
                          <a:sym typeface="Symbol" pitchFamily="18" charset="2"/>
                        </a:rPr>
                        <a:t></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2</a:t>
                      </a:r>
                      <a:r>
                        <a:rPr kumimoji="0" lang="en-US" sz="1800" b="0" i="0" u="none" strike="noStrike" cap="none" normalizeH="0" baseline="0" dirty="0" smtClean="0">
                          <a:ln>
                            <a:noFill/>
                          </a:ln>
                          <a:solidFill>
                            <a:schemeClr val="tx1"/>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Times New Roman" pitchFamily="18" charset="0"/>
                        </a:rPr>
                        <a:t>(y</a:t>
                      </a:r>
                      <a:r>
                        <a:rPr kumimoji="0" lang="en-US" sz="1800" b="0" i="0" u="none" strike="noStrike" cap="none" normalizeH="0" baseline="-30000" smtClean="0">
                          <a:ln>
                            <a:noFill/>
                          </a:ln>
                          <a:solidFill>
                            <a:schemeClr val="tx1"/>
                          </a:solidFill>
                          <a:effectLst/>
                          <a:latin typeface="Tahoma" pitchFamily="34" charset="0"/>
                          <a:cs typeface="Times New Roman" pitchFamily="18" charset="0"/>
                        </a:rPr>
                        <a:t>3</a:t>
                      </a:r>
                      <a:r>
                        <a:rPr kumimoji="0" lang="en-US" sz="1800" b="0" i="0" u="none" strike="noStrike" cap="none" normalizeH="0" baseline="0" smtClean="0">
                          <a:ln>
                            <a:noFill/>
                          </a:ln>
                          <a:solidFill>
                            <a:schemeClr val="tx1"/>
                          </a:solidFill>
                          <a:effectLst/>
                          <a:latin typeface="Tahoma" pitchFamily="34" charset="0"/>
                          <a:cs typeface="Times New Roman" pitchFamily="18" charset="0"/>
                        </a:rPr>
                        <a:t>,y</a:t>
                      </a:r>
                      <a:r>
                        <a:rPr kumimoji="0" lang="en-US" sz="1800" b="0" i="0" u="none" strike="noStrike" cap="none" normalizeH="0" baseline="-30000" smtClean="0">
                          <a:ln>
                            <a:noFill/>
                          </a:ln>
                          <a:solidFill>
                            <a:schemeClr val="tx1"/>
                          </a:solidFill>
                          <a:effectLst/>
                          <a:latin typeface="Tahoma" pitchFamily="34" charset="0"/>
                          <a:cs typeface="Times New Roman" pitchFamily="18" charset="0"/>
                        </a:rPr>
                        <a:t>1</a:t>
                      </a:r>
                      <a:r>
                        <a:rPr kumimoji="0" lang="en-US" sz="1800" b="0" i="0" u="none" strike="noStrike" cap="none" normalizeH="0" baseline="0" smtClean="0">
                          <a:ln>
                            <a:noFill/>
                          </a:ln>
                          <a:solidFill>
                            <a:schemeClr val="tx1"/>
                          </a:solidFill>
                          <a:effectLst/>
                          <a:latin typeface="Tahoma" pitchFamily="34" charset="0"/>
                          <a:cs typeface="Times New Roman" pitchFamily="18" charset="0"/>
                        </a:rPr>
                        <a:t>) </a:t>
                      </a:r>
                      <a:r>
                        <a:rPr kumimoji="0" lang="en-US" sz="1800" b="0" i="0" u="none" strike="noStrike" cap="none" normalizeH="0" baseline="0" smtClean="0">
                          <a:ln>
                            <a:noFill/>
                          </a:ln>
                          <a:solidFill>
                            <a:schemeClr val="tx1"/>
                          </a:solidFill>
                          <a:effectLst/>
                          <a:latin typeface="Tahoma" pitchFamily="34" charset="0"/>
                          <a:cs typeface="Times New Roman" pitchFamily="18" charset="0"/>
                          <a:sym typeface="Symbol" pitchFamily="18" charset="2"/>
                        </a:rPr>
                        <a:t></a:t>
                      </a:r>
                      <a:r>
                        <a:rPr kumimoji="0" lang="en-US" sz="1800" b="0" i="0" u="none" strike="noStrike" cap="none" normalizeH="0" baseline="0" smtClean="0">
                          <a:ln>
                            <a:noFill/>
                          </a:ln>
                          <a:solidFill>
                            <a:schemeClr val="tx1"/>
                          </a:solidFill>
                          <a:effectLst/>
                          <a:latin typeface="Tahoma" pitchFamily="34" charset="0"/>
                          <a:cs typeface="Times New Roman" pitchFamily="18" charset="0"/>
                        </a:rPr>
                        <a:t> z</a:t>
                      </a:r>
                      <a:r>
                        <a:rPr kumimoji="0" lang="en-US" sz="1800" b="0" i="0" u="none" strike="noStrike" cap="none" normalizeH="0" baseline="-30000" smtClean="0">
                          <a:ln>
                            <a:noFill/>
                          </a:ln>
                          <a:solidFill>
                            <a:schemeClr val="tx1"/>
                          </a:solidFill>
                          <a:effectLst/>
                          <a:latin typeface="Tahoma" pitchFamily="34" charset="0"/>
                          <a:cs typeface="Times New Roman" pitchFamily="18" charset="0"/>
                        </a:rPr>
                        <a:t>4</a:t>
                      </a:r>
                      <a:r>
                        <a:rPr kumimoji="0" lang="en-US" sz="1800" b="0" i="0" u="none" strike="noStrike" cap="none" normalizeH="0" baseline="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1</a:t>
                      </a:r>
                      <a:r>
                        <a:rPr kumimoji="0" lang="en-US" sz="1800" b="0" i="0" u="none" strike="noStrike" cap="none" normalizeH="0" baseline="0" dirty="0" smtClean="0">
                          <a:ln>
                            <a:noFill/>
                          </a:ln>
                          <a:solidFill>
                            <a:schemeClr val="tx1"/>
                          </a:solidFill>
                          <a:effectLst/>
                          <a:latin typeface="Tahoma" pitchFamily="34" charset="0"/>
                          <a:cs typeface="Times New Roman" pitchFamily="18" charset="0"/>
                          <a:sym typeface="Symbol" pitchFamily="18" charset="2"/>
                        </a:rPr>
                        <a:t></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z</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2</a:t>
                      </a:r>
                      <a:r>
                        <a:rPr kumimoji="0" lang="en-US" sz="1800" b="0" i="0" u="none" strike="noStrike" cap="none" normalizeH="0" baseline="0" dirty="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37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z</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4</a:t>
                      </a:r>
                      <a:r>
                        <a:rPr kumimoji="0" lang="en-US" sz="1800" b="0" i="0" u="none" strike="noStrike" cap="none" normalizeH="0" baseline="40000" dirty="0" smtClean="0">
                          <a:ln>
                            <a:noFill/>
                          </a:ln>
                          <a:solidFill>
                            <a:schemeClr val="tx1"/>
                          </a:solidFill>
                          <a:effectLst/>
                          <a:latin typeface="Tahoma" pitchFamily="34" charset="0"/>
                          <a:cs typeface="Times New Roman" pitchFamily="18" charset="0"/>
                        </a:rPr>
                        <a:t>+</a:t>
                      </a:r>
                      <a:r>
                        <a:rPr kumimoji="0" lang="en-US" sz="1800" b="0" i="0" u="none" strike="noStrike" cap="none" normalizeH="0" baseline="0" dirty="0" smtClean="0">
                          <a:ln>
                            <a:noFill/>
                          </a:ln>
                          <a:solidFill>
                            <a:schemeClr val="tx1"/>
                          </a:solidFill>
                          <a:effectLst/>
                          <a:latin typeface="Tahoma" pitchFamily="34" charset="0"/>
                          <a:cs typeface="Times New Roman" pitchFamily="18" charset="0"/>
                          <a:sym typeface="Symbol" pitchFamily="18" charset="2"/>
                        </a:rPr>
                        <a:t></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3</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1</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a:t>
                      </a:r>
                      <a:r>
                        <a:rPr kumimoji="0" lang="en-US" sz="1800" b="0" i="0" u="none" strike="noStrike" cap="none" normalizeH="0" baseline="0" dirty="0" smtClean="0">
                          <a:ln>
                            <a:noFill/>
                          </a:ln>
                          <a:solidFill>
                            <a:schemeClr val="tx1"/>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3</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 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1</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2</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a:t>
                      </a:r>
                      <a:r>
                        <a:rPr kumimoji="0" lang="en-US" sz="1800" b="0" i="0" u="none" strike="noStrike" cap="none" normalizeH="0" baseline="0" dirty="0" smtClean="0">
                          <a:ln>
                            <a:noFill/>
                          </a:ln>
                          <a:solidFill>
                            <a:schemeClr val="tx1"/>
                          </a:solidFill>
                          <a:effectLst/>
                          <a:latin typeface="Tahoma" pitchFamily="34" charset="0"/>
                          <a:cs typeface="Times New Roman" pitchFamily="18" charset="0"/>
                          <a:sym typeface="Symbol" pitchFamily="18" charset="2"/>
                        </a:rPr>
                        <a:t></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z</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5</a:t>
                      </a:r>
                      <a:r>
                        <a:rPr kumimoji="0" lang="en-US" sz="1800" b="0" i="0" u="none" strike="noStrike" cap="none" normalizeH="0" baseline="0" dirty="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3</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1</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a:t>
                      </a:r>
                      <a:r>
                        <a:rPr kumimoji="0" lang="en-US" sz="1800" b="0" i="0" u="none" strike="noStrike" cap="none" normalizeH="0" baseline="0" dirty="0" smtClean="0">
                          <a:ln>
                            <a:noFill/>
                          </a:ln>
                          <a:solidFill>
                            <a:schemeClr val="tx1"/>
                          </a:solidFill>
                          <a:effectLst/>
                          <a:latin typeface="Tahoma" pitchFamily="34" charset="0"/>
                          <a:cs typeface="Times New Roman" pitchFamily="18" charset="0"/>
                          <a:sym typeface="Symbol" pitchFamily="18" charset="2"/>
                        </a:rPr>
                        <a:t></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z</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4</a:t>
                      </a:r>
                      <a:r>
                        <a:rPr kumimoji="0" lang="en-US" sz="1800" b="0" i="0" u="none" strike="noStrike" cap="none" normalizeH="0" baseline="0" dirty="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9" name="Picture 4"/>
          <p:cNvPicPr>
            <a:picLocks noChangeAspect="1" noChangeArrowheads="1"/>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5410200" y="1595377"/>
            <a:ext cx="3657600" cy="1071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38334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Example</a:t>
            </a:r>
          </a:p>
        </p:txBody>
      </p:sp>
      <p:graphicFrame>
        <p:nvGraphicFramePr>
          <p:cNvPr id="8" name="Group 23"/>
          <p:cNvGraphicFramePr>
            <a:graphicFrameLocks noGrp="1"/>
          </p:cNvGraphicFramePr>
          <p:nvPr>
            <p:ph idx="4294967295"/>
            <p:extLst>
              <p:ext uri="{D42A27DB-BD31-4B8C-83A1-F6EECF244321}">
                <p14:modId xmlns:p14="http://schemas.microsoft.com/office/powerpoint/2010/main" val="1988692918"/>
              </p:ext>
            </p:extLst>
          </p:nvPr>
        </p:nvGraphicFramePr>
        <p:xfrm>
          <a:off x="71846" y="1600200"/>
          <a:ext cx="5281124" cy="4127500"/>
        </p:xfrm>
        <a:graphic>
          <a:graphicData uri="http://schemas.openxmlformats.org/drawingml/2006/table">
            <a:tbl>
              <a:tblPr/>
              <a:tblGrid>
                <a:gridCol w="1821551"/>
                <a:gridCol w="1897380"/>
                <a:gridCol w="1562193"/>
              </a:tblGrid>
              <a:tr h="631825">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Old states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New states after reading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tr>
              <a:tr h="527050">
                <a:tc vMerge="1">
                  <a:txBody>
                    <a:bodyPr/>
                    <a:lstStyle/>
                    <a:p>
                      <a:endParaRPr lang="en-GB"/>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b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37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z</a:t>
                      </a:r>
                      <a:r>
                        <a:rPr kumimoji="0" lang="en-US" sz="1800" b="0" i="0" u="none" strike="noStrike" cap="none" normalizeH="0" baseline="-25000" dirty="0" smtClean="0">
                          <a:ln>
                            <a:noFill/>
                          </a:ln>
                          <a:solidFill>
                            <a:schemeClr val="tx1"/>
                          </a:solidFill>
                          <a:effectLst/>
                          <a:latin typeface="Tahoma" pitchFamily="34" charset="0"/>
                        </a:rPr>
                        <a:t>1 </a:t>
                      </a:r>
                      <a:r>
                        <a:rPr kumimoji="0" lang="en-US" sz="1800" b="0" i="0" u="none" strike="noStrike" cap="none" normalizeH="0" baseline="0" dirty="0" smtClean="0">
                          <a:ln>
                            <a:noFill/>
                          </a:ln>
                          <a:solidFill>
                            <a:schemeClr val="tx1"/>
                          </a:solidFill>
                          <a:effectLst/>
                          <a:latin typeface="Tahoma" pitchFamily="34" charset="0"/>
                        </a:rPr>
                        <a:t>- + </a:t>
                      </a:r>
                      <a:r>
                        <a:rPr kumimoji="0" lang="en-US" sz="1800" b="0" i="0" u="none" strike="noStrike" cap="none" normalizeH="0" baseline="0" dirty="0" smtClean="0">
                          <a:ln>
                            <a:noFill/>
                          </a:ln>
                          <a:solidFill>
                            <a:schemeClr val="tx1"/>
                          </a:solidFill>
                          <a:effectLst/>
                          <a:latin typeface="Tahoma" pitchFamily="34" charset="0"/>
                          <a:sym typeface="Symbol" pitchFamily="18" charset="2"/>
                        </a:rPr>
                        <a:t></a:t>
                      </a:r>
                      <a:r>
                        <a:rPr kumimoji="0" lang="en-US" sz="1800" b="0" i="0" u="none" strike="noStrike" cap="none" normalizeH="0" baseline="0" dirty="0" smtClean="0">
                          <a:ln>
                            <a:noFill/>
                          </a:ln>
                          <a:solidFill>
                            <a:schemeClr val="tx1"/>
                          </a:solidFill>
                          <a:effectLst/>
                          <a:latin typeface="Tahoma" pitchFamily="34" charset="0"/>
                        </a:rPr>
                        <a:t> y</a:t>
                      </a:r>
                      <a:r>
                        <a:rPr kumimoji="0" lang="en-US" sz="1800" b="0" i="0" u="none" strike="noStrike" cap="none" normalizeH="0" baseline="-25000" dirty="0" smtClean="0">
                          <a:ln>
                            <a:noFill/>
                          </a:ln>
                          <a:solidFill>
                            <a:schemeClr val="tx1"/>
                          </a:solidFill>
                          <a:effectLst/>
                          <a:latin typeface="Tahoma" pitchFamily="34" charset="0"/>
                        </a:rPr>
                        <a:t>1</a:t>
                      </a:r>
                      <a:endParaRPr kumimoji="0" lang="en-US" sz="18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y</a:t>
                      </a:r>
                      <a:r>
                        <a:rPr kumimoji="0" lang="en-US" sz="1800" b="0" i="0" u="none" strike="noStrike" cap="none" normalizeH="0" baseline="-25000" smtClean="0">
                          <a:ln>
                            <a:noFill/>
                          </a:ln>
                          <a:solidFill>
                            <a:schemeClr val="tx1"/>
                          </a:solidFill>
                          <a:effectLst/>
                          <a:latin typeface="Tahoma" pitchFamily="34" charset="0"/>
                        </a:rPr>
                        <a:t>2</a:t>
                      </a:r>
                      <a:r>
                        <a:rPr kumimoji="0" lang="en-US" sz="1800" b="0" i="0" u="none" strike="noStrike" cap="none" normalizeH="0" baseline="0" smtClean="0">
                          <a:ln>
                            <a:noFill/>
                          </a:ln>
                          <a:solidFill>
                            <a:schemeClr val="tx1"/>
                          </a:solidFill>
                          <a:effectLst/>
                          <a:latin typeface="Tahoma" pitchFamily="34" charset="0"/>
                        </a:rPr>
                        <a:t> </a:t>
                      </a:r>
                      <a:r>
                        <a:rPr kumimoji="0" lang="en-US" sz="1800" b="0" i="0" u="none" strike="noStrike" cap="none" normalizeH="0" baseline="0" smtClean="0">
                          <a:ln>
                            <a:noFill/>
                          </a:ln>
                          <a:solidFill>
                            <a:schemeClr val="tx1"/>
                          </a:solidFill>
                          <a:effectLst/>
                          <a:latin typeface="Tahoma" pitchFamily="34" charset="0"/>
                          <a:sym typeface="Symbol" pitchFamily="18" charset="2"/>
                        </a:rPr>
                        <a:t></a:t>
                      </a:r>
                      <a:r>
                        <a:rPr kumimoji="0" lang="en-US" sz="1800" b="0" i="0" u="none" strike="noStrike" cap="none" normalizeH="0" baseline="0" smtClean="0">
                          <a:ln>
                            <a:noFill/>
                          </a:ln>
                          <a:solidFill>
                            <a:schemeClr val="tx1"/>
                          </a:solidFill>
                          <a:effectLst/>
                          <a:latin typeface="Tahoma" pitchFamily="34" charset="0"/>
                        </a:rPr>
                        <a:t> z</a:t>
                      </a:r>
                      <a:r>
                        <a:rPr kumimoji="0" lang="en-US" sz="1800" b="0" i="0" u="none" strike="noStrike" cap="none" normalizeH="0" baseline="-25000" smtClean="0">
                          <a:ln>
                            <a:noFill/>
                          </a:ln>
                          <a:solidFill>
                            <a:schemeClr val="tx1"/>
                          </a:solidFill>
                          <a:effectLst/>
                          <a:latin typeface="Tahoma" pitchFamily="34" charset="0"/>
                        </a:rPr>
                        <a:t>3</a:t>
                      </a:r>
                      <a:r>
                        <a:rPr kumimoji="0" lang="en-US" sz="1800" b="0" i="0" u="none" strike="noStrike" cap="none" normalizeH="0" baseline="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y</a:t>
                      </a:r>
                      <a:r>
                        <a:rPr kumimoji="0" lang="en-US" sz="1800" b="0" i="0" u="none" strike="noStrike" cap="none" normalizeH="0" baseline="-25000" dirty="0" smtClean="0">
                          <a:ln>
                            <a:noFill/>
                          </a:ln>
                          <a:solidFill>
                            <a:schemeClr val="tx1"/>
                          </a:solidFill>
                          <a:effectLst/>
                          <a:latin typeface="Tahoma" pitchFamily="34" charset="0"/>
                        </a:rPr>
                        <a:t>1</a:t>
                      </a:r>
                      <a:r>
                        <a:rPr kumimoji="0" lang="en-US" sz="1800" b="0" i="0" u="none" strike="noStrike" cap="none" normalizeH="0" baseline="0" dirty="0" smtClean="0">
                          <a:ln>
                            <a:noFill/>
                          </a:ln>
                          <a:solidFill>
                            <a:schemeClr val="tx1"/>
                          </a:solidFill>
                          <a:effectLst/>
                          <a:latin typeface="Tahoma" pitchFamily="34" charset="0"/>
                        </a:rPr>
                        <a:t> </a:t>
                      </a:r>
                      <a:r>
                        <a:rPr kumimoji="0" lang="en-US" sz="1800" b="0" i="0" u="none" strike="noStrike" cap="none" normalizeH="0" baseline="0" dirty="0" smtClean="0">
                          <a:ln>
                            <a:noFill/>
                          </a:ln>
                          <a:solidFill>
                            <a:schemeClr val="tx1"/>
                          </a:solidFill>
                          <a:effectLst/>
                          <a:latin typeface="Tahoma" pitchFamily="34" charset="0"/>
                          <a:sym typeface="Symbol" pitchFamily="18" charset="2"/>
                        </a:rPr>
                        <a:t></a:t>
                      </a:r>
                      <a:r>
                        <a:rPr kumimoji="0" lang="en-US" sz="1800" b="0" i="0" u="none" strike="noStrike" cap="none" normalizeH="0" baseline="0" dirty="0" smtClean="0">
                          <a:ln>
                            <a:noFill/>
                          </a:ln>
                          <a:solidFill>
                            <a:schemeClr val="tx1"/>
                          </a:solidFill>
                          <a:effectLst/>
                          <a:latin typeface="Tahoma" pitchFamily="34" charset="0"/>
                        </a:rPr>
                        <a:t> z</a:t>
                      </a:r>
                      <a:r>
                        <a:rPr kumimoji="0" lang="en-US" sz="1800" b="0" i="0" u="none" strike="noStrike" cap="none" normalizeH="0" baseline="-25000" dirty="0" smtClean="0">
                          <a:ln>
                            <a:noFill/>
                          </a:ln>
                          <a:solidFill>
                            <a:schemeClr val="tx1"/>
                          </a:solidFill>
                          <a:effectLst/>
                          <a:latin typeface="Tahoma" pitchFamily="34" charset="0"/>
                        </a:rPr>
                        <a:t>2</a:t>
                      </a:r>
                      <a:r>
                        <a:rPr kumimoji="0" lang="en-US" sz="1800" b="0" i="0" u="none" strike="noStrike" cap="none" normalizeH="0" baseline="0" dirty="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37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z</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2</a:t>
                      </a:r>
                      <a:r>
                        <a:rPr kumimoji="0" lang="en-US" sz="1800" b="0" i="0" u="none" strike="noStrike" cap="none" normalizeH="0" baseline="0" dirty="0" smtClean="0">
                          <a:ln>
                            <a:noFill/>
                          </a:ln>
                          <a:solidFill>
                            <a:schemeClr val="tx1"/>
                          </a:solidFill>
                          <a:effectLst/>
                          <a:latin typeface="Tahoma" pitchFamily="34" charset="0"/>
                          <a:cs typeface="Times New Roman" pitchFamily="18" charset="0"/>
                          <a:sym typeface="Symbol" pitchFamily="18" charset="2"/>
                        </a:rPr>
                        <a:t></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1</a:t>
                      </a:r>
                      <a:r>
                        <a:rPr kumimoji="0" lang="en-US" sz="1800" b="0" i="0" u="none" strike="noStrike" cap="none" normalizeH="0" baseline="0" dirty="0" smtClean="0">
                          <a:ln>
                            <a:noFill/>
                          </a:ln>
                          <a:solidFill>
                            <a:schemeClr val="tx1"/>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2</a:t>
                      </a:r>
                      <a:r>
                        <a:rPr kumimoji="0" lang="en-US" sz="1800" b="0" i="0" u="none" strike="noStrike" cap="none" normalizeH="0" baseline="0" dirty="0" smtClean="0">
                          <a:ln>
                            <a:noFill/>
                          </a:ln>
                          <a:solidFill>
                            <a:schemeClr val="tx1"/>
                          </a:solidFill>
                          <a:effectLst/>
                          <a:latin typeface="Tahoma" pitchFamily="34" charset="0"/>
                          <a:cs typeface="Times New Roman" pitchFamily="18" charset="0"/>
                          <a:sym typeface="Symbol" pitchFamily="18" charset="2"/>
                        </a:rPr>
                        <a:t></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z</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3</a:t>
                      </a:r>
                      <a:r>
                        <a:rPr kumimoji="0" lang="en-US" sz="1800" b="0" i="0" u="none" strike="noStrike" cap="none" normalizeH="0" baseline="0" dirty="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1</a:t>
                      </a:r>
                      <a:r>
                        <a:rPr kumimoji="0" lang="en-US" sz="1800" b="0" i="0" u="none" strike="noStrike" cap="none" normalizeH="0" baseline="0" dirty="0" smtClean="0">
                          <a:ln>
                            <a:noFill/>
                          </a:ln>
                          <a:solidFill>
                            <a:schemeClr val="tx1"/>
                          </a:solidFill>
                          <a:effectLst/>
                          <a:latin typeface="Tahoma" pitchFamily="34" charset="0"/>
                          <a:cs typeface="Times New Roman" pitchFamily="18" charset="0"/>
                          <a:sym typeface="Symbol" pitchFamily="18" charset="2"/>
                        </a:rPr>
                        <a:t></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z</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2</a:t>
                      </a:r>
                      <a:r>
                        <a:rPr kumimoji="0" lang="en-US" sz="1800" b="0" i="0" u="none" strike="noStrike" cap="none" normalizeH="0" baseline="0" dirty="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37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z</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3</a:t>
                      </a:r>
                      <a:r>
                        <a:rPr kumimoji="0" lang="en-US" sz="1800" b="0" i="0" u="none" strike="noStrike" cap="none" normalizeH="0" baseline="0" dirty="0" smtClean="0">
                          <a:ln>
                            <a:noFill/>
                          </a:ln>
                          <a:solidFill>
                            <a:schemeClr val="tx1"/>
                          </a:solidFill>
                          <a:effectLst/>
                          <a:latin typeface="Tahoma" pitchFamily="34" charset="0"/>
                          <a:cs typeface="Times New Roman" pitchFamily="18" charset="0"/>
                          <a:sym typeface="Symbol" pitchFamily="18" charset="2"/>
                        </a:rPr>
                        <a:t></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2</a:t>
                      </a:r>
                      <a:r>
                        <a:rPr kumimoji="0" lang="en-US" sz="1800" b="0" i="0" u="none" strike="noStrike" cap="none" normalizeH="0" baseline="0" dirty="0" smtClean="0">
                          <a:ln>
                            <a:noFill/>
                          </a:ln>
                          <a:solidFill>
                            <a:schemeClr val="tx1"/>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Times New Roman" pitchFamily="18" charset="0"/>
                        </a:rPr>
                        <a:t>(y</a:t>
                      </a:r>
                      <a:r>
                        <a:rPr kumimoji="0" lang="en-US" sz="1800" b="0" i="0" u="none" strike="noStrike" cap="none" normalizeH="0" baseline="-30000" smtClean="0">
                          <a:ln>
                            <a:noFill/>
                          </a:ln>
                          <a:solidFill>
                            <a:schemeClr val="tx1"/>
                          </a:solidFill>
                          <a:effectLst/>
                          <a:latin typeface="Tahoma" pitchFamily="34" charset="0"/>
                          <a:cs typeface="Times New Roman" pitchFamily="18" charset="0"/>
                        </a:rPr>
                        <a:t>3</a:t>
                      </a:r>
                      <a:r>
                        <a:rPr kumimoji="0" lang="en-US" sz="1800" b="0" i="0" u="none" strike="noStrike" cap="none" normalizeH="0" baseline="0" smtClean="0">
                          <a:ln>
                            <a:noFill/>
                          </a:ln>
                          <a:solidFill>
                            <a:schemeClr val="tx1"/>
                          </a:solidFill>
                          <a:effectLst/>
                          <a:latin typeface="Tahoma" pitchFamily="34" charset="0"/>
                          <a:cs typeface="Times New Roman" pitchFamily="18" charset="0"/>
                        </a:rPr>
                        <a:t>,y</a:t>
                      </a:r>
                      <a:r>
                        <a:rPr kumimoji="0" lang="en-US" sz="1800" b="0" i="0" u="none" strike="noStrike" cap="none" normalizeH="0" baseline="-30000" smtClean="0">
                          <a:ln>
                            <a:noFill/>
                          </a:ln>
                          <a:solidFill>
                            <a:schemeClr val="tx1"/>
                          </a:solidFill>
                          <a:effectLst/>
                          <a:latin typeface="Tahoma" pitchFamily="34" charset="0"/>
                          <a:cs typeface="Times New Roman" pitchFamily="18" charset="0"/>
                        </a:rPr>
                        <a:t>1</a:t>
                      </a:r>
                      <a:r>
                        <a:rPr kumimoji="0" lang="en-US" sz="1800" b="0" i="0" u="none" strike="noStrike" cap="none" normalizeH="0" baseline="0" smtClean="0">
                          <a:ln>
                            <a:noFill/>
                          </a:ln>
                          <a:solidFill>
                            <a:schemeClr val="tx1"/>
                          </a:solidFill>
                          <a:effectLst/>
                          <a:latin typeface="Tahoma" pitchFamily="34" charset="0"/>
                          <a:cs typeface="Times New Roman" pitchFamily="18" charset="0"/>
                        </a:rPr>
                        <a:t>) </a:t>
                      </a:r>
                      <a:r>
                        <a:rPr kumimoji="0" lang="en-US" sz="1800" b="0" i="0" u="none" strike="noStrike" cap="none" normalizeH="0" baseline="0" smtClean="0">
                          <a:ln>
                            <a:noFill/>
                          </a:ln>
                          <a:solidFill>
                            <a:schemeClr val="tx1"/>
                          </a:solidFill>
                          <a:effectLst/>
                          <a:latin typeface="Tahoma" pitchFamily="34" charset="0"/>
                          <a:cs typeface="Times New Roman" pitchFamily="18" charset="0"/>
                          <a:sym typeface="Symbol" pitchFamily="18" charset="2"/>
                        </a:rPr>
                        <a:t></a:t>
                      </a:r>
                      <a:r>
                        <a:rPr kumimoji="0" lang="en-US" sz="1800" b="0" i="0" u="none" strike="noStrike" cap="none" normalizeH="0" baseline="0" smtClean="0">
                          <a:ln>
                            <a:noFill/>
                          </a:ln>
                          <a:solidFill>
                            <a:schemeClr val="tx1"/>
                          </a:solidFill>
                          <a:effectLst/>
                          <a:latin typeface="Tahoma" pitchFamily="34" charset="0"/>
                          <a:cs typeface="Times New Roman" pitchFamily="18" charset="0"/>
                        </a:rPr>
                        <a:t> z</a:t>
                      </a:r>
                      <a:r>
                        <a:rPr kumimoji="0" lang="en-US" sz="1800" b="0" i="0" u="none" strike="noStrike" cap="none" normalizeH="0" baseline="-30000" smtClean="0">
                          <a:ln>
                            <a:noFill/>
                          </a:ln>
                          <a:solidFill>
                            <a:schemeClr val="tx1"/>
                          </a:solidFill>
                          <a:effectLst/>
                          <a:latin typeface="Tahoma" pitchFamily="34" charset="0"/>
                          <a:cs typeface="Times New Roman" pitchFamily="18" charset="0"/>
                        </a:rPr>
                        <a:t>4</a:t>
                      </a:r>
                      <a:r>
                        <a:rPr kumimoji="0" lang="en-US" sz="1800" b="0" i="0" u="none" strike="noStrike" cap="none" normalizeH="0" baseline="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1</a:t>
                      </a:r>
                      <a:r>
                        <a:rPr kumimoji="0" lang="en-US" sz="1800" b="0" i="0" u="none" strike="noStrike" cap="none" normalizeH="0" baseline="0" dirty="0" smtClean="0">
                          <a:ln>
                            <a:noFill/>
                          </a:ln>
                          <a:solidFill>
                            <a:schemeClr val="tx1"/>
                          </a:solidFill>
                          <a:effectLst/>
                          <a:latin typeface="Tahoma" pitchFamily="34" charset="0"/>
                          <a:cs typeface="Times New Roman" pitchFamily="18" charset="0"/>
                          <a:sym typeface="Symbol" pitchFamily="18" charset="2"/>
                        </a:rPr>
                        <a:t></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z</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2</a:t>
                      </a:r>
                      <a:r>
                        <a:rPr kumimoji="0" lang="en-US" sz="1800" b="0" i="0" u="none" strike="noStrike" cap="none" normalizeH="0" baseline="0" dirty="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37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z</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4</a:t>
                      </a:r>
                      <a:r>
                        <a:rPr kumimoji="0" lang="en-US" sz="1800" b="0" i="0" u="none" strike="noStrike" cap="none" normalizeH="0" baseline="40000" dirty="0" smtClean="0">
                          <a:ln>
                            <a:noFill/>
                          </a:ln>
                          <a:solidFill>
                            <a:schemeClr val="tx1"/>
                          </a:solidFill>
                          <a:effectLst/>
                          <a:latin typeface="Tahoma" pitchFamily="34" charset="0"/>
                          <a:cs typeface="Times New Roman" pitchFamily="18" charset="0"/>
                        </a:rPr>
                        <a:t>+</a:t>
                      </a:r>
                      <a:r>
                        <a:rPr kumimoji="0" lang="en-US" sz="1800" b="0" i="0" u="none" strike="noStrike" cap="none" normalizeH="0" baseline="0" dirty="0" smtClean="0">
                          <a:ln>
                            <a:noFill/>
                          </a:ln>
                          <a:solidFill>
                            <a:schemeClr val="tx1"/>
                          </a:solidFill>
                          <a:effectLst/>
                          <a:latin typeface="Tahoma" pitchFamily="34" charset="0"/>
                          <a:cs typeface="Times New Roman" pitchFamily="18" charset="0"/>
                          <a:sym typeface="Symbol" pitchFamily="18" charset="2"/>
                        </a:rPr>
                        <a:t></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3</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1</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a:t>
                      </a:r>
                      <a:r>
                        <a:rPr kumimoji="0" lang="en-US" sz="1800" b="0" i="0" u="none" strike="noStrike" cap="none" normalizeH="0" baseline="0" dirty="0" smtClean="0">
                          <a:ln>
                            <a:noFill/>
                          </a:ln>
                          <a:solidFill>
                            <a:schemeClr val="tx1"/>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3</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 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1</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2</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a:t>
                      </a:r>
                      <a:r>
                        <a:rPr kumimoji="0" lang="en-US" sz="1800" b="0" i="0" u="none" strike="noStrike" cap="none" normalizeH="0" baseline="0" dirty="0" smtClean="0">
                          <a:ln>
                            <a:noFill/>
                          </a:ln>
                          <a:solidFill>
                            <a:schemeClr val="tx1"/>
                          </a:solidFill>
                          <a:effectLst/>
                          <a:latin typeface="Tahoma" pitchFamily="34" charset="0"/>
                          <a:cs typeface="Times New Roman" pitchFamily="18" charset="0"/>
                          <a:sym typeface="Symbol" pitchFamily="18" charset="2"/>
                        </a:rPr>
                        <a:t></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z</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5</a:t>
                      </a:r>
                      <a:r>
                        <a:rPr kumimoji="0" lang="en-US" sz="1800" b="0" i="0" u="none" strike="noStrike" cap="none" normalizeH="0" baseline="0" dirty="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3</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1</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a:t>
                      </a:r>
                      <a:r>
                        <a:rPr kumimoji="0" lang="en-US" sz="1800" b="0" i="0" u="none" strike="noStrike" cap="none" normalizeH="0" baseline="0" dirty="0" smtClean="0">
                          <a:ln>
                            <a:noFill/>
                          </a:ln>
                          <a:solidFill>
                            <a:schemeClr val="tx1"/>
                          </a:solidFill>
                          <a:effectLst/>
                          <a:latin typeface="Tahoma" pitchFamily="34" charset="0"/>
                          <a:cs typeface="Times New Roman" pitchFamily="18" charset="0"/>
                          <a:sym typeface="Symbol" pitchFamily="18" charset="2"/>
                        </a:rPr>
                        <a:t></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z</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4</a:t>
                      </a:r>
                      <a:r>
                        <a:rPr kumimoji="0" lang="en-US" sz="1800" b="0" i="0" u="none" strike="noStrike" cap="none" normalizeH="0" baseline="0" dirty="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37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z</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5</a:t>
                      </a:r>
                      <a:r>
                        <a:rPr kumimoji="0" lang="en-US" sz="1800" b="0" i="0" u="none" strike="noStrike" cap="none" normalizeH="0" baseline="40000" dirty="0" smtClean="0">
                          <a:ln>
                            <a:noFill/>
                          </a:ln>
                          <a:solidFill>
                            <a:schemeClr val="tx1"/>
                          </a:solidFill>
                          <a:effectLst/>
                          <a:latin typeface="Tahoma" pitchFamily="34" charset="0"/>
                          <a:cs typeface="Times New Roman" pitchFamily="18" charset="0"/>
                        </a:rPr>
                        <a:t>+</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a:t>
                      </a:r>
                      <a:r>
                        <a:rPr kumimoji="0" lang="en-US" sz="1800" b="0" i="0" u="none" strike="noStrike" cap="none" normalizeH="0" baseline="0" dirty="0" smtClean="0">
                          <a:ln>
                            <a:noFill/>
                          </a:ln>
                          <a:solidFill>
                            <a:schemeClr val="tx1"/>
                          </a:solidFill>
                          <a:effectLst/>
                          <a:latin typeface="Tahoma" pitchFamily="34" charset="0"/>
                          <a:cs typeface="Times New Roman" pitchFamily="18" charset="0"/>
                          <a:sym typeface="Symbol" pitchFamily="18" charset="2"/>
                        </a:rPr>
                        <a:t></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3</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1</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2</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a:t>
                      </a:r>
                      <a:r>
                        <a:rPr kumimoji="0" lang="en-US" sz="1800" b="0" i="0" u="none" strike="noStrike" cap="none" normalizeH="0" baseline="0" dirty="0" smtClean="0">
                          <a:ln>
                            <a:noFill/>
                          </a:ln>
                          <a:solidFill>
                            <a:schemeClr val="tx1"/>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3</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1</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 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2</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a:t>
                      </a:r>
                      <a:r>
                        <a:rPr kumimoji="0" lang="en-US" sz="1800" b="0" i="0" u="none" strike="noStrike" cap="none" normalizeH="0" baseline="0" dirty="0" smtClean="0">
                          <a:ln>
                            <a:noFill/>
                          </a:ln>
                          <a:solidFill>
                            <a:schemeClr val="tx1"/>
                          </a:solidFill>
                          <a:effectLst/>
                          <a:latin typeface="Tahoma" pitchFamily="34" charset="0"/>
                          <a:cs typeface="Times New Roman" pitchFamily="18" charset="0"/>
                          <a:sym typeface="Symbol" pitchFamily="18" charset="2"/>
                        </a:rPr>
                        <a:t></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z</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5</a:t>
                      </a:r>
                      <a:r>
                        <a:rPr kumimoji="0" lang="en-US" sz="1800" b="0" i="0" u="none" strike="noStrike" cap="none" normalizeH="0" baseline="0" dirty="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3</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y</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1</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a:t>
                      </a:r>
                      <a:r>
                        <a:rPr kumimoji="0" lang="en-US" sz="1800" b="0" i="0" u="none" strike="noStrike" cap="none" normalizeH="0" baseline="0" dirty="0" smtClean="0">
                          <a:ln>
                            <a:noFill/>
                          </a:ln>
                          <a:solidFill>
                            <a:schemeClr val="tx1"/>
                          </a:solidFill>
                          <a:effectLst/>
                          <a:latin typeface="Tahoma" pitchFamily="34" charset="0"/>
                          <a:cs typeface="Times New Roman" pitchFamily="18" charset="0"/>
                          <a:sym typeface="Symbol" pitchFamily="18" charset="2"/>
                        </a:rPr>
                        <a:t></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z</a:t>
                      </a:r>
                      <a:r>
                        <a:rPr kumimoji="0" lang="en-US" sz="1800" b="0" i="0" u="none" strike="noStrike" cap="none" normalizeH="0" baseline="-30000" dirty="0" smtClean="0">
                          <a:ln>
                            <a:noFill/>
                          </a:ln>
                          <a:solidFill>
                            <a:schemeClr val="tx1"/>
                          </a:solidFill>
                          <a:effectLst/>
                          <a:latin typeface="Tahoma" pitchFamily="34" charset="0"/>
                          <a:cs typeface="Times New Roman" pitchFamily="18" charset="0"/>
                        </a:rPr>
                        <a:t>4</a:t>
                      </a:r>
                      <a:r>
                        <a:rPr kumimoji="0" lang="en-US" sz="1800" b="0" i="0" u="none" strike="noStrike" cap="none" normalizeH="0" baseline="0" dirty="0" smtClean="0">
                          <a:ln>
                            <a:noFill/>
                          </a:ln>
                          <a:solidFill>
                            <a:schemeClr val="tx1"/>
                          </a:solidFill>
                          <a:effectLst/>
                          <a:latin typeface="Tahoma"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9" name="Picture 4"/>
          <p:cNvPicPr>
            <a:picLocks noChangeAspect="1" noChangeArrowheads="1"/>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5410200" y="1595377"/>
            <a:ext cx="3657600" cy="1071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87292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Example</a:t>
            </a:r>
          </a:p>
        </p:txBody>
      </p:sp>
      <p:pic>
        <p:nvPicPr>
          <p:cNvPr id="5" name="Picture 4"/>
          <p:cNvPicPr>
            <a:picLocks noChangeAspect="1" noChangeArrowheads="1"/>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838200" y="2514600"/>
            <a:ext cx="7239000"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38043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Task</a:t>
            </a:r>
          </a:p>
        </p:txBody>
      </p:sp>
      <p:sp>
        <p:nvSpPr>
          <p:cNvPr id="8" name="Rectangle 3"/>
          <p:cNvSpPr txBox="1">
            <a:spLocks noChangeArrowheads="1"/>
          </p:cNvSpPr>
          <p:nvPr/>
        </p:nvSpPr>
        <p:spPr>
          <a:xfrm>
            <a:off x="457200" y="1371600"/>
            <a:ext cx="8229600" cy="48768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pPr algn="l"/>
            <a:r>
              <a:rPr lang="en-US" sz="2800" dirty="0" smtClean="0"/>
              <a:t>Consider the FA below that accepts the language of all words having an odd number of b’s.</a:t>
            </a:r>
          </a:p>
          <a:p>
            <a:pPr algn="l"/>
            <a:endParaRPr lang="en-US" sz="2800" dirty="0" smtClean="0"/>
          </a:p>
          <a:p>
            <a:pPr algn="l"/>
            <a:endParaRPr lang="en-US" sz="2800" dirty="0" smtClean="0"/>
          </a:p>
          <a:p>
            <a:pPr algn="l"/>
            <a:endParaRPr lang="en-US" sz="2800" dirty="0" smtClean="0"/>
          </a:p>
          <a:p>
            <a:pPr algn="l"/>
            <a:endParaRPr lang="en-US" sz="2800" dirty="0" smtClean="0"/>
          </a:p>
          <a:p>
            <a:pPr algn="l"/>
            <a:endParaRPr lang="en-US" sz="2800" dirty="0" smtClean="0"/>
          </a:p>
          <a:p>
            <a:pPr algn="l"/>
            <a:r>
              <a:rPr lang="en-US" sz="2800" dirty="0" smtClean="0"/>
              <a:t>Generate </a:t>
            </a:r>
            <a:r>
              <a:rPr lang="en-US" sz="2800" dirty="0"/>
              <a:t>(FA)* from above FA</a:t>
            </a:r>
            <a:endParaRPr lang="en-US" sz="2800" dirty="0" smtClean="0"/>
          </a:p>
          <a:p>
            <a:pPr algn="l"/>
            <a:endParaRPr lang="en-US" sz="2800" dirty="0"/>
          </a:p>
        </p:txBody>
      </p:sp>
      <p:pic>
        <p:nvPicPr>
          <p:cNvPr id="9"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1463" y="2438400"/>
            <a:ext cx="4046537" cy="184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8139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Proof</a:t>
            </a:r>
          </a:p>
        </p:txBody>
      </p:sp>
      <p:sp>
        <p:nvSpPr>
          <p:cNvPr id="11" name="Rectangle 3"/>
          <p:cNvSpPr txBox="1">
            <a:spLocks noChangeArrowheads="1"/>
          </p:cNvSpPr>
          <p:nvPr/>
        </p:nvSpPr>
        <p:spPr>
          <a:xfrm>
            <a:off x="457200" y="1447800"/>
            <a:ext cx="8229600" cy="48768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pPr algn="just"/>
            <a:r>
              <a:rPr lang="en-US" sz="2600" dirty="0" smtClean="0"/>
              <a:t>We have finished the proof of part 3 of </a:t>
            </a:r>
            <a:r>
              <a:rPr lang="en-US" sz="2600" dirty="0" err="1" smtClean="0"/>
              <a:t>Kleene’s</a:t>
            </a:r>
            <a:r>
              <a:rPr lang="en-US" sz="2600" dirty="0" smtClean="0"/>
              <a:t> theorem.</a:t>
            </a:r>
          </a:p>
          <a:p>
            <a:pPr algn="just"/>
            <a:endParaRPr lang="en-US" sz="2600" dirty="0" smtClean="0"/>
          </a:p>
          <a:p>
            <a:pPr algn="just"/>
            <a:endParaRPr lang="en-US" sz="2600" dirty="0" smtClean="0"/>
          </a:p>
        </p:txBody>
      </p:sp>
    </p:spTree>
    <p:extLst>
      <p:ext uri="{BB962C8B-B14F-4D97-AF65-F5344CB8AC3E}">
        <p14:creationId xmlns:p14="http://schemas.microsoft.com/office/powerpoint/2010/main" val="137109849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Proof</a:t>
            </a:r>
          </a:p>
        </p:txBody>
      </p:sp>
      <p:sp>
        <p:nvSpPr>
          <p:cNvPr id="11" name="Rectangle 3"/>
          <p:cNvSpPr txBox="1">
            <a:spLocks noChangeArrowheads="1"/>
          </p:cNvSpPr>
          <p:nvPr/>
        </p:nvSpPr>
        <p:spPr>
          <a:xfrm>
            <a:off x="457200" y="1447800"/>
            <a:ext cx="8229600" cy="48768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pPr algn="just"/>
            <a:r>
              <a:rPr lang="en-US" sz="2600" dirty="0" smtClean="0"/>
              <a:t>We have finished the proof of part 3 of </a:t>
            </a:r>
            <a:r>
              <a:rPr lang="en-US" sz="2600" dirty="0" err="1" smtClean="0"/>
              <a:t>Kleene’s</a:t>
            </a:r>
            <a:r>
              <a:rPr lang="en-US" sz="2600" dirty="0" smtClean="0"/>
              <a:t> theorem.</a:t>
            </a:r>
          </a:p>
          <a:p>
            <a:pPr algn="just"/>
            <a:endParaRPr lang="en-US" sz="2600" dirty="0" smtClean="0"/>
          </a:p>
          <a:p>
            <a:pPr algn="just"/>
            <a:r>
              <a:rPr lang="en-US" sz="2600" dirty="0" smtClean="0"/>
              <a:t>Because of Rules 1, 2, 3, and 4, we know that all regular expressions have corresponding finite automata that define the same language.</a:t>
            </a:r>
          </a:p>
          <a:p>
            <a:pPr algn="just"/>
            <a:endParaRPr lang="en-US" sz="2600" dirty="0" smtClean="0"/>
          </a:p>
        </p:txBody>
      </p:sp>
    </p:spTree>
    <p:extLst>
      <p:ext uri="{BB962C8B-B14F-4D97-AF65-F5344CB8AC3E}">
        <p14:creationId xmlns:p14="http://schemas.microsoft.com/office/powerpoint/2010/main" val="37828577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Proof</a:t>
            </a:r>
          </a:p>
        </p:txBody>
      </p:sp>
      <p:sp>
        <p:nvSpPr>
          <p:cNvPr id="11" name="Rectangle 3"/>
          <p:cNvSpPr txBox="1">
            <a:spLocks noChangeArrowheads="1"/>
          </p:cNvSpPr>
          <p:nvPr/>
        </p:nvSpPr>
        <p:spPr>
          <a:xfrm>
            <a:off x="457200" y="1447800"/>
            <a:ext cx="8229600" cy="48768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pPr algn="just"/>
            <a:r>
              <a:rPr lang="en-US" sz="2600" dirty="0" smtClean="0"/>
              <a:t>We have finished the proof of part 3 of </a:t>
            </a:r>
            <a:r>
              <a:rPr lang="en-US" sz="2600" dirty="0" err="1" smtClean="0"/>
              <a:t>Kleene’s</a:t>
            </a:r>
            <a:r>
              <a:rPr lang="en-US" sz="2600" dirty="0" smtClean="0"/>
              <a:t> theorem.</a:t>
            </a:r>
          </a:p>
          <a:p>
            <a:pPr algn="just"/>
            <a:endParaRPr lang="en-US" sz="2600" dirty="0" smtClean="0"/>
          </a:p>
          <a:p>
            <a:pPr algn="just"/>
            <a:r>
              <a:rPr lang="en-US" sz="2600" dirty="0" smtClean="0"/>
              <a:t>Because of Rules 1, 2, 3, and 4, we know that all regular expressions have corresponding finite automata that define the same language.</a:t>
            </a:r>
          </a:p>
          <a:p>
            <a:pPr algn="just"/>
            <a:endParaRPr lang="en-US" sz="2600" dirty="0" smtClean="0"/>
          </a:p>
          <a:p>
            <a:pPr algn="just"/>
            <a:r>
              <a:rPr lang="en-US" sz="2600" dirty="0" smtClean="0"/>
              <a:t>This is because while we are constructing the regular expression from elementary building blocks using recursive definition, we can simultaneously be constructing the corresponding FA using the algorithms discussed.</a:t>
            </a:r>
            <a:endParaRPr lang="en-US" sz="2600" dirty="0"/>
          </a:p>
        </p:txBody>
      </p:sp>
    </p:spTree>
    <p:extLst>
      <p:ext uri="{BB962C8B-B14F-4D97-AF65-F5344CB8AC3E}">
        <p14:creationId xmlns:p14="http://schemas.microsoft.com/office/powerpoint/2010/main" val="23128123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90800" y="3163389"/>
            <a:ext cx="4013200" cy="428625"/>
          </a:xfrm>
        </p:spPr>
        <p:txBody>
          <a:bodyPr>
            <a:normAutofit fontScale="62500" lnSpcReduction="20000"/>
          </a:bodyPr>
          <a:lstStyle/>
          <a:p>
            <a:endParaRPr lang="en-US" sz="4000" dirty="0">
              <a:solidFill>
                <a:srgbClr val="FF0000"/>
              </a:solidFill>
            </a:endParaRPr>
          </a:p>
        </p:txBody>
      </p:sp>
      <p:sp>
        <p:nvSpPr>
          <p:cNvPr id="2" name="Title 1"/>
          <p:cNvSpPr>
            <a:spLocks noGrp="1"/>
          </p:cNvSpPr>
          <p:nvPr>
            <p:ph type="title"/>
          </p:nvPr>
        </p:nvSpPr>
        <p:spPr>
          <a:xfrm>
            <a:off x="1295400" y="2600960"/>
            <a:ext cx="6858000" cy="599440"/>
          </a:xfrm>
        </p:spPr>
        <p:txBody>
          <a:bodyPr>
            <a:normAutofit fontScale="90000"/>
          </a:bodyPr>
          <a:lstStyle/>
          <a:p>
            <a:r>
              <a:rPr lang="en-US" sz="4800" dirty="0"/>
              <a:t>Nondeterministic Finite Automaton  (NFA)</a:t>
            </a:r>
            <a:r>
              <a:rPr lang="en-US" sz="4800" b="1" dirty="0" smtClean="0"/>
              <a:t/>
            </a:r>
            <a:br>
              <a:rPr lang="en-US" sz="4800" b="1" dirty="0" smtClean="0"/>
            </a:br>
            <a:r>
              <a:rPr lang="en-US" sz="4800" b="1" dirty="0"/>
              <a:t/>
            </a:r>
            <a:br>
              <a:rPr lang="en-US" sz="4800" b="1" dirty="0"/>
            </a:br>
            <a:endParaRPr lang="en-US" sz="2800" dirty="0">
              <a:solidFill>
                <a:srgbClr val="00B0F0"/>
              </a:solidFill>
            </a:endParaRPr>
          </a:p>
        </p:txBody>
      </p:sp>
    </p:spTree>
    <p:extLst>
      <p:ext uri="{BB962C8B-B14F-4D97-AF65-F5344CB8AC3E}">
        <p14:creationId xmlns:p14="http://schemas.microsoft.com/office/powerpoint/2010/main" val="379014683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fontScale="85000" lnSpcReduction="10000"/>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a:t>Nondeterministic Finite Automaton  (NFA)</a:t>
            </a:r>
            <a:endParaRPr lang="en-US" sz="4000" dirty="0" smtClean="0"/>
          </a:p>
        </p:txBody>
      </p:sp>
      <p:sp>
        <p:nvSpPr>
          <p:cNvPr id="8" name="Rectangle 3"/>
          <p:cNvSpPr txBox="1">
            <a:spLocks noChangeArrowheads="1"/>
          </p:cNvSpPr>
          <p:nvPr/>
        </p:nvSpPr>
        <p:spPr>
          <a:xfrm>
            <a:off x="457200" y="1981200"/>
            <a:ext cx="8229600" cy="4648200"/>
          </a:xfrm>
          <a:prstGeom prst="rect">
            <a:avLst/>
          </a:prstGeom>
        </p:spPr>
        <p:txBody>
          <a:bodyPr vert="horz" lIns="91440" tIns="45720" rIns="91440" bIns="45720" rtlCol="0">
            <a:normAutofit fontScale="92500" lnSpcReduction="10000"/>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lvl="0" indent="-342900" fontAlgn="base">
              <a:spcAft>
                <a:spcPct val="0"/>
              </a:spcAft>
              <a:buClr>
                <a:srgbClr val="00CCFF"/>
              </a:buClr>
              <a:buSzPct val="65000"/>
              <a:buFont typeface="Wingdings" pitchFamily="2" charset="2"/>
              <a:buChar char="n"/>
              <a:defRPr/>
            </a:pPr>
            <a:r>
              <a:rPr lang="en-US" sz="2800" u="sng" kern="0" dirty="0">
                <a:latin typeface="Tahoma"/>
              </a:rPr>
              <a:t>Definition:</a:t>
            </a:r>
            <a:r>
              <a:rPr lang="en-US" sz="2800" kern="0" dirty="0">
                <a:latin typeface="Tahoma"/>
              </a:rPr>
              <a:t> </a:t>
            </a:r>
            <a:r>
              <a:rPr lang="en-US" sz="2800" b="0" kern="0" dirty="0">
                <a:latin typeface="Tahoma"/>
              </a:rPr>
              <a:t>An NFA is a TG with a unique start state and a property of having single letter as label of transitions. An NFA is a collection of three things </a:t>
            </a:r>
          </a:p>
          <a:p>
            <a:pPr marL="342900" lvl="0" indent="-342900" fontAlgn="base">
              <a:spcAft>
                <a:spcPct val="0"/>
              </a:spcAft>
              <a:buClr>
                <a:srgbClr val="00CCFF"/>
              </a:buClr>
              <a:buSzPct val="65000"/>
              <a:buFont typeface="Wingdings" pitchFamily="2" charset="2"/>
              <a:buChar char="n"/>
              <a:defRPr/>
            </a:pPr>
            <a:r>
              <a:rPr lang="en-US" sz="2800" b="0" kern="0" dirty="0">
                <a:latin typeface="Tahoma"/>
              </a:rPr>
              <a:t>1) Finite many states with </a:t>
            </a:r>
            <a:r>
              <a:rPr lang="en-US" sz="2800" b="0" i="1" kern="0" dirty="0">
                <a:latin typeface="Tahoma"/>
              </a:rPr>
              <a:t>one initial </a:t>
            </a:r>
            <a:r>
              <a:rPr lang="en-US" sz="2800" b="0" kern="0" dirty="0">
                <a:latin typeface="Tahoma"/>
              </a:rPr>
              <a:t>and some final states </a:t>
            </a:r>
          </a:p>
          <a:p>
            <a:pPr marL="342900" lvl="0" indent="-342900" fontAlgn="base">
              <a:spcAft>
                <a:spcPct val="0"/>
              </a:spcAft>
              <a:buClr>
                <a:srgbClr val="00CCFF"/>
              </a:buClr>
              <a:buSzPct val="65000"/>
              <a:buFont typeface="Wingdings" pitchFamily="2" charset="2"/>
              <a:buChar char="n"/>
              <a:defRPr/>
            </a:pPr>
            <a:r>
              <a:rPr lang="en-US" sz="2800" b="0" kern="0" dirty="0">
                <a:latin typeface="Tahoma"/>
              </a:rPr>
              <a:t>2) Finite set of input letters, say, </a:t>
            </a:r>
            <a:r>
              <a:rPr lang="el-GR" sz="2800" b="0" kern="0" dirty="0">
                <a:latin typeface="Tahoma"/>
              </a:rPr>
              <a:t>Σ</a:t>
            </a:r>
            <a:r>
              <a:rPr lang="en-US" sz="2800" b="0" kern="0" dirty="0">
                <a:latin typeface="Tahoma"/>
                <a:sym typeface="Math1"/>
              </a:rPr>
              <a:t> </a:t>
            </a:r>
            <a:r>
              <a:rPr lang="en-US" sz="2800" b="0" kern="0" dirty="0">
                <a:latin typeface="Tahoma"/>
              </a:rPr>
              <a:t>={a, b, c} </a:t>
            </a:r>
          </a:p>
          <a:p>
            <a:pPr marL="342900" lvl="0" indent="-342900" fontAlgn="base">
              <a:spcAft>
                <a:spcPct val="0"/>
              </a:spcAft>
              <a:buClr>
                <a:srgbClr val="00CCFF"/>
              </a:buClr>
              <a:buSzPct val="65000"/>
              <a:buFont typeface="Wingdings" pitchFamily="2" charset="2"/>
              <a:buChar char="n"/>
              <a:defRPr/>
            </a:pPr>
            <a:r>
              <a:rPr lang="en-US" sz="2800" b="0" kern="0" dirty="0">
                <a:latin typeface="Tahoma"/>
              </a:rPr>
              <a:t>3) Finite set of transitions, showing where to move if a letter is input at certain </a:t>
            </a:r>
            <a:r>
              <a:rPr lang="en-US" sz="2800" b="0" kern="0" dirty="0" smtClean="0">
                <a:latin typeface="Tahoma"/>
              </a:rPr>
              <a:t>state (</a:t>
            </a:r>
            <a:r>
              <a:rPr lang="el-GR" sz="2800" b="0" kern="0" dirty="0" smtClean="0">
                <a:latin typeface="Tahoma"/>
              </a:rPr>
              <a:t>Λ</a:t>
            </a:r>
            <a:r>
              <a:rPr lang="en-US" sz="2800" b="0" kern="0" dirty="0" smtClean="0">
                <a:latin typeface="Tahoma"/>
              </a:rPr>
              <a:t> </a:t>
            </a:r>
            <a:r>
              <a:rPr lang="en-US" sz="2800" b="0" kern="0" dirty="0">
                <a:latin typeface="Tahoma"/>
              </a:rPr>
              <a:t>is not a valid transition)</a:t>
            </a:r>
            <a:r>
              <a:rPr lang="en-US" sz="2800" b="0" kern="0" dirty="0" smtClean="0">
                <a:latin typeface="Tahoma"/>
              </a:rPr>
              <a:t>, </a:t>
            </a:r>
            <a:r>
              <a:rPr lang="en-US" sz="2800" b="0" kern="0" dirty="0">
                <a:latin typeface="Tahoma"/>
              </a:rPr>
              <a:t>there may be more than one transition for certain letters and there may not be any transition for certain letters.</a:t>
            </a:r>
          </a:p>
        </p:txBody>
      </p:sp>
    </p:spTree>
    <p:extLst>
      <p:ext uri="{BB962C8B-B14F-4D97-AF65-F5344CB8AC3E}">
        <p14:creationId xmlns:p14="http://schemas.microsoft.com/office/powerpoint/2010/main" val="145086395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Examples of  NFA</a:t>
            </a: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2200" y="1295400"/>
            <a:ext cx="3276600" cy="184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81314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381000"/>
            <a:ext cx="8229600" cy="609600"/>
          </a:xfrm>
        </p:spPr>
        <p:txBody>
          <a:bodyPr/>
          <a:lstStyle/>
          <a:p>
            <a:r>
              <a:rPr lang="en-US" sz="3200"/>
              <a:t>Proof of Rule 2</a:t>
            </a:r>
          </a:p>
        </p:txBody>
      </p:sp>
      <p:sp>
        <p:nvSpPr>
          <p:cNvPr id="5" name="Rectangle 3"/>
          <p:cNvSpPr txBox="1">
            <a:spLocks noChangeArrowheads="1"/>
          </p:cNvSpPr>
          <p:nvPr/>
        </p:nvSpPr>
        <p:spPr>
          <a:xfrm>
            <a:off x="457200" y="1219200"/>
            <a:ext cx="8229600" cy="48768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400" dirty="0" smtClean="0"/>
              <a:t>We shall show that </a:t>
            </a:r>
            <a:r>
              <a:rPr lang="en-US" sz="2400" i="1" dirty="0" smtClean="0"/>
              <a:t>FA</a:t>
            </a:r>
            <a:r>
              <a:rPr lang="en-US" sz="2400" i="1" baseline="-25000" dirty="0" smtClean="0"/>
              <a:t>3</a:t>
            </a:r>
            <a:r>
              <a:rPr lang="en-US" sz="2400" dirty="0" smtClean="0"/>
              <a:t> exists by presenting an algorithm showing how to construct </a:t>
            </a:r>
            <a:r>
              <a:rPr lang="en-US" sz="2400" i="1" dirty="0" smtClean="0"/>
              <a:t>FA</a:t>
            </a:r>
            <a:r>
              <a:rPr lang="en-US" sz="2400" i="1" baseline="-25000" dirty="0" smtClean="0"/>
              <a:t>3</a:t>
            </a:r>
            <a:r>
              <a:rPr lang="en-US" sz="2400" dirty="0" smtClean="0"/>
              <a:t>.</a:t>
            </a:r>
          </a:p>
          <a:p>
            <a:r>
              <a:rPr lang="en-US" sz="2400" dirty="0" smtClean="0"/>
              <a:t>Algorithm:</a:t>
            </a:r>
          </a:p>
          <a:p>
            <a:pPr lvl="1">
              <a:buFontTx/>
              <a:buNone/>
            </a:pPr>
            <a:r>
              <a:rPr lang="en-US" sz="2400" b="1" dirty="0" smtClean="0"/>
              <a:t>– </a:t>
            </a:r>
            <a:r>
              <a:rPr lang="en-US" sz="2400" dirty="0" smtClean="0"/>
              <a:t>Starting with two machines, </a:t>
            </a:r>
            <a:r>
              <a:rPr lang="en-US" sz="2400" i="1" dirty="0" smtClean="0"/>
              <a:t>FA</a:t>
            </a:r>
            <a:r>
              <a:rPr lang="en-US" sz="2400" i="1" baseline="-25000" dirty="0" smtClean="0"/>
              <a:t>1</a:t>
            </a:r>
            <a:r>
              <a:rPr lang="en-US" sz="2400" dirty="0" smtClean="0"/>
              <a:t> with states </a:t>
            </a:r>
            <a:r>
              <a:rPr lang="en-US" sz="2400" i="1" dirty="0" smtClean="0"/>
              <a:t>x</a:t>
            </a:r>
            <a:r>
              <a:rPr lang="en-US" sz="2400" i="1" baseline="-25000" dirty="0" smtClean="0"/>
              <a:t>1</a:t>
            </a:r>
            <a:r>
              <a:rPr lang="en-US" sz="2400" i="1" dirty="0" smtClean="0"/>
              <a:t>; x</a:t>
            </a:r>
            <a:r>
              <a:rPr lang="en-US" sz="2400" i="1" baseline="-25000" dirty="0" smtClean="0"/>
              <a:t>2</a:t>
            </a:r>
            <a:r>
              <a:rPr lang="en-US" sz="2400" i="1" dirty="0" smtClean="0"/>
              <a:t>; x</a:t>
            </a:r>
            <a:r>
              <a:rPr lang="en-US" sz="2400" i="1" baseline="-25000" dirty="0" smtClean="0"/>
              <a:t>3</a:t>
            </a:r>
            <a:r>
              <a:rPr lang="en-US" sz="2400" i="1" dirty="0" smtClean="0"/>
              <a:t>;…</a:t>
            </a:r>
            <a:r>
              <a:rPr lang="en-US" sz="2400" dirty="0" smtClean="0"/>
              <a:t>, and </a:t>
            </a:r>
            <a:r>
              <a:rPr lang="en-US" sz="2400" i="1" dirty="0" smtClean="0"/>
              <a:t>FA</a:t>
            </a:r>
            <a:r>
              <a:rPr lang="en-US" sz="2400" i="1" baseline="-25000" dirty="0" smtClean="0"/>
              <a:t>2</a:t>
            </a:r>
            <a:r>
              <a:rPr lang="en-US" sz="2400" dirty="0" smtClean="0"/>
              <a:t> with states </a:t>
            </a:r>
            <a:r>
              <a:rPr lang="en-US" sz="2400" i="1" dirty="0" smtClean="0"/>
              <a:t>y</a:t>
            </a:r>
            <a:r>
              <a:rPr lang="en-US" sz="2400" i="1" baseline="-25000" dirty="0" smtClean="0"/>
              <a:t>1</a:t>
            </a:r>
            <a:r>
              <a:rPr lang="en-US" sz="2400" i="1" dirty="0" smtClean="0"/>
              <a:t>; y</a:t>
            </a:r>
            <a:r>
              <a:rPr lang="en-US" sz="2400" i="1" baseline="-25000" dirty="0" smtClean="0"/>
              <a:t>2</a:t>
            </a:r>
            <a:r>
              <a:rPr lang="en-US" sz="2400" i="1" dirty="0" smtClean="0"/>
              <a:t>; y</a:t>
            </a:r>
            <a:r>
              <a:rPr lang="en-US" sz="2400" i="1" baseline="-25000" dirty="0" smtClean="0"/>
              <a:t>3</a:t>
            </a:r>
            <a:r>
              <a:rPr lang="en-US" sz="2400" i="1" dirty="0" smtClean="0"/>
              <a:t>; …</a:t>
            </a:r>
            <a:r>
              <a:rPr lang="en-US" sz="2400" dirty="0" smtClean="0"/>
              <a:t>, we construct a new machine </a:t>
            </a:r>
            <a:r>
              <a:rPr lang="en-US" sz="2400" i="1" dirty="0" smtClean="0"/>
              <a:t>FA</a:t>
            </a:r>
            <a:r>
              <a:rPr lang="en-US" sz="2400" i="1" baseline="-25000" dirty="0" smtClean="0"/>
              <a:t>3</a:t>
            </a:r>
            <a:r>
              <a:rPr lang="en-US" sz="2400" dirty="0" smtClean="0"/>
              <a:t> with states </a:t>
            </a:r>
            <a:r>
              <a:rPr lang="en-US" sz="2400" i="1" dirty="0" smtClean="0"/>
              <a:t>z</a:t>
            </a:r>
            <a:r>
              <a:rPr lang="en-US" sz="2400" i="1" baseline="-25000" dirty="0" smtClean="0"/>
              <a:t>1</a:t>
            </a:r>
            <a:r>
              <a:rPr lang="en-US" sz="2400" i="1" dirty="0" smtClean="0"/>
              <a:t>; z</a:t>
            </a:r>
            <a:r>
              <a:rPr lang="en-US" sz="2400" i="1" baseline="-25000" dirty="0" smtClean="0"/>
              <a:t>2</a:t>
            </a:r>
            <a:r>
              <a:rPr lang="en-US" sz="2400" i="1" dirty="0" smtClean="0"/>
              <a:t>; z</a:t>
            </a:r>
            <a:r>
              <a:rPr lang="en-US" sz="2400" i="1" baseline="-25000" dirty="0" smtClean="0"/>
              <a:t>3</a:t>
            </a:r>
            <a:r>
              <a:rPr lang="en-US" sz="2400" i="1" dirty="0" smtClean="0"/>
              <a:t>; …</a:t>
            </a:r>
            <a:r>
              <a:rPr lang="en-US" sz="2400" dirty="0" smtClean="0"/>
              <a:t> where each </a:t>
            </a:r>
            <a:r>
              <a:rPr lang="en-US" sz="2400" i="1" dirty="0" err="1" smtClean="0"/>
              <a:t>z</a:t>
            </a:r>
            <a:r>
              <a:rPr lang="en-US" sz="2400" i="1" baseline="-25000" dirty="0" err="1" smtClean="0"/>
              <a:t>i</a:t>
            </a:r>
            <a:r>
              <a:rPr lang="en-US" sz="2400" dirty="0" smtClean="0"/>
              <a:t> is of the form </a:t>
            </a:r>
            <a:r>
              <a:rPr lang="en-US" sz="2400" i="1" dirty="0" err="1" smtClean="0"/>
              <a:t>x</a:t>
            </a:r>
            <a:r>
              <a:rPr lang="en-US" sz="2400" i="1" baseline="-25000" dirty="0" err="1" smtClean="0"/>
              <a:t>something</a:t>
            </a:r>
            <a:r>
              <a:rPr lang="en-US" sz="2400" dirty="0" smtClean="0"/>
              <a:t> or </a:t>
            </a:r>
            <a:r>
              <a:rPr lang="en-US" sz="2400" i="1" dirty="0" err="1" smtClean="0"/>
              <a:t>y</a:t>
            </a:r>
            <a:r>
              <a:rPr lang="en-US" sz="2400" i="1" baseline="-25000" dirty="0" err="1" smtClean="0"/>
              <a:t>something</a:t>
            </a:r>
            <a:r>
              <a:rPr lang="en-US" sz="2400" dirty="0" smtClean="0"/>
              <a:t>.</a:t>
            </a:r>
          </a:p>
          <a:p>
            <a:pPr lvl="1">
              <a:buFontTx/>
              <a:buNone/>
            </a:pPr>
            <a:r>
              <a:rPr lang="en-US" sz="2400" b="1" dirty="0" smtClean="0"/>
              <a:t>– </a:t>
            </a:r>
            <a:r>
              <a:rPr lang="en-US" sz="2400" dirty="0" smtClean="0"/>
              <a:t>The combination state </a:t>
            </a:r>
            <a:r>
              <a:rPr lang="en-US" sz="2400" i="1" dirty="0" err="1" smtClean="0"/>
              <a:t>x</a:t>
            </a:r>
            <a:r>
              <a:rPr lang="en-US" sz="2400" i="1" baseline="-25000" dirty="0" err="1" smtClean="0"/>
              <a:t>start</a:t>
            </a:r>
            <a:r>
              <a:rPr lang="en-US" sz="2400" dirty="0" smtClean="0"/>
              <a:t> or </a:t>
            </a:r>
            <a:r>
              <a:rPr lang="en-US" sz="2400" i="1" dirty="0" err="1" smtClean="0"/>
              <a:t>y</a:t>
            </a:r>
            <a:r>
              <a:rPr lang="en-US" sz="2400" i="1" baseline="-25000" dirty="0" err="1" smtClean="0"/>
              <a:t>start</a:t>
            </a:r>
            <a:r>
              <a:rPr lang="en-US" sz="2400" dirty="0" smtClean="0"/>
              <a:t> is the start state of the new machine </a:t>
            </a:r>
            <a:r>
              <a:rPr lang="en-US" sz="2400" i="1" dirty="0" smtClean="0"/>
              <a:t>FA</a:t>
            </a:r>
            <a:r>
              <a:rPr lang="en-US" sz="2400" i="1" baseline="-25000" dirty="0" smtClean="0"/>
              <a:t>3</a:t>
            </a:r>
            <a:r>
              <a:rPr lang="en-US" sz="2400" dirty="0" smtClean="0"/>
              <a:t>.</a:t>
            </a:r>
          </a:p>
          <a:p>
            <a:pPr lvl="1">
              <a:buFontTx/>
              <a:buNone/>
            </a:pPr>
            <a:r>
              <a:rPr lang="en-US" sz="2400" b="1" dirty="0" smtClean="0"/>
              <a:t>– </a:t>
            </a:r>
            <a:r>
              <a:rPr lang="en-US" sz="2400" dirty="0" smtClean="0"/>
              <a:t>If either the </a:t>
            </a:r>
            <a:r>
              <a:rPr lang="en-US" sz="2400" i="1" dirty="0" smtClean="0"/>
              <a:t>x</a:t>
            </a:r>
            <a:r>
              <a:rPr lang="en-US" sz="2400" dirty="0" smtClean="0"/>
              <a:t> part or the </a:t>
            </a:r>
            <a:r>
              <a:rPr lang="en-US" sz="2400" i="1" dirty="0" smtClean="0"/>
              <a:t>y</a:t>
            </a:r>
            <a:r>
              <a:rPr lang="en-US" sz="2400" dirty="0" smtClean="0"/>
              <a:t> part is a final state, then the corresponding </a:t>
            </a:r>
            <a:r>
              <a:rPr lang="en-US" sz="2400" i="1" dirty="0" smtClean="0"/>
              <a:t>z</a:t>
            </a:r>
            <a:r>
              <a:rPr lang="en-US" sz="2400" dirty="0" smtClean="0"/>
              <a:t> is a final state.</a:t>
            </a:r>
            <a:endParaRPr lang="en-US" sz="2400" dirty="0"/>
          </a:p>
        </p:txBody>
      </p:sp>
    </p:spTree>
    <p:extLst>
      <p:ext uri="{BB962C8B-B14F-4D97-AF65-F5344CB8AC3E}">
        <p14:creationId xmlns:p14="http://schemas.microsoft.com/office/powerpoint/2010/main" val="202637590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Examples of  NFA</a:t>
            </a:r>
          </a:p>
        </p:txBody>
      </p:sp>
      <p:sp>
        <p:nvSpPr>
          <p:cNvPr id="8" name="Rectangle 3"/>
          <p:cNvSpPr txBox="1">
            <a:spLocks noChangeArrowheads="1"/>
          </p:cNvSpPr>
          <p:nvPr/>
        </p:nvSpPr>
        <p:spPr>
          <a:xfrm>
            <a:off x="457200" y="5105400"/>
            <a:ext cx="8229600" cy="13716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pPr algn="l">
              <a:defRPr/>
            </a:pPr>
            <a:r>
              <a:rPr lang="en-US" sz="2800" dirty="0" smtClean="0"/>
              <a:t>It is to be noted that the above NFA accepts the language consisting of a and </a:t>
            </a:r>
            <a:r>
              <a:rPr lang="en-US" sz="2800" dirty="0" err="1" smtClean="0"/>
              <a:t>aa</a:t>
            </a:r>
            <a:r>
              <a:rPr lang="en-US" sz="2800" dirty="0" smtClean="0"/>
              <a:t>. </a:t>
            </a: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2200" y="1295400"/>
            <a:ext cx="3276600" cy="184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880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294967295"/>
          </p:nvPr>
        </p:nvSpPr>
        <p:spPr>
          <a:xfrm>
            <a:off x="457200" y="2020824"/>
            <a:ext cx="8229600" cy="4075176"/>
          </a:xfrm>
          <a:prstGeom prst="rect">
            <a:avLst/>
          </a:prstGeom>
        </p:spPr>
        <p:txBody>
          <a:bodyPr/>
          <a:lstStyle/>
          <a:p>
            <a:endParaRPr lang="en-US"/>
          </a:p>
        </p:txBody>
      </p:sp>
      <p:sp>
        <p:nvSpPr>
          <p:cNvPr id="4"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Examples of  NFA</a:t>
            </a:r>
          </a:p>
        </p:txBody>
      </p:sp>
      <p:sp>
        <p:nvSpPr>
          <p:cNvPr id="7" name="Rectangle 3"/>
          <p:cNvSpPr txBox="1">
            <a:spLocks noChangeArrowheads="1"/>
          </p:cNvSpPr>
          <p:nvPr/>
        </p:nvSpPr>
        <p:spPr>
          <a:xfrm>
            <a:off x="457200" y="4267200"/>
            <a:ext cx="8229600" cy="20574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pPr>
              <a:defRPr/>
            </a:pPr>
            <a:r>
              <a:rPr lang="en-US" sz="2800" dirty="0" smtClean="0"/>
              <a:t>It is to be noted that the above NFA accepts the language of strings, defined over </a:t>
            </a:r>
            <a:r>
              <a:rPr lang="el-GR" sz="2800" dirty="0" smtClean="0"/>
              <a:t>Σ</a:t>
            </a:r>
            <a:r>
              <a:rPr lang="en-US" sz="2800" dirty="0" smtClean="0"/>
              <a:t> = {a, b}, containing </a:t>
            </a:r>
            <a:r>
              <a:rPr lang="en-US" sz="2800" dirty="0" err="1" smtClean="0"/>
              <a:t>aa</a:t>
            </a:r>
            <a:r>
              <a:rPr lang="en-US" sz="2800" dirty="0" smtClean="0"/>
              <a:t>.</a:t>
            </a:r>
          </a:p>
        </p:txBody>
      </p:sp>
      <p:pic>
        <p:nvPicPr>
          <p:cNvPr id="6"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44812" y="2438400"/>
            <a:ext cx="2949575"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286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heckerboard(across)">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Examples </a:t>
            </a:r>
            <a:r>
              <a:rPr lang="en-US" sz="4000" dirty="0"/>
              <a:t>of  NFA</a:t>
            </a:r>
            <a:endParaRPr lang="en-US" sz="4000" dirty="0" smtClean="0"/>
          </a:p>
        </p:txBody>
      </p:sp>
      <p:sp>
        <p:nvSpPr>
          <p:cNvPr id="4" name="Rectangle 3"/>
          <p:cNvSpPr txBox="1">
            <a:spLocks noChangeArrowheads="1"/>
          </p:cNvSpPr>
          <p:nvPr/>
        </p:nvSpPr>
        <p:spPr>
          <a:xfrm>
            <a:off x="457200" y="1676400"/>
            <a:ext cx="8382000" cy="49530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pPr>
              <a:lnSpc>
                <a:spcPct val="90000"/>
              </a:lnSpc>
              <a:defRPr/>
            </a:pPr>
            <a:r>
              <a:rPr lang="en-US" sz="2800" dirty="0" smtClean="0"/>
              <a:t>Consider a part of the following FA with an alphabet </a:t>
            </a:r>
            <a:r>
              <a:rPr lang="el-GR" sz="2800" dirty="0" smtClean="0"/>
              <a:t>Σ</a:t>
            </a:r>
            <a:r>
              <a:rPr lang="en-US" sz="2800" dirty="0" smtClean="0"/>
              <a:t>={</a:t>
            </a:r>
            <a:r>
              <a:rPr lang="en-US" sz="2800" dirty="0" err="1" smtClean="0"/>
              <a:t>a,b,c,d</a:t>
            </a:r>
            <a:r>
              <a:rPr lang="en-US" sz="2800" dirty="0" smtClean="0"/>
              <a:t>} </a:t>
            </a:r>
          </a:p>
          <a:p>
            <a:pPr>
              <a:lnSpc>
                <a:spcPct val="90000"/>
              </a:lnSpc>
              <a:defRPr/>
            </a:pPr>
            <a:endParaRPr lang="en-US" sz="2800" dirty="0" smtClean="0"/>
          </a:p>
          <a:p>
            <a:pPr>
              <a:lnSpc>
                <a:spcPct val="90000"/>
              </a:lnSpc>
              <a:defRPr/>
            </a:pPr>
            <a:endParaRPr lang="en-US" sz="2800" dirty="0" smtClean="0"/>
          </a:p>
          <a:p>
            <a:pPr>
              <a:lnSpc>
                <a:spcPct val="90000"/>
              </a:lnSpc>
              <a:defRPr/>
            </a:pPr>
            <a:endParaRPr lang="en-US" sz="2800" dirty="0" smtClean="0"/>
          </a:p>
          <a:p>
            <a:pPr>
              <a:lnSpc>
                <a:spcPct val="90000"/>
              </a:lnSpc>
              <a:defRPr/>
            </a:pPr>
            <a:endParaRPr lang="en-US" sz="2800" dirty="0" smtClean="0"/>
          </a:p>
          <a:p>
            <a:pPr>
              <a:lnSpc>
                <a:spcPct val="90000"/>
              </a:lnSpc>
              <a:defRPr/>
            </a:pPr>
            <a:endParaRPr lang="en-US" sz="2800" dirty="0" smtClean="0"/>
          </a:p>
          <a:p>
            <a:pPr>
              <a:lnSpc>
                <a:spcPct val="90000"/>
              </a:lnSpc>
              <a:defRPr/>
            </a:pPr>
            <a:endParaRPr lang="en-US" sz="2800" dirty="0" smtClean="0"/>
          </a:p>
          <a:p>
            <a:pPr>
              <a:lnSpc>
                <a:spcPct val="90000"/>
              </a:lnSpc>
              <a:defRPr/>
            </a:pPr>
            <a:r>
              <a:rPr lang="en-US" sz="2800" dirty="0" smtClean="0"/>
              <a:t>To eliminate the loop at state 7, the corresponding NFA may be as follows </a:t>
            </a:r>
          </a:p>
        </p:txBody>
      </p:sp>
      <p:pic>
        <p:nvPicPr>
          <p:cNvPr id="6" name="Picture 4"/>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62200" y="2590800"/>
            <a:ext cx="4495800"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124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Examples  </a:t>
            </a:r>
            <a:r>
              <a:rPr lang="en-US" sz="4000" dirty="0"/>
              <a:t>of  </a:t>
            </a:r>
            <a:r>
              <a:rPr lang="en-US" sz="4000" dirty="0" smtClean="0"/>
              <a:t>NFA</a:t>
            </a:r>
          </a:p>
        </p:txBody>
      </p:sp>
      <p:pic>
        <p:nvPicPr>
          <p:cNvPr id="5" name="Picture 4"/>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295400" y="2209800"/>
            <a:ext cx="6324600"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6389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294967295"/>
          </p:nvPr>
        </p:nvSpPr>
        <p:spPr>
          <a:xfrm>
            <a:off x="457200" y="2020824"/>
            <a:ext cx="8229600" cy="4075176"/>
          </a:xfrm>
          <a:prstGeom prst="rect">
            <a:avLst/>
          </a:prstGeom>
        </p:spPr>
        <p:txBody>
          <a:bodyPr>
            <a:normAutofit/>
          </a:bodyPr>
          <a:lstStyle/>
          <a:p>
            <a:pPr marL="342900" lvl="0" indent="-342900" algn="l" fontAlgn="base">
              <a:lnSpc>
                <a:spcPct val="90000"/>
              </a:lnSpc>
              <a:spcBef>
                <a:spcPct val="20000"/>
              </a:spcBef>
              <a:spcAft>
                <a:spcPct val="0"/>
              </a:spcAft>
              <a:buClrTx/>
            </a:pPr>
            <a:r>
              <a:rPr lang="en-US" sz="2400" b="1" kern="0" spc="0" dirty="0">
                <a:latin typeface="Arial"/>
                <a:cs typeface="+mn-cs"/>
              </a:rPr>
              <a:t>for every NFA, there is some FA that accepts exactly the same language.</a:t>
            </a:r>
          </a:p>
          <a:p>
            <a:pPr marL="342900" lvl="0" indent="-342900" algn="l" fontAlgn="base">
              <a:lnSpc>
                <a:spcPct val="90000"/>
              </a:lnSpc>
              <a:spcBef>
                <a:spcPct val="20000"/>
              </a:spcBef>
              <a:spcAft>
                <a:spcPct val="0"/>
              </a:spcAft>
              <a:buClrTx/>
              <a:buFontTx/>
              <a:buChar char="•"/>
            </a:pPr>
            <a:endParaRPr lang="en-US" sz="2400" kern="0" spc="0" dirty="0">
              <a:latin typeface="Arial"/>
              <a:cs typeface="+mn-cs"/>
            </a:endParaRPr>
          </a:p>
          <a:p>
            <a:pPr marL="342900" lvl="0" indent="-342900" algn="l" fontAlgn="base">
              <a:lnSpc>
                <a:spcPct val="90000"/>
              </a:lnSpc>
              <a:spcBef>
                <a:spcPct val="20000"/>
              </a:spcBef>
              <a:spcAft>
                <a:spcPct val="0"/>
              </a:spcAft>
              <a:buClrTx/>
              <a:buFontTx/>
              <a:buChar char="•"/>
            </a:pPr>
            <a:endParaRPr lang="en-US" sz="2400" kern="0" spc="0" dirty="0">
              <a:latin typeface="Arial"/>
              <a:cs typeface="+mn-cs"/>
            </a:endParaRPr>
          </a:p>
          <a:p>
            <a:endParaRPr lang="en-US" dirty="0"/>
          </a:p>
        </p:txBody>
      </p:sp>
      <p:sp>
        <p:nvSpPr>
          <p:cNvPr id="4"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a:t>Theorem 7</a:t>
            </a:r>
            <a:endParaRPr lang="en-US" sz="4000" dirty="0" smtClean="0"/>
          </a:p>
        </p:txBody>
      </p:sp>
    </p:spTree>
    <p:extLst>
      <p:ext uri="{BB962C8B-B14F-4D97-AF65-F5344CB8AC3E}">
        <p14:creationId xmlns:p14="http://schemas.microsoft.com/office/powerpoint/2010/main" val="21000846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294967295"/>
          </p:nvPr>
        </p:nvSpPr>
        <p:spPr>
          <a:xfrm>
            <a:off x="457200" y="2020824"/>
            <a:ext cx="8229600" cy="4075176"/>
          </a:xfrm>
          <a:prstGeom prst="rect">
            <a:avLst/>
          </a:prstGeom>
        </p:spPr>
        <p:txBody>
          <a:bodyPr>
            <a:normAutofit/>
          </a:bodyPr>
          <a:lstStyle/>
          <a:p>
            <a:pPr marL="342900" lvl="0" indent="-342900" algn="l" fontAlgn="base">
              <a:lnSpc>
                <a:spcPct val="90000"/>
              </a:lnSpc>
              <a:spcBef>
                <a:spcPct val="20000"/>
              </a:spcBef>
              <a:spcAft>
                <a:spcPct val="0"/>
              </a:spcAft>
              <a:buClrTx/>
            </a:pPr>
            <a:r>
              <a:rPr lang="en-US" sz="2400" b="1" kern="0" spc="0" dirty="0">
                <a:latin typeface="Arial"/>
                <a:cs typeface="+mn-cs"/>
              </a:rPr>
              <a:t>for every NFA, there is some FA that accepts exactly the same language.</a:t>
            </a:r>
          </a:p>
          <a:p>
            <a:pPr marL="342900" lvl="0" indent="-342900" algn="l" fontAlgn="base">
              <a:lnSpc>
                <a:spcPct val="90000"/>
              </a:lnSpc>
              <a:spcBef>
                <a:spcPct val="20000"/>
              </a:spcBef>
              <a:spcAft>
                <a:spcPct val="0"/>
              </a:spcAft>
              <a:buClrTx/>
              <a:buFontTx/>
              <a:buChar char="•"/>
            </a:pPr>
            <a:r>
              <a:rPr lang="en-US" sz="2400" b="1" kern="0" spc="0" dirty="0">
                <a:latin typeface="Arial"/>
                <a:cs typeface="+mn-cs"/>
              </a:rPr>
              <a:t>Proof 1</a:t>
            </a:r>
          </a:p>
          <a:p>
            <a:pPr marL="342900" lvl="0" indent="-342900" algn="l" fontAlgn="base">
              <a:lnSpc>
                <a:spcPct val="90000"/>
              </a:lnSpc>
              <a:spcBef>
                <a:spcPct val="20000"/>
              </a:spcBef>
              <a:spcAft>
                <a:spcPct val="0"/>
              </a:spcAft>
              <a:buClrTx/>
              <a:buFontTx/>
              <a:buChar char="•"/>
            </a:pPr>
            <a:endParaRPr lang="en-US" sz="2400" kern="0" spc="0" dirty="0">
              <a:latin typeface="Arial"/>
              <a:cs typeface="+mn-cs"/>
            </a:endParaRPr>
          </a:p>
          <a:p>
            <a:pPr marL="342900" lvl="0" indent="-342900" algn="l" fontAlgn="base">
              <a:lnSpc>
                <a:spcPct val="90000"/>
              </a:lnSpc>
              <a:spcBef>
                <a:spcPct val="20000"/>
              </a:spcBef>
              <a:spcAft>
                <a:spcPct val="0"/>
              </a:spcAft>
              <a:buClrTx/>
              <a:buFontTx/>
              <a:buChar char="•"/>
            </a:pPr>
            <a:endParaRPr lang="en-US" sz="2400" kern="0" spc="0" dirty="0">
              <a:latin typeface="Arial"/>
              <a:cs typeface="+mn-cs"/>
            </a:endParaRPr>
          </a:p>
          <a:p>
            <a:endParaRPr lang="en-US" dirty="0"/>
          </a:p>
        </p:txBody>
      </p:sp>
      <p:sp>
        <p:nvSpPr>
          <p:cNvPr id="4"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a:t>Theorem 7</a:t>
            </a:r>
            <a:endParaRPr lang="en-US" sz="4000" dirty="0" smtClean="0"/>
          </a:p>
        </p:txBody>
      </p:sp>
    </p:spTree>
    <p:extLst>
      <p:ext uri="{BB962C8B-B14F-4D97-AF65-F5344CB8AC3E}">
        <p14:creationId xmlns:p14="http://schemas.microsoft.com/office/powerpoint/2010/main" val="366885995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294967295"/>
          </p:nvPr>
        </p:nvSpPr>
        <p:spPr>
          <a:xfrm>
            <a:off x="457200" y="2020824"/>
            <a:ext cx="8229600" cy="4075176"/>
          </a:xfrm>
          <a:prstGeom prst="rect">
            <a:avLst/>
          </a:prstGeom>
        </p:spPr>
        <p:txBody>
          <a:bodyPr>
            <a:normAutofit/>
          </a:bodyPr>
          <a:lstStyle/>
          <a:p>
            <a:pPr marL="342900" lvl="0" indent="-342900" algn="l" fontAlgn="base">
              <a:lnSpc>
                <a:spcPct val="90000"/>
              </a:lnSpc>
              <a:spcBef>
                <a:spcPct val="20000"/>
              </a:spcBef>
              <a:spcAft>
                <a:spcPct val="0"/>
              </a:spcAft>
              <a:buClrTx/>
            </a:pPr>
            <a:r>
              <a:rPr lang="en-US" sz="2400" b="1" kern="0" spc="0" dirty="0">
                <a:latin typeface="Arial"/>
                <a:cs typeface="+mn-cs"/>
              </a:rPr>
              <a:t>for every NFA, there is some FA that accepts exactly the same language.</a:t>
            </a:r>
          </a:p>
          <a:p>
            <a:pPr marL="342900" lvl="0" indent="-342900" algn="l" fontAlgn="base">
              <a:lnSpc>
                <a:spcPct val="90000"/>
              </a:lnSpc>
              <a:spcBef>
                <a:spcPct val="20000"/>
              </a:spcBef>
              <a:spcAft>
                <a:spcPct val="0"/>
              </a:spcAft>
              <a:buClrTx/>
              <a:buFontTx/>
              <a:buChar char="•"/>
            </a:pPr>
            <a:r>
              <a:rPr lang="en-US" sz="2400" b="1" kern="0" spc="0" dirty="0">
                <a:latin typeface="Arial"/>
                <a:cs typeface="+mn-cs"/>
              </a:rPr>
              <a:t>Proof 1</a:t>
            </a:r>
          </a:p>
          <a:p>
            <a:pPr marL="342900" lvl="0" indent="-342900" algn="l" fontAlgn="base">
              <a:lnSpc>
                <a:spcPct val="90000"/>
              </a:lnSpc>
              <a:spcBef>
                <a:spcPct val="20000"/>
              </a:spcBef>
              <a:spcAft>
                <a:spcPct val="0"/>
              </a:spcAft>
              <a:buClrTx/>
              <a:buFontTx/>
              <a:buChar char="•"/>
            </a:pPr>
            <a:endParaRPr lang="en-US" sz="2400" kern="0" spc="0" dirty="0">
              <a:latin typeface="Arial"/>
              <a:cs typeface="+mn-cs"/>
            </a:endParaRPr>
          </a:p>
          <a:p>
            <a:pPr marL="342900" lvl="0" indent="-342900" algn="l" fontAlgn="base">
              <a:lnSpc>
                <a:spcPct val="90000"/>
              </a:lnSpc>
              <a:spcBef>
                <a:spcPct val="20000"/>
              </a:spcBef>
              <a:spcAft>
                <a:spcPct val="0"/>
              </a:spcAft>
              <a:buClrTx/>
              <a:buFontTx/>
              <a:buChar char="•"/>
            </a:pPr>
            <a:r>
              <a:rPr lang="en-US" sz="2400" kern="0" spc="0" dirty="0">
                <a:latin typeface="Arial"/>
                <a:cs typeface="+mn-cs"/>
              </a:rPr>
              <a:t>By the proof of part 2 of </a:t>
            </a:r>
            <a:r>
              <a:rPr lang="en-US" sz="2400" kern="0" spc="0" dirty="0" err="1">
                <a:latin typeface="Arial"/>
                <a:cs typeface="+mn-cs"/>
              </a:rPr>
              <a:t>Kleene’s</a:t>
            </a:r>
            <a:r>
              <a:rPr lang="en-US" sz="2400" kern="0" spc="0" dirty="0">
                <a:latin typeface="Arial"/>
                <a:cs typeface="+mn-cs"/>
              </a:rPr>
              <a:t> theorem, we can convert an NFA into a regular expression, since an NFA is a TG.</a:t>
            </a:r>
          </a:p>
          <a:p>
            <a:pPr marL="342900" lvl="0" indent="-342900" algn="l" fontAlgn="base">
              <a:lnSpc>
                <a:spcPct val="90000"/>
              </a:lnSpc>
              <a:spcBef>
                <a:spcPct val="20000"/>
              </a:spcBef>
              <a:spcAft>
                <a:spcPct val="0"/>
              </a:spcAft>
              <a:buClrTx/>
              <a:buFontTx/>
              <a:buChar char="•"/>
            </a:pPr>
            <a:endParaRPr lang="en-US" sz="2400" kern="0" spc="0" dirty="0">
              <a:latin typeface="Arial"/>
              <a:cs typeface="+mn-cs"/>
            </a:endParaRPr>
          </a:p>
          <a:p>
            <a:endParaRPr lang="en-US" dirty="0"/>
          </a:p>
        </p:txBody>
      </p:sp>
      <p:sp>
        <p:nvSpPr>
          <p:cNvPr id="4"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a:t>Theorem 7</a:t>
            </a:r>
            <a:endParaRPr lang="en-US" sz="4000" dirty="0" smtClean="0"/>
          </a:p>
        </p:txBody>
      </p:sp>
    </p:spTree>
    <p:extLst>
      <p:ext uri="{BB962C8B-B14F-4D97-AF65-F5344CB8AC3E}">
        <p14:creationId xmlns:p14="http://schemas.microsoft.com/office/powerpoint/2010/main" val="236242622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294967295"/>
          </p:nvPr>
        </p:nvSpPr>
        <p:spPr>
          <a:xfrm>
            <a:off x="457200" y="2020824"/>
            <a:ext cx="8229600" cy="4075176"/>
          </a:xfrm>
          <a:prstGeom prst="rect">
            <a:avLst/>
          </a:prstGeom>
        </p:spPr>
        <p:txBody>
          <a:bodyPr>
            <a:normAutofit lnSpcReduction="10000"/>
          </a:bodyPr>
          <a:lstStyle/>
          <a:p>
            <a:pPr marL="342900" lvl="0" indent="-342900" algn="l" fontAlgn="base">
              <a:lnSpc>
                <a:spcPct val="90000"/>
              </a:lnSpc>
              <a:spcBef>
                <a:spcPct val="20000"/>
              </a:spcBef>
              <a:spcAft>
                <a:spcPct val="0"/>
              </a:spcAft>
              <a:buClrTx/>
            </a:pPr>
            <a:r>
              <a:rPr lang="en-US" sz="2400" b="1" kern="0" spc="0" dirty="0">
                <a:latin typeface="Arial"/>
                <a:cs typeface="+mn-cs"/>
              </a:rPr>
              <a:t>for every NFA, there is some FA that accepts exactly the same language.</a:t>
            </a:r>
          </a:p>
          <a:p>
            <a:pPr marL="342900" lvl="0" indent="-342900" algn="l" fontAlgn="base">
              <a:lnSpc>
                <a:spcPct val="90000"/>
              </a:lnSpc>
              <a:spcBef>
                <a:spcPct val="20000"/>
              </a:spcBef>
              <a:spcAft>
                <a:spcPct val="0"/>
              </a:spcAft>
              <a:buClrTx/>
              <a:buFontTx/>
              <a:buChar char="•"/>
            </a:pPr>
            <a:r>
              <a:rPr lang="en-US" sz="2400" b="1" kern="0" spc="0" dirty="0">
                <a:latin typeface="Arial"/>
                <a:cs typeface="+mn-cs"/>
              </a:rPr>
              <a:t>Proof 1</a:t>
            </a:r>
          </a:p>
          <a:p>
            <a:pPr marL="342900" lvl="0" indent="-342900" algn="l" fontAlgn="base">
              <a:lnSpc>
                <a:spcPct val="90000"/>
              </a:lnSpc>
              <a:spcBef>
                <a:spcPct val="20000"/>
              </a:spcBef>
              <a:spcAft>
                <a:spcPct val="0"/>
              </a:spcAft>
              <a:buClrTx/>
              <a:buFontTx/>
              <a:buChar char="•"/>
            </a:pPr>
            <a:endParaRPr lang="en-US" sz="2400" kern="0" spc="0" dirty="0">
              <a:latin typeface="Arial"/>
              <a:cs typeface="+mn-cs"/>
            </a:endParaRPr>
          </a:p>
          <a:p>
            <a:pPr marL="342900" lvl="0" indent="-342900" algn="l" fontAlgn="base">
              <a:lnSpc>
                <a:spcPct val="90000"/>
              </a:lnSpc>
              <a:spcBef>
                <a:spcPct val="20000"/>
              </a:spcBef>
              <a:spcAft>
                <a:spcPct val="0"/>
              </a:spcAft>
              <a:buClrTx/>
              <a:buFontTx/>
              <a:buChar char="•"/>
            </a:pPr>
            <a:r>
              <a:rPr lang="en-US" sz="2400" kern="0" spc="0" dirty="0">
                <a:latin typeface="Arial"/>
                <a:cs typeface="+mn-cs"/>
              </a:rPr>
              <a:t>By the proof of part 2 of </a:t>
            </a:r>
            <a:r>
              <a:rPr lang="en-US" sz="2400" kern="0" spc="0" dirty="0" err="1">
                <a:latin typeface="Arial"/>
                <a:cs typeface="+mn-cs"/>
              </a:rPr>
              <a:t>Kleene’s</a:t>
            </a:r>
            <a:r>
              <a:rPr lang="en-US" sz="2400" kern="0" spc="0" dirty="0">
                <a:latin typeface="Arial"/>
                <a:cs typeface="+mn-cs"/>
              </a:rPr>
              <a:t> theorem, we can convert an NFA into a regular expression, since an NFA is a TG.</a:t>
            </a:r>
          </a:p>
          <a:p>
            <a:pPr marL="342900" lvl="0" indent="-342900" algn="l" fontAlgn="base">
              <a:lnSpc>
                <a:spcPct val="90000"/>
              </a:lnSpc>
              <a:spcBef>
                <a:spcPct val="20000"/>
              </a:spcBef>
              <a:spcAft>
                <a:spcPct val="0"/>
              </a:spcAft>
              <a:buClrTx/>
              <a:buFontTx/>
              <a:buChar char="•"/>
            </a:pPr>
            <a:endParaRPr lang="en-US" sz="2400" kern="0" spc="0" dirty="0">
              <a:latin typeface="Arial"/>
              <a:cs typeface="+mn-cs"/>
            </a:endParaRPr>
          </a:p>
          <a:p>
            <a:pPr marL="342900" lvl="0" indent="-342900" algn="l" fontAlgn="base">
              <a:lnSpc>
                <a:spcPct val="90000"/>
              </a:lnSpc>
              <a:spcBef>
                <a:spcPct val="20000"/>
              </a:spcBef>
              <a:spcAft>
                <a:spcPct val="0"/>
              </a:spcAft>
              <a:buClrTx/>
              <a:buFontTx/>
              <a:buChar char="•"/>
            </a:pPr>
            <a:r>
              <a:rPr lang="en-US" sz="2400" kern="0" spc="0" dirty="0">
                <a:latin typeface="Arial"/>
                <a:cs typeface="+mn-cs"/>
              </a:rPr>
              <a:t>By the proof of part 3 of </a:t>
            </a:r>
            <a:r>
              <a:rPr lang="en-US" sz="2400" kern="0" spc="0" dirty="0" err="1">
                <a:latin typeface="Arial"/>
                <a:cs typeface="+mn-cs"/>
              </a:rPr>
              <a:t>Kleene’s</a:t>
            </a:r>
            <a:r>
              <a:rPr lang="en-US" sz="2400" kern="0" spc="0" dirty="0">
                <a:latin typeface="Arial"/>
                <a:cs typeface="+mn-cs"/>
              </a:rPr>
              <a:t> theorem, we can construct an FA that accepts the same language as the regular expression. Hence, for every</a:t>
            </a:r>
          </a:p>
          <a:p>
            <a:pPr marL="342900" lvl="0" indent="-342900" algn="l" fontAlgn="base">
              <a:lnSpc>
                <a:spcPct val="90000"/>
              </a:lnSpc>
              <a:spcBef>
                <a:spcPct val="20000"/>
              </a:spcBef>
              <a:spcAft>
                <a:spcPct val="0"/>
              </a:spcAft>
              <a:buClrTx/>
              <a:buFontTx/>
              <a:buChar char="•"/>
            </a:pPr>
            <a:endParaRPr lang="en-US" sz="2400" kern="0" spc="0" dirty="0">
              <a:latin typeface="Arial"/>
              <a:cs typeface="+mn-cs"/>
            </a:endParaRPr>
          </a:p>
          <a:p>
            <a:endParaRPr lang="en-US" dirty="0"/>
          </a:p>
        </p:txBody>
      </p:sp>
      <p:sp>
        <p:nvSpPr>
          <p:cNvPr id="4"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a:t>Theorem 7</a:t>
            </a:r>
            <a:endParaRPr lang="en-US" sz="4000" dirty="0" smtClean="0"/>
          </a:p>
        </p:txBody>
      </p:sp>
    </p:spTree>
    <p:extLst>
      <p:ext uri="{BB962C8B-B14F-4D97-AF65-F5344CB8AC3E}">
        <p14:creationId xmlns:p14="http://schemas.microsoft.com/office/powerpoint/2010/main" val="223269726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294967295"/>
          </p:nvPr>
        </p:nvSpPr>
        <p:spPr>
          <a:xfrm>
            <a:off x="457200" y="2020824"/>
            <a:ext cx="8229600" cy="4075176"/>
          </a:xfrm>
          <a:prstGeom prst="rect">
            <a:avLst/>
          </a:prstGeom>
        </p:spPr>
        <p:txBody>
          <a:bodyPr>
            <a:normAutofit fontScale="92500" lnSpcReduction="10000"/>
          </a:bodyPr>
          <a:lstStyle/>
          <a:p>
            <a:pPr marL="342900" lvl="0" indent="-342900" algn="l" fontAlgn="base">
              <a:lnSpc>
                <a:spcPct val="90000"/>
              </a:lnSpc>
              <a:spcBef>
                <a:spcPct val="20000"/>
              </a:spcBef>
              <a:spcAft>
                <a:spcPct val="0"/>
              </a:spcAft>
              <a:buClrTx/>
            </a:pPr>
            <a:r>
              <a:rPr lang="en-US" sz="2400" b="1" kern="0" spc="0" dirty="0">
                <a:latin typeface="Arial"/>
                <a:cs typeface="+mn-cs"/>
              </a:rPr>
              <a:t>for every NFA, there is some FA that accepts exactly the same language.</a:t>
            </a:r>
          </a:p>
          <a:p>
            <a:pPr marL="342900" lvl="0" indent="-342900" algn="l" fontAlgn="base">
              <a:lnSpc>
                <a:spcPct val="90000"/>
              </a:lnSpc>
              <a:spcBef>
                <a:spcPct val="20000"/>
              </a:spcBef>
              <a:spcAft>
                <a:spcPct val="0"/>
              </a:spcAft>
              <a:buClrTx/>
              <a:buFontTx/>
              <a:buChar char="•"/>
            </a:pPr>
            <a:r>
              <a:rPr lang="en-US" sz="2400" b="1" kern="0" spc="0" dirty="0">
                <a:latin typeface="Arial"/>
                <a:cs typeface="+mn-cs"/>
              </a:rPr>
              <a:t>Proof 1</a:t>
            </a:r>
          </a:p>
          <a:p>
            <a:pPr marL="342900" lvl="0" indent="-342900" algn="l" fontAlgn="base">
              <a:lnSpc>
                <a:spcPct val="90000"/>
              </a:lnSpc>
              <a:spcBef>
                <a:spcPct val="20000"/>
              </a:spcBef>
              <a:spcAft>
                <a:spcPct val="0"/>
              </a:spcAft>
              <a:buClrTx/>
              <a:buFontTx/>
              <a:buChar char="•"/>
            </a:pPr>
            <a:endParaRPr lang="en-US" sz="2400" kern="0" spc="0" dirty="0">
              <a:latin typeface="Arial"/>
              <a:cs typeface="+mn-cs"/>
            </a:endParaRPr>
          </a:p>
          <a:p>
            <a:pPr marL="342900" lvl="0" indent="-342900" algn="l" fontAlgn="base">
              <a:lnSpc>
                <a:spcPct val="90000"/>
              </a:lnSpc>
              <a:spcBef>
                <a:spcPct val="20000"/>
              </a:spcBef>
              <a:spcAft>
                <a:spcPct val="0"/>
              </a:spcAft>
              <a:buClrTx/>
              <a:buFontTx/>
              <a:buChar char="•"/>
            </a:pPr>
            <a:r>
              <a:rPr lang="en-US" sz="2400" kern="0" spc="0" dirty="0">
                <a:latin typeface="Arial"/>
                <a:cs typeface="+mn-cs"/>
              </a:rPr>
              <a:t>By the proof of part 2 of </a:t>
            </a:r>
            <a:r>
              <a:rPr lang="en-US" sz="2400" kern="0" spc="0" dirty="0" err="1">
                <a:latin typeface="Arial"/>
                <a:cs typeface="+mn-cs"/>
              </a:rPr>
              <a:t>Kleene’s</a:t>
            </a:r>
            <a:r>
              <a:rPr lang="en-US" sz="2400" kern="0" spc="0" dirty="0">
                <a:latin typeface="Arial"/>
                <a:cs typeface="+mn-cs"/>
              </a:rPr>
              <a:t> theorem, we can convert an NFA into a regular expression, since an NFA is a TG.</a:t>
            </a:r>
          </a:p>
          <a:p>
            <a:pPr marL="342900" lvl="0" indent="-342900" algn="l" fontAlgn="base">
              <a:lnSpc>
                <a:spcPct val="90000"/>
              </a:lnSpc>
              <a:spcBef>
                <a:spcPct val="20000"/>
              </a:spcBef>
              <a:spcAft>
                <a:spcPct val="0"/>
              </a:spcAft>
              <a:buClrTx/>
              <a:buFontTx/>
              <a:buChar char="•"/>
            </a:pPr>
            <a:endParaRPr lang="en-US" sz="2400" kern="0" spc="0" dirty="0">
              <a:latin typeface="Arial"/>
              <a:cs typeface="+mn-cs"/>
            </a:endParaRPr>
          </a:p>
          <a:p>
            <a:pPr marL="342900" lvl="0" indent="-342900" algn="l" fontAlgn="base">
              <a:lnSpc>
                <a:spcPct val="90000"/>
              </a:lnSpc>
              <a:spcBef>
                <a:spcPct val="20000"/>
              </a:spcBef>
              <a:spcAft>
                <a:spcPct val="0"/>
              </a:spcAft>
              <a:buClrTx/>
              <a:buFontTx/>
              <a:buChar char="•"/>
            </a:pPr>
            <a:r>
              <a:rPr lang="en-US" sz="2400" kern="0" spc="0" dirty="0">
                <a:latin typeface="Arial"/>
                <a:cs typeface="+mn-cs"/>
              </a:rPr>
              <a:t>By the proof of part 3 of </a:t>
            </a:r>
            <a:r>
              <a:rPr lang="en-US" sz="2400" kern="0" spc="0" dirty="0" err="1">
                <a:latin typeface="Arial"/>
                <a:cs typeface="+mn-cs"/>
              </a:rPr>
              <a:t>Kleene’s</a:t>
            </a:r>
            <a:r>
              <a:rPr lang="en-US" sz="2400" kern="0" spc="0" dirty="0">
                <a:latin typeface="Arial"/>
                <a:cs typeface="+mn-cs"/>
              </a:rPr>
              <a:t> theorem, we can construct an FA that accepts the same language as the regular expression. Hence, for every</a:t>
            </a:r>
          </a:p>
          <a:p>
            <a:pPr marL="342900" lvl="0" indent="-342900" algn="l" fontAlgn="base">
              <a:lnSpc>
                <a:spcPct val="90000"/>
              </a:lnSpc>
              <a:spcBef>
                <a:spcPct val="20000"/>
              </a:spcBef>
              <a:spcAft>
                <a:spcPct val="0"/>
              </a:spcAft>
              <a:buClrTx/>
              <a:buFontTx/>
              <a:buChar char="•"/>
            </a:pPr>
            <a:endParaRPr lang="en-US" sz="2400" kern="0" spc="0" dirty="0">
              <a:latin typeface="Arial"/>
              <a:cs typeface="+mn-cs"/>
            </a:endParaRPr>
          </a:p>
          <a:p>
            <a:pPr marL="342900" lvl="0" indent="-342900" algn="l" fontAlgn="base">
              <a:lnSpc>
                <a:spcPct val="90000"/>
              </a:lnSpc>
              <a:spcBef>
                <a:spcPct val="20000"/>
              </a:spcBef>
              <a:spcAft>
                <a:spcPct val="0"/>
              </a:spcAft>
              <a:buClrTx/>
              <a:buFontTx/>
              <a:buChar char="•"/>
            </a:pPr>
            <a:r>
              <a:rPr lang="en-US" sz="2400" kern="0" spc="0" dirty="0">
                <a:latin typeface="Arial"/>
                <a:cs typeface="+mn-cs"/>
              </a:rPr>
              <a:t>NFA, there is a corresponding FA.</a:t>
            </a:r>
          </a:p>
          <a:p>
            <a:endParaRPr lang="en-US" dirty="0"/>
          </a:p>
        </p:txBody>
      </p:sp>
      <p:sp>
        <p:nvSpPr>
          <p:cNvPr id="4"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a:t>Theorem 7</a:t>
            </a:r>
            <a:endParaRPr lang="en-US" sz="4000" dirty="0" smtClean="0"/>
          </a:p>
        </p:txBody>
      </p:sp>
    </p:spTree>
    <p:extLst>
      <p:ext uri="{BB962C8B-B14F-4D97-AF65-F5344CB8AC3E}">
        <p14:creationId xmlns:p14="http://schemas.microsoft.com/office/powerpoint/2010/main" val="16239736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457200" y="1600200"/>
            <a:ext cx="8229600" cy="48768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pPr marL="342900" lvl="0" indent="-342900" algn="l" fontAlgn="base">
              <a:spcBef>
                <a:spcPct val="20000"/>
              </a:spcBef>
              <a:spcAft>
                <a:spcPct val="0"/>
              </a:spcAft>
              <a:buClrTx/>
              <a:buFontTx/>
              <a:buChar char="•"/>
            </a:pPr>
            <a:r>
              <a:rPr lang="en-US" sz="2800" kern="0" spc="0" dirty="0">
                <a:latin typeface="Arial"/>
                <a:cs typeface="+mn-cs"/>
              </a:rPr>
              <a:t>Theorem 7 means that all NFAs can be converted into FAs.</a:t>
            </a:r>
          </a:p>
          <a:p>
            <a:pPr marL="342900" lvl="0" indent="-342900" algn="l" fontAlgn="base">
              <a:spcBef>
                <a:spcPct val="20000"/>
              </a:spcBef>
              <a:spcAft>
                <a:spcPct val="0"/>
              </a:spcAft>
              <a:buClrTx/>
              <a:buFontTx/>
              <a:buChar char="•"/>
            </a:pPr>
            <a:endParaRPr lang="en-US" sz="2800" kern="0" spc="0" dirty="0">
              <a:latin typeface="Arial"/>
              <a:cs typeface="+mn-cs"/>
            </a:endParaRPr>
          </a:p>
          <a:p>
            <a:pPr marL="342900" lvl="0" indent="-342900" algn="l" fontAlgn="base">
              <a:spcBef>
                <a:spcPct val="20000"/>
              </a:spcBef>
              <a:spcAft>
                <a:spcPct val="0"/>
              </a:spcAft>
              <a:buClrTx/>
              <a:buFontTx/>
              <a:buChar char="•"/>
            </a:pPr>
            <a:r>
              <a:rPr lang="en-US" sz="2800" kern="0" spc="0" dirty="0">
                <a:latin typeface="Arial"/>
                <a:cs typeface="+mn-cs"/>
              </a:rPr>
              <a:t>Clearly, all FAs can be considered as NFAs that do not make use of the option of extra freedom of edge production.</a:t>
            </a:r>
          </a:p>
          <a:p>
            <a:pPr marL="342900" lvl="0" indent="-342900" algn="l" fontAlgn="base">
              <a:spcBef>
                <a:spcPct val="20000"/>
              </a:spcBef>
              <a:spcAft>
                <a:spcPct val="0"/>
              </a:spcAft>
              <a:buClrTx/>
              <a:buFontTx/>
              <a:buChar char="•"/>
            </a:pPr>
            <a:endParaRPr lang="en-US" sz="2800" kern="0" spc="0" dirty="0">
              <a:latin typeface="Arial"/>
              <a:cs typeface="+mn-cs"/>
            </a:endParaRPr>
          </a:p>
          <a:p>
            <a:pPr marL="342900" lvl="0" indent="-342900" algn="l" fontAlgn="base">
              <a:spcBef>
                <a:spcPct val="20000"/>
              </a:spcBef>
              <a:spcAft>
                <a:spcPct val="0"/>
              </a:spcAft>
              <a:buClrTx/>
              <a:buFontTx/>
              <a:buChar char="•"/>
            </a:pPr>
            <a:r>
              <a:rPr lang="en-US" sz="2800" kern="0" spc="0" dirty="0">
                <a:latin typeface="Arial"/>
                <a:cs typeface="+mn-cs"/>
              </a:rPr>
              <a:t>Hence, as language acceptors, NFA = FA.</a:t>
            </a:r>
          </a:p>
          <a:p>
            <a:pPr marL="342900" lvl="0" indent="-342900" algn="l" fontAlgn="base">
              <a:spcBef>
                <a:spcPct val="20000"/>
              </a:spcBef>
              <a:spcAft>
                <a:spcPct val="0"/>
              </a:spcAft>
              <a:buClrTx/>
              <a:buFontTx/>
              <a:buChar char="•"/>
            </a:pPr>
            <a:endParaRPr lang="en-US" sz="2800" kern="0" spc="0" dirty="0">
              <a:latin typeface="Arial"/>
              <a:cs typeface="+mn-cs"/>
            </a:endParaRPr>
          </a:p>
        </p:txBody>
      </p:sp>
      <p:sp>
        <p:nvSpPr>
          <p:cNvPr id="7"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Note</a:t>
            </a:r>
          </a:p>
        </p:txBody>
      </p:sp>
    </p:spTree>
    <p:extLst>
      <p:ext uri="{BB962C8B-B14F-4D97-AF65-F5344CB8AC3E}">
        <p14:creationId xmlns:p14="http://schemas.microsoft.com/office/powerpoint/2010/main" val="539831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381000"/>
            <a:ext cx="8229600" cy="609600"/>
          </a:xfrm>
        </p:spPr>
        <p:txBody>
          <a:bodyPr/>
          <a:lstStyle/>
          <a:p>
            <a:r>
              <a:rPr lang="en-US" sz="3200" b="1"/>
              <a:t>Algorithm (cont.)</a:t>
            </a:r>
          </a:p>
        </p:txBody>
      </p:sp>
      <p:sp>
        <p:nvSpPr>
          <p:cNvPr id="5" name="Rectangle 3"/>
          <p:cNvSpPr txBox="1">
            <a:spLocks noChangeArrowheads="1"/>
          </p:cNvSpPr>
          <p:nvPr/>
        </p:nvSpPr>
        <p:spPr>
          <a:xfrm>
            <a:off x="457200" y="1219200"/>
            <a:ext cx="8229600" cy="48768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buFontTx/>
              <a:buNone/>
            </a:pPr>
            <a:r>
              <a:rPr lang="en-US" sz="2800" b="0" dirty="0" smtClean="0"/>
              <a:t>– To go from one state </a:t>
            </a:r>
            <a:r>
              <a:rPr lang="en-US" sz="2800" b="0" i="1" dirty="0" smtClean="0"/>
              <a:t>z</a:t>
            </a:r>
            <a:r>
              <a:rPr lang="en-US" sz="2800" b="0" dirty="0" smtClean="0"/>
              <a:t> to another by reading a letter from the input string, we observe what happens to the </a:t>
            </a:r>
            <a:r>
              <a:rPr lang="en-US" sz="2800" b="0" i="1" dirty="0" smtClean="0"/>
              <a:t>x</a:t>
            </a:r>
            <a:r>
              <a:rPr lang="en-US" sz="2800" b="0" dirty="0" smtClean="0"/>
              <a:t> part and what happens to the </a:t>
            </a:r>
            <a:r>
              <a:rPr lang="en-US" sz="2800" b="0" i="1" dirty="0" smtClean="0"/>
              <a:t>y</a:t>
            </a:r>
            <a:r>
              <a:rPr lang="en-US" sz="2800" b="0" dirty="0" smtClean="0"/>
              <a:t> part and go to the new state </a:t>
            </a:r>
            <a:r>
              <a:rPr lang="en-US" sz="2800" b="0" i="1" dirty="0" smtClean="0"/>
              <a:t>z</a:t>
            </a:r>
            <a:r>
              <a:rPr lang="en-US" sz="2800" b="0" dirty="0" smtClean="0"/>
              <a:t> accordingly. We could write this as a formula:</a:t>
            </a:r>
          </a:p>
          <a:p>
            <a:endParaRPr lang="en-US" sz="2800" b="0" dirty="0" smtClean="0"/>
          </a:p>
          <a:p>
            <a:pPr>
              <a:buFontTx/>
              <a:buNone/>
            </a:pPr>
            <a:r>
              <a:rPr lang="en-US" sz="2800" b="0" i="1" dirty="0" smtClean="0"/>
              <a:t>   </a:t>
            </a:r>
            <a:r>
              <a:rPr lang="en-US" sz="2800" b="0" i="1" dirty="0" err="1" smtClean="0"/>
              <a:t>z</a:t>
            </a:r>
            <a:r>
              <a:rPr lang="en-US" sz="2800" b="0" i="1" baseline="-25000" dirty="0" err="1" smtClean="0"/>
              <a:t>new</a:t>
            </a:r>
            <a:r>
              <a:rPr lang="en-US" sz="2800" b="0" dirty="0" smtClean="0"/>
              <a:t> after reading letter </a:t>
            </a:r>
            <a:r>
              <a:rPr lang="en-US" sz="2800" b="0" i="1" dirty="0" smtClean="0"/>
              <a:t>p</a:t>
            </a:r>
            <a:r>
              <a:rPr lang="en-US" sz="2800" b="0" dirty="0" smtClean="0"/>
              <a:t> = (</a:t>
            </a:r>
            <a:r>
              <a:rPr lang="en-US" sz="2800" b="0" i="1" dirty="0" err="1" smtClean="0"/>
              <a:t>x</a:t>
            </a:r>
            <a:r>
              <a:rPr lang="en-US" sz="2800" b="0" i="1" baseline="-25000" dirty="0" err="1" smtClean="0"/>
              <a:t>new</a:t>
            </a:r>
            <a:r>
              <a:rPr lang="en-US" sz="2800" b="0" dirty="0" smtClean="0"/>
              <a:t> after reading letter </a:t>
            </a:r>
            <a:r>
              <a:rPr lang="en-US" sz="2800" b="0" i="1" dirty="0" smtClean="0"/>
              <a:t>p</a:t>
            </a:r>
            <a:r>
              <a:rPr lang="en-US" sz="2800" b="0" dirty="0" smtClean="0"/>
              <a:t> on </a:t>
            </a:r>
            <a:r>
              <a:rPr lang="en-US" sz="2800" b="0" i="1" dirty="0" smtClean="0"/>
              <a:t>FA</a:t>
            </a:r>
            <a:r>
              <a:rPr lang="en-US" sz="2800" b="0" i="1" baseline="-25000" dirty="0" smtClean="0"/>
              <a:t>1</a:t>
            </a:r>
            <a:r>
              <a:rPr lang="en-US" sz="2800" b="0" dirty="0" smtClean="0"/>
              <a:t>) or (</a:t>
            </a:r>
            <a:r>
              <a:rPr lang="en-US" sz="2800" b="0" i="1" dirty="0" err="1" smtClean="0"/>
              <a:t>y</a:t>
            </a:r>
            <a:r>
              <a:rPr lang="en-US" sz="2800" b="0" i="1" baseline="-25000" dirty="0" err="1" smtClean="0"/>
              <a:t>new</a:t>
            </a:r>
            <a:r>
              <a:rPr lang="en-US" sz="2800" b="0" dirty="0" smtClean="0"/>
              <a:t> after reading letter </a:t>
            </a:r>
            <a:r>
              <a:rPr lang="en-US" sz="2800" b="0" i="1" dirty="0" smtClean="0"/>
              <a:t>p</a:t>
            </a:r>
            <a:r>
              <a:rPr lang="en-US" sz="2800" b="0" dirty="0" smtClean="0"/>
              <a:t> on </a:t>
            </a:r>
            <a:r>
              <a:rPr lang="en-US" sz="2800" b="0" i="1" dirty="0" smtClean="0"/>
              <a:t>FA</a:t>
            </a:r>
            <a:r>
              <a:rPr lang="en-US" sz="2800" b="0" i="1" baseline="-25000" dirty="0" smtClean="0"/>
              <a:t>2</a:t>
            </a:r>
            <a:r>
              <a:rPr lang="en-US" sz="2800" b="0" dirty="0" smtClean="0"/>
              <a:t>)</a:t>
            </a:r>
          </a:p>
          <a:p>
            <a:endParaRPr lang="en-US" sz="2800" b="0" dirty="0"/>
          </a:p>
        </p:txBody>
      </p:sp>
    </p:spTree>
    <p:extLst>
      <p:ext uri="{BB962C8B-B14F-4D97-AF65-F5344CB8AC3E}">
        <p14:creationId xmlns:p14="http://schemas.microsoft.com/office/powerpoint/2010/main" val="272947137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Example</a:t>
            </a:r>
          </a:p>
        </p:txBody>
      </p:sp>
      <p:sp>
        <p:nvSpPr>
          <p:cNvPr id="4" name="Rectangle 3"/>
          <p:cNvSpPr txBox="1">
            <a:spLocks noChangeArrowheads="1"/>
          </p:cNvSpPr>
          <p:nvPr/>
        </p:nvSpPr>
        <p:spPr>
          <a:xfrm>
            <a:off x="304800" y="1447800"/>
            <a:ext cx="8458200" cy="51054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pPr algn="l">
              <a:lnSpc>
                <a:spcPct val="90000"/>
              </a:lnSpc>
              <a:defRPr/>
            </a:pPr>
            <a:r>
              <a:rPr lang="en-US" sz="2800" dirty="0" smtClean="0"/>
              <a:t>Consider the following FA corresponding to (</a:t>
            </a:r>
            <a:r>
              <a:rPr lang="en-US" sz="2800" dirty="0" err="1" smtClean="0"/>
              <a:t>a+b</a:t>
            </a:r>
            <a:r>
              <a:rPr lang="en-US" sz="2800" dirty="0" smtClean="0"/>
              <a:t>)*b </a:t>
            </a:r>
          </a:p>
          <a:p>
            <a:pPr algn="l">
              <a:lnSpc>
                <a:spcPct val="90000"/>
              </a:lnSpc>
              <a:defRPr/>
            </a:pPr>
            <a:endParaRPr lang="en-US" sz="2800" dirty="0" smtClean="0"/>
          </a:p>
          <a:p>
            <a:pPr algn="l">
              <a:lnSpc>
                <a:spcPct val="90000"/>
              </a:lnSpc>
              <a:defRPr/>
            </a:pPr>
            <a:endParaRPr lang="en-US" sz="2800" dirty="0" smtClean="0"/>
          </a:p>
          <a:p>
            <a:pPr algn="l">
              <a:lnSpc>
                <a:spcPct val="90000"/>
              </a:lnSpc>
              <a:defRPr/>
            </a:pPr>
            <a:endParaRPr lang="en-US" sz="2800" dirty="0" smtClean="0"/>
          </a:p>
          <a:p>
            <a:pPr algn="l">
              <a:lnSpc>
                <a:spcPct val="90000"/>
              </a:lnSpc>
              <a:defRPr/>
            </a:pPr>
            <a:r>
              <a:rPr lang="en-US" sz="2800" dirty="0" smtClean="0"/>
              <a:t>The above FA may be equivalent to the following NFA </a:t>
            </a:r>
          </a:p>
          <a:p>
            <a:pPr algn="l">
              <a:lnSpc>
                <a:spcPct val="90000"/>
              </a:lnSpc>
              <a:defRPr/>
            </a:pPr>
            <a:endParaRPr lang="en-US" sz="2800" dirty="0" smtClean="0"/>
          </a:p>
          <a:p>
            <a:pPr algn="l">
              <a:lnSpc>
                <a:spcPct val="90000"/>
              </a:lnSpc>
              <a:defRPr/>
            </a:pPr>
            <a:endParaRPr lang="en-US" sz="2800" dirty="0" smtClean="0"/>
          </a:p>
          <a:p>
            <a:pPr algn="l">
              <a:lnSpc>
                <a:spcPct val="90000"/>
              </a:lnSpc>
              <a:defRPr/>
            </a:pPr>
            <a:endParaRPr lang="en-US" sz="2800" dirty="0" smtClean="0"/>
          </a:p>
          <a:p>
            <a:pPr algn="l">
              <a:lnSpc>
                <a:spcPct val="90000"/>
              </a:lnSpc>
              <a:defRPr/>
            </a:pPr>
            <a:r>
              <a:rPr lang="en-US" sz="2800" dirty="0" smtClean="0"/>
              <a:t>Can the structure of above NFA be compared with the corresponding RE ? </a:t>
            </a:r>
          </a:p>
        </p:txBody>
      </p:sp>
      <p:pic>
        <p:nvPicPr>
          <p:cNvPr id="6" name="Picture 4"/>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2819400" y="1905000"/>
            <a:ext cx="3048000" cy="120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2743200" y="3810000"/>
            <a:ext cx="33528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960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Example</a:t>
            </a:r>
          </a:p>
        </p:txBody>
      </p:sp>
      <p:sp>
        <p:nvSpPr>
          <p:cNvPr id="9" name="Rectangle 3"/>
          <p:cNvSpPr txBox="1">
            <a:spLocks noChangeArrowheads="1"/>
          </p:cNvSpPr>
          <p:nvPr/>
        </p:nvSpPr>
        <p:spPr>
          <a:xfrm>
            <a:off x="228600" y="1371600"/>
            <a:ext cx="8610600" cy="51816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pPr algn="l">
              <a:lnSpc>
                <a:spcPct val="90000"/>
              </a:lnSpc>
              <a:defRPr/>
            </a:pPr>
            <a:r>
              <a:rPr lang="en-US" sz="2800" dirty="0" smtClean="0"/>
              <a:t>Consider the following FA</a:t>
            </a:r>
          </a:p>
          <a:p>
            <a:pPr algn="l">
              <a:lnSpc>
                <a:spcPct val="90000"/>
              </a:lnSpc>
              <a:defRPr/>
            </a:pPr>
            <a:endParaRPr lang="en-US" sz="2800" dirty="0" smtClean="0"/>
          </a:p>
          <a:p>
            <a:pPr algn="l">
              <a:lnSpc>
                <a:spcPct val="90000"/>
              </a:lnSpc>
              <a:defRPr/>
            </a:pPr>
            <a:endParaRPr lang="en-US" sz="2800" dirty="0" smtClean="0"/>
          </a:p>
          <a:p>
            <a:pPr algn="l">
              <a:lnSpc>
                <a:spcPct val="90000"/>
              </a:lnSpc>
              <a:defRPr/>
            </a:pPr>
            <a:endParaRPr lang="en-US" sz="2800" dirty="0" smtClean="0"/>
          </a:p>
          <a:p>
            <a:pPr algn="l">
              <a:lnSpc>
                <a:spcPct val="90000"/>
              </a:lnSpc>
              <a:defRPr/>
            </a:pPr>
            <a:endParaRPr lang="en-US" sz="2800" dirty="0" smtClean="0"/>
          </a:p>
          <a:p>
            <a:pPr algn="l">
              <a:lnSpc>
                <a:spcPct val="90000"/>
              </a:lnSpc>
              <a:defRPr/>
            </a:pPr>
            <a:r>
              <a:rPr lang="en-US" sz="2800" dirty="0" smtClean="0"/>
              <a:t>The above FA may be equivalent to the  following NFA </a:t>
            </a:r>
          </a:p>
          <a:p>
            <a:pPr algn="l">
              <a:lnSpc>
                <a:spcPct val="90000"/>
              </a:lnSpc>
              <a:defRPr/>
            </a:pPr>
            <a:endParaRPr lang="en-US" sz="2800" dirty="0" smtClean="0"/>
          </a:p>
          <a:p>
            <a:pPr algn="l">
              <a:lnSpc>
                <a:spcPct val="90000"/>
              </a:lnSpc>
              <a:defRPr/>
            </a:pPr>
            <a:endParaRPr lang="en-US" sz="2800" dirty="0" smtClean="0"/>
          </a:p>
          <a:p>
            <a:pPr algn="l">
              <a:lnSpc>
                <a:spcPct val="90000"/>
              </a:lnSpc>
              <a:defRPr/>
            </a:pPr>
            <a:endParaRPr lang="en-US" sz="2800" dirty="0" smtClean="0"/>
          </a:p>
          <a:p>
            <a:pPr algn="l">
              <a:lnSpc>
                <a:spcPct val="90000"/>
              </a:lnSpc>
              <a:defRPr/>
            </a:pPr>
            <a:r>
              <a:rPr lang="en-US" sz="2800" dirty="0" smtClean="0"/>
              <a:t>Can the structure of above NFA be compared with the corresponding RE ?  </a:t>
            </a:r>
          </a:p>
        </p:txBody>
      </p:sp>
      <p:pic>
        <p:nvPicPr>
          <p:cNvPr id="10" name="Picture 5"/>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52600" y="2133600"/>
            <a:ext cx="5715000" cy="137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p:cNvPicPr>
            <a:picLocks noChangeAspect="1" noChangeArrowheads="1"/>
          </p:cNvPicPr>
          <p:nvPr/>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600200" y="4267200"/>
            <a:ext cx="6096000"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442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amond(in)">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Note</a:t>
            </a:r>
          </a:p>
        </p:txBody>
      </p:sp>
      <p:sp>
        <p:nvSpPr>
          <p:cNvPr id="6" name="Rectangle 3"/>
          <p:cNvSpPr txBox="1">
            <a:spLocks noChangeArrowheads="1"/>
          </p:cNvSpPr>
          <p:nvPr/>
        </p:nvSpPr>
        <p:spPr>
          <a:xfrm>
            <a:off x="381000" y="1752600"/>
            <a:ext cx="8382000" cy="48006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pPr marL="457200" indent="-457200" algn="l">
              <a:buFont typeface="Arial" pitchFamily="34" charset="0"/>
              <a:buChar char="•"/>
              <a:defRPr/>
            </a:pPr>
            <a:r>
              <a:rPr lang="en-US" sz="2800" dirty="0" smtClean="0"/>
              <a:t>It is to be noted that every FA can be considered to be an NFA as well , but the converse may not true. </a:t>
            </a:r>
          </a:p>
          <a:p>
            <a:pPr marL="457200" indent="-457200" algn="l">
              <a:buFont typeface="Arial" pitchFamily="34" charset="0"/>
              <a:buChar char="•"/>
              <a:defRPr/>
            </a:pPr>
            <a:r>
              <a:rPr lang="en-US" sz="2800" dirty="0" smtClean="0"/>
              <a:t>It may also be noted that every NFA can be considered to be a TG as well, but the converse may not true. </a:t>
            </a:r>
          </a:p>
          <a:p>
            <a:pPr marL="457200" indent="-457200" algn="l">
              <a:buFont typeface="Arial" pitchFamily="34" charset="0"/>
              <a:buChar char="•"/>
              <a:defRPr/>
            </a:pPr>
            <a:r>
              <a:rPr lang="en-US" sz="2800" dirty="0" smtClean="0"/>
              <a:t>It may be observed that if the transition of null string is also allowed at any state of an NFA then what will be the behavior in the new structure. This structure is defined in the following</a:t>
            </a:r>
          </a:p>
        </p:txBody>
      </p:sp>
    </p:spTree>
    <p:extLst>
      <p:ext uri="{BB962C8B-B14F-4D97-AF65-F5344CB8AC3E}">
        <p14:creationId xmlns:p14="http://schemas.microsoft.com/office/powerpoint/2010/main" val="39303641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a:t>NFA with Null String </a:t>
            </a:r>
            <a:endParaRPr lang="en-US" sz="4000" dirty="0" smtClean="0"/>
          </a:p>
        </p:txBody>
      </p:sp>
      <p:sp>
        <p:nvSpPr>
          <p:cNvPr id="6" name="Rectangle 3"/>
          <p:cNvSpPr txBox="1">
            <a:spLocks noChangeArrowheads="1"/>
          </p:cNvSpPr>
          <p:nvPr/>
        </p:nvSpPr>
        <p:spPr>
          <a:xfrm>
            <a:off x="381000" y="1752600"/>
            <a:ext cx="8382000" cy="48006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pPr marL="457200" indent="-457200" algn="l">
              <a:buFont typeface="Arial" pitchFamily="34" charset="0"/>
              <a:buChar char="•"/>
              <a:defRPr/>
            </a:pPr>
            <a:endParaRPr lang="en-US" sz="2800" dirty="0" smtClean="0"/>
          </a:p>
        </p:txBody>
      </p:sp>
      <p:sp>
        <p:nvSpPr>
          <p:cNvPr id="10" name="Rectangle 3"/>
          <p:cNvSpPr txBox="1">
            <a:spLocks noChangeArrowheads="1"/>
          </p:cNvSpPr>
          <p:nvPr/>
        </p:nvSpPr>
        <p:spPr>
          <a:xfrm>
            <a:off x="152400" y="1524000"/>
            <a:ext cx="8763000" cy="51054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pPr algn="l">
              <a:defRPr/>
            </a:pPr>
            <a:r>
              <a:rPr lang="en-US" sz="2800" b="1" u="sng" dirty="0" smtClean="0"/>
              <a:t>Definition</a:t>
            </a:r>
            <a:r>
              <a:rPr lang="en-US" sz="2800" b="1" dirty="0" smtClean="0"/>
              <a:t>:</a:t>
            </a:r>
            <a:r>
              <a:rPr lang="en-US" sz="2800" dirty="0" smtClean="0"/>
              <a:t> If in an NFA, </a:t>
            </a:r>
            <a:r>
              <a:rPr lang="el-GR" sz="2800" dirty="0" smtClean="0"/>
              <a:t>Λ</a:t>
            </a:r>
            <a:r>
              <a:rPr lang="en-US" sz="2800" dirty="0" smtClean="0"/>
              <a:t> is allowed to be a label of an edge then the NFA is called NFA with </a:t>
            </a:r>
            <a:r>
              <a:rPr lang="el-GR" sz="2800" dirty="0" smtClean="0"/>
              <a:t>Λ</a:t>
            </a:r>
            <a:r>
              <a:rPr lang="en-US" sz="2800" dirty="0" smtClean="0"/>
              <a:t> (NFA- </a:t>
            </a:r>
            <a:r>
              <a:rPr lang="el-GR" sz="2800" dirty="0" smtClean="0"/>
              <a:t>Λ</a:t>
            </a:r>
            <a:r>
              <a:rPr lang="en-US" sz="2800" dirty="0" smtClean="0"/>
              <a:t> ). An NFA- </a:t>
            </a:r>
            <a:r>
              <a:rPr lang="el-GR" sz="2800" dirty="0" smtClean="0"/>
              <a:t>Λ</a:t>
            </a:r>
            <a:r>
              <a:rPr lang="en-US" sz="2800" dirty="0" smtClean="0"/>
              <a:t> is a collection of three things</a:t>
            </a:r>
          </a:p>
          <a:p>
            <a:pPr algn="l">
              <a:defRPr/>
            </a:pPr>
            <a:r>
              <a:rPr lang="en-US" sz="2800" b="1" dirty="0" smtClean="0"/>
              <a:t>(1)</a:t>
            </a:r>
            <a:r>
              <a:rPr lang="en-US" sz="2800" dirty="0" smtClean="0"/>
              <a:t> Finite many states with one initial and some final states.</a:t>
            </a:r>
          </a:p>
          <a:p>
            <a:pPr algn="l">
              <a:defRPr/>
            </a:pPr>
            <a:r>
              <a:rPr lang="en-US" sz="2800" b="1" dirty="0" smtClean="0"/>
              <a:t>(2)</a:t>
            </a:r>
            <a:r>
              <a:rPr lang="en-US" sz="2800" dirty="0" smtClean="0"/>
              <a:t> Finite set of input letters, say, </a:t>
            </a:r>
            <a:r>
              <a:rPr lang="el-GR" sz="2800" dirty="0" smtClean="0"/>
              <a:t>Σ</a:t>
            </a:r>
            <a:r>
              <a:rPr lang="en-US" sz="2800" dirty="0" smtClean="0">
                <a:sym typeface="Math1"/>
              </a:rPr>
              <a:t> </a:t>
            </a:r>
            <a:r>
              <a:rPr lang="en-US" sz="2800" dirty="0" smtClean="0"/>
              <a:t>={a, b, c}.</a:t>
            </a:r>
          </a:p>
          <a:p>
            <a:pPr algn="l">
              <a:defRPr/>
            </a:pPr>
            <a:r>
              <a:rPr lang="en-US" sz="2800" b="1" dirty="0" smtClean="0"/>
              <a:t>(3)</a:t>
            </a:r>
            <a:r>
              <a:rPr lang="en-US" sz="2800" dirty="0" smtClean="0"/>
              <a:t> Finite set of transitions, showing where to move if a letter is input at certain state. There may be more than one transitions for certain letter and there may not be any transition for a certain letter. The transition of </a:t>
            </a:r>
            <a:r>
              <a:rPr lang="el-GR" sz="2800" dirty="0" smtClean="0"/>
              <a:t>Λ</a:t>
            </a:r>
            <a:r>
              <a:rPr lang="en-US" sz="2800" dirty="0" smtClean="0"/>
              <a:t> is also allowed at any state.</a:t>
            </a:r>
          </a:p>
        </p:txBody>
      </p:sp>
    </p:spTree>
    <p:extLst>
      <p:ext uri="{BB962C8B-B14F-4D97-AF65-F5344CB8AC3E}">
        <p14:creationId xmlns:p14="http://schemas.microsoft.com/office/powerpoint/2010/main" val="122497643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Example</a:t>
            </a:r>
          </a:p>
        </p:txBody>
      </p:sp>
      <p:sp>
        <p:nvSpPr>
          <p:cNvPr id="9" name="Rectangle 3"/>
          <p:cNvSpPr txBox="1">
            <a:spLocks noChangeArrowheads="1"/>
          </p:cNvSpPr>
          <p:nvPr/>
        </p:nvSpPr>
        <p:spPr>
          <a:xfrm>
            <a:off x="228600" y="1371600"/>
            <a:ext cx="8610600" cy="51816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pPr algn="l">
              <a:lnSpc>
                <a:spcPct val="90000"/>
              </a:lnSpc>
              <a:defRPr/>
            </a:pPr>
            <a:endParaRPr lang="en-US" sz="2800" dirty="0" smtClean="0"/>
          </a:p>
        </p:txBody>
      </p:sp>
      <p:sp>
        <p:nvSpPr>
          <p:cNvPr id="6" name="Rectangle 3"/>
          <p:cNvSpPr txBox="1">
            <a:spLocks noChangeArrowheads="1"/>
          </p:cNvSpPr>
          <p:nvPr/>
        </p:nvSpPr>
        <p:spPr>
          <a:xfrm>
            <a:off x="457200" y="1981200"/>
            <a:ext cx="8229600" cy="41148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pPr algn="l">
              <a:lnSpc>
                <a:spcPct val="90000"/>
              </a:lnSpc>
              <a:defRPr/>
            </a:pPr>
            <a:r>
              <a:rPr lang="en-US" sz="2800" dirty="0" smtClean="0"/>
              <a:t>Consider the following NFA with Null string </a:t>
            </a:r>
          </a:p>
          <a:p>
            <a:pPr algn="l">
              <a:lnSpc>
                <a:spcPct val="90000"/>
              </a:lnSpc>
              <a:defRPr/>
            </a:pPr>
            <a:endParaRPr lang="en-US" sz="2800" dirty="0" smtClean="0"/>
          </a:p>
          <a:p>
            <a:pPr algn="l">
              <a:lnSpc>
                <a:spcPct val="90000"/>
              </a:lnSpc>
              <a:defRPr/>
            </a:pPr>
            <a:endParaRPr lang="en-US" sz="2800" dirty="0" smtClean="0"/>
          </a:p>
          <a:p>
            <a:pPr algn="l">
              <a:lnSpc>
                <a:spcPct val="90000"/>
              </a:lnSpc>
              <a:defRPr/>
            </a:pPr>
            <a:endParaRPr lang="en-US" sz="2800" dirty="0" smtClean="0"/>
          </a:p>
          <a:p>
            <a:pPr algn="l">
              <a:lnSpc>
                <a:spcPct val="90000"/>
              </a:lnSpc>
              <a:defRPr/>
            </a:pPr>
            <a:endParaRPr lang="en-US" sz="2800" dirty="0" smtClean="0"/>
          </a:p>
          <a:p>
            <a:pPr algn="l">
              <a:lnSpc>
                <a:spcPct val="90000"/>
              </a:lnSpc>
              <a:defRPr/>
            </a:pPr>
            <a:endParaRPr lang="en-US" sz="2800" dirty="0" smtClean="0"/>
          </a:p>
          <a:p>
            <a:pPr algn="l">
              <a:lnSpc>
                <a:spcPct val="90000"/>
              </a:lnSpc>
              <a:defRPr/>
            </a:pPr>
            <a:r>
              <a:rPr lang="en-US" sz="2800" dirty="0" smtClean="0"/>
              <a:t>The above NFA with Null string accepts the language of strings, defined over </a:t>
            </a:r>
            <a:r>
              <a:rPr lang="el-GR" sz="2800" dirty="0" smtClean="0"/>
              <a:t>Σ</a:t>
            </a:r>
            <a:r>
              <a:rPr lang="en-US" sz="2800" dirty="0" smtClean="0"/>
              <a:t> = {a, b}, </a:t>
            </a:r>
            <a:r>
              <a:rPr lang="en-US" sz="2800" b="1" dirty="0" smtClean="0"/>
              <a:t>ending in b</a:t>
            </a:r>
            <a:r>
              <a:rPr lang="en-US" sz="2800" dirty="0" smtClean="0"/>
              <a:t>. </a:t>
            </a:r>
          </a:p>
        </p:txBody>
      </p:sp>
      <p:pic>
        <p:nvPicPr>
          <p:cNvPr id="8" name="Picture 5"/>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447800" y="2667000"/>
            <a:ext cx="6096000" cy="174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28221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Example</a:t>
            </a:r>
          </a:p>
        </p:txBody>
      </p:sp>
      <p:sp>
        <p:nvSpPr>
          <p:cNvPr id="9" name="Rectangle 3"/>
          <p:cNvSpPr txBox="1">
            <a:spLocks noChangeArrowheads="1"/>
          </p:cNvSpPr>
          <p:nvPr/>
        </p:nvSpPr>
        <p:spPr>
          <a:xfrm>
            <a:off x="228600" y="1371600"/>
            <a:ext cx="8610600" cy="51816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pPr algn="l">
              <a:lnSpc>
                <a:spcPct val="90000"/>
              </a:lnSpc>
              <a:defRPr/>
            </a:pPr>
            <a:endParaRPr lang="en-US" sz="2800" dirty="0" smtClean="0"/>
          </a:p>
        </p:txBody>
      </p:sp>
      <p:sp>
        <p:nvSpPr>
          <p:cNvPr id="4" name="Rectangle 3"/>
          <p:cNvSpPr txBox="1">
            <a:spLocks noChangeArrowheads="1"/>
          </p:cNvSpPr>
          <p:nvPr/>
        </p:nvSpPr>
        <p:spPr>
          <a:xfrm>
            <a:off x="457200" y="1981200"/>
            <a:ext cx="8229600" cy="44958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pPr algn="l">
              <a:defRPr/>
            </a:pPr>
            <a:r>
              <a:rPr lang="en-US" sz="2800" dirty="0" smtClean="0"/>
              <a:t>Consider the following NFA with Null string </a:t>
            </a:r>
          </a:p>
          <a:p>
            <a:pPr algn="l">
              <a:defRPr/>
            </a:pPr>
            <a:endParaRPr lang="en-US" sz="2800" dirty="0" smtClean="0"/>
          </a:p>
          <a:p>
            <a:pPr algn="l">
              <a:defRPr/>
            </a:pPr>
            <a:endParaRPr lang="en-US" sz="2800" dirty="0" smtClean="0"/>
          </a:p>
          <a:p>
            <a:pPr algn="l">
              <a:defRPr/>
            </a:pPr>
            <a:endParaRPr lang="en-US" sz="2800" dirty="0" smtClean="0"/>
          </a:p>
          <a:p>
            <a:pPr algn="l">
              <a:defRPr/>
            </a:pPr>
            <a:endParaRPr lang="en-US" sz="2800" dirty="0" smtClean="0"/>
          </a:p>
          <a:p>
            <a:pPr algn="l">
              <a:defRPr/>
            </a:pPr>
            <a:r>
              <a:rPr lang="en-US" sz="2800" dirty="0" smtClean="0"/>
              <a:t>The above NFA with Null string accepts the language of strings, defined over </a:t>
            </a:r>
            <a:r>
              <a:rPr lang="el-GR" sz="2800" dirty="0" smtClean="0"/>
              <a:t>Σ</a:t>
            </a:r>
            <a:r>
              <a:rPr lang="en-US" sz="2800" dirty="0" smtClean="0"/>
              <a:t> = {a, b}, </a:t>
            </a:r>
            <a:r>
              <a:rPr lang="en-US" sz="2800" b="1" dirty="0" smtClean="0"/>
              <a:t>ending in a</a:t>
            </a:r>
            <a:r>
              <a:rPr lang="en-US" sz="2800" dirty="0" smtClean="0"/>
              <a:t>. </a:t>
            </a:r>
          </a:p>
        </p:txBody>
      </p:sp>
      <p:pic>
        <p:nvPicPr>
          <p:cNvPr id="5" name="Picture 4"/>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371600" y="2667000"/>
            <a:ext cx="6324600" cy="163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463399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smtClean="0"/>
              <a:t>Example</a:t>
            </a:r>
          </a:p>
        </p:txBody>
      </p:sp>
      <p:sp>
        <p:nvSpPr>
          <p:cNvPr id="9" name="Rectangle 3"/>
          <p:cNvSpPr txBox="1">
            <a:spLocks noChangeArrowheads="1"/>
          </p:cNvSpPr>
          <p:nvPr/>
        </p:nvSpPr>
        <p:spPr>
          <a:xfrm>
            <a:off x="228600" y="1371600"/>
            <a:ext cx="8610600" cy="51816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pPr algn="l">
              <a:defRPr/>
            </a:pPr>
            <a:r>
              <a:rPr lang="en-US" sz="2800" dirty="0"/>
              <a:t>It is to be noted that every FA may be considered to be an NFA- </a:t>
            </a:r>
            <a:r>
              <a:rPr lang="el-GR" sz="2800" dirty="0"/>
              <a:t>Λ</a:t>
            </a:r>
            <a:r>
              <a:rPr lang="en-US" sz="2800" dirty="0"/>
              <a:t> as well, but the converse may not true.</a:t>
            </a:r>
          </a:p>
          <a:p>
            <a:pPr algn="l">
              <a:defRPr/>
            </a:pPr>
            <a:endParaRPr lang="en-US" sz="2800" dirty="0"/>
          </a:p>
          <a:p>
            <a:pPr algn="l">
              <a:defRPr/>
            </a:pPr>
            <a:endParaRPr lang="en-US" sz="2800" dirty="0"/>
          </a:p>
          <a:p>
            <a:pPr algn="l">
              <a:defRPr/>
            </a:pPr>
            <a:r>
              <a:rPr lang="en-US" sz="2800" dirty="0"/>
              <a:t>Similarly every NFA- </a:t>
            </a:r>
            <a:r>
              <a:rPr lang="el-GR" sz="2800" dirty="0"/>
              <a:t>Λ</a:t>
            </a:r>
            <a:r>
              <a:rPr lang="en-US" sz="2800" dirty="0"/>
              <a:t> may be considered to be a TG as well, but the converse may not true.</a:t>
            </a:r>
          </a:p>
        </p:txBody>
      </p:sp>
    </p:spTree>
    <p:extLst>
      <p:ext uri="{BB962C8B-B14F-4D97-AF65-F5344CB8AC3E}">
        <p14:creationId xmlns:p14="http://schemas.microsoft.com/office/powerpoint/2010/main" val="36844430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a:t>NFA to FA </a:t>
            </a:r>
            <a:endParaRPr lang="en-US" sz="4000" dirty="0" smtClean="0"/>
          </a:p>
        </p:txBody>
      </p:sp>
      <p:sp>
        <p:nvSpPr>
          <p:cNvPr id="9" name="Rectangle 3"/>
          <p:cNvSpPr txBox="1">
            <a:spLocks noChangeArrowheads="1"/>
          </p:cNvSpPr>
          <p:nvPr/>
        </p:nvSpPr>
        <p:spPr>
          <a:xfrm>
            <a:off x="228600" y="1371600"/>
            <a:ext cx="8610600" cy="51816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pPr algn="l">
              <a:buFont typeface="Arial" pitchFamily="34" charset="0"/>
              <a:buChar char="•"/>
            </a:pPr>
            <a:r>
              <a:rPr lang="en-US" sz="2800" b="1" dirty="0" smtClean="0"/>
              <a:t>For any NFA, there is a DFA that recognizes the same language</a:t>
            </a:r>
          </a:p>
          <a:p>
            <a:pPr algn="l">
              <a:buFont typeface="Arial" pitchFamily="34" charset="0"/>
              <a:buChar char="•"/>
            </a:pPr>
            <a:r>
              <a:rPr lang="en-US" sz="2800" dirty="0" smtClean="0"/>
              <a:t>Proof is by construction: a DFA that keeps track of the set of states the NFA might be in</a:t>
            </a:r>
          </a:p>
          <a:p>
            <a:pPr algn="l">
              <a:buFont typeface="Arial" pitchFamily="34" charset="0"/>
              <a:buChar char="•"/>
            </a:pPr>
            <a:r>
              <a:rPr lang="en-US" sz="2800" dirty="0" smtClean="0"/>
              <a:t>This is called the </a:t>
            </a:r>
            <a:r>
              <a:rPr lang="en-US" sz="2800" i="1" dirty="0" smtClean="0"/>
              <a:t>subset construction</a:t>
            </a:r>
          </a:p>
          <a:p>
            <a:pPr algn="l">
              <a:buFont typeface="Arial" pitchFamily="34" charset="0"/>
              <a:buChar char="•"/>
            </a:pPr>
            <a:r>
              <a:rPr lang="en-US" sz="2800" dirty="0" smtClean="0"/>
              <a:t>First, an example starting from this NFA:</a:t>
            </a:r>
            <a:endParaRPr lang="en-US" sz="2800" dirty="0"/>
          </a:p>
        </p:txBody>
      </p:sp>
      <p:pic>
        <p:nvPicPr>
          <p:cNvPr id="1028" name="Picture 4"/>
          <p:cNvPicPr>
            <a:picLocks noChangeAspect="1" noChangeArrowheads="1"/>
          </p:cNvPicPr>
          <p:nvPr/>
        </p:nvPicPr>
        <p:blipFill>
          <a:blip r:embed="rId2" cstate="print"/>
          <a:srcRect/>
          <a:stretch>
            <a:fillRect/>
          </a:stretch>
        </p:blipFill>
        <p:spPr bwMode="auto">
          <a:xfrm>
            <a:off x="2666999" y="4495800"/>
            <a:ext cx="3869495" cy="1543050"/>
          </a:xfrm>
          <a:prstGeom prst="rect">
            <a:avLst/>
          </a:prstGeom>
          <a:noFill/>
          <a:ln w="9525">
            <a:noFill/>
            <a:miter lim="800000"/>
            <a:headEnd/>
            <a:tailEnd/>
          </a:ln>
          <a:effectLst/>
        </p:spPr>
      </p:pic>
    </p:spTree>
    <p:extLst>
      <p:ext uri="{BB962C8B-B14F-4D97-AF65-F5344CB8AC3E}">
        <p14:creationId xmlns:p14="http://schemas.microsoft.com/office/powerpoint/2010/main" val="198098573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a:t>NFA to FA </a:t>
            </a:r>
            <a:endParaRPr lang="en-US" sz="4000" dirty="0" smtClean="0"/>
          </a:p>
        </p:txBody>
      </p:sp>
      <p:sp>
        <p:nvSpPr>
          <p:cNvPr id="9" name="Rectangle 3"/>
          <p:cNvSpPr txBox="1">
            <a:spLocks noChangeArrowheads="1"/>
          </p:cNvSpPr>
          <p:nvPr/>
        </p:nvSpPr>
        <p:spPr>
          <a:xfrm>
            <a:off x="228600" y="1371600"/>
            <a:ext cx="8610600" cy="51816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pPr algn="l"/>
            <a:endParaRPr lang="en-US" sz="2400" dirty="0" smtClean="0"/>
          </a:p>
          <a:p>
            <a:pPr algn="l"/>
            <a:endParaRPr lang="en-US" sz="2400" dirty="0" smtClean="0"/>
          </a:p>
          <a:p>
            <a:pPr algn="l"/>
            <a:r>
              <a:rPr lang="en-US" sz="2400" dirty="0" smtClean="0"/>
              <a:t>• Initially, the set of states the NFA could be in</a:t>
            </a:r>
          </a:p>
          <a:p>
            <a:pPr algn="l"/>
            <a:r>
              <a:rPr lang="en-US" sz="2400" dirty="0" smtClean="0"/>
              <a:t>is just {</a:t>
            </a:r>
            <a:r>
              <a:rPr lang="en-US" sz="2400" i="1" dirty="0" smtClean="0"/>
              <a:t>q0}</a:t>
            </a:r>
          </a:p>
          <a:p>
            <a:pPr algn="l"/>
            <a:r>
              <a:rPr lang="en-US" sz="2400" dirty="0" smtClean="0"/>
              <a:t>• So our DFA will keep track of that using a start state labeled {</a:t>
            </a:r>
            <a:r>
              <a:rPr lang="en-US" sz="2400" i="1" dirty="0" smtClean="0"/>
              <a:t>q0}:</a:t>
            </a:r>
            <a:endParaRPr lang="en-US" sz="2400" dirty="0" smtClean="0"/>
          </a:p>
        </p:txBody>
      </p:sp>
      <p:pic>
        <p:nvPicPr>
          <p:cNvPr id="4" name="Picture 4"/>
          <p:cNvPicPr>
            <a:picLocks noChangeAspect="1" noChangeArrowheads="1"/>
          </p:cNvPicPr>
          <p:nvPr/>
        </p:nvPicPr>
        <p:blipFill>
          <a:blip r:embed="rId2" cstate="print"/>
          <a:srcRect/>
          <a:stretch>
            <a:fillRect/>
          </a:stretch>
        </p:blipFill>
        <p:spPr bwMode="auto">
          <a:xfrm>
            <a:off x="2971800" y="762000"/>
            <a:ext cx="3869495" cy="1543050"/>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cstate="print"/>
          <a:srcRect/>
          <a:stretch>
            <a:fillRect/>
          </a:stretch>
        </p:blipFill>
        <p:spPr bwMode="auto">
          <a:xfrm>
            <a:off x="3200400" y="3949892"/>
            <a:ext cx="2895600" cy="1879408"/>
          </a:xfrm>
          <a:prstGeom prst="rect">
            <a:avLst/>
          </a:prstGeom>
          <a:noFill/>
          <a:ln w="9525">
            <a:noFill/>
            <a:miter lim="800000"/>
            <a:headEnd/>
            <a:tailEnd/>
          </a:ln>
          <a:effectLst/>
        </p:spPr>
      </p:pic>
    </p:spTree>
    <p:extLst>
      <p:ext uri="{BB962C8B-B14F-4D97-AF65-F5344CB8AC3E}">
        <p14:creationId xmlns:p14="http://schemas.microsoft.com/office/powerpoint/2010/main" val="74144276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a:t>NFA to FA </a:t>
            </a:r>
            <a:endParaRPr lang="en-US" sz="4000" dirty="0" smtClean="0"/>
          </a:p>
        </p:txBody>
      </p:sp>
      <p:sp>
        <p:nvSpPr>
          <p:cNvPr id="9" name="Rectangle 3"/>
          <p:cNvSpPr txBox="1">
            <a:spLocks noChangeArrowheads="1"/>
          </p:cNvSpPr>
          <p:nvPr/>
        </p:nvSpPr>
        <p:spPr>
          <a:xfrm>
            <a:off x="228600" y="1371600"/>
            <a:ext cx="8610600" cy="51816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endParaRPr lang="en-US" sz="2400" dirty="0" smtClean="0"/>
          </a:p>
          <a:p>
            <a:endParaRPr lang="en-US" sz="2400" dirty="0" smtClean="0"/>
          </a:p>
          <a:p>
            <a:pPr algn="l"/>
            <a:r>
              <a:rPr lang="en-US" sz="2400" dirty="0" smtClean="0"/>
              <a:t>• Now suppose the set of states the NFA could</a:t>
            </a:r>
          </a:p>
          <a:p>
            <a:pPr algn="l"/>
            <a:r>
              <a:rPr lang="en-US" sz="2400" dirty="0" smtClean="0"/>
              <a:t>be in is {</a:t>
            </a:r>
            <a:r>
              <a:rPr lang="en-US" sz="2400" i="1" dirty="0" smtClean="0"/>
              <a:t>q0}, and it reads a 0</a:t>
            </a:r>
          </a:p>
          <a:p>
            <a:pPr algn="l"/>
            <a:r>
              <a:rPr lang="en-US" sz="2400" dirty="0" smtClean="0"/>
              <a:t>• The set of possible states after reading the 0</a:t>
            </a:r>
          </a:p>
          <a:p>
            <a:pPr algn="l"/>
            <a:r>
              <a:rPr lang="en-US" sz="2400" dirty="0" smtClean="0"/>
              <a:t>is {</a:t>
            </a:r>
            <a:r>
              <a:rPr lang="en-US" sz="2400" i="1" dirty="0" smtClean="0"/>
              <a:t>q0}, so we can show that transition:</a:t>
            </a:r>
            <a:endParaRPr lang="en-US" sz="2400" dirty="0"/>
          </a:p>
        </p:txBody>
      </p:sp>
      <p:pic>
        <p:nvPicPr>
          <p:cNvPr id="4" name="Picture 4"/>
          <p:cNvPicPr>
            <a:picLocks noChangeAspect="1" noChangeArrowheads="1"/>
          </p:cNvPicPr>
          <p:nvPr/>
        </p:nvPicPr>
        <p:blipFill>
          <a:blip r:embed="rId2" cstate="print"/>
          <a:srcRect/>
          <a:stretch>
            <a:fillRect/>
          </a:stretch>
        </p:blipFill>
        <p:spPr bwMode="auto">
          <a:xfrm>
            <a:off x="2971800" y="762000"/>
            <a:ext cx="3869495" cy="1543050"/>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cstate="print"/>
          <a:srcRect/>
          <a:stretch>
            <a:fillRect/>
          </a:stretch>
        </p:blipFill>
        <p:spPr bwMode="auto">
          <a:xfrm>
            <a:off x="3048000" y="4267200"/>
            <a:ext cx="3126973" cy="1733550"/>
          </a:xfrm>
          <a:prstGeom prst="rect">
            <a:avLst/>
          </a:prstGeom>
          <a:noFill/>
          <a:ln w="9525">
            <a:noFill/>
            <a:miter lim="800000"/>
            <a:headEnd/>
            <a:tailEnd/>
          </a:ln>
          <a:effectLst/>
        </p:spPr>
      </p:pic>
    </p:spTree>
    <p:extLst>
      <p:ext uri="{BB962C8B-B14F-4D97-AF65-F5344CB8AC3E}">
        <p14:creationId xmlns:p14="http://schemas.microsoft.com/office/powerpoint/2010/main" val="25703625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381000"/>
            <a:ext cx="8229600" cy="609600"/>
          </a:xfrm>
        </p:spPr>
        <p:txBody>
          <a:bodyPr/>
          <a:lstStyle/>
          <a:p>
            <a:r>
              <a:rPr lang="en-US" sz="3200" dirty="0"/>
              <a:t>Remarks</a:t>
            </a:r>
          </a:p>
        </p:txBody>
      </p:sp>
      <p:sp>
        <p:nvSpPr>
          <p:cNvPr id="5" name="Rectangle 3"/>
          <p:cNvSpPr txBox="1">
            <a:spLocks noChangeArrowheads="1"/>
          </p:cNvSpPr>
          <p:nvPr/>
        </p:nvSpPr>
        <p:spPr>
          <a:xfrm>
            <a:off x="457200" y="1219200"/>
            <a:ext cx="8229600" cy="4876800"/>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90000"/>
              </a:lnSpc>
            </a:pPr>
            <a:r>
              <a:rPr lang="en-US" b="0" dirty="0" smtClean="0"/>
              <a:t>The new machine </a:t>
            </a:r>
            <a:r>
              <a:rPr lang="en-US" b="0" i="1" dirty="0" smtClean="0"/>
              <a:t>FA</a:t>
            </a:r>
            <a:r>
              <a:rPr lang="en-US" b="0" i="1" baseline="-25000" dirty="0" smtClean="0"/>
              <a:t>3</a:t>
            </a:r>
            <a:r>
              <a:rPr lang="en-US" b="0" dirty="0" smtClean="0"/>
              <a:t> constructed by the above algorithm will simultaneously keep track of where the input would be if it were running on </a:t>
            </a:r>
            <a:r>
              <a:rPr lang="en-US" b="0" i="1" dirty="0" smtClean="0"/>
              <a:t>FA</a:t>
            </a:r>
            <a:r>
              <a:rPr lang="en-US" b="0" i="1" baseline="-25000" dirty="0" smtClean="0"/>
              <a:t>1</a:t>
            </a:r>
            <a:r>
              <a:rPr lang="en-US" b="0" dirty="0" smtClean="0"/>
              <a:t> alone, and where the input would be if it were running on </a:t>
            </a:r>
            <a:r>
              <a:rPr lang="en-US" b="0" i="1" dirty="0" smtClean="0"/>
              <a:t>FA</a:t>
            </a:r>
            <a:r>
              <a:rPr lang="en-US" b="0" i="1" baseline="-25000" dirty="0" smtClean="0"/>
              <a:t>2</a:t>
            </a:r>
            <a:r>
              <a:rPr lang="en-US" b="0" dirty="0" smtClean="0"/>
              <a:t> alone.</a:t>
            </a:r>
          </a:p>
          <a:p>
            <a:pPr>
              <a:lnSpc>
                <a:spcPct val="90000"/>
              </a:lnSpc>
            </a:pPr>
            <a:endParaRPr lang="en-US" b="0" dirty="0" smtClean="0"/>
          </a:p>
          <a:p>
            <a:pPr>
              <a:lnSpc>
                <a:spcPct val="90000"/>
              </a:lnSpc>
            </a:pPr>
            <a:r>
              <a:rPr lang="en-US" b="0" dirty="0" smtClean="0"/>
              <a:t>If a string traces through the new machine </a:t>
            </a:r>
            <a:r>
              <a:rPr lang="en-US" b="0" i="1" dirty="0" smtClean="0"/>
              <a:t>FA</a:t>
            </a:r>
            <a:r>
              <a:rPr lang="en-US" b="0" i="1" baseline="-25000" dirty="0" smtClean="0"/>
              <a:t>3</a:t>
            </a:r>
            <a:r>
              <a:rPr lang="en-US" b="0" dirty="0" smtClean="0"/>
              <a:t> and ends up at a final state, it means that it would also end at a final state either on machine </a:t>
            </a:r>
            <a:r>
              <a:rPr lang="en-US" b="0" i="1" dirty="0" smtClean="0"/>
              <a:t>FA</a:t>
            </a:r>
            <a:r>
              <a:rPr lang="en-US" b="0" i="1" baseline="-25000" dirty="0" smtClean="0"/>
              <a:t>1</a:t>
            </a:r>
            <a:r>
              <a:rPr lang="en-US" b="0" dirty="0" smtClean="0"/>
              <a:t> or on machine </a:t>
            </a:r>
            <a:r>
              <a:rPr lang="en-US" b="0" i="1" dirty="0" smtClean="0"/>
              <a:t>FA</a:t>
            </a:r>
            <a:r>
              <a:rPr lang="en-US" b="0" i="1" baseline="-25000" dirty="0" smtClean="0"/>
              <a:t>2</a:t>
            </a:r>
            <a:r>
              <a:rPr lang="en-US" b="0" dirty="0" smtClean="0"/>
              <a:t>. Also, any string accepted by either </a:t>
            </a:r>
            <a:r>
              <a:rPr lang="en-US" b="0" i="1" dirty="0" smtClean="0"/>
              <a:t>FA</a:t>
            </a:r>
            <a:r>
              <a:rPr lang="en-US" b="0" i="1" baseline="-25000" dirty="0" smtClean="0"/>
              <a:t>1</a:t>
            </a:r>
            <a:r>
              <a:rPr lang="en-US" b="0" dirty="0" smtClean="0"/>
              <a:t> or </a:t>
            </a:r>
            <a:r>
              <a:rPr lang="en-US" b="0" i="1" dirty="0" smtClean="0"/>
              <a:t>FA</a:t>
            </a:r>
            <a:r>
              <a:rPr lang="en-US" b="0" i="1" baseline="-25000" dirty="0" smtClean="0"/>
              <a:t>2</a:t>
            </a:r>
            <a:r>
              <a:rPr lang="en-US" b="0" dirty="0" smtClean="0"/>
              <a:t> will be accepted by this </a:t>
            </a:r>
            <a:r>
              <a:rPr lang="en-US" b="0" i="1" dirty="0" smtClean="0"/>
              <a:t>FA</a:t>
            </a:r>
            <a:r>
              <a:rPr lang="en-US" b="0" i="1" baseline="-25000" dirty="0" smtClean="0"/>
              <a:t>3</a:t>
            </a:r>
            <a:r>
              <a:rPr lang="en-US" b="0" dirty="0" smtClean="0"/>
              <a:t>. So, the language </a:t>
            </a:r>
            <a:r>
              <a:rPr lang="en-US" b="0" i="1" dirty="0" smtClean="0"/>
              <a:t>FA</a:t>
            </a:r>
            <a:r>
              <a:rPr lang="en-US" b="0" i="1" baseline="-25000" dirty="0" smtClean="0"/>
              <a:t>3</a:t>
            </a:r>
            <a:r>
              <a:rPr lang="en-US" b="0" dirty="0" smtClean="0"/>
              <a:t> accepts is the union of the languages accepted by </a:t>
            </a:r>
            <a:r>
              <a:rPr lang="en-US" b="0" i="1" dirty="0" smtClean="0"/>
              <a:t>FA</a:t>
            </a:r>
            <a:r>
              <a:rPr lang="en-US" b="0" i="1" baseline="-25000" dirty="0" smtClean="0"/>
              <a:t>1</a:t>
            </a:r>
            <a:r>
              <a:rPr lang="en-US" b="0" dirty="0" smtClean="0"/>
              <a:t> and </a:t>
            </a:r>
            <a:r>
              <a:rPr lang="en-US" b="0" i="1" dirty="0" smtClean="0"/>
              <a:t>FA</a:t>
            </a:r>
            <a:r>
              <a:rPr lang="en-US" b="0" i="1" baseline="-25000" dirty="0" smtClean="0"/>
              <a:t>2</a:t>
            </a:r>
            <a:r>
              <a:rPr lang="en-US" b="0" dirty="0" smtClean="0"/>
              <a:t>, respectively.</a:t>
            </a:r>
          </a:p>
          <a:p>
            <a:pPr>
              <a:lnSpc>
                <a:spcPct val="90000"/>
              </a:lnSpc>
            </a:pPr>
            <a:endParaRPr lang="en-US" b="0" dirty="0" smtClean="0"/>
          </a:p>
          <a:p>
            <a:pPr>
              <a:lnSpc>
                <a:spcPct val="90000"/>
              </a:lnSpc>
            </a:pPr>
            <a:r>
              <a:rPr lang="en-US" b="0" dirty="0" smtClean="0"/>
              <a:t>Note that since there are only finitely many states </a:t>
            </a:r>
            <a:r>
              <a:rPr lang="en-US" b="0" i="1" dirty="0" smtClean="0"/>
              <a:t>x’s</a:t>
            </a:r>
            <a:r>
              <a:rPr lang="en-US" b="0" dirty="0" smtClean="0"/>
              <a:t> and finitely many states </a:t>
            </a:r>
            <a:r>
              <a:rPr lang="en-US" b="0" i="1" dirty="0" smtClean="0"/>
              <a:t>y’s</a:t>
            </a:r>
            <a:r>
              <a:rPr lang="en-US" b="0" dirty="0" smtClean="0"/>
              <a:t>, there can be only finitely many possible states </a:t>
            </a:r>
            <a:r>
              <a:rPr lang="en-US" b="0" i="1" dirty="0" smtClean="0"/>
              <a:t>z’s</a:t>
            </a:r>
            <a:r>
              <a:rPr lang="en-US" b="0" dirty="0" smtClean="0"/>
              <a:t>.</a:t>
            </a:r>
          </a:p>
          <a:p>
            <a:pPr>
              <a:lnSpc>
                <a:spcPct val="90000"/>
              </a:lnSpc>
            </a:pPr>
            <a:endParaRPr lang="en-US" b="0" dirty="0" smtClean="0"/>
          </a:p>
          <a:p>
            <a:pPr>
              <a:lnSpc>
                <a:spcPct val="90000"/>
              </a:lnSpc>
            </a:pPr>
            <a:r>
              <a:rPr lang="en-US" b="0" dirty="0" smtClean="0"/>
              <a:t>Let us look at an example illustrating how the algorithm works.</a:t>
            </a:r>
            <a:endParaRPr lang="en-US" b="0" dirty="0"/>
          </a:p>
        </p:txBody>
      </p:sp>
    </p:spTree>
    <p:extLst>
      <p:ext uri="{BB962C8B-B14F-4D97-AF65-F5344CB8AC3E}">
        <p14:creationId xmlns:p14="http://schemas.microsoft.com/office/powerpoint/2010/main" val="211473532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a:t>NFA to FA </a:t>
            </a:r>
            <a:endParaRPr lang="en-US" sz="4000" dirty="0" smtClean="0"/>
          </a:p>
        </p:txBody>
      </p:sp>
      <p:sp>
        <p:nvSpPr>
          <p:cNvPr id="9" name="Rectangle 3"/>
          <p:cNvSpPr txBox="1">
            <a:spLocks noChangeArrowheads="1"/>
          </p:cNvSpPr>
          <p:nvPr/>
        </p:nvSpPr>
        <p:spPr>
          <a:xfrm>
            <a:off x="228600" y="2057400"/>
            <a:ext cx="8610600" cy="43434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endParaRPr lang="en-US" sz="2400" dirty="0" smtClean="0"/>
          </a:p>
          <a:p>
            <a:pPr algn="l"/>
            <a:r>
              <a:rPr lang="en-US" sz="2400" dirty="0" smtClean="0"/>
              <a:t>• Suppose the set of states the NFA could be in</a:t>
            </a:r>
          </a:p>
          <a:p>
            <a:pPr algn="l"/>
            <a:r>
              <a:rPr lang="en-US" sz="2400" dirty="0" smtClean="0"/>
              <a:t>is {</a:t>
            </a:r>
            <a:r>
              <a:rPr lang="en-US" sz="2400" i="1" dirty="0" smtClean="0"/>
              <a:t>q0}, and it reads a 1</a:t>
            </a:r>
          </a:p>
          <a:p>
            <a:pPr algn="l"/>
            <a:r>
              <a:rPr lang="en-US" sz="2400" dirty="0" smtClean="0"/>
              <a:t>• The set of possible states after reading the 1</a:t>
            </a:r>
          </a:p>
          <a:p>
            <a:pPr algn="l"/>
            <a:r>
              <a:rPr lang="en-US" sz="2400" dirty="0" smtClean="0"/>
              <a:t>is {</a:t>
            </a:r>
            <a:r>
              <a:rPr lang="en-US" sz="2400" i="1" dirty="0" smtClean="0"/>
              <a:t>q0,q1}, so we need another state:</a:t>
            </a:r>
            <a:endParaRPr lang="en-US" sz="2400" dirty="0"/>
          </a:p>
        </p:txBody>
      </p:sp>
      <p:pic>
        <p:nvPicPr>
          <p:cNvPr id="4" name="Picture 4"/>
          <p:cNvPicPr>
            <a:picLocks noChangeAspect="1" noChangeArrowheads="1"/>
          </p:cNvPicPr>
          <p:nvPr/>
        </p:nvPicPr>
        <p:blipFill>
          <a:blip r:embed="rId2" cstate="print"/>
          <a:srcRect/>
          <a:stretch>
            <a:fillRect/>
          </a:stretch>
        </p:blipFill>
        <p:spPr bwMode="auto">
          <a:xfrm>
            <a:off x="2971800" y="762000"/>
            <a:ext cx="3869495" cy="1543050"/>
          </a:xfrm>
          <a:prstGeom prst="rect">
            <a:avLst/>
          </a:prstGeom>
          <a:noFill/>
          <a:ln w="9525">
            <a:noFill/>
            <a:miter lim="800000"/>
            <a:headEnd/>
            <a:tailEnd/>
          </a:ln>
          <a:effectLst/>
        </p:spPr>
      </p:pic>
      <p:pic>
        <p:nvPicPr>
          <p:cNvPr id="4098" name="Picture 2"/>
          <p:cNvPicPr>
            <a:picLocks noChangeAspect="1" noChangeArrowheads="1"/>
          </p:cNvPicPr>
          <p:nvPr/>
        </p:nvPicPr>
        <p:blipFill>
          <a:blip r:embed="rId3" cstate="print"/>
          <a:srcRect/>
          <a:stretch>
            <a:fillRect/>
          </a:stretch>
        </p:blipFill>
        <p:spPr bwMode="auto">
          <a:xfrm>
            <a:off x="1828800" y="4572000"/>
            <a:ext cx="5519420" cy="1514475"/>
          </a:xfrm>
          <a:prstGeom prst="rect">
            <a:avLst/>
          </a:prstGeom>
          <a:noFill/>
          <a:ln w="9525">
            <a:noFill/>
            <a:miter lim="800000"/>
            <a:headEnd/>
            <a:tailEnd/>
          </a:ln>
          <a:effectLst/>
        </p:spPr>
      </p:pic>
    </p:spTree>
    <p:extLst>
      <p:ext uri="{BB962C8B-B14F-4D97-AF65-F5344CB8AC3E}">
        <p14:creationId xmlns:p14="http://schemas.microsoft.com/office/powerpoint/2010/main" val="257036250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a:t>NFA to FA </a:t>
            </a:r>
            <a:endParaRPr lang="en-US" sz="4000" dirty="0" smtClean="0"/>
          </a:p>
        </p:txBody>
      </p:sp>
      <p:sp>
        <p:nvSpPr>
          <p:cNvPr id="9" name="Rectangle 3"/>
          <p:cNvSpPr txBox="1">
            <a:spLocks noChangeArrowheads="1"/>
          </p:cNvSpPr>
          <p:nvPr/>
        </p:nvSpPr>
        <p:spPr>
          <a:xfrm>
            <a:off x="228600" y="1828800"/>
            <a:ext cx="8610600" cy="41910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pPr algn="l"/>
            <a:endParaRPr lang="en-US" sz="2400" dirty="0" smtClean="0"/>
          </a:p>
          <a:p>
            <a:pPr algn="l"/>
            <a:r>
              <a:rPr lang="en-US" sz="2400" dirty="0" smtClean="0"/>
              <a:t>• From {</a:t>
            </a:r>
            <a:r>
              <a:rPr lang="en-US" sz="2400" i="1" dirty="0" smtClean="0"/>
              <a:t>q0,q1} on a 0, the next set of possible</a:t>
            </a:r>
          </a:p>
          <a:p>
            <a:pPr algn="l"/>
            <a:r>
              <a:rPr lang="en-US" sz="2400" dirty="0" smtClean="0"/>
              <a:t>states is δ(</a:t>
            </a:r>
            <a:r>
              <a:rPr lang="en-US" sz="2400" i="1" dirty="0" smtClean="0"/>
              <a:t>q0,0) ∪ δ(q1,0) = {q0,q2}</a:t>
            </a:r>
          </a:p>
          <a:p>
            <a:pPr algn="l"/>
            <a:r>
              <a:rPr lang="en-US" sz="2400" dirty="0" smtClean="0"/>
              <a:t>• From {</a:t>
            </a:r>
            <a:r>
              <a:rPr lang="en-US" sz="2400" i="1" dirty="0" smtClean="0"/>
              <a:t>q0,q1} on a 1, the next set of possible</a:t>
            </a:r>
          </a:p>
          <a:p>
            <a:pPr algn="l"/>
            <a:r>
              <a:rPr lang="en-US" sz="2400" dirty="0" smtClean="0"/>
              <a:t>states is </a:t>
            </a:r>
            <a:r>
              <a:rPr lang="el-GR" sz="2400" dirty="0" smtClean="0"/>
              <a:t>δ(</a:t>
            </a:r>
            <a:r>
              <a:rPr lang="en-US" sz="2400" i="1" dirty="0" smtClean="0"/>
              <a:t>q0,1) ∪ </a:t>
            </a:r>
            <a:r>
              <a:rPr lang="el-GR" sz="2400" i="1" dirty="0" smtClean="0"/>
              <a:t>δ(</a:t>
            </a:r>
            <a:r>
              <a:rPr lang="en-US" sz="2400" i="1" dirty="0" smtClean="0"/>
              <a:t>q1,1) = {q0,q1,q2}</a:t>
            </a:r>
          </a:p>
          <a:p>
            <a:pPr algn="l"/>
            <a:r>
              <a:rPr lang="en-US" sz="2400" dirty="0" smtClean="0"/>
              <a:t>• Adding these transitions and states, we get…</a:t>
            </a:r>
            <a:endParaRPr lang="en-US" sz="2400" dirty="0"/>
          </a:p>
        </p:txBody>
      </p:sp>
      <p:pic>
        <p:nvPicPr>
          <p:cNvPr id="4" name="Picture 4"/>
          <p:cNvPicPr>
            <a:picLocks noChangeAspect="1" noChangeArrowheads="1"/>
          </p:cNvPicPr>
          <p:nvPr/>
        </p:nvPicPr>
        <p:blipFill>
          <a:blip r:embed="rId2" cstate="print"/>
          <a:srcRect/>
          <a:stretch>
            <a:fillRect/>
          </a:stretch>
        </p:blipFill>
        <p:spPr bwMode="auto">
          <a:xfrm>
            <a:off x="2971800" y="762000"/>
            <a:ext cx="3869495" cy="1543050"/>
          </a:xfrm>
          <a:prstGeom prst="rect">
            <a:avLst/>
          </a:prstGeom>
          <a:noFill/>
          <a:ln w="9525">
            <a:noFill/>
            <a:miter lim="800000"/>
            <a:headEnd/>
            <a:tailEnd/>
          </a:ln>
          <a:effectLst/>
        </p:spPr>
      </p:pic>
    </p:spTree>
    <p:extLst>
      <p:ext uri="{BB962C8B-B14F-4D97-AF65-F5344CB8AC3E}">
        <p14:creationId xmlns:p14="http://schemas.microsoft.com/office/powerpoint/2010/main" val="257036250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a:t>NFA to FA </a:t>
            </a:r>
            <a:endParaRPr lang="en-US" sz="4000" dirty="0" smtClean="0"/>
          </a:p>
        </p:txBody>
      </p:sp>
      <p:sp>
        <p:nvSpPr>
          <p:cNvPr id="9" name="Rectangle 3"/>
          <p:cNvSpPr txBox="1">
            <a:spLocks noChangeArrowheads="1"/>
          </p:cNvSpPr>
          <p:nvPr/>
        </p:nvSpPr>
        <p:spPr>
          <a:xfrm>
            <a:off x="228600" y="1828800"/>
            <a:ext cx="8610600" cy="41910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pPr algn="l"/>
            <a:endParaRPr lang="en-US" sz="2400" dirty="0"/>
          </a:p>
        </p:txBody>
      </p:sp>
      <p:pic>
        <p:nvPicPr>
          <p:cNvPr id="4" name="Picture 4"/>
          <p:cNvPicPr>
            <a:picLocks noChangeAspect="1" noChangeArrowheads="1"/>
          </p:cNvPicPr>
          <p:nvPr/>
        </p:nvPicPr>
        <p:blipFill>
          <a:blip r:embed="rId2" cstate="print"/>
          <a:srcRect/>
          <a:stretch>
            <a:fillRect/>
          </a:stretch>
        </p:blipFill>
        <p:spPr bwMode="auto">
          <a:xfrm>
            <a:off x="2971800" y="762000"/>
            <a:ext cx="3869495" cy="1543050"/>
          </a:xfrm>
          <a:prstGeom prst="rect">
            <a:avLst/>
          </a:prstGeom>
          <a:noFill/>
          <a:ln w="9525">
            <a:noFill/>
            <a:miter lim="800000"/>
            <a:headEnd/>
            <a:tailEnd/>
          </a:ln>
          <a:effectLst/>
        </p:spPr>
      </p:pic>
      <p:pic>
        <p:nvPicPr>
          <p:cNvPr id="5122" name="Picture 2"/>
          <p:cNvPicPr>
            <a:picLocks noChangeAspect="1" noChangeArrowheads="1"/>
          </p:cNvPicPr>
          <p:nvPr/>
        </p:nvPicPr>
        <p:blipFill>
          <a:blip r:embed="rId3" cstate="print"/>
          <a:srcRect/>
          <a:stretch>
            <a:fillRect/>
          </a:stretch>
        </p:blipFill>
        <p:spPr bwMode="auto">
          <a:xfrm>
            <a:off x="2209800" y="2819400"/>
            <a:ext cx="4962525" cy="3057525"/>
          </a:xfrm>
          <a:prstGeom prst="rect">
            <a:avLst/>
          </a:prstGeom>
          <a:noFill/>
          <a:ln w="9525">
            <a:noFill/>
            <a:miter lim="800000"/>
            <a:headEnd/>
            <a:tailEnd/>
          </a:ln>
          <a:effectLst/>
        </p:spPr>
      </p:pic>
    </p:spTree>
    <p:extLst>
      <p:ext uri="{BB962C8B-B14F-4D97-AF65-F5344CB8AC3E}">
        <p14:creationId xmlns:p14="http://schemas.microsoft.com/office/powerpoint/2010/main" val="257036250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a:t>NFA to FA </a:t>
            </a:r>
            <a:endParaRPr lang="en-US" sz="4000" dirty="0" smtClean="0"/>
          </a:p>
        </p:txBody>
      </p:sp>
      <p:sp>
        <p:nvSpPr>
          <p:cNvPr id="9" name="Rectangle 3"/>
          <p:cNvSpPr txBox="1">
            <a:spLocks noChangeArrowheads="1"/>
          </p:cNvSpPr>
          <p:nvPr/>
        </p:nvSpPr>
        <p:spPr>
          <a:xfrm>
            <a:off x="228600" y="1828800"/>
            <a:ext cx="8610600" cy="41910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endParaRPr lang="en-US" sz="2400" dirty="0" smtClean="0"/>
          </a:p>
          <a:p>
            <a:pPr algn="l"/>
            <a:r>
              <a:rPr lang="en-US" sz="2400" dirty="0" smtClean="0"/>
              <a:t>• Eventually, we find that no further states are</a:t>
            </a:r>
          </a:p>
          <a:p>
            <a:pPr algn="l"/>
            <a:r>
              <a:rPr lang="en-US" sz="2400" dirty="0" smtClean="0"/>
              <a:t>generated</a:t>
            </a:r>
          </a:p>
          <a:p>
            <a:pPr algn="l"/>
            <a:r>
              <a:rPr lang="en-US" sz="2400" dirty="0" smtClean="0"/>
              <a:t>• That's because there are only finitely many</a:t>
            </a:r>
          </a:p>
          <a:p>
            <a:pPr algn="l"/>
            <a:r>
              <a:rPr lang="en-US" sz="2400" dirty="0" smtClean="0"/>
              <a:t>possible sets of states: </a:t>
            </a:r>
            <a:r>
              <a:rPr lang="en-US" sz="2400" i="1" dirty="0" smtClean="0"/>
              <a:t>P(Q)</a:t>
            </a:r>
          </a:p>
          <a:p>
            <a:pPr algn="l"/>
            <a:r>
              <a:rPr lang="en-US" sz="2400" dirty="0" smtClean="0"/>
              <a:t>• In our example, we have already found all</a:t>
            </a:r>
          </a:p>
          <a:p>
            <a:pPr algn="l"/>
            <a:r>
              <a:rPr lang="en-US" sz="2400" dirty="0" smtClean="0"/>
              <a:t>sets of states reachable from {</a:t>
            </a:r>
            <a:r>
              <a:rPr lang="en-US" sz="2400" i="1" dirty="0" smtClean="0"/>
              <a:t>q0}…</a:t>
            </a:r>
            <a:endParaRPr lang="en-US" sz="2400" dirty="0"/>
          </a:p>
        </p:txBody>
      </p:sp>
      <p:pic>
        <p:nvPicPr>
          <p:cNvPr id="4" name="Picture 4"/>
          <p:cNvPicPr>
            <a:picLocks noChangeAspect="1" noChangeArrowheads="1"/>
          </p:cNvPicPr>
          <p:nvPr/>
        </p:nvPicPr>
        <p:blipFill>
          <a:blip r:embed="rId2" cstate="print"/>
          <a:srcRect/>
          <a:stretch>
            <a:fillRect/>
          </a:stretch>
        </p:blipFill>
        <p:spPr bwMode="auto">
          <a:xfrm>
            <a:off x="2971800" y="762000"/>
            <a:ext cx="3869495" cy="1543050"/>
          </a:xfrm>
          <a:prstGeom prst="rect">
            <a:avLst/>
          </a:prstGeom>
          <a:noFill/>
          <a:ln w="9525">
            <a:noFill/>
            <a:miter lim="800000"/>
            <a:headEnd/>
            <a:tailEnd/>
          </a:ln>
          <a:effectLst/>
        </p:spPr>
      </p:pic>
    </p:spTree>
    <p:extLst>
      <p:ext uri="{BB962C8B-B14F-4D97-AF65-F5344CB8AC3E}">
        <p14:creationId xmlns:p14="http://schemas.microsoft.com/office/powerpoint/2010/main" val="257036250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a:t>NFA to FA </a:t>
            </a:r>
            <a:endParaRPr lang="en-US" sz="4000" dirty="0" smtClean="0"/>
          </a:p>
        </p:txBody>
      </p:sp>
      <p:sp>
        <p:nvSpPr>
          <p:cNvPr id="9" name="Rectangle 3"/>
          <p:cNvSpPr txBox="1">
            <a:spLocks noChangeArrowheads="1"/>
          </p:cNvSpPr>
          <p:nvPr/>
        </p:nvSpPr>
        <p:spPr>
          <a:xfrm>
            <a:off x="228600" y="1828800"/>
            <a:ext cx="8610600" cy="41910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endParaRPr lang="en-US" sz="2400" dirty="0"/>
          </a:p>
        </p:txBody>
      </p:sp>
      <p:pic>
        <p:nvPicPr>
          <p:cNvPr id="4" name="Picture 4"/>
          <p:cNvPicPr>
            <a:picLocks noChangeAspect="1" noChangeArrowheads="1"/>
          </p:cNvPicPr>
          <p:nvPr/>
        </p:nvPicPr>
        <p:blipFill>
          <a:blip r:embed="rId2" cstate="print"/>
          <a:srcRect/>
          <a:stretch>
            <a:fillRect/>
          </a:stretch>
        </p:blipFill>
        <p:spPr bwMode="auto">
          <a:xfrm>
            <a:off x="2971800" y="762000"/>
            <a:ext cx="3869495" cy="1543050"/>
          </a:xfrm>
          <a:prstGeom prst="rect">
            <a:avLst/>
          </a:prstGeom>
          <a:noFill/>
          <a:ln w="9525">
            <a:noFill/>
            <a:miter lim="800000"/>
            <a:headEnd/>
            <a:tailEnd/>
          </a:ln>
          <a:effectLst/>
        </p:spPr>
      </p:pic>
      <p:pic>
        <p:nvPicPr>
          <p:cNvPr id="7170" name="Picture 2"/>
          <p:cNvPicPr>
            <a:picLocks noChangeAspect="1" noChangeArrowheads="1"/>
          </p:cNvPicPr>
          <p:nvPr/>
        </p:nvPicPr>
        <p:blipFill>
          <a:blip r:embed="rId3" cstate="print"/>
          <a:srcRect/>
          <a:stretch>
            <a:fillRect/>
          </a:stretch>
        </p:blipFill>
        <p:spPr bwMode="auto">
          <a:xfrm>
            <a:off x="5362575" y="2362200"/>
            <a:ext cx="3705225" cy="2752725"/>
          </a:xfrm>
          <a:prstGeom prst="rect">
            <a:avLst/>
          </a:prstGeom>
          <a:noFill/>
          <a:ln w="9525">
            <a:noFill/>
            <a:miter lim="800000"/>
            <a:headEnd/>
            <a:tailEnd/>
          </a:ln>
          <a:effectLst/>
        </p:spPr>
      </p:pic>
      <p:pic>
        <p:nvPicPr>
          <p:cNvPr id="6" name="Picture 2"/>
          <p:cNvPicPr>
            <a:picLocks noChangeAspect="1" noChangeArrowheads="1"/>
          </p:cNvPicPr>
          <p:nvPr/>
        </p:nvPicPr>
        <p:blipFill>
          <a:blip r:embed="rId4" cstate="print"/>
          <a:srcRect/>
          <a:stretch>
            <a:fillRect/>
          </a:stretch>
        </p:blipFill>
        <p:spPr bwMode="auto">
          <a:xfrm>
            <a:off x="66675" y="2286000"/>
            <a:ext cx="4962525" cy="3057525"/>
          </a:xfrm>
          <a:prstGeom prst="rect">
            <a:avLst/>
          </a:prstGeom>
          <a:noFill/>
          <a:ln w="9525">
            <a:noFill/>
            <a:miter lim="800000"/>
            <a:headEnd/>
            <a:tailEnd/>
          </a:ln>
          <a:effectLst/>
        </p:spPr>
      </p:pic>
    </p:spTree>
    <p:extLst>
      <p:ext uri="{BB962C8B-B14F-4D97-AF65-F5344CB8AC3E}">
        <p14:creationId xmlns:p14="http://schemas.microsoft.com/office/powerpoint/2010/main" val="257036250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a:t>NFA to FA </a:t>
            </a:r>
            <a:endParaRPr lang="en-US" sz="4000" dirty="0" smtClean="0"/>
          </a:p>
        </p:txBody>
      </p:sp>
      <p:sp>
        <p:nvSpPr>
          <p:cNvPr id="9" name="Rectangle 3"/>
          <p:cNvSpPr txBox="1">
            <a:spLocks noChangeArrowheads="1"/>
          </p:cNvSpPr>
          <p:nvPr/>
        </p:nvSpPr>
        <p:spPr>
          <a:xfrm>
            <a:off x="228600" y="1828800"/>
            <a:ext cx="8610600" cy="41910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endParaRPr lang="en-US" sz="2400" dirty="0" smtClean="0"/>
          </a:p>
          <a:p>
            <a:pPr algn="l"/>
            <a:r>
              <a:rPr lang="en-US" sz="2400" dirty="0" smtClean="0"/>
              <a:t>• It only remains to choose the accepting states</a:t>
            </a:r>
          </a:p>
          <a:p>
            <a:pPr algn="l"/>
            <a:r>
              <a:rPr lang="en-US" sz="2400" dirty="0" smtClean="0"/>
              <a:t>• An NFA accepts </a:t>
            </a:r>
            <a:r>
              <a:rPr lang="en-US" sz="2400" i="1" dirty="0" smtClean="0"/>
              <a:t>x if its set of possible states</a:t>
            </a:r>
          </a:p>
          <a:p>
            <a:pPr algn="l"/>
            <a:r>
              <a:rPr lang="en-US" sz="2400" dirty="0" smtClean="0"/>
              <a:t>after reading </a:t>
            </a:r>
            <a:r>
              <a:rPr lang="en-US" sz="2400" i="1" dirty="0" smtClean="0"/>
              <a:t>x includes at least one accepting</a:t>
            </a:r>
          </a:p>
          <a:p>
            <a:pPr algn="l"/>
            <a:r>
              <a:rPr lang="en-US" sz="2400" dirty="0" smtClean="0"/>
              <a:t>state</a:t>
            </a:r>
          </a:p>
          <a:p>
            <a:pPr algn="l"/>
            <a:r>
              <a:rPr lang="en-US" sz="2400" dirty="0" smtClean="0"/>
              <a:t>• So our DFA should accept in all sets that</a:t>
            </a:r>
          </a:p>
          <a:p>
            <a:pPr algn="l"/>
            <a:r>
              <a:rPr lang="en-US" sz="2400" dirty="0" smtClean="0"/>
              <a:t>contain at least one NFA accepting state</a:t>
            </a:r>
            <a:endParaRPr lang="en-US" sz="2400" dirty="0"/>
          </a:p>
        </p:txBody>
      </p:sp>
      <p:pic>
        <p:nvPicPr>
          <p:cNvPr id="4" name="Picture 4"/>
          <p:cNvPicPr>
            <a:picLocks noChangeAspect="1" noChangeArrowheads="1"/>
          </p:cNvPicPr>
          <p:nvPr/>
        </p:nvPicPr>
        <p:blipFill>
          <a:blip r:embed="rId2" cstate="print"/>
          <a:srcRect/>
          <a:stretch>
            <a:fillRect/>
          </a:stretch>
        </p:blipFill>
        <p:spPr bwMode="auto">
          <a:xfrm>
            <a:off x="2971800" y="762000"/>
            <a:ext cx="3869495" cy="1543050"/>
          </a:xfrm>
          <a:prstGeom prst="rect">
            <a:avLst/>
          </a:prstGeom>
          <a:noFill/>
          <a:ln w="9525">
            <a:noFill/>
            <a:miter lim="800000"/>
            <a:headEnd/>
            <a:tailEnd/>
          </a:ln>
          <a:effectLst/>
        </p:spPr>
      </p:pic>
    </p:spTree>
    <p:extLst>
      <p:ext uri="{BB962C8B-B14F-4D97-AF65-F5344CB8AC3E}">
        <p14:creationId xmlns:p14="http://schemas.microsoft.com/office/powerpoint/2010/main" val="257036250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52400" y="457200"/>
            <a:ext cx="8534400" cy="8382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defRPr/>
            </a:pPr>
            <a:r>
              <a:rPr lang="en-US" sz="4000" dirty="0"/>
              <a:t>NFA to FA </a:t>
            </a:r>
            <a:endParaRPr lang="en-US" sz="4000" dirty="0" smtClean="0"/>
          </a:p>
        </p:txBody>
      </p:sp>
      <p:sp>
        <p:nvSpPr>
          <p:cNvPr id="9" name="Rectangle 3"/>
          <p:cNvSpPr txBox="1">
            <a:spLocks noChangeArrowheads="1"/>
          </p:cNvSpPr>
          <p:nvPr/>
        </p:nvSpPr>
        <p:spPr>
          <a:xfrm>
            <a:off x="228600" y="1828800"/>
            <a:ext cx="8610600" cy="4191000"/>
          </a:xfrm>
          <a:prstGeom prst="rect">
            <a:avLst/>
          </a:prstGeom>
        </p:spPr>
        <p:txBody>
          <a:bodyPr/>
          <a:lst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a:lstStyle>
          <a:p>
            <a:endParaRPr lang="en-US" sz="2400" dirty="0" smtClean="0"/>
          </a:p>
        </p:txBody>
      </p:sp>
      <p:pic>
        <p:nvPicPr>
          <p:cNvPr id="4" name="Picture 4"/>
          <p:cNvPicPr>
            <a:picLocks noChangeAspect="1" noChangeArrowheads="1"/>
          </p:cNvPicPr>
          <p:nvPr/>
        </p:nvPicPr>
        <p:blipFill>
          <a:blip r:embed="rId2" cstate="print"/>
          <a:srcRect/>
          <a:stretch>
            <a:fillRect/>
          </a:stretch>
        </p:blipFill>
        <p:spPr bwMode="auto">
          <a:xfrm>
            <a:off x="2971800" y="762000"/>
            <a:ext cx="3869495" cy="1543050"/>
          </a:xfrm>
          <a:prstGeom prst="rect">
            <a:avLst/>
          </a:prstGeom>
          <a:noFill/>
          <a:ln w="9525">
            <a:noFill/>
            <a:miter lim="800000"/>
            <a:headEnd/>
            <a:tailEnd/>
          </a:ln>
          <a:effectLst/>
        </p:spPr>
      </p:pic>
      <p:pic>
        <p:nvPicPr>
          <p:cNvPr id="9218" name="Picture 2"/>
          <p:cNvPicPr>
            <a:picLocks noChangeAspect="1" noChangeArrowheads="1"/>
          </p:cNvPicPr>
          <p:nvPr/>
        </p:nvPicPr>
        <p:blipFill>
          <a:blip r:embed="rId3" cstate="print"/>
          <a:srcRect/>
          <a:stretch>
            <a:fillRect/>
          </a:stretch>
        </p:blipFill>
        <p:spPr bwMode="auto">
          <a:xfrm>
            <a:off x="5257800" y="2514600"/>
            <a:ext cx="3657600" cy="2752725"/>
          </a:xfrm>
          <a:prstGeom prst="rect">
            <a:avLst/>
          </a:prstGeom>
          <a:noFill/>
          <a:ln w="9525">
            <a:noFill/>
            <a:miter lim="800000"/>
            <a:headEnd/>
            <a:tailEnd/>
          </a:ln>
          <a:effectLst/>
        </p:spPr>
      </p:pic>
      <p:pic>
        <p:nvPicPr>
          <p:cNvPr id="6" name="Picture 2"/>
          <p:cNvPicPr>
            <a:picLocks noChangeAspect="1" noChangeArrowheads="1"/>
          </p:cNvPicPr>
          <p:nvPr/>
        </p:nvPicPr>
        <p:blipFill>
          <a:blip r:embed="rId4" cstate="print"/>
          <a:srcRect/>
          <a:stretch>
            <a:fillRect/>
          </a:stretch>
        </p:blipFill>
        <p:spPr bwMode="auto">
          <a:xfrm>
            <a:off x="228600" y="2286000"/>
            <a:ext cx="3705225" cy="2752725"/>
          </a:xfrm>
          <a:prstGeom prst="rect">
            <a:avLst/>
          </a:prstGeom>
          <a:noFill/>
          <a:ln w="9525">
            <a:noFill/>
            <a:miter lim="800000"/>
            <a:headEnd/>
            <a:tailEnd/>
          </a:ln>
          <a:effectLst/>
        </p:spPr>
      </p:pic>
    </p:spTree>
    <p:extLst>
      <p:ext uri="{BB962C8B-B14F-4D97-AF65-F5344CB8AC3E}">
        <p14:creationId xmlns:p14="http://schemas.microsoft.com/office/powerpoint/2010/main" val="2570362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381000"/>
            <a:ext cx="8229600" cy="609600"/>
          </a:xfrm>
        </p:spPr>
        <p:txBody>
          <a:bodyPr/>
          <a:lstStyle/>
          <a:p>
            <a:r>
              <a:rPr lang="en-US" sz="3200"/>
              <a:t>Example</a:t>
            </a:r>
          </a:p>
        </p:txBody>
      </p:sp>
      <p:sp>
        <p:nvSpPr>
          <p:cNvPr id="5" name="Rectangle 3"/>
          <p:cNvSpPr txBox="1">
            <a:spLocks noChangeArrowheads="1"/>
          </p:cNvSpPr>
          <p:nvPr/>
        </p:nvSpPr>
        <p:spPr>
          <a:xfrm>
            <a:off x="457200" y="1219200"/>
            <a:ext cx="8229600" cy="48768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nSpc>
                <a:spcPct val="90000"/>
              </a:lnSpc>
            </a:pPr>
            <a:r>
              <a:rPr lang="en-US" sz="2400" b="0" dirty="0" smtClean="0"/>
              <a:t>Consider the following two FAs:</a:t>
            </a:r>
          </a:p>
          <a:p>
            <a:pPr>
              <a:lnSpc>
                <a:spcPct val="90000"/>
              </a:lnSpc>
            </a:pPr>
            <a:endParaRPr lang="en-US" sz="2400" b="0" dirty="0" smtClean="0"/>
          </a:p>
          <a:p>
            <a:pPr>
              <a:lnSpc>
                <a:spcPct val="90000"/>
              </a:lnSpc>
            </a:pPr>
            <a:endParaRPr lang="en-US" sz="2400" b="0" dirty="0" smtClean="0"/>
          </a:p>
          <a:p>
            <a:pPr>
              <a:lnSpc>
                <a:spcPct val="90000"/>
              </a:lnSpc>
            </a:pPr>
            <a:endParaRPr lang="en-US" sz="2400" b="0" dirty="0" smtClean="0"/>
          </a:p>
          <a:p>
            <a:pPr>
              <a:lnSpc>
                <a:spcPct val="90000"/>
              </a:lnSpc>
            </a:pPr>
            <a:endParaRPr lang="en-US" sz="2400" b="0" dirty="0" smtClean="0"/>
          </a:p>
          <a:p>
            <a:pPr>
              <a:lnSpc>
                <a:spcPct val="90000"/>
              </a:lnSpc>
            </a:pPr>
            <a:endParaRPr lang="en-US" sz="2400" b="0" dirty="0" smtClean="0"/>
          </a:p>
          <a:p>
            <a:pPr>
              <a:lnSpc>
                <a:spcPct val="90000"/>
              </a:lnSpc>
            </a:pPr>
            <a:r>
              <a:rPr lang="en-US" sz="2400" b="0" i="1" dirty="0" smtClean="0"/>
              <a:t>FA</a:t>
            </a:r>
            <a:r>
              <a:rPr lang="en-US" sz="2400" b="0" i="1" baseline="-25000" dirty="0" smtClean="0"/>
              <a:t>1</a:t>
            </a:r>
            <a:r>
              <a:rPr lang="en-US" sz="2400" b="0" dirty="0" smtClean="0"/>
              <a:t> accepts all words with a double a in them.</a:t>
            </a:r>
          </a:p>
          <a:p>
            <a:pPr>
              <a:lnSpc>
                <a:spcPct val="90000"/>
              </a:lnSpc>
            </a:pPr>
            <a:r>
              <a:rPr lang="en-US" sz="2400" b="0" i="1" dirty="0" smtClean="0"/>
              <a:t>FA</a:t>
            </a:r>
            <a:r>
              <a:rPr lang="en-US" sz="2400" b="0" i="1" baseline="-25000" dirty="0" smtClean="0"/>
              <a:t>2</a:t>
            </a:r>
            <a:r>
              <a:rPr lang="en-US" sz="2400" b="0" dirty="0" smtClean="0"/>
              <a:t> accepts all words ending with b.</a:t>
            </a:r>
          </a:p>
          <a:p>
            <a:pPr>
              <a:lnSpc>
                <a:spcPct val="90000"/>
              </a:lnSpc>
            </a:pPr>
            <a:r>
              <a:rPr lang="en-US" sz="2400" b="0" dirty="0" smtClean="0"/>
              <a:t>Let’s follow the algorithm to build </a:t>
            </a:r>
            <a:r>
              <a:rPr lang="en-US" sz="2400" b="0" i="1" dirty="0" smtClean="0"/>
              <a:t>FA</a:t>
            </a:r>
            <a:r>
              <a:rPr lang="en-US" sz="2400" b="0" i="1" baseline="-25000" dirty="0" smtClean="0"/>
              <a:t>3</a:t>
            </a:r>
            <a:r>
              <a:rPr lang="en-US" sz="2400" b="0" dirty="0" smtClean="0"/>
              <a:t> that accepts the union of the two languages.</a:t>
            </a:r>
            <a:endParaRPr lang="en-US" sz="2400" b="0" dirty="0"/>
          </a:p>
        </p:txBody>
      </p:sp>
      <p:pic>
        <p:nvPicPr>
          <p:cNvPr id="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963738"/>
            <a:ext cx="3352800" cy="185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3338" y="1676400"/>
            <a:ext cx="2963862" cy="225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6100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7634</TotalTime>
  <Words>4709</Words>
  <Application>Microsoft Office PowerPoint</Application>
  <PresentationFormat>On-screen Show (4:3)</PresentationFormat>
  <Paragraphs>760</Paragraphs>
  <Slides>86</Slides>
  <Notes>4</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86</vt:i4>
      </vt:variant>
    </vt:vector>
  </HeadingPairs>
  <TitlesOfParts>
    <vt:vector size="95" baseType="lpstr">
      <vt:lpstr>Arial</vt:lpstr>
      <vt:lpstr>Calibri</vt:lpstr>
      <vt:lpstr>Math1</vt:lpstr>
      <vt:lpstr>Symbol</vt:lpstr>
      <vt:lpstr>Tahoma</vt:lpstr>
      <vt:lpstr>Times New Roman</vt:lpstr>
      <vt:lpstr>Wingdings</vt:lpstr>
      <vt:lpstr>Wingdings 2</vt:lpstr>
      <vt:lpstr>Office Theme</vt:lpstr>
      <vt:lpstr>Kleene’s Theorem</vt:lpstr>
      <vt:lpstr>Proof of Part 3: Converting Regular Expressions into FAs</vt:lpstr>
      <vt:lpstr>Rule 1</vt:lpstr>
      <vt:lpstr>Proof of rule 1</vt:lpstr>
      <vt:lpstr>Rule 2</vt:lpstr>
      <vt:lpstr>Proof of Rule 2</vt:lpstr>
      <vt:lpstr>Algorithm (cont.)</vt:lpstr>
      <vt:lpstr>Remarks</vt:lpstr>
      <vt:lpstr>Example</vt:lpstr>
      <vt:lpstr>Combining the FAs</vt:lpstr>
      <vt:lpstr>PowerPoint Presentation</vt:lpstr>
      <vt:lpstr>PowerPoint Presentation</vt:lpstr>
      <vt:lpstr>PowerPoint Presentation</vt:lpstr>
      <vt:lpstr>PowerPoint Presentation</vt:lpstr>
      <vt:lpstr>Example </vt:lpstr>
      <vt:lpstr>Example </vt:lpstr>
      <vt:lpstr>Example </vt:lpstr>
      <vt:lpstr>Rule 3</vt:lpstr>
      <vt:lpstr>Example </vt:lpstr>
      <vt:lpstr>Concatenation of two  FAs Continued … </vt:lpstr>
      <vt:lpstr>Concatenation of two  FAs Continued … </vt:lpstr>
      <vt:lpstr>Example continued … </vt:lpstr>
      <vt:lpstr>Example continued … </vt:lpstr>
      <vt:lpstr>PowerPoint Presentation</vt:lpstr>
      <vt:lpstr>Example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Nondeterministic Finite Automaton  (NFA)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Research papers published so far..   Presented to: Dr Jamil Ahmed presented by: Abdul Basit       PhD Scholar   IQRA University Islamabad Campus (IUIC) Islamabad</dc:title>
  <dc:creator>Xone</dc:creator>
  <cp:lastModifiedBy>Shah</cp:lastModifiedBy>
  <cp:revision>200</cp:revision>
  <dcterms:created xsi:type="dcterms:W3CDTF">2010-09-29T14:13:34Z</dcterms:created>
  <dcterms:modified xsi:type="dcterms:W3CDTF">2014-09-19T18:38:11Z</dcterms:modified>
</cp:coreProperties>
</file>