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Century Schoolbook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80">
          <p15:clr>
            <a:srgbClr val="9AA0A6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8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Schoolbook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Schoolbook-boldItalic.fntdata"/><Relationship Id="rId30" Type="http://schemas.openxmlformats.org/officeDocument/2006/relationships/font" Target="fonts/CenturySchoolbook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5b7c0d36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5b7c0d36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5b7c0d36f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5b7c0d36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5b7c0d36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45b7c0d36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5b7c0d36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5b7c0d36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45b7c0d36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5b7c0d36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5b7c0d36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45b7c0d36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5b7bc13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5b7bc13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45b7bc13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c4e5a2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4c4e5a2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44c4e5a2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90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11292900" cy="51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914400" y="6108589"/>
            <a:ext cx="9982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3383982" y="-293250"/>
            <a:ext cx="4351200" cy="8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 rot="5400000">
            <a:off x="6938100" y="2091600"/>
            <a:ext cx="5897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1680300" y="-537300"/>
            <a:ext cx="58977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261872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26480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261872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1261872" y="2507550"/>
            <a:ext cx="4480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126480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126480" y="2507550"/>
            <a:ext cx="4480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41248" y="457200"/>
            <a:ext cx="320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04267" y="685800"/>
            <a:ext cx="607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841248" y="2099734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1261875" y="1711575"/>
            <a:ext cx="94182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Secure Pipeline For Machine Learning With Homomorphic Encryption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261872" y="4800600"/>
            <a:ext cx="531621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Group Members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Muhammad Abubakar (19P-0027)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None/>
            </a:pPr>
            <a:r>
              <a:rPr lang="en-US"/>
              <a:t>Muhammad Javed Iqbal (19P-0088)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Tahawar Ihsan (19P-0097)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768575" y="4800600"/>
            <a:ext cx="4867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Supervisor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Dr. Muhammad Amin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468" y="10925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Tools Used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US" sz="2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TensorFlow</a:t>
            </a:r>
            <a:endParaRPr sz="2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US" sz="2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sz="2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US" sz="2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endParaRPr sz="2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US" sz="2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React JS</a:t>
            </a:r>
            <a:endParaRPr sz="2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US" sz="2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MongoDB</a:t>
            </a:r>
            <a:endParaRPr sz="2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50">
              <a:solidFill>
                <a:srgbClr val="E8EAED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876" y="863434"/>
            <a:ext cx="5525475" cy="55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202124"/>
                </a:solidFill>
                <a:highlight>
                  <a:srgbClr val="FFFFFF"/>
                </a:highlight>
              </a:rPr>
              <a:t>Employee Salary Dataset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25" y="2334575"/>
            <a:ext cx="4495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202124"/>
                </a:solidFill>
                <a:highlight>
                  <a:srgbClr val="FFFFFF"/>
                </a:highlight>
              </a:rPr>
              <a:t>Employee Salary Dataset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highlight>
                  <a:srgbClr val="FFFFFF"/>
                </a:highlight>
              </a:rPr>
              <a:t>Data Wrangling</a:t>
            </a:r>
            <a:endParaRPr sz="2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50">
                <a:highlight>
                  <a:srgbClr val="FFFFFF"/>
                </a:highlight>
              </a:rPr>
              <a:t>Exploratory Data Analysis</a:t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26" y="3143246"/>
            <a:ext cx="2841550" cy="26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175" y="3201973"/>
            <a:ext cx="2395925" cy="22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7676" y="2701922"/>
            <a:ext cx="3687624" cy="30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Set Snippet</a:t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75" y="-6"/>
            <a:ext cx="7413400" cy="7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5845550" y="1025950"/>
            <a:ext cx="574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500">
                <a:solidFill>
                  <a:srgbClr val="202124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Employee Salary Dataset</a:t>
            </a:r>
            <a:r>
              <a:rPr lang="en-US" sz="3100">
                <a:solidFill>
                  <a:srgbClr val="202124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31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Pair</a:t>
            </a:r>
            <a:r>
              <a:rPr lang="en-US"/>
              <a:t> Generation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163" y="3143250"/>
            <a:ext cx="64484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3775750" y="491235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public and private key generation</a:t>
            </a:r>
            <a:endParaRPr sz="5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63" y="2445625"/>
            <a:ext cx="8715378" cy="23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61872" y="2137025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6075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850"/>
              <a:buAutoNum type="arabicPeriod"/>
            </a:pPr>
            <a:r>
              <a:rPr lang="en-US" sz="1850">
                <a:highlight>
                  <a:srgbClr val="FFFFFF"/>
                </a:highlight>
              </a:rPr>
              <a:t>Logistic Regression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-US" sz="1850">
                <a:highlight>
                  <a:srgbClr val="FFFFFF"/>
                </a:highlight>
              </a:rPr>
              <a:t>GaussianNB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-US" sz="1850">
                <a:highlight>
                  <a:srgbClr val="FFFFFF"/>
                </a:highlight>
              </a:rPr>
              <a:t>Decision Trees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-US" sz="1850">
                <a:highlight>
                  <a:srgbClr val="FFFFFF"/>
                </a:highlight>
              </a:rPr>
              <a:t>Random Forest</a:t>
            </a:r>
            <a:endParaRPr sz="1850">
              <a:highlight>
                <a:srgbClr val="FFFFFF"/>
              </a:highlight>
            </a:endParaRPr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50" y="152400"/>
            <a:ext cx="8357601" cy="62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350" y="152400"/>
            <a:ext cx="8491374" cy="63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Work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61872" y="18210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Task 		 								Assigned To</a:t>
            </a:r>
            <a:endParaRPr b="1" sz="2200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Proposal 								Abubakar, Javed, Tahawar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Proposal Defence 							Abubakar, Javed, Tahawar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Literature Review							Tahawar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Diagram 							Abubakar, Javed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UML Diagrams 								Abubakar, Javed, Tahawar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Tools Testing 								Abubakar, Javed, Tahawar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Documentation 								Abubakar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US"/>
              <a:t>Front End Development						Javed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US"/>
              <a:t>Back End Development						Abubakar, Tahawar</a:t>
            </a:r>
            <a:endParaRPr/>
          </a:p>
        </p:txBody>
      </p:sp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983072" y="36097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National University of Computer and Emerging Sciences - Wikipedia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730100" y="2038400"/>
            <a:ext cx="5791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Secure machine learning is a method that enables precise data analysis while preserving the security of individual data contributors.</a:t>
            </a:r>
            <a:endParaRPr b="0" i="0" sz="2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Secure machine learning involves developing and implementing machine learning models that are resistant to attacks and ensure the confidentiality, integrity, and availability of the data and models used.</a:t>
            </a:r>
            <a:endParaRPr b="0" i="0" sz="2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1" y="1377825"/>
            <a:ext cx="4892050" cy="48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1261875" y="1828800"/>
            <a:ext cx="85953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[1]. 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Basu, Priyam, et al. "Benchmarking differential privacy and federated learning for bert models." </a:t>
            </a:r>
            <a:r>
              <a:rPr i="1"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arXiv preprint arXiv:2106.13973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(2021).</a:t>
            </a:r>
            <a:endParaRPr sz="130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30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335"/>
              <a:t>[2]. </a:t>
            </a:r>
            <a:r>
              <a:rPr lang="en-US" sz="1335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Öksüz, Abdullah Çağlar, Erman Ayday, and Uğur Güdükbay. "Privacy-preserving and robust watermarking on sequential genome data using belief propagation and local differential privacy." </a:t>
            </a:r>
            <a:r>
              <a:rPr i="1" lang="en-US" sz="1335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Bioinformatics</a:t>
            </a:r>
            <a:r>
              <a:rPr lang="en-US" sz="1335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37.17 (2021): 2668-2674.</a:t>
            </a:r>
            <a:endParaRPr sz="1635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[3]. Qu, Chen, et al. "Natural language understanding with privacy-preserving bert." </a:t>
            </a:r>
            <a:r>
              <a:rPr i="1"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Proceedings of the 30th ACM International Conference on Information &amp; Knowledge Management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2021.</a:t>
            </a:r>
            <a:endParaRPr sz="13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[4]. Hoory, Shlomo, et al. "Learning and evaluating a differentially private pre-trained language model." </a:t>
            </a:r>
            <a:r>
              <a:rPr i="1"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Findings of the Association for Computational Linguistics: EMNLP 2021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2021.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[5]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Sarkar, Esha, et al. "Privacy-preserving cancer type prediction with homomorphic encryption." </a:t>
            </a:r>
            <a:r>
              <a:rPr i="1" lang="en-US" sz="1300">
                <a:solidFill>
                  <a:srgbClr val="222222"/>
                </a:solidFill>
                <a:highlight>
                  <a:schemeClr val="lt1"/>
                </a:highlight>
              </a:rPr>
              <a:t>Scientific reports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</a:rPr>
              <a:t> 13.1 (2023): 1661.</a:t>
            </a:r>
            <a:endParaRPr sz="16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[6]. Zhou, Xingyu, and Jian Tan. "Local differential privacy for bayesian optimization." </a:t>
            </a:r>
            <a:r>
              <a:rPr i="1"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Proceedings of the AAAI Conference on Artificial Intelligence</a:t>
            </a:r>
            <a:r>
              <a:rPr lang="en-US" sz="13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Vol. 35. No. 12. 2021.</a:t>
            </a:r>
            <a:endParaRPr sz="13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737272" y="248041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70678" y="36096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92726" y="2948795"/>
            <a:ext cx="10848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18288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i="1" lang="en-US" sz="2000"/>
              <a:t>Machine learning algorithms often require access to large datasets that may contain personal, financial, or medical information, which can be vulnerable to attacks by hackers, cybercriminals, or other malicious actors.</a:t>
            </a:r>
            <a:endParaRPr i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70678" y="36096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Security Techniques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-20070" r="20070" t="0"/>
          <a:stretch/>
        </p:blipFill>
        <p:spPr>
          <a:xfrm>
            <a:off x="6142875" y="1365700"/>
            <a:ext cx="4433625" cy="44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5287" y="1404037"/>
            <a:ext cx="4433625" cy="44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50" y="1320574"/>
            <a:ext cx="4600550" cy="46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068175" y="4691713"/>
            <a:ext cx="25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Differential Privacy</a:t>
            </a:r>
            <a:endParaRPr b="0" i="0" sz="1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201338" y="4691713"/>
            <a:ext cx="330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Homomorphic Encryption</a:t>
            </a:r>
            <a:endParaRPr b="0" i="0" sz="1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8118225" y="4691725"/>
            <a:ext cx="2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Federated Learning</a:t>
            </a:r>
            <a:endParaRPr b="0" i="0" sz="1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Arial"/>
              <a:buNone/>
            </a:pPr>
            <a:r>
              <a:rPr lang="en-US"/>
              <a:t>Homomorphic Encryption T</a:t>
            </a:r>
            <a:r>
              <a:rPr lang="en-US"/>
              <a:t>echniques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411950" y="2052650"/>
            <a:ext cx="867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●"/>
            </a:pPr>
            <a:r>
              <a:rPr lang="en-US" sz="2000">
                <a:latin typeface="Century Schoolbook"/>
                <a:ea typeface="Century Schoolbook"/>
                <a:cs typeface="Century Schoolbook"/>
                <a:sym typeface="Century Schoolbook"/>
              </a:rPr>
              <a:t>Partially Homomorphic Encryption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●"/>
            </a:pPr>
            <a:r>
              <a:rPr lang="en-US" sz="2000">
                <a:latin typeface="Century Schoolbook"/>
                <a:ea typeface="Century Schoolbook"/>
                <a:cs typeface="Century Schoolbook"/>
                <a:sym typeface="Century Schoolbook"/>
              </a:rPr>
              <a:t>Fully Homomorphic Encryption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94997" y="1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Flow Diagram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6375" y="1064925"/>
            <a:ext cx="7601275" cy="57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94997" y="1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383" y="1017974"/>
            <a:ext cx="7047940" cy="56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94997" y="1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450" y="967100"/>
            <a:ext cx="7403575" cy="592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261875" y="2358750"/>
            <a:ext cx="85953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Protecting sensitive data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Enhancing privacy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Improving security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Enabling more data sharing 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5650" y="860961"/>
            <a:ext cx="5774475" cy="5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