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1"/>
  </p:notesMasterIdLst>
  <p:sldIdLst>
    <p:sldId id="275" r:id="rId2"/>
    <p:sldId id="256" r:id="rId3"/>
    <p:sldId id="268" r:id="rId4"/>
    <p:sldId id="257" r:id="rId5"/>
    <p:sldId id="258" r:id="rId6"/>
    <p:sldId id="259" r:id="rId7"/>
    <p:sldId id="269" r:id="rId8"/>
    <p:sldId id="270" r:id="rId9"/>
    <p:sldId id="271" r:id="rId10"/>
    <p:sldId id="272" r:id="rId11"/>
    <p:sldId id="273" r:id="rId12"/>
    <p:sldId id="261" r:id="rId13"/>
    <p:sldId id="262" r:id="rId14"/>
    <p:sldId id="263" r:id="rId15"/>
    <p:sldId id="264" r:id="rId16"/>
    <p:sldId id="265" r:id="rId17"/>
    <p:sldId id="274" r:id="rId18"/>
    <p:sldId id="277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ustafa" initials="M" lastIdx="1" clrIdx="0">
    <p:extLst>
      <p:ext uri="{19B8F6BF-5375-455C-9EA6-DF929625EA0E}">
        <p15:presenceInfo xmlns:p15="http://schemas.microsoft.com/office/powerpoint/2012/main" userId="Moustaf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E7EC8-3427-4C92-9578-BBB34FF8F947}" type="datetimeFigureOut">
              <a:rPr lang="en-AU" smtClean="0"/>
              <a:t>30/09/2023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C546F-D672-4ADA-8521-45AE1AE40F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2158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C546F-D672-4ADA-8521-45AE1AE40FD0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4598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88EB43F-5CE4-874A-B8EE-E9C78D8CE9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1997" y="-18473"/>
            <a:ext cx="12223999" cy="68764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7B3DCF1-CE6A-6447-8597-5C4271E1F0F6}"/>
              </a:ext>
            </a:extLst>
          </p:cNvPr>
          <p:cNvSpPr/>
          <p:nvPr/>
        </p:nvSpPr>
        <p:spPr>
          <a:xfrm>
            <a:off x="-31997" y="5562000"/>
            <a:ext cx="12224000" cy="864000"/>
          </a:xfrm>
          <a:prstGeom prst="rect">
            <a:avLst/>
          </a:prstGeom>
          <a:solidFill>
            <a:srgbClr val="0C234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Rectangle 2"/>
          <p:cNvSpPr/>
          <p:nvPr/>
        </p:nvSpPr>
        <p:spPr>
          <a:xfrm>
            <a:off x="9648395" y="-18473"/>
            <a:ext cx="2389567" cy="1556792"/>
          </a:xfrm>
          <a:prstGeom prst="rect">
            <a:avLst/>
          </a:prstGeom>
          <a:solidFill>
            <a:srgbClr val="0C2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B5D9AC3-6F35-1646-9088-6BF2C33BFA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416" y="116632"/>
            <a:ext cx="1987333" cy="1229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EAC243-40FB-0B43-B743-2FCFBC109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000" y="5691600"/>
            <a:ext cx="7680000" cy="604800"/>
          </a:xfrm>
          <a:prstGeom prst="rect">
            <a:avLst/>
          </a:prstGeom>
        </p:spPr>
        <p:txBody>
          <a:bodyPr wrap="none" lIns="0" tIns="0" rIns="0" bIns="0" anchor="ctr"/>
          <a:lstStyle>
            <a:lvl1pPr algn="l">
              <a:defRPr sz="2800" b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5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-5714"/>
            <a:ext cx="12192000" cy="6891098"/>
            <a:chOff x="-2919010" y="226302"/>
            <a:chExt cx="8201868" cy="6120680"/>
          </a:xfrm>
        </p:grpSpPr>
        <p:pic>
          <p:nvPicPr>
            <p:cNvPr id="2" name="Picture 1"/>
            <p:cNvPicPr>
              <a:picLocks noChangeAspect="1"/>
            </p:cNvPicPr>
            <p:nvPr userDrawn="1"/>
          </p:nvPicPr>
          <p:blipFill rotWithShape="1">
            <a:blip r:embed="rId2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407460" y="226302"/>
              <a:ext cx="1875398" cy="6096000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 userDrawn="1"/>
          </p:nvGrpSpPr>
          <p:grpSpPr>
            <a:xfrm>
              <a:off x="-2919010" y="226302"/>
              <a:ext cx="6327054" cy="6120680"/>
              <a:chOff x="-2919010" y="226302"/>
              <a:chExt cx="6327054" cy="6120680"/>
            </a:xfrm>
          </p:grpSpPr>
          <p:pic>
            <p:nvPicPr>
              <p:cNvPr id="3" name="Picture 2"/>
              <p:cNvPicPr>
                <a:picLocks noChangeAspect="1"/>
              </p:cNvPicPr>
              <p:nvPr userDrawn="1"/>
            </p:nvPicPr>
            <p:blipFill rotWithShape="1">
              <a:blip r:embed="rId3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t="-50" b="-355"/>
              <a:stretch/>
            </p:blipFill>
            <p:spPr>
              <a:xfrm>
                <a:off x="1272008" y="226302"/>
                <a:ext cx="2136036" cy="6120680"/>
              </a:xfrm>
              <a:prstGeom prst="rect">
                <a:avLst/>
              </a:prstGeom>
            </p:spPr>
          </p:pic>
          <p:grpSp>
            <p:nvGrpSpPr>
              <p:cNvPr id="6" name="Group 5"/>
              <p:cNvGrpSpPr/>
              <p:nvPr userDrawn="1"/>
            </p:nvGrpSpPr>
            <p:grpSpPr>
              <a:xfrm>
                <a:off x="-2919010" y="226302"/>
                <a:ext cx="4191017" cy="6096489"/>
                <a:chOff x="1905526" y="-10413"/>
                <a:chExt cx="4191017" cy="6096489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 userDrawn="1"/>
              </p:nvPicPr>
              <p:blipFill rotWithShape="1">
                <a:blip r:embed="rId4" cstate="screen">
                  <a:grayscl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3968655" y="-10413"/>
                  <a:ext cx="2127888" cy="6096000"/>
                </a:xfrm>
                <a:prstGeom prst="rect">
                  <a:avLst/>
                </a:prstGeom>
              </p:spPr>
            </p:pic>
            <p:pic>
              <p:nvPicPr>
                <p:cNvPr id="5" name="Picture 4"/>
                <p:cNvPicPr>
                  <a:picLocks noChangeAspect="1"/>
                </p:cNvPicPr>
                <p:nvPr userDrawn="1"/>
              </p:nvPicPr>
              <p:blipFill rotWithShape="1">
                <a:blip r:embed="rId5" cstate="screen">
                  <a:grayscl/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38739" r="38700"/>
                <a:stretch/>
              </p:blipFill>
              <p:spPr>
                <a:xfrm>
                  <a:off x="1905526" y="-10413"/>
                  <a:ext cx="2063128" cy="609648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A7B3DCF1-CE6A-6447-8597-5C4271E1F0F6}"/>
              </a:ext>
            </a:extLst>
          </p:cNvPr>
          <p:cNvSpPr/>
          <p:nvPr/>
        </p:nvSpPr>
        <p:spPr>
          <a:xfrm>
            <a:off x="0" y="5562000"/>
            <a:ext cx="12192000" cy="864000"/>
          </a:xfrm>
          <a:prstGeom prst="rect">
            <a:avLst/>
          </a:prstGeom>
          <a:solidFill>
            <a:srgbClr val="0C234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D5BB6DF-F69B-0F4A-AF43-4A9D704A4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000" y="5691600"/>
            <a:ext cx="7680000" cy="604800"/>
          </a:xfrm>
          <a:prstGeom prst="rect">
            <a:avLst/>
          </a:prstGeom>
        </p:spPr>
        <p:txBody>
          <a:bodyPr wrap="none" lIns="0" tIns="0" rIns="0" bIns="0" anchor="ctr"/>
          <a:lstStyle>
            <a:lvl1pPr algn="l">
              <a:defRPr sz="2800" b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737214" y="0"/>
            <a:ext cx="2300748" cy="1556792"/>
          </a:xfrm>
          <a:prstGeom prst="rect">
            <a:avLst/>
          </a:prstGeom>
          <a:solidFill>
            <a:srgbClr val="0C2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12" name="Graphic 9">
            <a:extLst>
              <a:ext uri="{FF2B5EF4-FFF2-40B4-BE49-F238E27FC236}">
                <a16:creationId xmlns:a16="http://schemas.microsoft.com/office/drawing/2014/main" id="{DB5D9AC3-6F35-1646-9088-6BF2C33BFAA1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06001" y="-5715"/>
            <a:ext cx="1981201" cy="14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0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0728"/>
            <a:ext cx="10972800" cy="5040560"/>
          </a:xfrm>
        </p:spPr>
        <p:txBody>
          <a:bodyPr>
            <a:normAutofit/>
          </a:bodyPr>
          <a:lstStyle>
            <a:lvl1pPr>
              <a:defRPr sz="1600">
                <a:latin typeface="+mj-lt"/>
                <a:cs typeface="Times New Roman" pitchFamily="18" charset="0"/>
              </a:defRPr>
            </a:lvl1pPr>
            <a:lvl2pPr>
              <a:defRPr sz="1600">
                <a:latin typeface="+mj-lt"/>
                <a:cs typeface="Times New Roman" pitchFamily="18" charset="0"/>
              </a:defRPr>
            </a:lvl2pPr>
            <a:lvl3pPr>
              <a:defRPr sz="1600">
                <a:latin typeface="+mj-lt"/>
                <a:cs typeface="Times New Roman" pitchFamily="18" charset="0"/>
              </a:defRPr>
            </a:lvl3pPr>
            <a:lvl4pPr>
              <a:defRPr sz="1600">
                <a:latin typeface="+mj-lt"/>
                <a:cs typeface="Times New Roman" pitchFamily="18" charset="0"/>
              </a:defRPr>
            </a:lvl4pPr>
            <a:lvl5pPr>
              <a:defRPr sz="1600">
                <a:latin typeface="+mj-lt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6525344"/>
            <a:ext cx="9806880" cy="0"/>
          </a:xfrm>
          <a:prstGeom prst="line">
            <a:avLst/>
          </a:prstGeom>
          <a:ln w="12700">
            <a:solidFill>
              <a:srgbClr val="0C23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658" y="6139496"/>
            <a:ext cx="999951" cy="618866"/>
          </a:xfrm>
          <a:prstGeom prst="rect">
            <a:avLst/>
          </a:prstGeom>
        </p:spPr>
      </p:pic>
      <p:sp>
        <p:nvSpPr>
          <p:cNvPr id="7" name="Title 20"/>
          <p:cNvSpPr>
            <a:spLocks noGrp="1"/>
          </p:cNvSpPr>
          <p:nvPr>
            <p:ph type="title"/>
          </p:nvPr>
        </p:nvSpPr>
        <p:spPr>
          <a:xfrm>
            <a:off x="623392" y="274638"/>
            <a:ext cx="7104789" cy="562074"/>
          </a:xfrm>
          <a:prstGeom prst="roundRect">
            <a:avLst/>
          </a:prstGeom>
          <a:solidFill>
            <a:srgbClr val="002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>
            <a:normAutofit/>
          </a:bodyPr>
          <a:lstStyle>
            <a:lvl1pPr algn="l"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sz="2215" b="1">
                <a:solidFill>
                  <a:prstClr val="white"/>
                </a:solidFill>
                <a:latin typeface="+mn-lt"/>
                <a:cs typeface="+mn-cs"/>
              </a:rPr>
              <a:t>Click to edit Master title style</a:t>
            </a:r>
            <a:endParaRPr lang="en-US" sz="2215" b="1" dirty="0">
              <a:solidFill>
                <a:prstClr val="white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808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28800"/>
            <a:ext cx="5384800" cy="4411942"/>
          </a:xfrm>
        </p:spPr>
        <p:txBody>
          <a:bodyPr>
            <a:normAutofit/>
          </a:bodyPr>
          <a:lstStyle>
            <a:lvl1pPr>
              <a:defRPr sz="1600">
                <a:latin typeface="Times New Roman" pitchFamily="18" charset="0"/>
                <a:cs typeface="Times New Roman" pitchFamily="18" charset="0"/>
              </a:defRPr>
            </a:lvl1pPr>
            <a:lvl2pPr>
              <a:defRPr sz="1600">
                <a:latin typeface="Times New Roman" pitchFamily="18" charset="0"/>
                <a:cs typeface="Times New Roman" pitchFamily="18" charset="0"/>
              </a:defRPr>
            </a:lvl2pPr>
            <a:lvl3pPr>
              <a:defRPr sz="1600">
                <a:latin typeface="Times New Roman" pitchFamily="18" charset="0"/>
                <a:cs typeface="Times New Roman" pitchFamily="18" charset="0"/>
              </a:defRPr>
            </a:lvl3pPr>
            <a:lvl4pPr>
              <a:defRPr sz="1600">
                <a:latin typeface="Times New Roman" pitchFamily="18" charset="0"/>
                <a:cs typeface="Times New Roman" pitchFamily="18" charset="0"/>
              </a:defRPr>
            </a:lvl4pPr>
            <a:lvl5pPr>
              <a:defRPr sz="1600">
                <a:latin typeface="Times New Roman" pitchFamily="18" charset="0"/>
                <a:cs typeface="Times New Roman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28800"/>
            <a:ext cx="5384800" cy="4411942"/>
          </a:xfrm>
        </p:spPr>
        <p:txBody>
          <a:bodyPr>
            <a:normAutofit/>
          </a:bodyPr>
          <a:lstStyle>
            <a:lvl1pPr>
              <a:defRPr sz="1600">
                <a:latin typeface="Times New Roman" pitchFamily="18" charset="0"/>
                <a:cs typeface="Times New Roman" pitchFamily="18" charset="0"/>
              </a:defRPr>
            </a:lvl1pPr>
            <a:lvl2pPr>
              <a:defRPr sz="1600">
                <a:latin typeface="Times New Roman" pitchFamily="18" charset="0"/>
                <a:cs typeface="Times New Roman" pitchFamily="18" charset="0"/>
              </a:defRPr>
            </a:lvl2pPr>
            <a:lvl3pPr>
              <a:defRPr sz="1600">
                <a:latin typeface="Times New Roman" pitchFamily="18" charset="0"/>
                <a:cs typeface="Times New Roman" pitchFamily="18" charset="0"/>
              </a:defRPr>
            </a:lvl3pPr>
            <a:lvl4pPr>
              <a:defRPr sz="1600">
                <a:latin typeface="Times New Roman" pitchFamily="18" charset="0"/>
                <a:cs typeface="Times New Roman" pitchFamily="18" charset="0"/>
              </a:defRPr>
            </a:lvl4pPr>
            <a:lvl5pPr>
              <a:defRPr sz="1600">
                <a:latin typeface="Times New Roman" pitchFamily="18" charset="0"/>
                <a:cs typeface="Times New Roman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23392" y="274638"/>
            <a:ext cx="10945216" cy="778098"/>
          </a:xfrm>
        </p:spPr>
        <p:txBody>
          <a:bodyPr>
            <a:normAutofit/>
          </a:bodyPr>
          <a:lstStyle>
            <a:lvl1pPr algn="l">
              <a:defRPr sz="4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Title</a:t>
            </a:r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3393" y="1051968"/>
            <a:ext cx="10944193" cy="5048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>
                <a:solidFill>
                  <a:srgbClr val="E106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Subtitle</a:t>
            </a:r>
            <a:endParaRPr lang="en-AU" sz="2000" dirty="0">
              <a:solidFill>
                <a:srgbClr val="E106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6525344"/>
            <a:ext cx="9806880" cy="0"/>
          </a:xfrm>
          <a:prstGeom prst="line">
            <a:avLst/>
          </a:prstGeom>
          <a:ln w="12700">
            <a:solidFill>
              <a:srgbClr val="0C23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658" y="6139496"/>
            <a:ext cx="999951" cy="61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1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3392" y="274638"/>
            <a:ext cx="10945216" cy="778098"/>
          </a:xfrm>
        </p:spPr>
        <p:txBody>
          <a:bodyPr>
            <a:normAutofit/>
          </a:bodyPr>
          <a:lstStyle>
            <a:lvl1pPr algn="l">
              <a:defRPr sz="4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Title</a:t>
            </a:r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4418" y="1052737"/>
            <a:ext cx="10943167" cy="50323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>
                <a:solidFill>
                  <a:srgbClr val="E106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Subtitle</a:t>
            </a:r>
            <a:endParaRPr lang="en-AU" sz="2000" dirty="0">
              <a:solidFill>
                <a:srgbClr val="E106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6525344"/>
            <a:ext cx="9806880" cy="0"/>
          </a:xfrm>
          <a:prstGeom prst="line">
            <a:avLst/>
          </a:prstGeom>
          <a:ln w="12700">
            <a:solidFill>
              <a:srgbClr val="0C23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658" y="6139496"/>
            <a:ext cx="999951" cy="61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1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609600" y="6525344"/>
            <a:ext cx="9806880" cy="0"/>
          </a:xfrm>
          <a:prstGeom prst="line">
            <a:avLst/>
          </a:prstGeom>
          <a:ln w="12700">
            <a:solidFill>
              <a:srgbClr val="0C23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658" y="6139496"/>
            <a:ext cx="999951" cy="61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8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20246"/>
          </a:xfrm>
        </p:spPr>
        <p:txBody>
          <a:bodyPr>
            <a:normAutofit/>
          </a:bodyPr>
          <a:lstStyle>
            <a:lvl1pPr>
              <a:defRPr sz="1600">
                <a:latin typeface="Times New Roman" pitchFamily="18" charset="0"/>
                <a:cs typeface="Times New Roman" pitchFamily="18" charset="0"/>
              </a:defRPr>
            </a:lvl1pPr>
            <a:lvl2pPr>
              <a:defRPr sz="1600">
                <a:latin typeface="Times New Roman" pitchFamily="18" charset="0"/>
                <a:cs typeface="Times New Roman" pitchFamily="18" charset="0"/>
              </a:defRPr>
            </a:lvl2pPr>
            <a:lvl3pPr>
              <a:defRPr sz="1600">
                <a:latin typeface="Times New Roman" pitchFamily="18" charset="0"/>
                <a:cs typeface="Times New Roman" pitchFamily="18" charset="0"/>
              </a:defRPr>
            </a:lvl3pPr>
            <a:lvl4pPr>
              <a:defRPr sz="1600">
                <a:latin typeface="Times New Roman" pitchFamily="18" charset="0"/>
                <a:cs typeface="Times New Roman" pitchFamily="18" charset="0"/>
              </a:defRPr>
            </a:lvl4pPr>
            <a:lvl5pPr>
              <a:defRPr sz="1600">
                <a:latin typeface="Times New Roman" pitchFamily="18" charset="0"/>
                <a:cs typeface="Times New Roman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23392" y="274638"/>
            <a:ext cx="4032448" cy="1354162"/>
          </a:xfrm>
        </p:spPr>
        <p:txBody>
          <a:bodyPr>
            <a:normAutofit/>
          </a:bodyPr>
          <a:lstStyle>
            <a:lvl1pPr algn="l">
              <a:defRPr sz="4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624418" y="1628800"/>
            <a:ext cx="4032249" cy="446449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AU" dirty="0"/>
              <a:t>Subtitle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6525344"/>
            <a:ext cx="9806880" cy="0"/>
          </a:xfrm>
          <a:prstGeom prst="line">
            <a:avLst/>
          </a:prstGeom>
          <a:ln w="12700">
            <a:solidFill>
              <a:srgbClr val="0C23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658" y="6139496"/>
            <a:ext cx="999951" cy="61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7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23392" y="4811142"/>
            <a:ext cx="10945216" cy="778098"/>
          </a:xfrm>
        </p:spPr>
        <p:txBody>
          <a:bodyPr>
            <a:normAutofit/>
          </a:bodyPr>
          <a:lstStyle>
            <a:lvl1pPr algn="l">
              <a:defRPr sz="4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4418" y="5589240"/>
            <a:ext cx="10943167" cy="43204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>
                <a:solidFill>
                  <a:srgbClr val="E106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Subtitle</a:t>
            </a:r>
            <a:endParaRPr lang="en-AU" sz="2000" dirty="0">
              <a:solidFill>
                <a:srgbClr val="E106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6525344"/>
            <a:ext cx="9806880" cy="0"/>
          </a:xfrm>
          <a:prstGeom prst="line">
            <a:avLst/>
          </a:prstGeom>
          <a:ln w="12700">
            <a:solidFill>
              <a:srgbClr val="0C23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658" y="6139496"/>
            <a:ext cx="999951" cy="61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BAA5-016D-43B8-9D08-2665E6395EB3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C20DED-9E36-44E5-9225-B78F90F1A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5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6525344"/>
            <a:ext cx="9806880" cy="0"/>
          </a:xfrm>
          <a:prstGeom prst="line">
            <a:avLst/>
          </a:prstGeom>
          <a:ln w="12700">
            <a:solidFill>
              <a:srgbClr val="0C23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658" y="6139496"/>
            <a:ext cx="999951" cy="61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3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University of Wollongong in Dubai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050EE6-230C-4E9D-9F92-EC793E8C38F6}"/>
              </a:ext>
            </a:extLst>
          </p:cNvPr>
          <p:cNvSpPr txBox="1"/>
          <p:nvPr/>
        </p:nvSpPr>
        <p:spPr>
          <a:xfrm>
            <a:off x="336829" y="165794"/>
            <a:ext cx="4579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ENGG105 AUTOCAD LAB 1</a:t>
            </a:r>
          </a:p>
        </p:txBody>
      </p:sp>
    </p:spTree>
    <p:extLst>
      <p:ext uri="{BB962C8B-B14F-4D97-AF65-F5344CB8AC3E}">
        <p14:creationId xmlns:p14="http://schemas.microsoft.com/office/powerpoint/2010/main" val="1105808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Rotate</a:t>
            </a:r>
          </a:p>
          <a:p>
            <a:pPr marL="0" indent="0">
              <a:buNone/>
            </a:pPr>
            <a:r>
              <a:rPr lang="en-US" sz="2400" dirty="0"/>
              <a:t>Used to rotate an objects a certain angle about a specified base point.</a:t>
            </a: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Tool Bar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825" t="16058" r="16058" b="16390"/>
          <a:stretch/>
        </p:blipFill>
        <p:spPr>
          <a:xfrm>
            <a:off x="3331667" y="2629059"/>
            <a:ext cx="3711039" cy="244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69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Offset</a:t>
            </a:r>
          </a:p>
          <a:p>
            <a:pPr marL="0" indent="0">
              <a:buNone/>
            </a:pPr>
            <a:r>
              <a:rPr lang="en-US" sz="2400" dirty="0"/>
              <a:t>Used to draw similar objects parallel to the original object with a specified distance.</a:t>
            </a:r>
          </a:p>
          <a:p>
            <a:pPr marL="0" indent="0">
              <a:buNone/>
            </a:pPr>
            <a:endParaRPr lang="en-US" sz="2400" dirty="0"/>
          </a:p>
          <a:p>
            <a:endParaRPr lang="en-AU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Tool Bar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328" y="2819297"/>
            <a:ext cx="2411247" cy="2249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114" y="2819296"/>
            <a:ext cx="2689955" cy="224984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444090" y="3757494"/>
            <a:ext cx="1086593" cy="28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0782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0543" y="1661653"/>
            <a:ext cx="10187539" cy="440936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Absolute Rectangular coordinate </a:t>
            </a:r>
          </a:p>
          <a:p>
            <a:pPr marL="0" indent="0">
              <a:buNone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absolute rectangular coordinate system divides a 2D plane into two perpendicular axes (x-axis and y-axis). </a:t>
            </a:r>
            <a:r>
              <a:rPr lang="en-AU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two axes intersect at the bottom left corner of the screen at the point (0,0) which is the reference point.</a:t>
            </a:r>
            <a:endParaRPr lang="en-US" sz="24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Rectangular coordinate </a:t>
            </a:r>
          </a:p>
          <a:p>
            <a:pPr marL="0" indent="0">
              <a:buNone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relative rectangular coordinate locates a point with respect to the last point specified.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Polar Coordinate </a:t>
            </a:r>
          </a:p>
          <a:p>
            <a:pPr marL="0" indent="0">
              <a:buNone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polar coordinate uses a distance and an angle to locate a point. 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387" y="530155"/>
            <a:ext cx="10295695" cy="728374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Systems</a:t>
            </a:r>
          </a:p>
        </p:txBody>
      </p:sp>
    </p:spTree>
    <p:extLst>
      <p:ext uri="{BB962C8B-B14F-4D97-AF65-F5344CB8AC3E}">
        <p14:creationId xmlns:p14="http://schemas.microsoft.com/office/powerpoint/2010/main" val="881634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244540"/>
            <a:ext cx="5826071" cy="4351338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draw the following shape using the absolute rectangular coordinate system, type the following points: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54973"/>
            <a:ext cx="7104789" cy="56207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Absolute rectangular Coordinate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506" y="1404768"/>
            <a:ext cx="5284636" cy="4048464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349056"/>
              </p:ext>
            </p:extLst>
          </p:nvPr>
        </p:nvGraphicFramePr>
        <p:xfrm>
          <a:off x="727435" y="2739701"/>
          <a:ext cx="5617984" cy="2696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496">
                  <a:extLst>
                    <a:ext uri="{9D8B030D-6E8A-4147-A177-3AD203B41FA5}">
                      <a16:colId xmlns:a16="http://schemas.microsoft.com/office/drawing/2014/main" val="736316244"/>
                    </a:ext>
                  </a:extLst>
                </a:gridCol>
                <a:gridCol w="1404496">
                  <a:extLst>
                    <a:ext uri="{9D8B030D-6E8A-4147-A177-3AD203B41FA5}">
                      <a16:colId xmlns:a16="http://schemas.microsoft.com/office/drawing/2014/main" val="2252595424"/>
                    </a:ext>
                  </a:extLst>
                </a:gridCol>
                <a:gridCol w="1404496">
                  <a:extLst>
                    <a:ext uri="{9D8B030D-6E8A-4147-A177-3AD203B41FA5}">
                      <a16:colId xmlns:a16="http://schemas.microsoft.com/office/drawing/2014/main" val="3903140754"/>
                    </a:ext>
                  </a:extLst>
                </a:gridCol>
                <a:gridCol w="1404496">
                  <a:extLst>
                    <a:ext uri="{9D8B030D-6E8A-4147-A177-3AD203B41FA5}">
                      <a16:colId xmlns:a16="http://schemas.microsoft.com/office/drawing/2014/main" val="2400672030"/>
                    </a:ext>
                  </a:extLst>
                </a:gridCol>
              </a:tblGrid>
              <a:tr h="3049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Points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Coordinate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Points</a:t>
                      </a:r>
                      <a:r>
                        <a:rPr lang="en-US" sz="1600" baseline="0" dirty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Coordinates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46518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1600" dirty="0"/>
                        <a:t>5,4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15367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1600" dirty="0"/>
                        <a:t>7,1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1600" dirty="0"/>
                        <a:t>4,5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973777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1600" dirty="0"/>
                        <a:t>7,2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1600" dirty="0"/>
                        <a:t>3,5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465060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1600" dirty="0"/>
                        <a:t>6,2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1600" dirty="0"/>
                        <a:t>3,3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983156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1600" dirty="0"/>
                        <a:t>7,3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1600" dirty="0"/>
                        <a:t>4,2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037177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1600" dirty="0"/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1600" dirty="0"/>
                        <a:t>3,2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832600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1600" dirty="0"/>
                        <a:t>6,5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1600" dirty="0"/>
                        <a:t>3,1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885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295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253331"/>
            <a:ext cx="5919348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In order to draw the following shape using the relative rectangular coordinate system, type the following points: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rectangular Coordinate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336738"/>
              </p:ext>
            </p:extLst>
          </p:nvPr>
        </p:nvGraphicFramePr>
        <p:xfrm>
          <a:off x="715107" y="2829101"/>
          <a:ext cx="5582368" cy="2775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592">
                  <a:extLst>
                    <a:ext uri="{9D8B030D-6E8A-4147-A177-3AD203B41FA5}">
                      <a16:colId xmlns:a16="http://schemas.microsoft.com/office/drawing/2014/main" val="28879616"/>
                    </a:ext>
                  </a:extLst>
                </a:gridCol>
                <a:gridCol w="1395592">
                  <a:extLst>
                    <a:ext uri="{9D8B030D-6E8A-4147-A177-3AD203B41FA5}">
                      <a16:colId xmlns:a16="http://schemas.microsoft.com/office/drawing/2014/main" val="3500647016"/>
                    </a:ext>
                  </a:extLst>
                </a:gridCol>
                <a:gridCol w="1395592">
                  <a:extLst>
                    <a:ext uri="{9D8B030D-6E8A-4147-A177-3AD203B41FA5}">
                      <a16:colId xmlns:a16="http://schemas.microsoft.com/office/drawing/2014/main" val="750622805"/>
                    </a:ext>
                  </a:extLst>
                </a:gridCol>
                <a:gridCol w="1395592">
                  <a:extLst>
                    <a:ext uri="{9D8B030D-6E8A-4147-A177-3AD203B41FA5}">
                      <a16:colId xmlns:a16="http://schemas.microsoft.com/office/drawing/2014/main" val="3707229534"/>
                    </a:ext>
                  </a:extLst>
                </a:gridCol>
              </a:tblGrid>
              <a:tr h="346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Points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Coordinate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Points</a:t>
                      </a:r>
                      <a:r>
                        <a:rPr lang="en-US" sz="1600" baseline="0" dirty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Coordinates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146440"/>
                  </a:ext>
                </a:extLst>
              </a:tr>
              <a:tr h="346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@-1,-1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956455"/>
                  </a:ext>
                </a:extLst>
              </a:tr>
              <a:tr h="346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@4,0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@-1,1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69442"/>
                  </a:ext>
                </a:extLst>
              </a:tr>
              <a:tr h="346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@0,1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@-1,0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63588"/>
                  </a:ext>
                </a:extLst>
              </a:tr>
              <a:tr h="346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@-1,0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@0,-2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526672"/>
                  </a:ext>
                </a:extLst>
              </a:tr>
              <a:tr h="346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@1,1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@1,-1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235330"/>
                  </a:ext>
                </a:extLst>
              </a:tr>
              <a:tr h="346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@0,2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@-1,0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377390"/>
                  </a:ext>
                </a:extLst>
              </a:tr>
              <a:tr h="346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@-1,0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@0,-1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09621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455" y="1404768"/>
            <a:ext cx="5284636" cy="404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28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137321"/>
            <a:ext cx="8915400" cy="3777622"/>
          </a:xfrm>
        </p:spPr>
        <p:txBody>
          <a:bodyPr>
            <a:normAutofit/>
          </a:bodyPr>
          <a:lstStyle/>
          <a:p>
            <a:r>
              <a:rPr lang="en-US" sz="1800" dirty="0"/>
              <a:t>In the polar coordinate system, a point can be located by defining the distance from the initial point and the angle between the line joining the two points and the positive x-axis (by default).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Polar coordinate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225072"/>
              </p:ext>
            </p:extLst>
          </p:nvPr>
        </p:nvGraphicFramePr>
        <p:xfrm>
          <a:off x="925743" y="2610714"/>
          <a:ext cx="5624148" cy="2900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037">
                  <a:extLst>
                    <a:ext uri="{9D8B030D-6E8A-4147-A177-3AD203B41FA5}">
                      <a16:colId xmlns:a16="http://schemas.microsoft.com/office/drawing/2014/main" val="2665438465"/>
                    </a:ext>
                  </a:extLst>
                </a:gridCol>
                <a:gridCol w="1406037">
                  <a:extLst>
                    <a:ext uri="{9D8B030D-6E8A-4147-A177-3AD203B41FA5}">
                      <a16:colId xmlns:a16="http://schemas.microsoft.com/office/drawing/2014/main" val="2661495919"/>
                    </a:ext>
                  </a:extLst>
                </a:gridCol>
                <a:gridCol w="1406037">
                  <a:extLst>
                    <a:ext uri="{9D8B030D-6E8A-4147-A177-3AD203B41FA5}">
                      <a16:colId xmlns:a16="http://schemas.microsoft.com/office/drawing/2014/main" val="3724882019"/>
                    </a:ext>
                  </a:extLst>
                </a:gridCol>
                <a:gridCol w="1406037">
                  <a:extLst>
                    <a:ext uri="{9D8B030D-6E8A-4147-A177-3AD203B41FA5}">
                      <a16:colId xmlns:a16="http://schemas.microsoft.com/office/drawing/2014/main" val="754735383"/>
                    </a:ext>
                  </a:extLst>
                </a:gridCol>
              </a:tblGrid>
              <a:tr h="5535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Points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Coordinate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Points</a:t>
                      </a:r>
                      <a:r>
                        <a:rPr lang="en-US" sz="1600" baseline="0" dirty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Coordinates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95463"/>
                  </a:ext>
                </a:extLst>
              </a:tr>
              <a:tr h="3290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1.5,1.75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@0.5&lt;-90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74463"/>
                  </a:ext>
                </a:extLst>
              </a:tr>
              <a:tr h="3290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@1&lt;90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@1&lt;0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413441"/>
                  </a:ext>
                </a:extLst>
              </a:tr>
              <a:tr h="3290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@2&lt;0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@1.25&lt;-90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463231"/>
                  </a:ext>
                </a:extLst>
              </a:tr>
              <a:tr h="3290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@2&lt;30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@0.75&lt;180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69544"/>
                  </a:ext>
                </a:extLst>
              </a:tr>
              <a:tr h="3290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@0.75&lt;0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@2&lt;150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77736"/>
                  </a:ext>
                </a:extLst>
              </a:tr>
              <a:tr h="3290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@1.25&lt;-90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@2&lt;180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18979"/>
                  </a:ext>
                </a:extLst>
              </a:tr>
              <a:tr h="3290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@1&lt;180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176591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257" b="13927"/>
          <a:stretch/>
        </p:blipFill>
        <p:spPr>
          <a:xfrm>
            <a:off x="6994819" y="2057006"/>
            <a:ext cx="4573789" cy="345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55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794" y="1253331"/>
            <a:ext cx="10666412" cy="4351338"/>
          </a:xfrm>
        </p:spPr>
        <p:txBody>
          <a:bodyPr>
            <a:normAutofit/>
          </a:bodyPr>
          <a:lstStyle/>
          <a:p>
            <a:r>
              <a:rPr lang="en-US" sz="2000" dirty="0"/>
              <a:t>Draw the following object using the absolute rectangular , relative rectangular and polar coordinate systems. (Don’t draw the dimensions)</a:t>
            </a:r>
            <a:endParaRPr lang="en-AU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 1</a:t>
            </a:r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15622"/>
          <a:stretch/>
        </p:blipFill>
        <p:spPr>
          <a:xfrm>
            <a:off x="2236104" y="2172929"/>
            <a:ext cx="5896331" cy="417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166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Draw the following object</a:t>
            </a:r>
            <a:endParaRPr lang="en-AU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Class work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BF20F8-E7E4-4CD9-AB8A-D4BF06AB3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250" y="1439763"/>
            <a:ext cx="36671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32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Draw the following object</a:t>
            </a:r>
            <a:endParaRPr lang="en-AU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Class work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E1D9D-5374-42B8-8438-A7AF7CD9D3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4" t="6824"/>
          <a:stretch/>
        </p:blipFill>
        <p:spPr>
          <a:xfrm>
            <a:off x="2231923" y="1573161"/>
            <a:ext cx="6650168" cy="471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5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ENGG105 AUTOCAD LAB</a:t>
            </a:r>
          </a:p>
        </p:txBody>
      </p:sp>
    </p:spTree>
    <p:extLst>
      <p:ext uri="{BB962C8B-B14F-4D97-AF65-F5344CB8AC3E}">
        <p14:creationId xmlns:p14="http://schemas.microsoft.com/office/powerpoint/2010/main" val="121871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1536857" y="24051"/>
            <a:ext cx="10438833" cy="7132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Main screen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076D86-7B19-481F-97AA-E875E4F19EDB}"/>
              </a:ext>
            </a:extLst>
          </p:cNvPr>
          <p:cNvGrpSpPr/>
          <p:nvPr/>
        </p:nvGrpSpPr>
        <p:grpSpPr>
          <a:xfrm>
            <a:off x="873835" y="795421"/>
            <a:ext cx="9646682" cy="5674205"/>
            <a:chOff x="1102985" y="972402"/>
            <a:chExt cx="9781309" cy="5885598"/>
          </a:xfrm>
        </p:grpSpPr>
        <p:pic>
          <p:nvPicPr>
            <p:cNvPr id="4" name="Picture 3"/>
            <p:cNvPicPr/>
            <p:nvPr/>
          </p:nvPicPr>
          <p:blipFill rotWithShape="1">
            <a:blip r:embed="rId2"/>
            <a:srcRect l="-634" t="756" r="634" b="3565"/>
            <a:stretch/>
          </p:blipFill>
          <p:spPr>
            <a:xfrm>
              <a:off x="1102985" y="972402"/>
              <a:ext cx="9781309" cy="5885598"/>
            </a:xfrm>
            <a:prstGeom prst="rect">
              <a:avLst/>
            </a:prstGeom>
          </p:spPr>
        </p:pic>
        <p:sp>
          <p:nvSpPr>
            <p:cNvPr id="8" name="Up Arrow 7"/>
            <p:cNvSpPr/>
            <p:nvPr/>
          </p:nvSpPr>
          <p:spPr>
            <a:xfrm rot="12897059" flipH="1">
              <a:off x="3903293" y="5573320"/>
              <a:ext cx="148840" cy="979816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79767" y="5186399"/>
              <a:ext cx="1701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Command bar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436406" y="5384166"/>
              <a:ext cx="15766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Status bar</a:t>
              </a:r>
            </a:p>
          </p:txBody>
        </p:sp>
        <p:sp>
          <p:nvSpPr>
            <p:cNvPr id="11" name="Up Arrow 10"/>
            <p:cNvSpPr/>
            <p:nvPr/>
          </p:nvSpPr>
          <p:spPr>
            <a:xfrm rot="8254649">
              <a:off x="9421056" y="5745754"/>
              <a:ext cx="157525" cy="911653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Up Arrow 11"/>
            <p:cNvSpPr/>
            <p:nvPr/>
          </p:nvSpPr>
          <p:spPr>
            <a:xfrm rot="888275">
              <a:off x="8078729" y="1144657"/>
              <a:ext cx="155034" cy="1606245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51470" y="2755441"/>
              <a:ext cx="15766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rgbClr val="FF0000"/>
                  </a:solidFill>
                </a:rPr>
                <a:t>InfoCenter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5" name="Up Arrow 14"/>
            <p:cNvSpPr/>
            <p:nvPr/>
          </p:nvSpPr>
          <p:spPr>
            <a:xfrm rot="12897059" flipH="1">
              <a:off x="1660781" y="5497085"/>
              <a:ext cx="111718" cy="979816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40814" y="5115986"/>
              <a:ext cx="1701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UCS icon </a:t>
              </a:r>
            </a:p>
          </p:txBody>
        </p:sp>
        <p:sp>
          <p:nvSpPr>
            <p:cNvPr id="17" name="Up Arrow 16"/>
            <p:cNvSpPr/>
            <p:nvPr/>
          </p:nvSpPr>
          <p:spPr>
            <a:xfrm rot="888275">
              <a:off x="3087970" y="1876619"/>
              <a:ext cx="135767" cy="1255563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1257299" y="1151510"/>
              <a:ext cx="6321669" cy="6679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53593" y="3156675"/>
              <a:ext cx="15766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Tool Panel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379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3664"/>
            <a:ext cx="11051458" cy="4477623"/>
          </a:xfrm>
        </p:spPr>
        <p:txBody>
          <a:bodyPr>
            <a:normAutofit/>
          </a:bodyPr>
          <a:lstStyle/>
          <a:p>
            <a:r>
              <a:rPr lang="en-AU" sz="2800" dirty="0"/>
              <a:t>The </a:t>
            </a:r>
            <a:r>
              <a:rPr lang="en-AU" sz="2800" b="1" dirty="0"/>
              <a:t>command bar </a:t>
            </a:r>
            <a:r>
              <a:rPr lang="en-AU" sz="2800" dirty="0"/>
              <a:t>shows the procedure of completing any chosen command by showing the needed steps. “</a:t>
            </a:r>
            <a:r>
              <a:rPr lang="en-AU" sz="2800" i="1" dirty="0">
                <a:solidFill>
                  <a:srgbClr val="FF0000"/>
                </a:solidFill>
              </a:rPr>
              <a:t>watch it all the time</a:t>
            </a:r>
            <a:r>
              <a:rPr lang="en-AU" sz="2800" dirty="0"/>
              <a:t>”</a:t>
            </a:r>
          </a:p>
          <a:p>
            <a:endParaRPr lang="en-US" sz="2800" dirty="0"/>
          </a:p>
          <a:p>
            <a:r>
              <a:rPr lang="en-US" sz="2800" dirty="0"/>
              <a:t>The </a:t>
            </a:r>
            <a:r>
              <a:rPr lang="en-US" sz="2800" b="1" dirty="0" err="1"/>
              <a:t>InfoCenter</a:t>
            </a:r>
            <a:r>
              <a:rPr lang="en-US" sz="2800" b="1" dirty="0"/>
              <a:t> </a:t>
            </a:r>
            <a:r>
              <a:rPr lang="en-AU" sz="2800" dirty="0"/>
              <a:t>enables you to access product-related information sources by searching in the Help system.</a:t>
            </a:r>
          </a:p>
          <a:p>
            <a:endParaRPr lang="en-US" sz="2800" b="1" dirty="0"/>
          </a:p>
          <a:p>
            <a:r>
              <a:rPr lang="en-US" sz="2800" b="1" dirty="0"/>
              <a:t>UCS icon </a:t>
            </a:r>
            <a:r>
              <a:rPr lang="en-US" sz="2800" dirty="0"/>
              <a:t>stands for “User Coordinate System” which defines the reference point and the x and y axes.</a:t>
            </a:r>
            <a:r>
              <a:rPr lang="en-AU" sz="2800" dirty="0"/>
              <a:t> You can select, move, and rotate the UCS icon to change the current UCS.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54973"/>
            <a:ext cx="11037666" cy="581739"/>
          </a:xfrm>
        </p:spPr>
        <p:txBody>
          <a:bodyPr>
            <a:normAutofit/>
          </a:bodyPr>
          <a:lstStyle/>
          <a:p>
            <a:r>
              <a:rPr lang="en-US" sz="2800" dirty="0"/>
              <a:t>Main screen 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26981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status bar is displayed at the bottom of the screen. It contains buttons that makes it easy to change the status of some </a:t>
            </a:r>
            <a:r>
              <a:rPr lang="en-US" dirty="0" err="1"/>
              <a:t>AutoCad</a:t>
            </a:r>
            <a:r>
              <a:rPr lang="en-US" dirty="0"/>
              <a:t> drawings.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5363"/>
            <a:ext cx="10523349" cy="89890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Status bar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4EC614-3CA7-41D8-A9D3-18DEA7441746}"/>
              </a:ext>
            </a:extLst>
          </p:cNvPr>
          <p:cNvGrpSpPr/>
          <p:nvPr/>
        </p:nvGrpSpPr>
        <p:grpSpPr>
          <a:xfrm>
            <a:off x="1150375" y="2005781"/>
            <a:ext cx="8154152" cy="3412476"/>
            <a:chOff x="2690827" y="2287825"/>
            <a:chExt cx="6613699" cy="3138245"/>
          </a:xfrm>
        </p:grpSpPr>
        <p:sp>
          <p:nvSpPr>
            <p:cNvPr id="18" name="TextBox 17"/>
            <p:cNvSpPr txBox="1"/>
            <p:nvPr/>
          </p:nvSpPr>
          <p:spPr>
            <a:xfrm rot="17329356">
              <a:off x="3797598" y="3991056"/>
              <a:ext cx="25314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Object snap tracking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7D160D9-16E7-4A90-93F6-274BE7596532}"/>
                </a:ext>
              </a:extLst>
            </p:cNvPr>
            <p:cNvGrpSpPr/>
            <p:nvPr/>
          </p:nvGrpSpPr>
          <p:grpSpPr>
            <a:xfrm>
              <a:off x="2690827" y="2287825"/>
              <a:ext cx="6613699" cy="2968485"/>
              <a:chOff x="2789150" y="3477528"/>
              <a:chExt cx="6613699" cy="2968485"/>
            </a:xfrm>
          </p:grpSpPr>
          <p:pic>
            <p:nvPicPr>
              <p:cNvPr id="4" name="Picture 3"/>
              <p:cNvPicPr/>
              <p:nvPr/>
            </p:nvPicPr>
            <p:blipFill rotWithShape="1">
              <a:blip r:embed="rId2"/>
              <a:srcRect t="5337" b="1"/>
              <a:stretch/>
            </p:blipFill>
            <p:spPr>
              <a:xfrm>
                <a:off x="2789150" y="3477528"/>
                <a:ext cx="6613699" cy="523766"/>
              </a:xfrm>
              <a:prstGeom prst="rect">
                <a:avLst/>
              </a:prstGeom>
            </p:spPr>
          </p:pic>
          <p:cxnSp>
            <p:nvCxnSpPr>
              <p:cNvPr id="6" name="Straight Arrow Connector 5"/>
              <p:cNvCxnSpPr/>
              <p:nvPr/>
            </p:nvCxnSpPr>
            <p:spPr>
              <a:xfrm flipH="1">
                <a:off x="3642102" y="4001294"/>
                <a:ext cx="123986" cy="8186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H="1">
                <a:off x="4150317" y="3997640"/>
                <a:ext cx="123986" cy="8186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H="1">
                <a:off x="4664189" y="3968524"/>
                <a:ext cx="123986" cy="8186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5303159" y="3967778"/>
                <a:ext cx="123986" cy="8186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5756257" y="3987847"/>
                <a:ext cx="123986" cy="8186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H="1">
                <a:off x="8942522" y="4001294"/>
                <a:ext cx="235058" cy="7531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 rot="17329356">
                <a:off x="2736056" y="5180759"/>
                <a:ext cx="15843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Ortho mode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 rot="17329356">
                <a:off x="3186168" y="5214734"/>
                <a:ext cx="16918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Polar Tracking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17329356">
                <a:off x="3547803" y="5313483"/>
                <a:ext cx="19265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Isometric drafting 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 rot="17329356">
                <a:off x="4870507" y="5246713"/>
                <a:ext cx="1508447" cy="274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Osnap</a:t>
                </a:r>
                <a:r>
                  <a:rPr lang="en-US" sz="1600" dirty="0"/>
                  <a:t> mode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 rot="17329356">
                <a:off x="7958500" y="5079253"/>
                <a:ext cx="16485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Customization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9894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8529" y="1612489"/>
            <a:ext cx="9684774" cy="436552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Snap Tracking</a:t>
            </a:r>
          </a:p>
          <a:p>
            <a:pPr marL="0" indent="0">
              <a:buNone/>
            </a:pPr>
            <a:r>
              <a:rPr lang="en-US" sz="2000" dirty="0"/>
              <a:t>The Snap Mode is active when the snap mode button is pressed in the status bar. This allows you to move the curser in fixed increments. </a:t>
            </a:r>
          </a:p>
          <a:p>
            <a:r>
              <a:rPr lang="en-US" sz="2800" dirty="0"/>
              <a:t>Polar Tracking (or Polar Snap)</a:t>
            </a:r>
          </a:p>
          <a:p>
            <a:pPr marL="0" indent="0">
              <a:buNone/>
            </a:pPr>
            <a:r>
              <a:rPr lang="en-US" sz="2000" dirty="0"/>
              <a:t>It restricts the cursor movement to some specified angles. Choose the desired angle increments from the arrow besides it</a:t>
            </a:r>
          </a:p>
          <a:p>
            <a:r>
              <a:rPr lang="en-US" sz="2800" dirty="0" err="1"/>
              <a:t>Osnap</a:t>
            </a:r>
            <a:endParaRPr lang="en-US" sz="2800" dirty="0"/>
          </a:p>
          <a:p>
            <a:pPr marL="0" indent="0">
              <a:buNone/>
            </a:pPr>
            <a:r>
              <a:rPr lang="en-US" sz="2000" dirty="0"/>
              <a:t>It provides the capability of snapping specific points on your drawings such as midpoints, endpoints, geometric centers, etc… </a:t>
            </a:r>
          </a:p>
          <a:p>
            <a:r>
              <a:rPr lang="en-US" sz="2800" dirty="0"/>
              <a:t>Ortho Mode </a:t>
            </a:r>
          </a:p>
          <a:p>
            <a:pPr marL="0" indent="0">
              <a:buNone/>
            </a:pPr>
            <a:r>
              <a:rPr lang="en-US" sz="2000" dirty="0"/>
              <a:t>This mode allows you to draw lines at right angles (90deg angles) only.</a:t>
            </a:r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529" y="479273"/>
            <a:ext cx="9934569" cy="749759"/>
          </a:xfrm>
        </p:spPr>
        <p:txBody>
          <a:bodyPr>
            <a:normAutofit/>
          </a:bodyPr>
          <a:lstStyle/>
          <a:p>
            <a:r>
              <a:rPr lang="en-US" sz="2800" dirty="0"/>
              <a:t>Status bar</a:t>
            </a:r>
          </a:p>
        </p:txBody>
      </p:sp>
    </p:spTree>
    <p:extLst>
      <p:ext uri="{BB962C8B-B14F-4D97-AF65-F5344CB8AC3E}">
        <p14:creationId xmlns:p14="http://schemas.microsoft.com/office/powerpoint/2010/main" val="96109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320" y="1111045"/>
            <a:ext cx="7484905" cy="4976387"/>
          </a:xfrm>
        </p:spPr>
        <p:txBody>
          <a:bodyPr>
            <a:normAutofit/>
          </a:bodyPr>
          <a:lstStyle/>
          <a:p>
            <a:r>
              <a:rPr lang="en-US" sz="2800" dirty="0"/>
              <a:t>Customization</a:t>
            </a:r>
          </a:p>
          <a:p>
            <a:pPr marL="0" indent="0">
              <a:buNone/>
            </a:pPr>
            <a:r>
              <a:rPr lang="en-US" sz="1800" dirty="0"/>
              <a:t>It shows different options to be added to the status bar. </a:t>
            </a:r>
          </a:p>
          <a:p>
            <a:r>
              <a:rPr lang="en-US" sz="2800" dirty="0"/>
              <a:t>Grid </a:t>
            </a:r>
          </a:p>
          <a:p>
            <a:pPr marL="0" indent="0">
              <a:buNone/>
            </a:pPr>
            <a:r>
              <a:rPr lang="en-US" sz="1800" dirty="0"/>
              <a:t>Grid lines are the lines shown in the main drawing screen. They are used as reference lines in drawing.</a:t>
            </a:r>
          </a:p>
          <a:p>
            <a:r>
              <a:rPr lang="en-US" sz="2800" dirty="0" err="1"/>
              <a:t>LineWeight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AU" sz="1800" dirty="0"/>
              <a:t>It allows you to increase the line thickness of the drawing in order to make it more visible and clear.  </a:t>
            </a:r>
            <a:endParaRPr lang="en-US" sz="1800" dirty="0"/>
          </a:p>
          <a:p>
            <a:r>
              <a:rPr lang="en-US" sz="2800" dirty="0"/>
              <a:t>Dynamic Input </a:t>
            </a:r>
          </a:p>
          <a:p>
            <a:pPr marL="0" indent="0">
              <a:buNone/>
            </a:pPr>
            <a:r>
              <a:rPr lang="en-US" sz="1800" dirty="0"/>
              <a:t>It displays an input text in space in order to type the command needed (such as line, circle, etc..)0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320" y="187124"/>
            <a:ext cx="8911687" cy="589624"/>
          </a:xfrm>
        </p:spPr>
        <p:txBody>
          <a:bodyPr>
            <a:normAutofit/>
          </a:bodyPr>
          <a:lstStyle/>
          <a:p>
            <a:r>
              <a:rPr lang="en-US" sz="2800" dirty="0"/>
              <a:t>Status bar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7644" t="371" r="248" b="5137"/>
          <a:stretch/>
        </p:blipFill>
        <p:spPr>
          <a:xfrm>
            <a:off x="9045715" y="779263"/>
            <a:ext cx="2208762" cy="530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95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Tool Bar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D622313-CB57-40A6-873E-9EA1F5C18608}"/>
              </a:ext>
            </a:extLst>
          </p:cNvPr>
          <p:cNvGrpSpPr/>
          <p:nvPr/>
        </p:nvGrpSpPr>
        <p:grpSpPr>
          <a:xfrm>
            <a:off x="1517481" y="1307690"/>
            <a:ext cx="8265615" cy="5029791"/>
            <a:chOff x="2549869" y="1481884"/>
            <a:chExt cx="7641458" cy="454096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r="2686"/>
            <a:stretch/>
          </p:blipFill>
          <p:spPr>
            <a:xfrm>
              <a:off x="4033915" y="2392910"/>
              <a:ext cx="3854491" cy="2926307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 flipV="1">
              <a:off x="7751929" y="2260047"/>
              <a:ext cx="1037229" cy="419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942220" y="2023229"/>
              <a:ext cx="8494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Erase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16544" y="1744188"/>
              <a:ext cx="1037229" cy="305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Array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28504" y="3554088"/>
              <a:ext cx="10628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Explode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012724" y="4628075"/>
              <a:ext cx="8494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Offset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81516" y="5632344"/>
              <a:ext cx="8494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Fillet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54986" y="5684295"/>
              <a:ext cx="8494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Scale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89613" y="5621588"/>
              <a:ext cx="1066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Stretch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49869" y="3454211"/>
              <a:ext cx="8494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Power copy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00751" y="2629975"/>
              <a:ext cx="8494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Move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49011" y="1714705"/>
              <a:ext cx="8494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Rotate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7713730" y="3706488"/>
              <a:ext cx="1298994" cy="86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14" idx="1"/>
            </p:cNvCxnSpPr>
            <p:nvPr/>
          </p:nvCxnSpPr>
          <p:spPr>
            <a:xfrm>
              <a:off x="7726006" y="4358169"/>
              <a:ext cx="1286718" cy="439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6294320" y="4628075"/>
              <a:ext cx="761270" cy="936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17" idx="0"/>
            </p:cNvCxnSpPr>
            <p:nvPr/>
          </p:nvCxnSpPr>
          <p:spPr>
            <a:xfrm flipH="1">
              <a:off x="4422802" y="4533783"/>
              <a:ext cx="109840" cy="1087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5683406" y="4596794"/>
              <a:ext cx="1364" cy="1087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3400523" y="3676304"/>
              <a:ext cx="6689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3437664" y="2799252"/>
              <a:ext cx="6689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6662423" y="2066521"/>
              <a:ext cx="808737" cy="563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 flipV="1">
              <a:off x="5189311" y="2079783"/>
              <a:ext cx="231180" cy="3428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6488282" y="3036715"/>
              <a:ext cx="2640222" cy="2734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9230914" y="2862155"/>
              <a:ext cx="8494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Trim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5552023" y="1951107"/>
              <a:ext cx="409137" cy="13640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706745" y="1481884"/>
              <a:ext cx="8494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Mirror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9892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Array</a:t>
            </a:r>
          </a:p>
          <a:p>
            <a:pPr marL="0" indent="0">
              <a:buNone/>
            </a:pPr>
            <a:r>
              <a:rPr lang="en-US" sz="2400" dirty="0"/>
              <a:t>You can create multiple copies in linear and circular manner.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Tool Bar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460" y="3390405"/>
            <a:ext cx="2085079" cy="1925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332" y="3390406"/>
            <a:ext cx="2073852" cy="192547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284519" y="4203865"/>
            <a:ext cx="1086593" cy="28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547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Trim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Tool Bar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796" y="2997337"/>
            <a:ext cx="2720686" cy="209583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441388" y="3866159"/>
            <a:ext cx="1086593" cy="28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459" y="2939242"/>
            <a:ext cx="2689955" cy="21388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3729" y="1573161"/>
            <a:ext cx="79191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 dirty="0"/>
              <a:t>Trim is used to remove the unwanted edges beyond a required point of intersection.</a:t>
            </a:r>
          </a:p>
        </p:txBody>
      </p:sp>
    </p:spTree>
    <p:extLst>
      <p:ext uri="{BB962C8B-B14F-4D97-AF65-F5344CB8AC3E}">
        <p14:creationId xmlns:p14="http://schemas.microsoft.com/office/powerpoint/2010/main" val="1933266532"/>
      </p:ext>
    </p:extLst>
  </p:cSld>
  <p:clrMapOvr>
    <a:masterClrMapping/>
  </p:clrMapOvr>
</p:sld>
</file>

<file path=ppt/theme/theme1.xml><?xml version="1.0" encoding="utf-8"?>
<a:theme xmlns:a="http://schemas.openxmlformats.org/drawingml/2006/main" name="UOWD v3">
  <a:themeElements>
    <a:clrScheme name="uowd">
      <a:dk1>
        <a:srgbClr val="0C2340"/>
      </a:dk1>
      <a:lt1>
        <a:sysClr val="window" lastClr="FFFFFF"/>
      </a:lt1>
      <a:dk2>
        <a:srgbClr val="0033CC"/>
      </a:dk2>
      <a:lt2>
        <a:srgbClr val="E106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Autocad Lab 1</Template>
  <TotalTime>4385</TotalTime>
  <Words>767</Words>
  <Application>Microsoft Office PowerPoint</Application>
  <PresentationFormat>Widescreen</PresentationFormat>
  <Paragraphs>182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Verdana</vt:lpstr>
      <vt:lpstr>UOWD v3</vt:lpstr>
      <vt:lpstr>University of Wollongong in Dubai</vt:lpstr>
      <vt:lpstr>PowerPoint Presentation</vt:lpstr>
      <vt:lpstr>Main screen </vt:lpstr>
      <vt:lpstr>Status bar</vt:lpstr>
      <vt:lpstr>Status bar</vt:lpstr>
      <vt:lpstr>Status bar</vt:lpstr>
      <vt:lpstr>Modify Tool Bar</vt:lpstr>
      <vt:lpstr>Modify Tool Bar</vt:lpstr>
      <vt:lpstr>Modify Tool Bar</vt:lpstr>
      <vt:lpstr>Modify Tool Bar</vt:lpstr>
      <vt:lpstr>Modify Tool Bar</vt:lpstr>
      <vt:lpstr>Coordinate Systems</vt:lpstr>
      <vt:lpstr>Absolute rectangular Coordinate</vt:lpstr>
      <vt:lpstr>Relative rectangular Coordinate</vt:lpstr>
      <vt:lpstr>Polar coordinate</vt:lpstr>
      <vt:lpstr>Class work 1</vt:lpstr>
      <vt:lpstr>Class work 2</vt:lpstr>
      <vt:lpstr>Class work 3</vt:lpstr>
      <vt:lpstr>ENGG105 AUTOCAD 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Moustafa</dc:creator>
  <cp:lastModifiedBy>Thahsin Saidarakath</cp:lastModifiedBy>
  <cp:revision>91</cp:revision>
  <dcterms:created xsi:type="dcterms:W3CDTF">2018-09-08T10:08:34Z</dcterms:created>
  <dcterms:modified xsi:type="dcterms:W3CDTF">2023-09-30T13:24:38Z</dcterms:modified>
</cp:coreProperties>
</file>