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83" r:id="rId3"/>
    <p:sldId id="284" r:id="rId4"/>
    <p:sldId id="287" r:id="rId5"/>
    <p:sldId id="288" r:id="rId6"/>
    <p:sldId id="289" r:id="rId7"/>
    <p:sldId id="290" r:id="rId8"/>
    <p:sldId id="258" r:id="rId9"/>
    <p:sldId id="292" r:id="rId10"/>
    <p:sldId id="293" r:id="rId11"/>
    <p:sldId id="294" r:id="rId12"/>
    <p:sldId id="298" r:id="rId13"/>
    <p:sldId id="295" r:id="rId14"/>
    <p:sldId id="296" r:id="rId15"/>
    <p:sldId id="297" r:id="rId16"/>
    <p:sldId id="299" r:id="rId17"/>
    <p:sldId id="266" r:id="rId18"/>
    <p:sldId id="300" r:id="rId19"/>
    <p:sldId id="301" r:id="rId20"/>
    <p:sldId id="268" r:id="rId21"/>
    <p:sldId id="270" r:id="rId22"/>
    <p:sldId id="304" r:id="rId23"/>
    <p:sldId id="305" r:id="rId24"/>
    <p:sldId id="306" r:id="rId25"/>
    <p:sldId id="312" r:id="rId26"/>
    <p:sldId id="313" r:id="rId27"/>
    <p:sldId id="314" r:id="rId28"/>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0B80"/>
    <a:srgbClr val="89CFF0"/>
    <a:srgbClr val="9F84BD"/>
    <a:srgbClr val="740F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p:restoredTop sz="94486"/>
  </p:normalViewPr>
  <p:slideViewPr>
    <p:cSldViewPr snapToGrid="0">
      <p:cViewPr varScale="1">
        <p:scale>
          <a:sx n="59" d="100"/>
          <a:sy n="59"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5BE6-9C9B-D152-2233-FA92708518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17D74FD3-FFBD-4FA7-F6F5-4A25CDA3F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B7E6823-099B-388E-7BD0-CB60352B5478}"/>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5" name="Footer Placeholder 4">
            <a:extLst>
              <a:ext uri="{FF2B5EF4-FFF2-40B4-BE49-F238E27FC236}">
                <a16:creationId xmlns:a16="http://schemas.microsoft.com/office/drawing/2014/main" id="{7966972D-E130-C633-521D-0D74479A3F2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0810D99-E336-9D24-1372-568BE707209F}"/>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224809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22F4-7BA7-1022-1CFF-48C97A6B6BF7}"/>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ADDB15A-ECAF-F137-A434-585584137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D5B3E85-6EAA-F7B2-81B9-DCAE4304684C}"/>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5" name="Footer Placeholder 4">
            <a:extLst>
              <a:ext uri="{FF2B5EF4-FFF2-40B4-BE49-F238E27FC236}">
                <a16:creationId xmlns:a16="http://schemas.microsoft.com/office/drawing/2014/main" id="{01A3833C-3F0C-B98A-9D49-92E9AC3849A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447DD40-EE7F-7D08-ACF5-658DDE5A9279}"/>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118817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39E57-58FD-8822-A1AF-5B849970F9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8421176-916B-1ED6-E7DD-672FF4CED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F3953D4-F86E-A600-9FDD-DE74665130FD}"/>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5" name="Footer Placeholder 4">
            <a:extLst>
              <a:ext uri="{FF2B5EF4-FFF2-40B4-BE49-F238E27FC236}">
                <a16:creationId xmlns:a16="http://schemas.microsoft.com/office/drawing/2014/main" id="{5F821D76-A93A-F09A-B704-B0F21F8BC2D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C23B41D-7896-3CD0-AB3A-781A03269428}"/>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357175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F80A-5D66-6F23-426B-65BF1893ADE6}"/>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11329EB4-A30A-1F08-68EC-B8786E25B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9A6081D-414F-F3AA-70A7-3A2EC6BEECEB}"/>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5" name="Footer Placeholder 4">
            <a:extLst>
              <a:ext uri="{FF2B5EF4-FFF2-40B4-BE49-F238E27FC236}">
                <a16:creationId xmlns:a16="http://schemas.microsoft.com/office/drawing/2014/main" id="{40C83E86-306B-EF51-CDD0-381B3DBE066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72FF99A-D164-9796-75B8-3BEB7BC6C4D0}"/>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220531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3C6F-35E3-581E-7BD7-AF3252D83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AB908D4C-5E51-B61A-D481-D8A141DE8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CD2BB-1149-39D7-FCA9-D7D9617DDC5B}"/>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5" name="Footer Placeholder 4">
            <a:extLst>
              <a:ext uri="{FF2B5EF4-FFF2-40B4-BE49-F238E27FC236}">
                <a16:creationId xmlns:a16="http://schemas.microsoft.com/office/drawing/2014/main" id="{4F72129A-2F27-29BB-D0DF-B0F970BCAE8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0545C7D-25E0-80A2-ABA2-0598EFE4A590}"/>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109410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55E7-ABDA-13C6-8D63-F57A6C7FDEF1}"/>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C4B1CEC3-6F4D-2361-F286-1A79473D59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8F42FEEE-5CE0-5971-1145-1B0CDC245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9ECC3AF6-650A-9061-9891-A594E9CBD94A}"/>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6" name="Footer Placeholder 5">
            <a:extLst>
              <a:ext uri="{FF2B5EF4-FFF2-40B4-BE49-F238E27FC236}">
                <a16:creationId xmlns:a16="http://schemas.microsoft.com/office/drawing/2014/main" id="{0815835B-19C5-DE49-7E57-7D7C0F25BE2A}"/>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CC294F3-826B-29F6-13F1-0B846AC42EE0}"/>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192428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7E8B-EDCA-1C74-51C5-814350024F92}"/>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C0AEDC78-2AD5-18E6-417A-B04E202B90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08E17-D4A8-672A-C264-FF8479015B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2D13AE1-8470-CEA8-AB37-2D7FC2412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180EAE-AF1E-BC6D-A4BC-79DE3A7470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9A1E0571-B637-EA70-FC9F-59686D63B703}"/>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8" name="Footer Placeholder 7">
            <a:extLst>
              <a:ext uri="{FF2B5EF4-FFF2-40B4-BE49-F238E27FC236}">
                <a16:creationId xmlns:a16="http://schemas.microsoft.com/office/drawing/2014/main" id="{C2A639D0-E971-7D14-93E9-D732D156B8C9}"/>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2D2201CF-3C36-63E5-E292-36A1081DDA4C}"/>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19080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194E-4466-EAA0-28E4-41068A3BF1B9}"/>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50B3B565-6DFD-284E-5E5C-D59461729FD2}"/>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4" name="Footer Placeholder 3">
            <a:extLst>
              <a:ext uri="{FF2B5EF4-FFF2-40B4-BE49-F238E27FC236}">
                <a16:creationId xmlns:a16="http://schemas.microsoft.com/office/drawing/2014/main" id="{75887339-7477-79E4-B4A3-745982C1B2A9}"/>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9B04BFC4-2B19-61D6-5D0A-14A2337C199F}"/>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2414620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553DEE-616D-6631-F2CE-4A2EADFF8672}"/>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3" name="Footer Placeholder 2">
            <a:extLst>
              <a:ext uri="{FF2B5EF4-FFF2-40B4-BE49-F238E27FC236}">
                <a16:creationId xmlns:a16="http://schemas.microsoft.com/office/drawing/2014/main" id="{A2D519AC-4A44-7A50-F92E-07E549F9961E}"/>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937ACB8B-9902-EBB2-6529-2CBEF7157EFD}"/>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103150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E70E-2B14-1111-9FF9-64D741D57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459C3435-14C5-C0FE-352D-9FE498ED1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8DE699A-7923-A172-99FD-CB7CF8AC0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D3A0F-1D42-7F8F-7E9D-76E5A436C9C0}"/>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6" name="Footer Placeholder 5">
            <a:extLst>
              <a:ext uri="{FF2B5EF4-FFF2-40B4-BE49-F238E27FC236}">
                <a16:creationId xmlns:a16="http://schemas.microsoft.com/office/drawing/2014/main" id="{A50624FD-6DAC-C29C-3BF3-1EEA2844F536}"/>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17DAA66-035C-069E-C999-46D9E85E368E}"/>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227085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9423-C66D-E8EC-7A57-2E366A2A3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73F6462E-7F3C-F157-EE63-F0BB1D22A4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D98CBCB4-3232-46B5-8AB2-2FB5546D4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B3959-D125-AFF8-7EF1-37ABC8C40828}"/>
              </a:ext>
            </a:extLst>
          </p:cNvPr>
          <p:cNvSpPr>
            <a:spLocks noGrp="1"/>
          </p:cNvSpPr>
          <p:nvPr>
            <p:ph type="dt" sz="half" idx="10"/>
          </p:nvPr>
        </p:nvSpPr>
        <p:spPr/>
        <p:txBody>
          <a:bodyPr/>
          <a:lstStyle/>
          <a:p>
            <a:fld id="{F0FABA1C-0E61-4F4F-8C84-C38E9FCC1446}" type="datetimeFigureOut">
              <a:rPr lang="en-AE" smtClean="0"/>
              <a:t>04/03/2024</a:t>
            </a:fld>
            <a:endParaRPr lang="en-AE"/>
          </a:p>
        </p:txBody>
      </p:sp>
      <p:sp>
        <p:nvSpPr>
          <p:cNvPr id="6" name="Footer Placeholder 5">
            <a:extLst>
              <a:ext uri="{FF2B5EF4-FFF2-40B4-BE49-F238E27FC236}">
                <a16:creationId xmlns:a16="http://schemas.microsoft.com/office/drawing/2014/main" id="{E4CC2D4B-6EA1-2493-CA98-826C36794A5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9EFEFE4-EBB7-8A4B-06DA-2C618C4787BC}"/>
              </a:ext>
            </a:extLst>
          </p:cNvPr>
          <p:cNvSpPr>
            <a:spLocks noGrp="1"/>
          </p:cNvSpPr>
          <p:nvPr>
            <p:ph type="sldNum" sz="quarter" idx="12"/>
          </p:nvPr>
        </p:nvSpPr>
        <p:spPr/>
        <p:txBody>
          <a:bodyPr/>
          <a:lstStyle/>
          <a:p>
            <a:fld id="{20673342-B148-8340-A3E2-C28F8B519F71}" type="slidenum">
              <a:rPr lang="en-AE" smtClean="0"/>
              <a:t>‹#›</a:t>
            </a:fld>
            <a:endParaRPr lang="en-AE"/>
          </a:p>
        </p:txBody>
      </p:sp>
    </p:spTree>
    <p:extLst>
      <p:ext uri="{BB962C8B-B14F-4D97-AF65-F5344CB8AC3E}">
        <p14:creationId xmlns:p14="http://schemas.microsoft.com/office/powerpoint/2010/main" val="112135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787CA2-3B4C-807A-02F6-CA82E6C064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9B24E6F-4EA6-5931-0661-774D545E8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421798B-1E7E-5CC3-B651-993317EDFE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ABA1C-0E61-4F4F-8C84-C38E9FCC1446}" type="datetimeFigureOut">
              <a:rPr lang="en-AE" smtClean="0"/>
              <a:t>04/03/2024</a:t>
            </a:fld>
            <a:endParaRPr lang="en-AE"/>
          </a:p>
        </p:txBody>
      </p:sp>
      <p:sp>
        <p:nvSpPr>
          <p:cNvPr id="5" name="Footer Placeholder 4">
            <a:extLst>
              <a:ext uri="{FF2B5EF4-FFF2-40B4-BE49-F238E27FC236}">
                <a16:creationId xmlns:a16="http://schemas.microsoft.com/office/drawing/2014/main" id="{D372A1E0-7A73-733A-0572-203D98503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B25C2E15-64C5-1DB3-AFFD-0BAC8E2FE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73342-B148-8340-A3E2-C28F8B519F71}" type="slidenum">
              <a:rPr lang="en-AE" smtClean="0"/>
              <a:t>‹#›</a:t>
            </a:fld>
            <a:endParaRPr lang="en-AE"/>
          </a:p>
        </p:txBody>
      </p:sp>
    </p:spTree>
    <p:extLst>
      <p:ext uri="{BB962C8B-B14F-4D97-AF65-F5344CB8AC3E}">
        <p14:creationId xmlns:p14="http://schemas.microsoft.com/office/powerpoint/2010/main" val="2441318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microsoft.com/office/2007/relationships/hdphoto" Target="../media/hdphoto3.wdp"/></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9.png"/><Relationship Id="rId5" Type="http://schemas.openxmlformats.org/officeDocument/2006/relationships/image" Target="../media/image6.svg"/><Relationship Id="rId10" Type="http://schemas.microsoft.com/office/2017/06/relationships/model3d" Target="../media/model3d1.glb"/><Relationship Id="rId4" Type="http://schemas.openxmlformats.org/officeDocument/2006/relationships/image" Target="../media/image5.png"/><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4.wdp"/><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png"/><Relationship Id="rId4" Type="http://schemas.microsoft.com/office/2017/06/relationships/model3d" Target="../media/model3d1.glb"/><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sv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5.png"/><Relationship Id="rId9" Type="http://schemas.microsoft.com/office/2007/relationships/hdphoto" Target="../media/hdphoto4.wdp"/><Relationship Id="rId14" Type="http://schemas.microsoft.com/office/2017/06/relationships/model3d" Target="../media/model3d1.glb"/></Relationships>
</file>

<file path=ppt/slides/_rels/slide8.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7/06/relationships/model3d" Target="../media/model3d1.glb"/><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7378003-8A61-4A4E-82F1-C52F76CDE14D}"/>
              </a:ext>
            </a:extLst>
          </p:cNvPr>
          <p:cNvSpPr/>
          <p:nvPr/>
        </p:nvSpPr>
        <p:spPr>
          <a:xfrm>
            <a:off x="-13389142" y="-16081010"/>
            <a:ext cx="39043310" cy="39043310"/>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a:extLst>
              <a:ext uri="{FF2B5EF4-FFF2-40B4-BE49-F238E27FC236}">
                <a16:creationId xmlns:a16="http://schemas.microsoft.com/office/drawing/2014/main" id="{81E286C5-27F4-4C01-809D-08C74F690390}"/>
              </a:ext>
            </a:extLst>
          </p:cNvPr>
          <p:cNvSpPr/>
          <p:nvPr/>
        </p:nvSpPr>
        <p:spPr>
          <a:xfrm>
            <a:off x="-7981184" y="-10673052"/>
            <a:ext cx="28227391" cy="2822739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Oval 8">
            <a:extLst>
              <a:ext uri="{FF2B5EF4-FFF2-40B4-BE49-F238E27FC236}">
                <a16:creationId xmlns:a16="http://schemas.microsoft.com/office/drawing/2014/main" id="{CB2A0549-8D9E-4B41-8C1B-19548893A5B4}"/>
              </a:ext>
            </a:extLst>
          </p:cNvPr>
          <p:cNvSpPr/>
          <p:nvPr/>
        </p:nvSpPr>
        <p:spPr>
          <a:xfrm>
            <a:off x="-3348093" y="-6039961"/>
            <a:ext cx="18961209" cy="1896120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PPT">
            <a:extLst>
              <a:ext uri="{FF2B5EF4-FFF2-40B4-BE49-F238E27FC236}">
                <a16:creationId xmlns:a16="http://schemas.microsoft.com/office/drawing/2014/main" id="{66C323F3-732B-4BDB-A3E7-C94E8BBA619E}"/>
              </a:ext>
            </a:extLst>
          </p:cNvPr>
          <p:cNvSpPr txBox="1"/>
          <p:nvPr/>
        </p:nvSpPr>
        <p:spPr>
          <a:xfrm>
            <a:off x="15440444" y="1965959"/>
            <a:ext cx="1760417" cy="584775"/>
          </a:xfrm>
          <a:prstGeom prst="rect">
            <a:avLst/>
          </a:prstGeom>
          <a:noFill/>
        </p:spPr>
        <p:txBody>
          <a:bodyPr wrap="none" rtlCol="0">
            <a:spAutoFit/>
          </a:bodyPr>
          <a:lstStyle/>
          <a:p>
            <a:pPr algn="ctr"/>
            <a:r>
              <a:rPr lang="en-US" sz="3200" i="1" dirty="0">
                <a:solidFill>
                  <a:srgbClr val="FF2905"/>
                </a:solidFill>
                <a:latin typeface="Poppins Black" panose="00000A00000000000000" pitchFamily="2" charset="0"/>
                <a:cs typeface="Poppins Black" panose="00000A00000000000000" pitchFamily="2" charset="0"/>
              </a:rPr>
              <a:t>TEAM A</a:t>
            </a:r>
            <a:endParaRPr lang="en-PH" sz="3200" i="1" dirty="0">
              <a:solidFill>
                <a:srgbClr val="FF2905"/>
              </a:solidFill>
              <a:latin typeface="Poppins Black" panose="00000A00000000000000" pitchFamily="2" charset="0"/>
              <a:cs typeface="Poppins Black" panose="00000A00000000000000" pitchFamily="2" charset="0"/>
            </a:endParaRPr>
          </a:p>
        </p:txBody>
      </p:sp>
      <p:sp>
        <p:nvSpPr>
          <p:cNvPr id="11" name="!!MT1">
            <a:extLst>
              <a:ext uri="{FF2B5EF4-FFF2-40B4-BE49-F238E27FC236}">
                <a16:creationId xmlns:a16="http://schemas.microsoft.com/office/drawing/2014/main" id="{EAED6272-500F-4923-A96D-57F38D399D33}"/>
              </a:ext>
            </a:extLst>
          </p:cNvPr>
          <p:cNvSpPr txBox="1"/>
          <p:nvPr/>
        </p:nvSpPr>
        <p:spPr>
          <a:xfrm>
            <a:off x="-8600110" y="2471149"/>
            <a:ext cx="8608447" cy="1938992"/>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ENGINEERING DESIGN </a:t>
            </a:r>
          </a:p>
          <a:p>
            <a:pPr algn="ctr"/>
            <a:r>
              <a:rPr lang="en-US" sz="6000" dirty="0">
                <a:latin typeface="Poppins Black" panose="00000A00000000000000" pitchFamily="2" charset="0"/>
                <a:cs typeface="Poppins Black" panose="00000A00000000000000" pitchFamily="2" charset="0"/>
              </a:rPr>
              <a:t>AND MANAGEMENT</a:t>
            </a:r>
            <a:endParaRPr lang="en-PH" sz="6000" dirty="0">
              <a:latin typeface="Poppins Black" panose="00000A00000000000000" pitchFamily="2" charset="0"/>
              <a:cs typeface="Poppins Black" panose="00000A00000000000000" pitchFamily="2" charset="0"/>
            </a:endParaRPr>
          </a:p>
        </p:txBody>
      </p:sp>
      <p:sp>
        <p:nvSpPr>
          <p:cNvPr id="10" name="Isosceles Triangle 9">
            <a:extLst>
              <a:ext uri="{FF2B5EF4-FFF2-40B4-BE49-F238E27FC236}">
                <a16:creationId xmlns:a16="http://schemas.microsoft.com/office/drawing/2014/main" id="{9BE1864C-FA7B-416B-AB35-5B51F49BB5AB}"/>
              </a:ext>
            </a:extLst>
          </p:cNvPr>
          <p:cNvSpPr/>
          <p:nvPr/>
        </p:nvSpPr>
        <p:spPr>
          <a:xfrm>
            <a:off x="3965457" y="10430912"/>
            <a:ext cx="4261082" cy="1810543"/>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Up Circle">
            <a:extLst>
              <a:ext uri="{FF2B5EF4-FFF2-40B4-BE49-F238E27FC236}">
                <a16:creationId xmlns:a16="http://schemas.microsoft.com/office/drawing/2014/main" id="{C33606F0-9686-4144-9672-A1DEEA8345BF}"/>
              </a:ext>
            </a:extLst>
          </p:cNvPr>
          <p:cNvSpPr/>
          <p:nvPr/>
        </p:nvSpPr>
        <p:spPr>
          <a:xfrm>
            <a:off x="5027569" y="-5498226"/>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LC">
            <a:extLst>
              <a:ext uri="{FF2B5EF4-FFF2-40B4-BE49-F238E27FC236}">
                <a16:creationId xmlns:a16="http://schemas.microsoft.com/office/drawing/2014/main" id="{73911BE6-6108-4157-BBCE-608BBB98C0D2}"/>
              </a:ext>
            </a:extLst>
          </p:cNvPr>
          <p:cNvSpPr/>
          <p:nvPr/>
        </p:nvSpPr>
        <p:spPr>
          <a:xfrm>
            <a:off x="10637871" y="11330187"/>
            <a:ext cx="686206" cy="68620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C">
            <a:extLst>
              <a:ext uri="{FF2B5EF4-FFF2-40B4-BE49-F238E27FC236}">
                <a16:creationId xmlns:a16="http://schemas.microsoft.com/office/drawing/2014/main" id="{68EBB002-6E53-4CF9-BBFF-0B194BC07087}"/>
              </a:ext>
            </a:extLst>
          </p:cNvPr>
          <p:cNvSpPr/>
          <p:nvPr/>
        </p:nvSpPr>
        <p:spPr>
          <a:xfrm>
            <a:off x="6609292" y="-2934414"/>
            <a:ext cx="1110276" cy="111027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TextBox 3">
            <a:extLst>
              <a:ext uri="{FF2B5EF4-FFF2-40B4-BE49-F238E27FC236}">
                <a16:creationId xmlns:a16="http://schemas.microsoft.com/office/drawing/2014/main" id="{6C806B61-AAEB-EDE5-5920-E6D8953E3CB1}"/>
              </a:ext>
            </a:extLst>
          </p:cNvPr>
          <p:cNvSpPr txBox="1"/>
          <p:nvPr/>
        </p:nvSpPr>
        <p:spPr>
          <a:xfrm>
            <a:off x="2882685" y="7137994"/>
            <a:ext cx="6922576" cy="646331"/>
          </a:xfrm>
          <a:prstGeom prst="rect">
            <a:avLst/>
          </a:prstGeom>
          <a:noFill/>
        </p:spPr>
        <p:txBody>
          <a:bodyPr wrap="square" rtlCol="0">
            <a:spAutoFit/>
          </a:bodyPr>
          <a:lstStyle/>
          <a:p>
            <a:r>
              <a:rPr lang="en-US" b="0" i="0" u="none" strike="noStrike" dirty="0">
                <a:solidFill>
                  <a:srgbClr val="9F84BD"/>
                </a:solidFill>
                <a:effectLst/>
                <a:latin typeface="Poppins" pitchFamily="2" charset="77"/>
                <a:cs typeface="Poppins" pitchFamily="2" charset="77"/>
              </a:rPr>
              <a:t>Halima Asif – 7413166		Amr </a:t>
            </a:r>
            <a:r>
              <a:rPr lang="en-US" b="0" i="0" u="none" strike="noStrike" dirty="0" err="1">
                <a:solidFill>
                  <a:srgbClr val="9F84BD"/>
                </a:solidFill>
                <a:effectLst/>
                <a:latin typeface="Poppins" pitchFamily="2" charset="77"/>
                <a:cs typeface="Poppins" pitchFamily="2" charset="77"/>
              </a:rPr>
              <a:t>Elzoeiry</a:t>
            </a:r>
            <a:r>
              <a:rPr lang="en-US" b="0" i="0" u="none" strike="noStrike" dirty="0">
                <a:solidFill>
                  <a:srgbClr val="9F84BD"/>
                </a:solidFill>
                <a:effectLst/>
                <a:latin typeface="Poppins" pitchFamily="2" charset="77"/>
                <a:cs typeface="Poppins" pitchFamily="2" charset="77"/>
              </a:rPr>
              <a:t> – 7332555</a:t>
            </a:r>
          </a:p>
          <a:p>
            <a:r>
              <a:rPr lang="en-US" b="0" i="0" u="none" strike="noStrike" dirty="0">
                <a:solidFill>
                  <a:srgbClr val="9F84BD"/>
                </a:solidFill>
                <a:effectLst/>
                <a:latin typeface="Poppins" pitchFamily="2" charset="77"/>
                <a:cs typeface="Poppins" pitchFamily="2" charset="77"/>
              </a:rPr>
              <a:t> </a:t>
            </a:r>
            <a:r>
              <a:rPr lang="en-US" b="0" i="0" u="none" strike="noStrike" dirty="0" err="1">
                <a:solidFill>
                  <a:srgbClr val="9F84BD"/>
                </a:solidFill>
                <a:effectLst/>
                <a:latin typeface="Poppins" pitchFamily="2" charset="77"/>
                <a:cs typeface="Poppins" pitchFamily="2" charset="77"/>
              </a:rPr>
              <a:t>Nasouh</a:t>
            </a:r>
            <a:r>
              <a:rPr lang="en-US" b="0" i="0" u="none" strike="noStrike" dirty="0">
                <a:solidFill>
                  <a:srgbClr val="9F84BD"/>
                </a:solidFill>
                <a:effectLst/>
                <a:latin typeface="Poppins" pitchFamily="2" charset="77"/>
                <a:cs typeface="Poppins" pitchFamily="2" charset="77"/>
              </a:rPr>
              <a:t> </a:t>
            </a:r>
            <a:r>
              <a:rPr lang="en-US" b="0" i="0" u="none" strike="noStrike" dirty="0" err="1">
                <a:solidFill>
                  <a:srgbClr val="9F84BD"/>
                </a:solidFill>
                <a:effectLst/>
                <a:latin typeface="Poppins" pitchFamily="2" charset="77"/>
                <a:cs typeface="Poppins" pitchFamily="2" charset="77"/>
              </a:rPr>
              <a:t>Jouejati</a:t>
            </a:r>
            <a:r>
              <a:rPr lang="en-US" b="0" i="0" u="none" strike="noStrike" dirty="0">
                <a:solidFill>
                  <a:srgbClr val="9F84BD"/>
                </a:solidFill>
                <a:effectLst/>
                <a:latin typeface="Poppins" pitchFamily="2" charset="77"/>
                <a:cs typeface="Poppins" pitchFamily="2" charset="77"/>
              </a:rPr>
              <a:t> – 6998471	Ayaan </a:t>
            </a:r>
            <a:r>
              <a:rPr lang="en-US" b="0" i="0" u="none" strike="noStrike" dirty="0" err="1">
                <a:solidFill>
                  <a:srgbClr val="9F84BD"/>
                </a:solidFill>
                <a:effectLst/>
                <a:latin typeface="Poppins" pitchFamily="2" charset="77"/>
                <a:cs typeface="Poppins" pitchFamily="2" charset="77"/>
              </a:rPr>
              <a:t>Parkar</a:t>
            </a:r>
            <a:r>
              <a:rPr lang="en-US" b="0" i="0" u="none" strike="noStrike" dirty="0">
                <a:solidFill>
                  <a:srgbClr val="9F84BD"/>
                </a:solidFill>
                <a:effectLst/>
                <a:latin typeface="Poppins" pitchFamily="2" charset="77"/>
                <a:cs typeface="Poppins" pitchFamily="2" charset="77"/>
              </a:rPr>
              <a:t> - 7382121</a:t>
            </a:r>
            <a:endParaRPr lang="en-AE" b="1" dirty="0">
              <a:solidFill>
                <a:srgbClr val="9F84BD"/>
              </a:solidFill>
              <a:latin typeface="Poppins" pitchFamily="2" charset="77"/>
              <a:cs typeface="Poppins" pitchFamily="2" charset="77"/>
            </a:endParaRPr>
          </a:p>
        </p:txBody>
      </p:sp>
    </p:spTree>
    <p:extLst>
      <p:ext uri="{BB962C8B-B14F-4D97-AF65-F5344CB8AC3E}">
        <p14:creationId xmlns:p14="http://schemas.microsoft.com/office/powerpoint/2010/main" val="118744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36FC7C48-1726-43B6-9155-35A752F60E33}"/>
              </a:ext>
            </a:extLst>
          </p:cNvPr>
          <p:cNvSpPr/>
          <p:nvPr/>
        </p:nvSpPr>
        <p:spPr>
          <a:xfrm rot="13500000">
            <a:off x="5019384"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L-Shape 2">
            <a:extLst>
              <a:ext uri="{FF2B5EF4-FFF2-40B4-BE49-F238E27FC236}">
                <a16:creationId xmlns:a16="http://schemas.microsoft.com/office/drawing/2014/main" id="{BF3F031E-5935-4176-9254-37B20EA5E48C}"/>
              </a:ext>
            </a:extLst>
          </p:cNvPr>
          <p:cNvSpPr/>
          <p:nvPr/>
        </p:nvSpPr>
        <p:spPr>
          <a:xfrm rot="13500000">
            <a:off x="6296826"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8">
            <a:extLst>
              <a:ext uri="{FF2B5EF4-FFF2-40B4-BE49-F238E27FC236}">
                <a16:creationId xmlns:a16="http://schemas.microsoft.com/office/drawing/2014/main" id="{807C64EA-638D-4AFA-AFB8-49527E3312E7}"/>
              </a:ext>
            </a:extLst>
          </p:cNvPr>
          <p:cNvSpPr txBox="1"/>
          <p:nvPr/>
        </p:nvSpPr>
        <p:spPr>
          <a:xfrm>
            <a:off x="16833671" y="1215983"/>
            <a:ext cx="5299849" cy="1938992"/>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6" name="!!T10">
            <a:extLst>
              <a:ext uri="{FF2B5EF4-FFF2-40B4-BE49-F238E27FC236}">
                <a16:creationId xmlns:a16="http://schemas.microsoft.com/office/drawing/2014/main" id="{BC5F681D-319B-4108-A197-34CA0478CBC8}"/>
              </a:ext>
            </a:extLst>
          </p:cNvPr>
          <p:cNvSpPr txBox="1"/>
          <p:nvPr/>
        </p:nvSpPr>
        <p:spPr>
          <a:xfrm>
            <a:off x="2071914" y="-9677408"/>
            <a:ext cx="5776686" cy="1938992"/>
          </a:xfrm>
          <a:prstGeom prst="rect">
            <a:avLst/>
          </a:prstGeom>
          <a:noFill/>
        </p:spPr>
        <p:txBody>
          <a:bodyPr wrap="squar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7" name="!!ST10">
            <a:extLst>
              <a:ext uri="{FF2B5EF4-FFF2-40B4-BE49-F238E27FC236}">
                <a16:creationId xmlns:a16="http://schemas.microsoft.com/office/drawing/2014/main" id="{139E9E45-3EB8-428D-B900-3E0EB617E6D5}"/>
              </a:ext>
            </a:extLst>
          </p:cNvPr>
          <p:cNvSpPr txBox="1"/>
          <p:nvPr/>
        </p:nvSpPr>
        <p:spPr>
          <a:xfrm>
            <a:off x="2260600" y="-3633152"/>
            <a:ext cx="55880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8" name="!!pARA">
            <a:extLst>
              <a:ext uri="{FF2B5EF4-FFF2-40B4-BE49-F238E27FC236}">
                <a16:creationId xmlns:a16="http://schemas.microsoft.com/office/drawing/2014/main" id="{777A6FE6-E5AD-442C-8306-8E3A0BD69D97}"/>
              </a:ext>
            </a:extLst>
          </p:cNvPr>
          <p:cNvSpPr/>
          <p:nvPr/>
        </p:nvSpPr>
        <p:spPr>
          <a:xfrm>
            <a:off x="-4330700" y="9979768"/>
            <a:ext cx="6934200" cy="6858000"/>
          </a:xfrm>
          <a:prstGeom prst="parallelogram">
            <a:avLst/>
          </a:prstGeom>
          <a:solidFill>
            <a:srgbClr val="FC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
            <a:extLst>
              <a:ext uri="{FF2B5EF4-FFF2-40B4-BE49-F238E27FC236}">
                <a16:creationId xmlns:a16="http://schemas.microsoft.com/office/drawing/2014/main" id="{ED7EEC5D-15E7-4EA2-838D-883929C8D0EB}"/>
              </a:ext>
            </a:extLst>
          </p:cNvPr>
          <p:cNvSpPr/>
          <p:nvPr/>
        </p:nvSpPr>
        <p:spPr>
          <a:xfrm>
            <a:off x="-17470437" y="504371"/>
            <a:ext cx="10058400" cy="584925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D1">
            <a:extLst>
              <a:ext uri="{FF2B5EF4-FFF2-40B4-BE49-F238E27FC236}">
                <a16:creationId xmlns:a16="http://schemas.microsoft.com/office/drawing/2014/main" id="{F03FD645-FFD2-4667-ABA4-C3B8B7EE988A}"/>
              </a:ext>
            </a:extLst>
          </p:cNvPr>
          <p:cNvSpPr/>
          <p:nvPr/>
        </p:nvSpPr>
        <p:spPr>
          <a:xfrm>
            <a:off x="9109528" y="13800657"/>
            <a:ext cx="1632857" cy="1632857"/>
          </a:xfrm>
          <a:prstGeom prst="donut">
            <a:avLst/>
          </a:prstGeom>
          <a:solidFill>
            <a:srgbClr val="FC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1" name="!!d2">
            <a:extLst>
              <a:ext uri="{FF2B5EF4-FFF2-40B4-BE49-F238E27FC236}">
                <a16:creationId xmlns:a16="http://schemas.microsoft.com/office/drawing/2014/main" id="{CFFE04EB-11B6-4B28-B43D-097495EBFEF8}"/>
              </a:ext>
            </a:extLst>
          </p:cNvPr>
          <p:cNvSpPr/>
          <p:nvPr/>
        </p:nvSpPr>
        <p:spPr>
          <a:xfrm>
            <a:off x="10742385" y="8703322"/>
            <a:ext cx="4529683" cy="4529683"/>
          </a:xfrm>
          <a:prstGeom prst="donut">
            <a:avLst/>
          </a:prstGeom>
          <a:solidFill>
            <a:srgbClr val="FCB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5" name="Arrow: Pentagon 9">
            <a:extLst>
              <a:ext uri="{FF2B5EF4-FFF2-40B4-BE49-F238E27FC236}">
                <a16:creationId xmlns:a16="http://schemas.microsoft.com/office/drawing/2014/main" id="{B6A57C78-CDCA-1582-EB72-1DF9A4F32BE3}"/>
              </a:ext>
            </a:extLst>
          </p:cNvPr>
          <p:cNvSpPr/>
          <p:nvPr/>
        </p:nvSpPr>
        <p:spPr>
          <a:xfrm flipH="1">
            <a:off x="17868915" y="-2920152"/>
            <a:ext cx="7294404" cy="1348155"/>
          </a:xfrm>
          <a:prstGeom prst="homePlate">
            <a:avLst>
              <a:gd name="adj" fmla="val 30800"/>
            </a:avLst>
          </a:prstGeom>
          <a:solidFill>
            <a:srgbClr val="FCBB3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Block Diagram</a:t>
            </a:r>
            <a:endParaRPr lang="en-PH" sz="6000" dirty="0">
              <a:latin typeface="Poppins Black" panose="00000A00000000000000" pitchFamily="2" charset="0"/>
              <a:cs typeface="Poppins Black" panose="00000A00000000000000" pitchFamily="2" charset="0"/>
            </a:endParaRPr>
          </a:p>
        </p:txBody>
      </p:sp>
      <p:sp>
        <p:nvSpPr>
          <p:cNvPr id="4" name="Pentagon 3">
            <a:extLst>
              <a:ext uri="{FF2B5EF4-FFF2-40B4-BE49-F238E27FC236}">
                <a16:creationId xmlns:a16="http://schemas.microsoft.com/office/drawing/2014/main" id="{0DADCD36-4125-E344-C09A-5685FCA5B611}"/>
              </a:ext>
            </a:extLst>
          </p:cNvPr>
          <p:cNvSpPr/>
          <p:nvPr/>
        </p:nvSpPr>
        <p:spPr>
          <a:xfrm>
            <a:off x="36576"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Flowchart</a:t>
            </a:r>
          </a:p>
        </p:txBody>
      </p:sp>
      <p:pic>
        <p:nvPicPr>
          <p:cNvPr id="7" name="Picture 6">
            <a:extLst>
              <a:ext uri="{FF2B5EF4-FFF2-40B4-BE49-F238E27FC236}">
                <a16:creationId xmlns:a16="http://schemas.microsoft.com/office/drawing/2014/main" id="{84EA04AA-59BC-345C-55B5-03483952443D}"/>
              </a:ext>
            </a:extLst>
          </p:cNvPr>
          <p:cNvPicPr>
            <a:picLocks noChangeAspect="1"/>
          </p:cNvPicPr>
          <p:nvPr/>
        </p:nvPicPr>
        <p:blipFill>
          <a:blip r:embed="rId2"/>
          <a:stretch>
            <a:fillRect/>
          </a:stretch>
        </p:blipFill>
        <p:spPr>
          <a:xfrm>
            <a:off x="2807138" y="1474732"/>
            <a:ext cx="3318510" cy="5177528"/>
          </a:xfrm>
          <a:prstGeom prst="rect">
            <a:avLst/>
          </a:prstGeom>
        </p:spPr>
      </p:pic>
    </p:spTree>
    <p:extLst>
      <p:ext uri="{BB962C8B-B14F-4D97-AF65-F5344CB8AC3E}">
        <p14:creationId xmlns:p14="http://schemas.microsoft.com/office/powerpoint/2010/main" val="13076062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36FC7C48-1726-43B6-9155-35A752F60E33}"/>
              </a:ext>
            </a:extLst>
          </p:cNvPr>
          <p:cNvSpPr/>
          <p:nvPr/>
        </p:nvSpPr>
        <p:spPr>
          <a:xfrm rot="13500000">
            <a:off x="6202825" y="-3719607"/>
            <a:ext cx="14997812" cy="14639812"/>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L-Shape 2">
            <a:extLst>
              <a:ext uri="{FF2B5EF4-FFF2-40B4-BE49-F238E27FC236}">
                <a16:creationId xmlns:a16="http://schemas.microsoft.com/office/drawing/2014/main" id="{BF3F031E-5935-4176-9254-37B20EA5E48C}"/>
              </a:ext>
            </a:extLst>
          </p:cNvPr>
          <p:cNvSpPr/>
          <p:nvPr/>
        </p:nvSpPr>
        <p:spPr>
          <a:xfrm rot="13500000">
            <a:off x="7650761" y="-4219248"/>
            <a:ext cx="15072234" cy="15837908"/>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8">
            <a:extLst>
              <a:ext uri="{FF2B5EF4-FFF2-40B4-BE49-F238E27FC236}">
                <a16:creationId xmlns:a16="http://schemas.microsoft.com/office/drawing/2014/main" id="{807C64EA-638D-4AFA-AFB8-49527E3312E7}"/>
              </a:ext>
            </a:extLst>
          </p:cNvPr>
          <p:cNvSpPr txBox="1"/>
          <p:nvPr/>
        </p:nvSpPr>
        <p:spPr>
          <a:xfrm>
            <a:off x="16833671" y="1215983"/>
            <a:ext cx="5299849" cy="1938992"/>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6" name="!!T10">
            <a:extLst>
              <a:ext uri="{FF2B5EF4-FFF2-40B4-BE49-F238E27FC236}">
                <a16:creationId xmlns:a16="http://schemas.microsoft.com/office/drawing/2014/main" id="{BC5F681D-319B-4108-A197-34CA0478CBC8}"/>
              </a:ext>
            </a:extLst>
          </p:cNvPr>
          <p:cNvSpPr txBox="1"/>
          <p:nvPr/>
        </p:nvSpPr>
        <p:spPr>
          <a:xfrm>
            <a:off x="2071914" y="-9677408"/>
            <a:ext cx="5776686" cy="1938992"/>
          </a:xfrm>
          <a:prstGeom prst="rect">
            <a:avLst/>
          </a:prstGeom>
          <a:noFill/>
        </p:spPr>
        <p:txBody>
          <a:bodyPr wrap="squar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7" name="!!ST10">
            <a:extLst>
              <a:ext uri="{FF2B5EF4-FFF2-40B4-BE49-F238E27FC236}">
                <a16:creationId xmlns:a16="http://schemas.microsoft.com/office/drawing/2014/main" id="{139E9E45-3EB8-428D-B900-3E0EB617E6D5}"/>
              </a:ext>
            </a:extLst>
          </p:cNvPr>
          <p:cNvSpPr txBox="1"/>
          <p:nvPr/>
        </p:nvSpPr>
        <p:spPr>
          <a:xfrm>
            <a:off x="2260600" y="-3633152"/>
            <a:ext cx="55880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5" name="Arrow: Pentagon 9">
            <a:extLst>
              <a:ext uri="{FF2B5EF4-FFF2-40B4-BE49-F238E27FC236}">
                <a16:creationId xmlns:a16="http://schemas.microsoft.com/office/drawing/2014/main" id="{B6A57C78-CDCA-1582-EB72-1DF9A4F32BE3}"/>
              </a:ext>
            </a:extLst>
          </p:cNvPr>
          <p:cNvSpPr/>
          <p:nvPr/>
        </p:nvSpPr>
        <p:spPr>
          <a:xfrm flipH="1">
            <a:off x="17868915" y="-2920152"/>
            <a:ext cx="7294404" cy="1348155"/>
          </a:xfrm>
          <a:prstGeom prst="homePlate">
            <a:avLst>
              <a:gd name="adj" fmla="val 30800"/>
            </a:avLst>
          </a:prstGeom>
          <a:solidFill>
            <a:srgbClr val="FCBB3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Block Diagram</a:t>
            </a:r>
            <a:endParaRPr lang="en-PH" sz="6000" dirty="0">
              <a:latin typeface="Poppins Black" panose="00000A00000000000000" pitchFamily="2" charset="0"/>
              <a:cs typeface="Poppins Black" panose="00000A00000000000000" pitchFamily="2" charset="0"/>
            </a:endParaRPr>
          </a:p>
        </p:txBody>
      </p:sp>
      <p:pic>
        <p:nvPicPr>
          <p:cNvPr id="4" name="Picture 3">
            <a:extLst>
              <a:ext uri="{FF2B5EF4-FFF2-40B4-BE49-F238E27FC236}">
                <a16:creationId xmlns:a16="http://schemas.microsoft.com/office/drawing/2014/main" id="{5D7C16D8-F207-FD5D-34D5-7D1A468ACA9C}"/>
              </a:ext>
            </a:extLst>
          </p:cNvPr>
          <p:cNvPicPr>
            <a:picLocks noChangeAspect="1"/>
          </p:cNvPicPr>
          <p:nvPr/>
        </p:nvPicPr>
        <p:blipFill>
          <a:blip r:embed="rId2"/>
          <a:stretch>
            <a:fillRect/>
          </a:stretch>
        </p:blipFill>
        <p:spPr>
          <a:xfrm>
            <a:off x="3874588" y="0"/>
            <a:ext cx="7441112" cy="11609595"/>
          </a:xfrm>
          <a:prstGeom prst="rect">
            <a:avLst/>
          </a:prstGeom>
        </p:spPr>
      </p:pic>
      <p:sp>
        <p:nvSpPr>
          <p:cNvPr id="7" name="Pentagon 6">
            <a:extLst>
              <a:ext uri="{FF2B5EF4-FFF2-40B4-BE49-F238E27FC236}">
                <a16:creationId xmlns:a16="http://schemas.microsoft.com/office/drawing/2014/main" id="{70D1E58B-2DE9-C233-3EE8-E5B2D283BDE9}"/>
              </a:ext>
            </a:extLst>
          </p:cNvPr>
          <p:cNvSpPr/>
          <p:nvPr/>
        </p:nvSpPr>
        <p:spPr>
          <a:xfrm>
            <a:off x="36576" y="-230886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Flowchart</a:t>
            </a:r>
          </a:p>
        </p:txBody>
      </p:sp>
    </p:spTree>
    <p:extLst>
      <p:ext uri="{BB962C8B-B14F-4D97-AF65-F5344CB8AC3E}">
        <p14:creationId xmlns:p14="http://schemas.microsoft.com/office/powerpoint/2010/main" val="14711153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36FC7C48-1726-43B6-9155-35A752F60E33}"/>
              </a:ext>
            </a:extLst>
          </p:cNvPr>
          <p:cNvSpPr/>
          <p:nvPr/>
        </p:nvSpPr>
        <p:spPr>
          <a:xfrm rot="13500000">
            <a:off x="6202825" y="-3719607"/>
            <a:ext cx="14997812" cy="14639812"/>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L-Shape 2">
            <a:extLst>
              <a:ext uri="{FF2B5EF4-FFF2-40B4-BE49-F238E27FC236}">
                <a16:creationId xmlns:a16="http://schemas.microsoft.com/office/drawing/2014/main" id="{BF3F031E-5935-4176-9254-37B20EA5E48C}"/>
              </a:ext>
            </a:extLst>
          </p:cNvPr>
          <p:cNvSpPr/>
          <p:nvPr/>
        </p:nvSpPr>
        <p:spPr>
          <a:xfrm rot="13500000">
            <a:off x="7650761" y="-4219248"/>
            <a:ext cx="15072234" cy="15837908"/>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8">
            <a:extLst>
              <a:ext uri="{FF2B5EF4-FFF2-40B4-BE49-F238E27FC236}">
                <a16:creationId xmlns:a16="http://schemas.microsoft.com/office/drawing/2014/main" id="{807C64EA-638D-4AFA-AFB8-49527E3312E7}"/>
              </a:ext>
            </a:extLst>
          </p:cNvPr>
          <p:cNvSpPr txBox="1"/>
          <p:nvPr/>
        </p:nvSpPr>
        <p:spPr>
          <a:xfrm>
            <a:off x="16833671" y="1215983"/>
            <a:ext cx="5299849" cy="1938992"/>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6" name="!!T10">
            <a:extLst>
              <a:ext uri="{FF2B5EF4-FFF2-40B4-BE49-F238E27FC236}">
                <a16:creationId xmlns:a16="http://schemas.microsoft.com/office/drawing/2014/main" id="{BC5F681D-319B-4108-A197-34CA0478CBC8}"/>
              </a:ext>
            </a:extLst>
          </p:cNvPr>
          <p:cNvSpPr txBox="1"/>
          <p:nvPr/>
        </p:nvSpPr>
        <p:spPr>
          <a:xfrm>
            <a:off x="2071914" y="-9677408"/>
            <a:ext cx="5776686" cy="1938992"/>
          </a:xfrm>
          <a:prstGeom prst="rect">
            <a:avLst/>
          </a:prstGeom>
          <a:noFill/>
        </p:spPr>
        <p:txBody>
          <a:bodyPr wrap="squar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7" name="!!ST10">
            <a:extLst>
              <a:ext uri="{FF2B5EF4-FFF2-40B4-BE49-F238E27FC236}">
                <a16:creationId xmlns:a16="http://schemas.microsoft.com/office/drawing/2014/main" id="{139E9E45-3EB8-428D-B900-3E0EB617E6D5}"/>
              </a:ext>
            </a:extLst>
          </p:cNvPr>
          <p:cNvSpPr txBox="1"/>
          <p:nvPr/>
        </p:nvSpPr>
        <p:spPr>
          <a:xfrm>
            <a:off x="2260600" y="-3633152"/>
            <a:ext cx="55880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5" name="Arrow: Pentagon 9">
            <a:extLst>
              <a:ext uri="{FF2B5EF4-FFF2-40B4-BE49-F238E27FC236}">
                <a16:creationId xmlns:a16="http://schemas.microsoft.com/office/drawing/2014/main" id="{B6A57C78-CDCA-1582-EB72-1DF9A4F32BE3}"/>
              </a:ext>
            </a:extLst>
          </p:cNvPr>
          <p:cNvSpPr/>
          <p:nvPr/>
        </p:nvSpPr>
        <p:spPr>
          <a:xfrm flipH="1">
            <a:off x="17868915" y="-2920152"/>
            <a:ext cx="7294404" cy="1348155"/>
          </a:xfrm>
          <a:prstGeom prst="homePlate">
            <a:avLst>
              <a:gd name="adj" fmla="val 30800"/>
            </a:avLst>
          </a:prstGeom>
          <a:solidFill>
            <a:srgbClr val="FCBB3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Block Diagram</a:t>
            </a:r>
            <a:endParaRPr lang="en-PH" sz="6000" dirty="0">
              <a:latin typeface="Poppins Black" panose="00000A00000000000000" pitchFamily="2" charset="0"/>
              <a:cs typeface="Poppins Black" panose="00000A00000000000000" pitchFamily="2" charset="0"/>
            </a:endParaRPr>
          </a:p>
        </p:txBody>
      </p:sp>
      <p:pic>
        <p:nvPicPr>
          <p:cNvPr id="7" name="Picture 6">
            <a:extLst>
              <a:ext uri="{FF2B5EF4-FFF2-40B4-BE49-F238E27FC236}">
                <a16:creationId xmlns:a16="http://schemas.microsoft.com/office/drawing/2014/main" id="{6F57D986-A9E3-4E59-5F4C-4349BAA1C61F}"/>
              </a:ext>
            </a:extLst>
          </p:cNvPr>
          <p:cNvPicPr>
            <a:picLocks noChangeAspect="1"/>
          </p:cNvPicPr>
          <p:nvPr/>
        </p:nvPicPr>
        <p:blipFill>
          <a:blip r:embed="rId2"/>
          <a:stretch>
            <a:fillRect/>
          </a:stretch>
        </p:blipFill>
        <p:spPr>
          <a:xfrm>
            <a:off x="3876855" y="-4751595"/>
            <a:ext cx="7441112" cy="11609595"/>
          </a:xfrm>
          <a:prstGeom prst="rect">
            <a:avLst/>
          </a:prstGeom>
        </p:spPr>
      </p:pic>
      <p:sp>
        <p:nvSpPr>
          <p:cNvPr id="9" name="Pentagon 8">
            <a:extLst>
              <a:ext uri="{FF2B5EF4-FFF2-40B4-BE49-F238E27FC236}">
                <a16:creationId xmlns:a16="http://schemas.microsoft.com/office/drawing/2014/main" id="{DE13B982-B450-EF4F-48B2-CEBDA9BF917A}"/>
              </a:ext>
            </a:extLst>
          </p:cNvPr>
          <p:cNvSpPr/>
          <p:nvPr/>
        </p:nvSpPr>
        <p:spPr>
          <a:xfrm>
            <a:off x="36576" y="-230886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Flowchart</a:t>
            </a:r>
          </a:p>
        </p:txBody>
      </p:sp>
    </p:spTree>
    <p:extLst>
      <p:ext uri="{BB962C8B-B14F-4D97-AF65-F5344CB8AC3E}">
        <p14:creationId xmlns:p14="http://schemas.microsoft.com/office/powerpoint/2010/main" val="35693136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36FC7C48-1726-43B6-9155-35A752F60E33}"/>
              </a:ext>
            </a:extLst>
          </p:cNvPr>
          <p:cNvSpPr/>
          <p:nvPr/>
        </p:nvSpPr>
        <p:spPr>
          <a:xfrm rot="13500000">
            <a:off x="5019384"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L-Shape 2">
            <a:extLst>
              <a:ext uri="{FF2B5EF4-FFF2-40B4-BE49-F238E27FC236}">
                <a16:creationId xmlns:a16="http://schemas.microsoft.com/office/drawing/2014/main" id="{BF3F031E-5935-4176-9254-37B20EA5E48C}"/>
              </a:ext>
            </a:extLst>
          </p:cNvPr>
          <p:cNvSpPr/>
          <p:nvPr/>
        </p:nvSpPr>
        <p:spPr>
          <a:xfrm rot="13500000">
            <a:off x="6296826"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t8">
            <a:extLst>
              <a:ext uri="{FF2B5EF4-FFF2-40B4-BE49-F238E27FC236}">
                <a16:creationId xmlns:a16="http://schemas.microsoft.com/office/drawing/2014/main" id="{807C64EA-638D-4AFA-AFB8-49527E3312E7}"/>
              </a:ext>
            </a:extLst>
          </p:cNvPr>
          <p:cNvSpPr txBox="1"/>
          <p:nvPr/>
        </p:nvSpPr>
        <p:spPr>
          <a:xfrm>
            <a:off x="16833671" y="1215983"/>
            <a:ext cx="5299849" cy="1938992"/>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6" name="!!T10">
            <a:extLst>
              <a:ext uri="{FF2B5EF4-FFF2-40B4-BE49-F238E27FC236}">
                <a16:creationId xmlns:a16="http://schemas.microsoft.com/office/drawing/2014/main" id="{BC5F681D-319B-4108-A197-34CA0478CBC8}"/>
              </a:ext>
            </a:extLst>
          </p:cNvPr>
          <p:cNvSpPr txBox="1"/>
          <p:nvPr/>
        </p:nvSpPr>
        <p:spPr>
          <a:xfrm>
            <a:off x="2071914" y="-9677408"/>
            <a:ext cx="5776686" cy="1938992"/>
          </a:xfrm>
          <a:prstGeom prst="rect">
            <a:avLst/>
          </a:prstGeom>
          <a:noFill/>
        </p:spPr>
        <p:txBody>
          <a:bodyPr wrap="squar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7" name="!!ST10">
            <a:extLst>
              <a:ext uri="{FF2B5EF4-FFF2-40B4-BE49-F238E27FC236}">
                <a16:creationId xmlns:a16="http://schemas.microsoft.com/office/drawing/2014/main" id="{139E9E45-3EB8-428D-B900-3E0EB617E6D5}"/>
              </a:ext>
            </a:extLst>
          </p:cNvPr>
          <p:cNvSpPr txBox="1"/>
          <p:nvPr/>
        </p:nvSpPr>
        <p:spPr>
          <a:xfrm>
            <a:off x="2260600" y="-3633152"/>
            <a:ext cx="55880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8" name="!!pARA">
            <a:extLst>
              <a:ext uri="{FF2B5EF4-FFF2-40B4-BE49-F238E27FC236}">
                <a16:creationId xmlns:a16="http://schemas.microsoft.com/office/drawing/2014/main" id="{777A6FE6-E5AD-442C-8306-8E3A0BD69D97}"/>
              </a:ext>
            </a:extLst>
          </p:cNvPr>
          <p:cNvSpPr/>
          <p:nvPr/>
        </p:nvSpPr>
        <p:spPr>
          <a:xfrm>
            <a:off x="-4330700" y="9979768"/>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
            <a:extLst>
              <a:ext uri="{FF2B5EF4-FFF2-40B4-BE49-F238E27FC236}">
                <a16:creationId xmlns:a16="http://schemas.microsoft.com/office/drawing/2014/main" id="{ED7EEC5D-15E7-4EA2-838D-883929C8D0EB}"/>
              </a:ext>
            </a:extLst>
          </p:cNvPr>
          <p:cNvSpPr/>
          <p:nvPr/>
        </p:nvSpPr>
        <p:spPr>
          <a:xfrm>
            <a:off x="-17470437" y="504371"/>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D1">
            <a:extLst>
              <a:ext uri="{FF2B5EF4-FFF2-40B4-BE49-F238E27FC236}">
                <a16:creationId xmlns:a16="http://schemas.microsoft.com/office/drawing/2014/main" id="{F03FD645-FFD2-4667-ABA4-C3B8B7EE988A}"/>
              </a:ext>
            </a:extLst>
          </p:cNvPr>
          <p:cNvSpPr/>
          <p:nvPr/>
        </p:nvSpPr>
        <p:spPr>
          <a:xfrm>
            <a:off x="9109528" y="13800657"/>
            <a:ext cx="1632857" cy="1632857"/>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1" name="!!d2">
            <a:extLst>
              <a:ext uri="{FF2B5EF4-FFF2-40B4-BE49-F238E27FC236}">
                <a16:creationId xmlns:a16="http://schemas.microsoft.com/office/drawing/2014/main" id="{CFFE04EB-11B6-4B28-B43D-097495EBFEF8}"/>
              </a:ext>
            </a:extLst>
          </p:cNvPr>
          <p:cNvSpPr/>
          <p:nvPr/>
        </p:nvSpPr>
        <p:spPr>
          <a:xfrm>
            <a:off x="10742385" y="8703322"/>
            <a:ext cx="4529683" cy="4529683"/>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5" name="Arrow: Pentagon 9">
            <a:extLst>
              <a:ext uri="{FF2B5EF4-FFF2-40B4-BE49-F238E27FC236}">
                <a16:creationId xmlns:a16="http://schemas.microsoft.com/office/drawing/2014/main" id="{B6A57C78-CDCA-1582-EB72-1DF9A4F32BE3}"/>
              </a:ext>
            </a:extLst>
          </p:cNvPr>
          <p:cNvSpPr/>
          <p:nvPr/>
        </p:nvSpPr>
        <p:spPr>
          <a:xfrm flipH="1">
            <a:off x="17868915" y="-2920152"/>
            <a:ext cx="7294404" cy="1348155"/>
          </a:xfrm>
          <a:prstGeom prst="homePlate">
            <a:avLst>
              <a:gd name="adj" fmla="val 30800"/>
            </a:avLst>
          </a:prstGeom>
          <a:solidFill>
            <a:srgbClr val="FCBB3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Block Diagram</a:t>
            </a:r>
            <a:endParaRPr lang="en-PH" sz="6000" dirty="0">
              <a:latin typeface="Poppins Black" panose="00000A00000000000000" pitchFamily="2" charset="0"/>
              <a:cs typeface="Poppins Black" panose="00000A00000000000000" pitchFamily="2" charset="0"/>
            </a:endParaRPr>
          </a:p>
        </p:txBody>
      </p:sp>
      <p:sp>
        <p:nvSpPr>
          <p:cNvPr id="6" name="Pentagon 5">
            <a:extLst>
              <a:ext uri="{FF2B5EF4-FFF2-40B4-BE49-F238E27FC236}">
                <a16:creationId xmlns:a16="http://schemas.microsoft.com/office/drawing/2014/main" id="{2DA27940-9CDC-618B-E3AB-BD2E5B65D8CD}"/>
              </a:ext>
            </a:extLst>
          </p:cNvPr>
          <p:cNvSpPr/>
          <p:nvPr/>
        </p:nvSpPr>
        <p:spPr>
          <a:xfrm>
            <a:off x="-7430638"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Block Diagram</a:t>
            </a:r>
          </a:p>
        </p:txBody>
      </p:sp>
      <p:sp>
        <p:nvSpPr>
          <p:cNvPr id="4" name="Pentagon 3">
            <a:extLst>
              <a:ext uri="{FF2B5EF4-FFF2-40B4-BE49-F238E27FC236}">
                <a16:creationId xmlns:a16="http://schemas.microsoft.com/office/drawing/2014/main" id="{4727FF91-1520-676D-5242-D3D33FC121DA}"/>
              </a:ext>
            </a:extLst>
          </p:cNvPr>
          <p:cNvSpPr/>
          <p:nvPr/>
        </p:nvSpPr>
        <p:spPr>
          <a:xfrm>
            <a:off x="0"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Flowchart</a:t>
            </a:r>
          </a:p>
        </p:txBody>
      </p:sp>
      <p:pic>
        <p:nvPicPr>
          <p:cNvPr id="9" name="Picture 8">
            <a:extLst>
              <a:ext uri="{FF2B5EF4-FFF2-40B4-BE49-F238E27FC236}">
                <a16:creationId xmlns:a16="http://schemas.microsoft.com/office/drawing/2014/main" id="{67464D13-1A62-0F62-2CEC-4BF20D2E17C5}"/>
              </a:ext>
            </a:extLst>
          </p:cNvPr>
          <p:cNvPicPr>
            <a:picLocks noChangeAspect="1"/>
          </p:cNvPicPr>
          <p:nvPr/>
        </p:nvPicPr>
        <p:blipFill>
          <a:blip r:embed="rId2"/>
          <a:stretch>
            <a:fillRect/>
          </a:stretch>
        </p:blipFill>
        <p:spPr>
          <a:xfrm>
            <a:off x="2807138" y="1474732"/>
            <a:ext cx="3288862" cy="5131271"/>
          </a:xfrm>
          <a:prstGeom prst="rect">
            <a:avLst/>
          </a:prstGeom>
        </p:spPr>
      </p:pic>
      <p:grpSp>
        <p:nvGrpSpPr>
          <p:cNvPr id="10" name="Group 9">
            <a:extLst>
              <a:ext uri="{FF2B5EF4-FFF2-40B4-BE49-F238E27FC236}">
                <a16:creationId xmlns:a16="http://schemas.microsoft.com/office/drawing/2014/main" id="{122D870B-37F3-F7A0-4F5C-0E6DD1B308AD}"/>
              </a:ext>
            </a:extLst>
          </p:cNvPr>
          <p:cNvGrpSpPr>
            <a:grpSpLocks noChangeAspect="1"/>
          </p:cNvGrpSpPr>
          <p:nvPr/>
        </p:nvGrpSpPr>
        <p:grpSpPr>
          <a:xfrm>
            <a:off x="-8591501" y="1421733"/>
            <a:ext cx="7778808" cy="4727607"/>
            <a:chOff x="1569504" y="657340"/>
            <a:chExt cx="9106517" cy="5534528"/>
          </a:xfrm>
        </p:grpSpPr>
        <p:sp>
          <p:nvSpPr>
            <p:cNvPr id="11" name="Rectangle 10">
              <a:extLst>
                <a:ext uri="{FF2B5EF4-FFF2-40B4-BE49-F238E27FC236}">
                  <a16:creationId xmlns:a16="http://schemas.microsoft.com/office/drawing/2014/main" id="{64583546-DA8A-14A0-357B-6B1CD53011E4}"/>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5D331919-D92F-90E2-0574-372A6EFF25FC}"/>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 SUPPLY</a:t>
              </a:r>
            </a:p>
          </p:txBody>
        </p:sp>
        <p:sp>
          <p:nvSpPr>
            <p:cNvPr id="13" name="Rectangle 12">
              <a:extLst>
                <a:ext uri="{FF2B5EF4-FFF2-40B4-BE49-F238E27FC236}">
                  <a16:creationId xmlns:a16="http://schemas.microsoft.com/office/drawing/2014/main" id="{6B79F69E-BD2D-1278-353C-6060C6F1B82A}"/>
                </a:ext>
              </a:extLst>
            </p:cNvPr>
            <p:cNvSpPr/>
            <p:nvPr/>
          </p:nvSpPr>
          <p:spPr>
            <a:xfrm>
              <a:off x="1569504" y="3055635"/>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VOLTAGE REGULATOR</a:t>
              </a:r>
            </a:p>
          </p:txBody>
        </p:sp>
        <p:sp>
          <p:nvSpPr>
            <p:cNvPr id="14" name="Rectangle 13">
              <a:extLst>
                <a:ext uri="{FF2B5EF4-FFF2-40B4-BE49-F238E27FC236}">
                  <a16:creationId xmlns:a16="http://schemas.microsoft.com/office/drawing/2014/main" id="{9D70C55D-32AF-9B86-7230-682D3B072C98}"/>
                </a:ext>
              </a:extLst>
            </p:cNvPr>
            <p:cNvSpPr/>
            <p:nvPr/>
          </p:nvSpPr>
          <p:spPr>
            <a:xfrm>
              <a:off x="6462346" y="545393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TABLET</a:t>
              </a:r>
            </a:p>
          </p:txBody>
        </p:sp>
        <p:sp>
          <p:nvSpPr>
            <p:cNvPr id="15" name="Rectangle 14">
              <a:extLst>
                <a:ext uri="{FF2B5EF4-FFF2-40B4-BE49-F238E27FC236}">
                  <a16:creationId xmlns:a16="http://schemas.microsoft.com/office/drawing/2014/main" id="{1A65D1B8-8B21-15EE-624F-8F2E8A158B69}"/>
                </a:ext>
              </a:extLst>
            </p:cNvPr>
            <p:cNvSpPr/>
            <p:nvPr/>
          </p:nvSpPr>
          <p:spPr>
            <a:xfrm>
              <a:off x="8908767"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TEMPERATURE SENSOR</a:t>
              </a:r>
            </a:p>
          </p:txBody>
        </p:sp>
        <p:sp>
          <p:nvSpPr>
            <p:cNvPr id="22" name="Rectangle 21">
              <a:extLst>
                <a:ext uri="{FF2B5EF4-FFF2-40B4-BE49-F238E27FC236}">
                  <a16:creationId xmlns:a16="http://schemas.microsoft.com/office/drawing/2014/main" id="{94AAE3C7-0309-E273-C1A3-171F93CEDA99}"/>
                </a:ext>
              </a:extLst>
            </p:cNvPr>
            <p:cNvSpPr/>
            <p:nvPr/>
          </p:nvSpPr>
          <p:spPr>
            <a:xfrm>
              <a:off x="8908767" y="4141793"/>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PULSE SENSOR</a:t>
              </a:r>
            </a:p>
          </p:txBody>
        </p:sp>
        <p:sp>
          <p:nvSpPr>
            <p:cNvPr id="23" name="Rectangle 22">
              <a:extLst>
                <a:ext uri="{FF2B5EF4-FFF2-40B4-BE49-F238E27FC236}">
                  <a16:creationId xmlns:a16="http://schemas.microsoft.com/office/drawing/2014/main" id="{6355FC57-7697-E293-5A51-B1C83B7F7079}"/>
                </a:ext>
              </a:extLst>
            </p:cNvPr>
            <p:cNvSpPr/>
            <p:nvPr/>
          </p:nvSpPr>
          <p:spPr>
            <a:xfrm>
              <a:off x="4015925" y="1969477"/>
              <a:ext cx="1767254" cy="182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MACHINE</a:t>
              </a:r>
            </a:p>
          </p:txBody>
        </p:sp>
        <p:sp>
          <p:nvSpPr>
            <p:cNvPr id="24" name="Rectangle 23">
              <a:extLst>
                <a:ext uri="{FF2B5EF4-FFF2-40B4-BE49-F238E27FC236}">
                  <a16:creationId xmlns:a16="http://schemas.microsoft.com/office/drawing/2014/main" id="{8CFDC14D-D55F-C4DD-E5C7-A45455FBCA19}"/>
                </a:ext>
              </a:extLst>
            </p:cNvPr>
            <p:cNvSpPr/>
            <p:nvPr/>
          </p:nvSpPr>
          <p:spPr>
            <a:xfrm>
              <a:off x="6462346" y="1969477"/>
              <a:ext cx="1767254" cy="2910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ARDUINO</a:t>
              </a:r>
            </a:p>
          </p:txBody>
        </p:sp>
        <p:sp>
          <p:nvSpPr>
            <p:cNvPr id="25" name="Rectangle 24">
              <a:extLst>
                <a:ext uri="{FF2B5EF4-FFF2-40B4-BE49-F238E27FC236}">
                  <a16:creationId xmlns:a16="http://schemas.microsoft.com/office/drawing/2014/main" id="{1E6A4144-6409-B9D3-529E-F88391630035}"/>
                </a:ext>
              </a:extLst>
            </p:cNvPr>
            <p:cNvSpPr/>
            <p:nvPr/>
          </p:nvSpPr>
          <p:spPr>
            <a:xfrm>
              <a:off x="6462346" y="65734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OLED DISPLAY</a:t>
              </a:r>
            </a:p>
          </p:txBody>
        </p:sp>
        <p:cxnSp>
          <p:nvCxnSpPr>
            <p:cNvPr id="26" name="Straight Arrow Connector 25">
              <a:extLst>
                <a:ext uri="{FF2B5EF4-FFF2-40B4-BE49-F238E27FC236}">
                  <a16:creationId xmlns:a16="http://schemas.microsoft.com/office/drawing/2014/main" id="{55BFE91C-7696-C75B-47B1-798237425384}"/>
                </a:ext>
              </a:extLst>
            </p:cNvPr>
            <p:cNvCxnSpPr>
              <a:stCxn id="24" idx="0"/>
              <a:endCxn id="25" idx="2"/>
            </p:cNvCxnSpPr>
            <p:nvPr/>
          </p:nvCxnSpPr>
          <p:spPr>
            <a:xfrm flipV="1">
              <a:off x="7345973" y="1395278"/>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97C120D-D5A1-F083-E659-3BCE79140DC2}"/>
                </a:ext>
              </a:extLst>
            </p:cNvPr>
            <p:cNvCxnSpPr>
              <a:stCxn id="15" idx="1"/>
            </p:cNvCxnSpPr>
            <p:nvPr/>
          </p:nvCxnSpPr>
          <p:spPr>
            <a:xfrm flipH="1">
              <a:off x="8229600" y="2338446"/>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21AE8C3-4B85-1646-7CBF-0F78A65158C6}"/>
                </a:ext>
              </a:extLst>
            </p:cNvPr>
            <p:cNvCxnSpPr/>
            <p:nvPr/>
          </p:nvCxnSpPr>
          <p:spPr>
            <a:xfrm flipH="1">
              <a:off x="8229599" y="4510762"/>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E194453-3A96-BF8D-A4A9-61D3914AA787}"/>
                </a:ext>
              </a:extLst>
            </p:cNvPr>
            <p:cNvCxnSpPr/>
            <p:nvPr/>
          </p:nvCxnSpPr>
          <p:spPr>
            <a:xfrm flipH="1">
              <a:off x="5783179" y="288152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F51EA49-7566-6A10-2F96-A63A3083C1A2}"/>
                </a:ext>
              </a:extLst>
            </p:cNvPr>
            <p:cNvCxnSpPr>
              <a:stCxn id="12" idx="2"/>
              <a:endCxn id="13" idx="0"/>
            </p:cNvCxnSpPr>
            <p:nvPr/>
          </p:nvCxnSpPr>
          <p:spPr>
            <a:xfrm>
              <a:off x="2453131" y="2707415"/>
              <a:ext cx="0" cy="3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0EAE4B3-422F-9561-110D-FBB8FA126779}"/>
                </a:ext>
              </a:extLst>
            </p:cNvPr>
            <p:cNvCxnSpPr>
              <a:stCxn id="13" idx="3"/>
            </p:cNvCxnSpPr>
            <p:nvPr/>
          </p:nvCxnSpPr>
          <p:spPr>
            <a:xfrm>
              <a:off x="3336758" y="3424604"/>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7D562A-6817-DC21-E96E-865D30120845}"/>
                </a:ext>
              </a:extLst>
            </p:cNvPr>
            <p:cNvCxnSpPr/>
            <p:nvPr/>
          </p:nvCxnSpPr>
          <p:spPr>
            <a:xfrm>
              <a:off x="5783177" y="305563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22BE453-736C-78FA-7034-B4B238CDAC68}"/>
                </a:ext>
              </a:extLst>
            </p:cNvPr>
            <p:cNvCxnSpPr>
              <a:stCxn id="24" idx="2"/>
              <a:endCxn id="14" idx="0"/>
            </p:cNvCxnSpPr>
            <p:nvPr/>
          </p:nvCxnSpPr>
          <p:spPr>
            <a:xfrm>
              <a:off x="7345973" y="4879731"/>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8979815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
            <a:extLst>
              <a:ext uri="{FF2B5EF4-FFF2-40B4-BE49-F238E27FC236}">
                <a16:creationId xmlns:a16="http://schemas.microsoft.com/office/drawing/2014/main" id="{428B17CA-995F-4FEF-AFC0-0E949520AFED}"/>
              </a:ext>
            </a:extLst>
          </p:cNvPr>
          <p:cNvSpPr/>
          <p:nvPr/>
        </p:nvSpPr>
        <p:spPr>
          <a:xfrm>
            <a:off x="-1790700" y="0"/>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Recta">
            <a:extLst>
              <a:ext uri="{FF2B5EF4-FFF2-40B4-BE49-F238E27FC236}">
                <a16:creationId xmlns:a16="http://schemas.microsoft.com/office/drawing/2014/main" id="{E62B8C75-30C3-4B94-8EB7-EAE6C2C94FD1}"/>
              </a:ext>
            </a:extLst>
          </p:cNvPr>
          <p:cNvSpPr/>
          <p:nvPr/>
        </p:nvSpPr>
        <p:spPr>
          <a:xfrm>
            <a:off x="951387" y="767550"/>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1">
            <a:extLst>
              <a:ext uri="{FF2B5EF4-FFF2-40B4-BE49-F238E27FC236}">
                <a16:creationId xmlns:a16="http://schemas.microsoft.com/office/drawing/2014/main" id="{38E96324-BAFA-4788-A0B3-F5BE15DF9537}"/>
              </a:ext>
            </a:extLst>
          </p:cNvPr>
          <p:cNvSpPr/>
          <p:nvPr/>
        </p:nvSpPr>
        <p:spPr>
          <a:xfrm>
            <a:off x="9109528" y="4619170"/>
            <a:ext cx="3468915" cy="3468915"/>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5" name="!!d2">
            <a:extLst>
              <a:ext uri="{FF2B5EF4-FFF2-40B4-BE49-F238E27FC236}">
                <a16:creationId xmlns:a16="http://schemas.microsoft.com/office/drawing/2014/main" id="{4729D233-655D-42FF-9F4F-9EB9548B9940}"/>
              </a:ext>
            </a:extLst>
          </p:cNvPr>
          <p:cNvSpPr/>
          <p:nvPr/>
        </p:nvSpPr>
        <p:spPr>
          <a:xfrm>
            <a:off x="10742385" y="3106055"/>
            <a:ext cx="1260929" cy="1260929"/>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8" name="L-Shape 7">
            <a:extLst>
              <a:ext uri="{FF2B5EF4-FFF2-40B4-BE49-F238E27FC236}">
                <a16:creationId xmlns:a16="http://schemas.microsoft.com/office/drawing/2014/main" id="{3E477A7D-7CCE-4D81-A795-E579BD74C1D9}"/>
              </a:ext>
            </a:extLst>
          </p:cNvPr>
          <p:cNvSpPr/>
          <p:nvPr/>
        </p:nvSpPr>
        <p:spPr>
          <a:xfrm rot="13500000">
            <a:off x="20787397"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L-Shape 8">
            <a:extLst>
              <a:ext uri="{FF2B5EF4-FFF2-40B4-BE49-F238E27FC236}">
                <a16:creationId xmlns:a16="http://schemas.microsoft.com/office/drawing/2014/main" id="{8AB04F02-79F4-4970-9685-3BDE668C8105}"/>
              </a:ext>
            </a:extLst>
          </p:cNvPr>
          <p:cNvSpPr/>
          <p:nvPr/>
        </p:nvSpPr>
        <p:spPr>
          <a:xfrm rot="13500000">
            <a:off x="27246959"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 name="Picture 2">
            <a:extLst>
              <a:ext uri="{FF2B5EF4-FFF2-40B4-BE49-F238E27FC236}">
                <a16:creationId xmlns:a16="http://schemas.microsoft.com/office/drawing/2014/main" id="{08EC2F54-C9E6-48E9-92BF-80C48E196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527" y="815356"/>
            <a:ext cx="4581397" cy="458139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8">
            <a:extLst>
              <a:ext uri="{FF2B5EF4-FFF2-40B4-BE49-F238E27FC236}">
                <a16:creationId xmlns:a16="http://schemas.microsoft.com/office/drawing/2014/main" id="{13879826-12FD-4D8E-B476-103806F4C901}"/>
              </a:ext>
            </a:extLst>
          </p:cNvPr>
          <p:cNvSpPr txBox="1"/>
          <p:nvPr/>
        </p:nvSpPr>
        <p:spPr>
          <a:xfrm>
            <a:off x="13075430" y="1533653"/>
            <a:ext cx="5299849" cy="1938992"/>
          </a:xfrm>
          <a:prstGeom prst="rect">
            <a:avLst/>
          </a:prstGeom>
          <a:noFill/>
        </p:spPr>
        <p:txBody>
          <a:bodyPr wrap="none" rtlCol="0">
            <a:spAutoFit/>
          </a:bodyPr>
          <a:lstStyle/>
          <a:p>
            <a:r>
              <a:rPr lang="en-US" sz="6000" dirty="0">
                <a:latin typeface="Poppins Black" panose="00000A00000000000000" pitchFamily="2" charset="0"/>
                <a:cs typeface="Poppins Black" panose="00000A00000000000000" pitchFamily="2" charset="0"/>
              </a:rPr>
              <a:t>INSERT YOUR</a:t>
            </a:r>
          </a:p>
          <a:p>
            <a:r>
              <a:rPr lang="en-US" sz="6000" dirty="0">
                <a:latin typeface="Poppins Black" panose="00000A00000000000000" pitchFamily="2" charset="0"/>
                <a:cs typeface="Poppins Black" panose="00000A00000000000000" pitchFamily="2" charset="0"/>
              </a:rPr>
              <a:t>TITLE HERE</a:t>
            </a:r>
            <a:endParaRPr lang="en-PH" sz="6000" dirty="0">
              <a:latin typeface="Poppins Black" panose="00000A00000000000000" pitchFamily="2" charset="0"/>
              <a:cs typeface="Poppins Black" panose="00000A00000000000000" pitchFamily="2" charset="0"/>
            </a:endParaRPr>
          </a:p>
        </p:txBody>
      </p:sp>
      <p:sp>
        <p:nvSpPr>
          <p:cNvPr id="12" name="!!sb8">
            <a:extLst>
              <a:ext uri="{FF2B5EF4-FFF2-40B4-BE49-F238E27FC236}">
                <a16:creationId xmlns:a16="http://schemas.microsoft.com/office/drawing/2014/main" id="{7328E2B0-E4A7-4097-B103-E9DD635621F9}"/>
              </a:ext>
            </a:extLst>
          </p:cNvPr>
          <p:cNvSpPr txBox="1"/>
          <p:nvPr/>
        </p:nvSpPr>
        <p:spPr>
          <a:xfrm>
            <a:off x="13194425" y="3593820"/>
            <a:ext cx="5061857" cy="1754326"/>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Lorem ipsum dolor sit amet, consectetuer adipiscing elit. Maecenas porttitor congue massa. Fusce posuere, magna sed pulvinar ultricies, purus lectus malesuada libero, sit amet commodo magna eros quis </a:t>
            </a:r>
            <a:r>
              <a:rPr lang="en-US" dirty="0" err="1">
                <a:latin typeface="Poppins" panose="00000500000000000000" pitchFamily="2" charset="0"/>
                <a:cs typeface="Poppins" panose="00000500000000000000" pitchFamily="2" charset="0"/>
              </a:rPr>
              <a:t>urna</a:t>
            </a:r>
            <a:r>
              <a:rPr lang="en-US" dirty="0">
                <a:latin typeface="Poppins" panose="00000500000000000000" pitchFamily="2" charset="0"/>
                <a:cs typeface="Poppins" panose="00000500000000000000" pitchFamily="2" charset="0"/>
              </a:rPr>
              <a:t>.</a:t>
            </a:r>
          </a:p>
        </p:txBody>
      </p:sp>
      <p:sp>
        <p:nvSpPr>
          <p:cNvPr id="13" name="Block Arc 12">
            <a:extLst>
              <a:ext uri="{FF2B5EF4-FFF2-40B4-BE49-F238E27FC236}">
                <a16:creationId xmlns:a16="http://schemas.microsoft.com/office/drawing/2014/main" id="{0D447735-6347-44B7-B72F-4EF246AADA88}"/>
              </a:ext>
            </a:extLst>
          </p:cNvPr>
          <p:cNvSpPr/>
          <p:nvPr/>
        </p:nvSpPr>
        <p:spPr>
          <a:xfrm rot="17078154">
            <a:off x="-2960728" y="-5781406"/>
            <a:ext cx="3992880" cy="3992880"/>
          </a:xfrm>
          <a:prstGeom prst="blockArc">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4" name="Block Arc 13">
            <a:extLst>
              <a:ext uri="{FF2B5EF4-FFF2-40B4-BE49-F238E27FC236}">
                <a16:creationId xmlns:a16="http://schemas.microsoft.com/office/drawing/2014/main" id="{254360EF-F395-4AA2-9E81-D673B977F195}"/>
              </a:ext>
            </a:extLst>
          </p:cNvPr>
          <p:cNvSpPr/>
          <p:nvPr/>
        </p:nvSpPr>
        <p:spPr>
          <a:xfrm rot="12441801">
            <a:off x="10470093" y="8192151"/>
            <a:ext cx="3992880" cy="3992880"/>
          </a:xfrm>
          <a:prstGeom prst="blockArc">
            <a:avLst>
              <a:gd name="adj1" fmla="val 10685388"/>
              <a:gd name="adj2" fmla="val 3753790"/>
              <a:gd name="adj3" fmla="val 31081"/>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5" name="Pentagon 14">
            <a:extLst>
              <a:ext uri="{FF2B5EF4-FFF2-40B4-BE49-F238E27FC236}">
                <a16:creationId xmlns:a16="http://schemas.microsoft.com/office/drawing/2014/main" id="{95BE56B5-D99D-4BC0-932E-46071536E68B}"/>
              </a:ext>
            </a:extLst>
          </p:cNvPr>
          <p:cNvSpPr/>
          <p:nvPr/>
        </p:nvSpPr>
        <p:spPr>
          <a:xfrm>
            <a:off x="4716722" y="83935"/>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rgbClr val="9F84BD"/>
                </a:solidFill>
                <a:latin typeface="Poppins Black" panose="00000A00000000000000" pitchFamily="2" charset="0"/>
                <a:cs typeface="Poppins Black" panose="00000A00000000000000" pitchFamily="2" charset="0"/>
              </a:rPr>
              <a:t>Block</a:t>
            </a:r>
            <a:r>
              <a:rPr lang="en-US" sz="4000" dirty="0">
                <a:latin typeface="Poppins Black" panose="00000A00000000000000" pitchFamily="2" charset="0"/>
                <a:cs typeface="Poppins Black" panose="00000A00000000000000" pitchFamily="2" charset="0"/>
              </a:rPr>
              <a:t> </a:t>
            </a:r>
            <a:r>
              <a:rPr lang="en-US" sz="4000" dirty="0">
                <a:solidFill>
                  <a:srgbClr val="9F84BD"/>
                </a:solidFill>
                <a:latin typeface="Poppins Black" panose="00000A00000000000000" pitchFamily="2" charset="0"/>
                <a:cs typeface="Poppins Black" panose="00000A00000000000000" pitchFamily="2" charset="0"/>
              </a:rPr>
              <a:t>Diagram</a:t>
            </a:r>
            <a:endParaRPr lang="en-PH" sz="4000" dirty="0">
              <a:solidFill>
                <a:srgbClr val="9F84BD"/>
              </a:solidFill>
              <a:latin typeface="Poppins Black" panose="00000A00000000000000" pitchFamily="2" charset="0"/>
              <a:cs typeface="Poppins Black" panose="00000A00000000000000" pitchFamily="2" charset="0"/>
            </a:endParaRPr>
          </a:p>
        </p:txBody>
      </p:sp>
      <p:sp>
        <p:nvSpPr>
          <p:cNvPr id="16" name="Pentagon 15">
            <a:extLst>
              <a:ext uri="{FF2B5EF4-FFF2-40B4-BE49-F238E27FC236}">
                <a16:creationId xmlns:a16="http://schemas.microsoft.com/office/drawing/2014/main" id="{A70A2C08-98A6-B760-B918-89FD61B3A678}"/>
              </a:ext>
            </a:extLst>
          </p:cNvPr>
          <p:cNvSpPr/>
          <p:nvPr/>
        </p:nvSpPr>
        <p:spPr>
          <a:xfrm>
            <a:off x="13423392"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Flowchart</a:t>
            </a:r>
          </a:p>
        </p:txBody>
      </p:sp>
      <p:grpSp>
        <p:nvGrpSpPr>
          <p:cNvPr id="35" name="Group 34">
            <a:extLst>
              <a:ext uri="{FF2B5EF4-FFF2-40B4-BE49-F238E27FC236}">
                <a16:creationId xmlns:a16="http://schemas.microsoft.com/office/drawing/2014/main" id="{6FDC69BF-A6F1-E281-00C6-EEBFAEE23B79}"/>
              </a:ext>
            </a:extLst>
          </p:cNvPr>
          <p:cNvGrpSpPr>
            <a:grpSpLocks noChangeAspect="1"/>
          </p:cNvGrpSpPr>
          <p:nvPr/>
        </p:nvGrpSpPr>
        <p:grpSpPr>
          <a:xfrm>
            <a:off x="1695499" y="1536033"/>
            <a:ext cx="7778808" cy="4727607"/>
            <a:chOff x="1569504" y="657340"/>
            <a:chExt cx="9106517" cy="5534528"/>
          </a:xfrm>
        </p:grpSpPr>
        <p:sp>
          <p:nvSpPr>
            <p:cNvPr id="36" name="Rectangle 35">
              <a:extLst>
                <a:ext uri="{FF2B5EF4-FFF2-40B4-BE49-F238E27FC236}">
                  <a16:creationId xmlns:a16="http://schemas.microsoft.com/office/drawing/2014/main" id="{2B63CF76-398C-1974-0550-07CAD6AAC8D8}"/>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FFC1CE59-C7C1-C389-3916-445C11C07567}"/>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 SUPPLY</a:t>
              </a:r>
            </a:p>
          </p:txBody>
        </p:sp>
        <p:sp>
          <p:nvSpPr>
            <p:cNvPr id="38" name="Rectangle 37">
              <a:extLst>
                <a:ext uri="{FF2B5EF4-FFF2-40B4-BE49-F238E27FC236}">
                  <a16:creationId xmlns:a16="http://schemas.microsoft.com/office/drawing/2014/main" id="{EDD3546F-4E8A-C80B-39B6-BC537D4113B4}"/>
                </a:ext>
              </a:extLst>
            </p:cNvPr>
            <p:cNvSpPr/>
            <p:nvPr/>
          </p:nvSpPr>
          <p:spPr>
            <a:xfrm>
              <a:off x="1569504" y="3055635"/>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VOLTAGE REGULATOR</a:t>
              </a:r>
            </a:p>
          </p:txBody>
        </p:sp>
        <p:sp>
          <p:nvSpPr>
            <p:cNvPr id="39" name="Rectangle 38">
              <a:extLst>
                <a:ext uri="{FF2B5EF4-FFF2-40B4-BE49-F238E27FC236}">
                  <a16:creationId xmlns:a16="http://schemas.microsoft.com/office/drawing/2014/main" id="{84A6ACE5-7A42-13B3-4589-431FE28AECB3}"/>
                </a:ext>
              </a:extLst>
            </p:cNvPr>
            <p:cNvSpPr/>
            <p:nvPr/>
          </p:nvSpPr>
          <p:spPr>
            <a:xfrm>
              <a:off x="6462346" y="545393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TABLET</a:t>
              </a:r>
            </a:p>
          </p:txBody>
        </p:sp>
        <p:sp>
          <p:nvSpPr>
            <p:cNvPr id="40" name="Rectangle 39">
              <a:extLst>
                <a:ext uri="{FF2B5EF4-FFF2-40B4-BE49-F238E27FC236}">
                  <a16:creationId xmlns:a16="http://schemas.microsoft.com/office/drawing/2014/main" id="{F29A8331-C048-A8C5-28C2-6AB61977C86F}"/>
                </a:ext>
              </a:extLst>
            </p:cNvPr>
            <p:cNvSpPr/>
            <p:nvPr/>
          </p:nvSpPr>
          <p:spPr>
            <a:xfrm>
              <a:off x="8908767"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TEMPERATURE SENSOR</a:t>
              </a:r>
            </a:p>
          </p:txBody>
        </p:sp>
        <p:sp>
          <p:nvSpPr>
            <p:cNvPr id="41" name="Rectangle 40">
              <a:extLst>
                <a:ext uri="{FF2B5EF4-FFF2-40B4-BE49-F238E27FC236}">
                  <a16:creationId xmlns:a16="http://schemas.microsoft.com/office/drawing/2014/main" id="{13B8B034-B886-419C-229F-C360BC3036B8}"/>
                </a:ext>
              </a:extLst>
            </p:cNvPr>
            <p:cNvSpPr/>
            <p:nvPr/>
          </p:nvSpPr>
          <p:spPr>
            <a:xfrm>
              <a:off x="8908767" y="4141793"/>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PULSE SENSOR</a:t>
              </a:r>
            </a:p>
          </p:txBody>
        </p:sp>
        <p:sp>
          <p:nvSpPr>
            <p:cNvPr id="42" name="Rectangle 41">
              <a:extLst>
                <a:ext uri="{FF2B5EF4-FFF2-40B4-BE49-F238E27FC236}">
                  <a16:creationId xmlns:a16="http://schemas.microsoft.com/office/drawing/2014/main" id="{1E1B8316-6B88-4BF3-2026-779B0F1608EB}"/>
                </a:ext>
              </a:extLst>
            </p:cNvPr>
            <p:cNvSpPr/>
            <p:nvPr/>
          </p:nvSpPr>
          <p:spPr>
            <a:xfrm>
              <a:off x="4015925" y="1969477"/>
              <a:ext cx="1767254" cy="182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MACHINE</a:t>
              </a:r>
            </a:p>
          </p:txBody>
        </p:sp>
        <p:sp>
          <p:nvSpPr>
            <p:cNvPr id="43" name="Rectangle 42">
              <a:extLst>
                <a:ext uri="{FF2B5EF4-FFF2-40B4-BE49-F238E27FC236}">
                  <a16:creationId xmlns:a16="http://schemas.microsoft.com/office/drawing/2014/main" id="{18D92636-E11E-6E51-A1C2-EEBDA3388CE4}"/>
                </a:ext>
              </a:extLst>
            </p:cNvPr>
            <p:cNvSpPr/>
            <p:nvPr/>
          </p:nvSpPr>
          <p:spPr>
            <a:xfrm>
              <a:off x="6462346" y="1969477"/>
              <a:ext cx="1767254" cy="2910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ARDUINO</a:t>
              </a:r>
            </a:p>
          </p:txBody>
        </p:sp>
        <p:sp>
          <p:nvSpPr>
            <p:cNvPr id="44" name="Rectangle 43">
              <a:extLst>
                <a:ext uri="{FF2B5EF4-FFF2-40B4-BE49-F238E27FC236}">
                  <a16:creationId xmlns:a16="http://schemas.microsoft.com/office/drawing/2014/main" id="{0E52E404-ABCB-5B88-F7FE-8DC56FE3CA3A}"/>
                </a:ext>
              </a:extLst>
            </p:cNvPr>
            <p:cNvSpPr/>
            <p:nvPr/>
          </p:nvSpPr>
          <p:spPr>
            <a:xfrm>
              <a:off x="6462346" y="65734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OLED DISPLAY</a:t>
              </a:r>
            </a:p>
          </p:txBody>
        </p:sp>
        <p:cxnSp>
          <p:nvCxnSpPr>
            <p:cNvPr id="45" name="Straight Arrow Connector 44">
              <a:extLst>
                <a:ext uri="{FF2B5EF4-FFF2-40B4-BE49-F238E27FC236}">
                  <a16:creationId xmlns:a16="http://schemas.microsoft.com/office/drawing/2014/main" id="{47CBCBDD-FED1-A100-D17D-BAD8ABB8D8FC}"/>
                </a:ext>
              </a:extLst>
            </p:cNvPr>
            <p:cNvCxnSpPr>
              <a:stCxn id="43" idx="0"/>
              <a:endCxn id="44" idx="2"/>
            </p:cNvCxnSpPr>
            <p:nvPr/>
          </p:nvCxnSpPr>
          <p:spPr>
            <a:xfrm flipV="1">
              <a:off x="7345973" y="1395278"/>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9383696-17E2-260A-00E5-D866191987DD}"/>
                </a:ext>
              </a:extLst>
            </p:cNvPr>
            <p:cNvCxnSpPr>
              <a:stCxn id="40" idx="1"/>
            </p:cNvCxnSpPr>
            <p:nvPr/>
          </p:nvCxnSpPr>
          <p:spPr>
            <a:xfrm flipH="1">
              <a:off x="8229600" y="2338446"/>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95A4761-2B7B-A241-4D03-A9B70FC788CB}"/>
                </a:ext>
              </a:extLst>
            </p:cNvPr>
            <p:cNvCxnSpPr/>
            <p:nvPr/>
          </p:nvCxnSpPr>
          <p:spPr>
            <a:xfrm flipH="1">
              <a:off x="8229599" y="4510762"/>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9BAC93E-2F15-158A-0137-44E585CC30AF}"/>
                </a:ext>
              </a:extLst>
            </p:cNvPr>
            <p:cNvCxnSpPr/>
            <p:nvPr/>
          </p:nvCxnSpPr>
          <p:spPr>
            <a:xfrm flipH="1">
              <a:off x="5783179" y="288152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808D6A1-DC2A-6EDF-3909-95158398DD1C}"/>
                </a:ext>
              </a:extLst>
            </p:cNvPr>
            <p:cNvCxnSpPr>
              <a:stCxn id="37" idx="2"/>
              <a:endCxn id="38" idx="0"/>
            </p:cNvCxnSpPr>
            <p:nvPr/>
          </p:nvCxnSpPr>
          <p:spPr>
            <a:xfrm>
              <a:off x="2453131" y="2707415"/>
              <a:ext cx="0" cy="3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4073B81-CAC6-CFB4-D12D-48CD84F536E9}"/>
                </a:ext>
              </a:extLst>
            </p:cNvPr>
            <p:cNvCxnSpPr>
              <a:stCxn id="38" idx="3"/>
            </p:cNvCxnSpPr>
            <p:nvPr/>
          </p:nvCxnSpPr>
          <p:spPr>
            <a:xfrm>
              <a:off x="3336758" y="3424604"/>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BD34C476-DEAE-5C12-B0A0-A5BFD68628CE}"/>
                </a:ext>
              </a:extLst>
            </p:cNvPr>
            <p:cNvCxnSpPr/>
            <p:nvPr/>
          </p:nvCxnSpPr>
          <p:spPr>
            <a:xfrm>
              <a:off x="5783177" y="305563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9A1CC8A-D475-675E-E952-4AD5F7D64CB3}"/>
                </a:ext>
              </a:extLst>
            </p:cNvPr>
            <p:cNvCxnSpPr>
              <a:stCxn id="43" idx="2"/>
              <a:endCxn id="39" idx="0"/>
            </p:cNvCxnSpPr>
            <p:nvPr/>
          </p:nvCxnSpPr>
          <p:spPr>
            <a:xfrm>
              <a:off x="7345973" y="4879731"/>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Pentagon 54">
            <a:extLst>
              <a:ext uri="{FF2B5EF4-FFF2-40B4-BE49-F238E27FC236}">
                <a16:creationId xmlns:a16="http://schemas.microsoft.com/office/drawing/2014/main" id="{BE170F7B-7DC1-D4C3-00E3-11F283EE8292}"/>
              </a:ext>
            </a:extLst>
          </p:cNvPr>
          <p:cNvSpPr/>
          <p:nvPr/>
        </p:nvSpPr>
        <p:spPr>
          <a:xfrm>
            <a:off x="-8469868" y="148597"/>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State Machine</a:t>
            </a:r>
          </a:p>
        </p:txBody>
      </p:sp>
      <p:pic>
        <p:nvPicPr>
          <p:cNvPr id="56" name="Content Placeholder 4" descr="Diagram&#10;&#10;Description automatically generated">
            <a:extLst>
              <a:ext uri="{FF2B5EF4-FFF2-40B4-BE49-F238E27FC236}">
                <a16:creationId xmlns:a16="http://schemas.microsoft.com/office/drawing/2014/main" id="{BE440320-A05B-32BC-CC81-9D32CAF0B256}"/>
              </a:ext>
            </a:extLst>
          </p:cNvPr>
          <p:cNvPicPr>
            <a:picLocks noChangeAspect="1"/>
          </p:cNvPicPr>
          <p:nvPr/>
        </p:nvPicPr>
        <p:blipFill rotWithShape="1">
          <a:blip r:embed="rId3">
            <a:extLst>
              <a:ext uri="{28A0092B-C50C-407E-A947-70E740481C1C}">
                <a14:useLocalDpi xmlns:a14="http://schemas.microsoft.com/office/drawing/2010/main" val="0"/>
              </a:ext>
            </a:extLst>
          </a:blip>
          <a:srcRect l="3068" t="1150" r="8568" b="5046"/>
          <a:stretch/>
        </p:blipFill>
        <p:spPr>
          <a:xfrm>
            <a:off x="-7338060" y="1988820"/>
            <a:ext cx="4812381" cy="4274820"/>
          </a:xfrm>
          <a:prstGeom prst="rect">
            <a:avLst/>
          </a:prstGeom>
        </p:spPr>
      </p:pic>
    </p:spTree>
    <p:extLst>
      <p:ext uri="{BB962C8B-B14F-4D97-AF65-F5344CB8AC3E}">
        <p14:creationId xmlns:p14="http://schemas.microsoft.com/office/powerpoint/2010/main" val="225528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
            <a:extLst>
              <a:ext uri="{FF2B5EF4-FFF2-40B4-BE49-F238E27FC236}">
                <a16:creationId xmlns:a16="http://schemas.microsoft.com/office/drawing/2014/main" id="{576894D6-585C-45E7-A202-4A7B0402D564}"/>
              </a:ext>
            </a:extLst>
          </p:cNvPr>
          <p:cNvSpPr/>
          <p:nvPr/>
        </p:nvSpPr>
        <p:spPr>
          <a:xfrm>
            <a:off x="7261860" y="6937"/>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Block Arc 3">
            <a:extLst>
              <a:ext uri="{FF2B5EF4-FFF2-40B4-BE49-F238E27FC236}">
                <a16:creationId xmlns:a16="http://schemas.microsoft.com/office/drawing/2014/main" id="{E5B39401-2BD4-4195-8061-128C089FF123}"/>
              </a:ext>
            </a:extLst>
          </p:cNvPr>
          <p:cNvSpPr/>
          <p:nvPr/>
        </p:nvSpPr>
        <p:spPr>
          <a:xfrm rot="20245284">
            <a:off x="8226149" y="4861559"/>
            <a:ext cx="3992880" cy="3992880"/>
          </a:xfrm>
          <a:prstGeom prst="blockArc">
            <a:avLst>
              <a:gd name="adj1" fmla="val 10685388"/>
              <a:gd name="adj2" fmla="val 3753790"/>
              <a:gd name="adj3" fmla="val 31081"/>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8" name="!!Recta">
            <a:extLst>
              <a:ext uri="{FF2B5EF4-FFF2-40B4-BE49-F238E27FC236}">
                <a16:creationId xmlns:a16="http://schemas.microsoft.com/office/drawing/2014/main" id="{295BB38B-2A59-4A9D-888F-C23FA548A0DE}"/>
              </a:ext>
            </a:extLst>
          </p:cNvPr>
          <p:cNvSpPr/>
          <p:nvPr/>
        </p:nvSpPr>
        <p:spPr>
          <a:xfrm>
            <a:off x="17276763" y="511308"/>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EAD3D790-7012-87AE-766B-7FA4FB87A639}"/>
              </a:ext>
            </a:extLst>
          </p:cNvPr>
          <p:cNvGrpSpPr>
            <a:grpSpLocks noChangeAspect="1"/>
          </p:cNvGrpSpPr>
          <p:nvPr/>
        </p:nvGrpSpPr>
        <p:grpSpPr>
          <a:xfrm>
            <a:off x="18200419" y="1536033"/>
            <a:ext cx="7778808" cy="4727607"/>
            <a:chOff x="1569504" y="657340"/>
            <a:chExt cx="9106517" cy="5534528"/>
          </a:xfrm>
        </p:grpSpPr>
        <p:sp>
          <p:nvSpPr>
            <p:cNvPr id="9" name="Rectangle 8">
              <a:extLst>
                <a:ext uri="{FF2B5EF4-FFF2-40B4-BE49-F238E27FC236}">
                  <a16:creationId xmlns:a16="http://schemas.microsoft.com/office/drawing/2014/main" id="{AA8EFD09-6E93-3C30-FE56-CE416B6A57CD}"/>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802077F9-0C26-3F04-60FD-7BE17F16E2EB}"/>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 SUPPLY</a:t>
              </a:r>
            </a:p>
          </p:txBody>
        </p:sp>
        <p:sp>
          <p:nvSpPr>
            <p:cNvPr id="11" name="Rectangle 10">
              <a:extLst>
                <a:ext uri="{FF2B5EF4-FFF2-40B4-BE49-F238E27FC236}">
                  <a16:creationId xmlns:a16="http://schemas.microsoft.com/office/drawing/2014/main" id="{6098047D-26FA-4E3B-D42D-DE6D20E1EE61}"/>
                </a:ext>
              </a:extLst>
            </p:cNvPr>
            <p:cNvSpPr/>
            <p:nvPr/>
          </p:nvSpPr>
          <p:spPr>
            <a:xfrm>
              <a:off x="1569504" y="3055635"/>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VOLTAGE REGULATOR</a:t>
              </a:r>
            </a:p>
          </p:txBody>
        </p:sp>
        <p:sp>
          <p:nvSpPr>
            <p:cNvPr id="12" name="Rectangle 11">
              <a:extLst>
                <a:ext uri="{FF2B5EF4-FFF2-40B4-BE49-F238E27FC236}">
                  <a16:creationId xmlns:a16="http://schemas.microsoft.com/office/drawing/2014/main" id="{746CF58C-6641-E52C-608D-A78CEB20D3B8}"/>
                </a:ext>
              </a:extLst>
            </p:cNvPr>
            <p:cNvSpPr/>
            <p:nvPr/>
          </p:nvSpPr>
          <p:spPr>
            <a:xfrm>
              <a:off x="6462346" y="545393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TABLET</a:t>
              </a:r>
            </a:p>
          </p:txBody>
        </p:sp>
        <p:sp>
          <p:nvSpPr>
            <p:cNvPr id="13" name="Rectangle 12">
              <a:extLst>
                <a:ext uri="{FF2B5EF4-FFF2-40B4-BE49-F238E27FC236}">
                  <a16:creationId xmlns:a16="http://schemas.microsoft.com/office/drawing/2014/main" id="{36C76E70-DD62-1BB7-E9F6-272122F815B8}"/>
                </a:ext>
              </a:extLst>
            </p:cNvPr>
            <p:cNvSpPr/>
            <p:nvPr/>
          </p:nvSpPr>
          <p:spPr>
            <a:xfrm>
              <a:off x="8908767"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TEMPERATURE SENSOR</a:t>
              </a:r>
            </a:p>
          </p:txBody>
        </p:sp>
        <p:sp>
          <p:nvSpPr>
            <p:cNvPr id="14" name="Rectangle 13">
              <a:extLst>
                <a:ext uri="{FF2B5EF4-FFF2-40B4-BE49-F238E27FC236}">
                  <a16:creationId xmlns:a16="http://schemas.microsoft.com/office/drawing/2014/main" id="{E270D4E0-CC60-BCBA-6450-DFFB155D47AF}"/>
                </a:ext>
              </a:extLst>
            </p:cNvPr>
            <p:cNvSpPr/>
            <p:nvPr/>
          </p:nvSpPr>
          <p:spPr>
            <a:xfrm>
              <a:off x="8908767" y="4141793"/>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PULSE SENSOR</a:t>
              </a:r>
            </a:p>
          </p:txBody>
        </p:sp>
        <p:sp>
          <p:nvSpPr>
            <p:cNvPr id="15" name="Rectangle 14">
              <a:extLst>
                <a:ext uri="{FF2B5EF4-FFF2-40B4-BE49-F238E27FC236}">
                  <a16:creationId xmlns:a16="http://schemas.microsoft.com/office/drawing/2014/main" id="{8453C245-717C-7C72-EA6C-8817271293D4}"/>
                </a:ext>
              </a:extLst>
            </p:cNvPr>
            <p:cNvSpPr/>
            <p:nvPr/>
          </p:nvSpPr>
          <p:spPr>
            <a:xfrm>
              <a:off x="4015925" y="1969477"/>
              <a:ext cx="1767254" cy="182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MACHINE</a:t>
              </a:r>
            </a:p>
          </p:txBody>
        </p:sp>
        <p:sp>
          <p:nvSpPr>
            <p:cNvPr id="16" name="Rectangle 15">
              <a:extLst>
                <a:ext uri="{FF2B5EF4-FFF2-40B4-BE49-F238E27FC236}">
                  <a16:creationId xmlns:a16="http://schemas.microsoft.com/office/drawing/2014/main" id="{14B7299C-C05F-68AD-FA1B-0BB5EA40CCCA}"/>
                </a:ext>
              </a:extLst>
            </p:cNvPr>
            <p:cNvSpPr/>
            <p:nvPr/>
          </p:nvSpPr>
          <p:spPr>
            <a:xfrm>
              <a:off x="6462346" y="1969477"/>
              <a:ext cx="1767254" cy="2910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ARDUINO</a:t>
              </a:r>
            </a:p>
          </p:txBody>
        </p:sp>
        <p:sp>
          <p:nvSpPr>
            <p:cNvPr id="17" name="Rectangle 16">
              <a:extLst>
                <a:ext uri="{FF2B5EF4-FFF2-40B4-BE49-F238E27FC236}">
                  <a16:creationId xmlns:a16="http://schemas.microsoft.com/office/drawing/2014/main" id="{A5F9665E-0381-817A-3EE5-7EA5506C5BC5}"/>
                </a:ext>
              </a:extLst>
            </p:cNvPr>
            <p:cNvSpPr/>
            <p:nvPr/>
          </p:nvSpPr>
          <p:spPr>
            <a:xfrm>
              <a:off x="6462346" y="65734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OLED DISPLAY</a:t>
              </a:r>
            </a:p>
          </p:txBody>
        </p:sp>
        <p:cxnSp>
          <p:nvCxnSpPr>
            <p:cNvPr id="18" name="Straight Arrow Connector 17">
              <a:extLst>
                <a:ext uri="{FF2B5EF4-FFF2-40B4-BE49-F238E27FC236}">
                  <a16:creationId xmlns:a16="http://schemas.microsoft.com/office/drawing/2014/main" id="{47ABA048-B1DA-E395-E3AF-8EB64FAE63A1}"/>
                </a:ext>
              </a:extLst>
            </p:cNvPr>
            <p:cNvCxnSpPr>
              <a:stCxn id="16" idx="0"/>
              <a:endCxn id="17" idx="2"/>
            </p:cNvCxnSpPr>
            <p:nvPr/>
          </p:nvCxnSpPr>
          <p:spPr>
            <a:xfrm flipV="1">
              <a:off x="7345973" y="1395278"/>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338702E-486B-2852-34A3-1F3E97DA07ED}"/>
                </a:ext>
              </a:extLst>
            </p:cNvPr>
            <p:cNvCxnSpPr>
              <a:stCxn id="13" idx="1"/>
            </p:cNvCxnSpPr>
            <p:nvPr/>
          </p:nvCxnSpPr>
          <p:spPr>
            <a:xfrm flipH="1">
              <a:off x="8229600" y="2338446"/>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D8D241C-4EA5-7EB1-79DD-F0DF8F8A1C1B}"/>
                </a:ext>
              </a:extLst>
            </p:cNvPr>
            <p:cNvCxnSpPr/>
            <p:nvPr/>
          </p:nvCxnSpPr>
          <p:spPr>
            <a:xfrm flipH="1">
              <a:off x="8229599" y="4510762"/>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1C0324-4D95-4F20-2A71-704E24A22E91}"/>
                </a:ext>
              </a:extLst>
            </p:cNvPr>
            <p:cNvCxnSpPr/>
            <p:nvPr/>
          </p:nvCxnSpPr>
          <p:spPr>
            <a:xfrm flipH="1">
              <a:off x="5783179" y="288152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521EDFC-8F3A-93F7-F4E6-50E224AD1D6F}"/>
                </a:ext>
              </a:extLst>
            </p:cNvPr>
            <p:cNvCxnSpPr>
              <a:stCxn id="10" idx="2"/>
              <a:endCxn id="11" idx="0"/>
            </p:cNvCxnSpPr>
            <p:nvPr/>
          </p:nvCxnSpPr>
          <p:spPr>
            <a:xfrm>
              <a:off x="2453131" y="2707415"/>
              <a:ext cx="0" cy="3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8C13D7-201D-0D76-21E6-E638B9109A0F}"/>
                </a:ext>
              </a:extLst>
            </p:cNvPr>
            <p:cNvCxnSpPr>
              <a:stCxn id="11" idx="3"/>
            </p:cNvCxnSpPr>
            <p:nvPr/>
          </p:nvCxnSpPr>
          <p:spPr>
            <a:xfrm>
              <a:off x="3336758" y="3424604"/>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6897197-9003-E153-3AED-71851B7CB3A3}"/>
                </a:ext>
              </a:extLst>
            </p:cNvPr>
            <p:cNvCxnSpPr/>
            <p:nvPr/>
          </p:nvCxnSpPr>
          <p:spPr>
            <a:xfrm>
              <a:off x="5783177" y="305563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2E221EA-FC32-0A80-0686-94208C56EF41}"/>
                </a:ext>
              </a:extLst>
            </p:cNvPr>
            <p:cNvCxnSpPr>
              <a:stCxn id="16" idx="2"/>
              <a:endCxn id="12" idx="0"/>
            </p:cNvCxnSpPr>
            <p:nvPr/>
          </p:nvCxnSpPr>
          <p:spPr>
            <a:xfrm>
              <a:off x="7345973" y="4879731"/>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6" name="!!D1">
            <a:extLst>
              <a:ext uri="{FF2B5EF4-FFF2-40B4-BE49-F238E27FC236}">
                <a16:creationId xmlns:a16="http://schemas.microsoft.com/office/drawing/2014/main" id="{B180DF96-9184-D1AA-3DD7-20CFCA0BF486}"/>
              </a:ext>
            </a:extLst>
          </p:cNvPr>
          <p:cNvSpPr/>
          <p:nvPr/>
        </p:nvSpPr>
        <p:spPr>
          <a:xfrm>
            <a:off x="12934733" y="4779001"/>
            <a:ext cx="3468915" cy="3468915"/>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7" name="!!d2">
            <a:extLst>
              <a:ext uri="{FF2B5EF4-FFF2-40B4-BE49-F238E27FC236}">
                <a16:creationId xmlns:a16="http://schemas.microsoft.com/office/drawing/2014/main" id="{6C72C037-E3F6-1DEE-6895-EA1B23BD013A}"/>
              </a:ext>
            </a:extLst>
          </p:cNvPr>
          <p:cNvSpPr/>
          <p:nvPr/>
        </p:nvSpPr>
        <p:spPr>
          <a:xfrm>
            <a:off x="14567590" y="3265886"/>
            <a:ext cx="1260929" cy="1260929"/>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8" name="Pentagon 27">
            <a:extLst>
              <a:ext uri="{FF2B5EF4-FFF2-40B4-BE49-F238E27FC236}">
                <a16:creationId xmlns:a16="http://schemas.microsoft.com/office/drawing/2014/main" id="{17650F69-499C-751B-5ECC-681009767EA2}"/>
              </a:ext>
            </a:extLst>
          </p:cNvPr>
          <p:cNvSpPr/>
          <p:nvPr/>
        </p:nvSpPr>
        <p:spPr>
          <a:xfrm>
            <a:off x="376952" y="80017"/>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State Machine</a:t>
            </a:r>
          </a:p>
        </p:txBody>
      </p:sp>
      <p:sp>
        <p:nvSpPr>
          <p:cNvPr id="3" name="Block Arc 2">
            <a:extLst>
              <a:ext uri="{FF2B5EF4-FFF2-40B4-BE49-F238E27FC236}">
                <a16:creationId xmlns:a16="http://schemas.microsoft.com/office/drawing/2014/main" id="{4F908720-8B68-46F4-961D-E0DCA7EB709C}"/>
              </a:ext>
            </a:extLst>
          </p:cNvPr>
          <p:cNvSpPr/>
          <p:nvPr/>
        </p:nvSpPr>
        <p:spPr>
          <a:xfrm rot="9343505">
            <a:off x="-2286958" y="-2168491"/>
            <a:ext cx="3992880" cy="3992880"/>
          </a:xfrm>
          <a:prstGeom prst="blockArc">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pic>
        <p:nvPicPr>
          <p:cNvPr id="29" name="Content Placeholder 4" descr="Diagram&#10;&#10;Description automatically generated">
            <a:extLst>
              <a:ext uri="{FF2B5EF4-FFF2-40B4-BE49-F238E27FC236}">
                <a16:creationId xmlns:a16="http://schemas.microsoft.com/office/drawing/2014/main" id="{2428D47E-A68E-19B5-0476-D982AAD5FBEB}"/>
              </a:ext>
            </a:extLst>
          </p:cNvPr>
          <p:cNvPicPr>
            <a:picLocks noChangeAspect="1"/>
          </p:cNvPicPr>
          <p:nvPr/>
        </p:nvPicPr>
        <p:blipFill rotWithShape="1">
          <a:blip r:embed="rId2">
            <a:extLst>
              <a:ext uri="{28A0092B-C50C-407E-A947-70E740481C1C}">
                <a14:useLocalDpi xmlns:a14="http://schemas.microsoft.com/office/drawing/2010/main" val="0"/>
              </a:ext>
            </a:extLst>
          </a:blip>
          <a:srcRect l="3068" t="1150" r="8568" b="5046"/>
          <a:stretch/>
        </p:blipFill>
        <p:spPr>
          <a:xfrm>
            <a:off x="777147" y="1536033"/>
            <a:ext cx="5989077" cy="5320075"/>
          </a:xfrm>
          <a:prstGeom prst="rect">
            <a:avLst/>
          </a:prstGeom>
        </p:spPr>
      </p:pic>
      <p:sp>
        <p:nvSpPr>
          <p:cNvPr id="31" name="!!pARA">
            <a:extLst>
              <a:ext uri="{FF2B5EF4-FFF2-40B4-BE49-F238E27FC236}">
                <a16:creationId xmlns:a16="http://schemas.microsoft.com/office/drawing/2014/main" id="{BD1C19FA-6453-D190-93F3-DDB73B7FB04B}"/>
              </a:ext>
            </a:extLst>
          </p:cNvPr>
          <p:cNvSpPr/>
          <p:nvPr/>
        </p:nvSpPr>
        <p:spPr>
          <a:xfrm>
            <a:off x="-4330700" y="9979768"/>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2" name="!!Recta">
            <a:extLst>
              <a:ext uri="{FF2B5EF4-FFF2-40B4-BE49-F238E27FC236}">
                <a16:creationId xmlns:a16="http://schemas.microsoft.com/office/drawing/2014/main" id="{8BD74A83-F4DE-4606-9001-C2956D31C62A}"/>
              </a:ext>
            </a:extLst>
          </p:cNvPr>
          <p:cNvSpPr/>
          <p:nvPr/>
        </p:nvSpPr>
        <p:spPr>
          <a:xfrm>
            <a:off x="-17470437" y="504371"/>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Pentagon 32">
            <a:extLst>
              <a:ext uri="{FF2B5EF4-FFF2-40B4-BE49-F238E27FC236}">
                <a16:creationId xmlns:a16="http://schemas.microsoft.com/office/drawing/2014/main" id="{61BEBFF0-85BE-9BC9-1DE3-EB4C82189271}"/>
              </a:ext>
            </a:extLst>
          </p:cNvPr>
          <p:cNvSpPr/>
          <p:nvPr/>
        </p:nvSpPr>
        <p:spPr>
          <a:xfrm>
            <a:off x="-7430638"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err="1">
                <a:solidFill>
                  <a:srgbClr val="9F84BD"/>
                </a:solidFill>
                <a:latin typeface="Poppins Black" panose="00000A00000000000000" pitchFamily="2" charset="0"/>
                <a:cs typeface="Poppins Black" panose="00000A00000000000000" pitchFamily="2" charset="0"/>
              </a:rPr>
              <a:t>TinkerCad</a:t>
            </a:r>
            <a:endParaRPr lang="en-PH" sz="4000" dirty="0">
              <a:solidFill>
                <a:srgbClr val="9F84BD"/>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236185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
            <a:extLst>
              <a:ext uri="{FF2B5EF4-FFF2-40B4-BE49-F238E27FC236}">
                <a16:creationId xmlns:a16="http://schemas.microsoft.com/office/drawing/2014/main" id="{576894D6-585C-45E7-A202-4A7B0402D564}"/>
              </a:ext>
            </a:extLst>
          </p:cNvPr>
          <p:cNvSpPr/>
          <p:nvPr/>
        </p:nvSpPr>
        <p:spPr>
          <a:xfrm>
            <a:off x="13831601" y="80017"/>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Block Arc 3">
            <a:extLst>
              <a:ext uri="{FF2B5EF4-FFF2-40B4-BE49-F238E27FC236}">
                <a16:creationId xmlns:a16="http://schemas.microsoft.com/office/drawing/2014/main" id="{E5B39401-2BD4-4195-8061-128C089FF123}"/>
              </a:ext>
            </a:extLst>
          </p:cNvPr>
          <p:cNvSpPr/>
          <p:nvPr/>
        </p:nvSpPr>
        <p:spPr>
          <a:xfrm rot="20245284">
            <a:off x="14786150" y="5559986"/>
            <a:ext cx="3992880" cy="3992880"/>
          </a:xfrm>
          <a:prstGeom prst="blockArc">
            <a:avLst>
              <a:gd name="adj1" fmla="val 10685388"/>
              <a:gd name="adj2" fmla="val 3753790"/>
              <a:gd name="adj3" fmla="val 31081"/>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8" name="!!Recta">
            <a:extLst>
              <a:ext uri="{FF2B5EF4-FFF2-40B4-BE49-F238E27FC236}">
                <a16:creationId xmlns:a16="http://schemas.microsoft.com/office/drawing/2014/main" id="{295BB38B-2A59-4A9D-888F-C23FA548A0DE}"/>
              </a:ext>
            </a:extLst>
          </p:cNvPr>
          <p:cNvSpPr/>
          <p:nvPr/>
        </p:nvSpPr>
        <p:spPr>
          <a:xfrm>
            <a:off x="17276763" y="511308"/>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5" name="Group 4">
            <a:extLst>
              <a:ext uri="{FF2B5EF4-FFF2-40B4-BE49-F238E27FC236}">
                <a16:creationId xmlns:a16="http://schemas.microsoft.com/office/drawing/2014/main" id="{EAD3D790-7012-87AE-766B-7FA4FB87A639}"/>
              </a:ext>
            </a:extLst>
          </p:cNvPr>
          <p:cNvGrpSpPr>
            <a:grpSpLocks noChangeAspect="1"/>
          </p:cNvGrpSpPr>
          <p:nvPr/>
        </p:nvGrpSpPr>
        <p:grpSpPr>
          <a:xfrm>
            <a:off x="18200419" y="1536033"/>
            <a:ext cx="7778808" cy="4727607"/>
            <a:chOff x="1569504" y="657340"/>
            <a:chExt cx="9106517" cy="5534528"/>
          </a:xfrm>
        </p:grpSpPr>
        <p:sp>
          <p:nvSpPr>
            <p:cNvPr id="9" name="Rectangle 8">
              <a:extLst>
                <a:ext uri="{FF2B5EF4-FFF2-40B4-BE49-F238E27FC236}">
                  <a16:creationId xmlns:a16="http://schemas.microsoft.com/office/drawing/2014/main" id="{AA8EFD09-6E93-3C30-FE56-CE416B6A57CD}"/>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802077F9-0C26-3F04-60FD-7BE17F16E2EB}"/>
                </a:ext>
              </a:extLst>
            </p:cNvPr>
            <p:cNvSpPr/>
            <p:nvPr/>
          </p:nvSpPr>
          <p:spPr>
            <a:xfrm>
              <a:off x="1569504"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 SUPPLY</a:t>
              </a:r>
            </a:p>
          </p:txBody>
        </p:sp>
        <p:sp>
          <p:nvSpPr>
            <p:cNvPr id="11" name="Rectangle 10">
              <a:extLst>
                <a:ext uri="{FF2B5EF4-FFF2-40B4-BE49-F238E27FC236}">
                  <a16:creationId xmlns:a16="http://schemas.microsoft.com/office/drawing/2014/main" id="{6098047D-26FA-4E3B-D42D-DE6D20E1EE61}"/>
                </a:ext>
              </a:extLst>
            </p:cNvPr>
            <p:cNvSpPr/>
            <p:nvPr/>
          </p:nvSpPr>
          <p:spPr>
            <a:xfrm>
              <a:off x="1569504" y="3055635"/>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VOLTAGE REGULATOR</a:t>
              </a:r>
            </a:p>
          </p:txBody>
        </p:sp>
        <p:sp>
          <p:nvSpPr>
            <p:cNvPr id="12" name="Rectangle 11">
              <a:extLst>
                <a:ext uri="{FF2B5EF4-FFF2-40B4-BE49-F238E27FC236}">
                  <a16:creationId xmlns:a16="http://schemas.microsoft.com/office/drawing/2014/main" id="{746CF58C-6641-E52C-608D-A78CEB20D3B8}"/>
                </a:ext>
              </a:extLst>
            </p:cNvPr>
            <p:cNvSpPr/>
            <p:nvPr/>
          </p:nvSpPr>
          <p:spPr>
            <a:xfrm>
              <a:off x="6462346" y="545393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TABLET</a:t>
              </a:r>
            </a:p>
          </p:txBody>
        </p:sp>
        <p:sp>
          <p:nvSpPr>
            <p:cNvPr id="13" name="Rectangle 12">
              <a:extLst>
                <a:ext uri="{FF2B5EF4-FFF2-40B4-BE49-F238E27FC236}">
                  <a16:creationId xmlns:a16="http://schemas.microsoft.com/office/drawing/2014/main" id="{36C76E70-DD62-1BB7-E9F6-272122F815B8}"/>
                </a:ext>
              </a:extLst>
            </p:cNvPr>
            <p:cNvSpPr/>
            <p:nvPr/>
          </p:nvSpPr>
          <p:spPr>
            <a:xfrm>
              <a:off x="8908767" y="1969477"/>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TEMPERATURE SENSOR</a:t>
              </a:r>
            </a:p>
          </p:txBody>
        </p:sp>
        <p:sp>
          <p:nvSpPr>
            <p:cNvPr id="14" name="Rectangle 13">
              <a:extLst>
                <a:ext uri="{FF2B5EF4-FFF2-40B4-BE49-F238E27FC236}">
                  <a16:creationId xmlns:a16="http://schemas.microsoft.com/office/drawing/2014/main" id="{E270D4E0-CC60-BCBA-6450-DFFB155D47AF}"/>
                </a:ext>
              </a:extLst>
            </p:cNvPr>
            <p:cNvSpPr/>
            <p:nvPr/>
          </p:nvSpPr>
          <p:spPr>
            <a:xfrm>
              <a:off x="8908767" y="4141793"/>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PULSE SENSOR</a:t>
              </a:r>
            </a:p>
          </p:txBody>
        </p:sp>
        <p:sp>
          <p:nvSpPr>
            <p:cNvPr id="15" name="Rectangle 14">
              <a:extLst>
                <a:ext uri="{FF2B5EF4-FFF2-40B4-BE49-F238E27FC236}">
                  <a16:creationId xmlns:a16="http://schemas.microsoft.com/office/drawing/2014/main" id="{8453C245-717C-7C72-EA6C-8817271293D4}"/>
                </a:ext>
              </a:extLst>
            </p:cNvPr>
            <p:cNvSpPr/>
            <p:nvPr/>
          </p:nvSpPr>
          <p:spPr>
            <a:xfrm>
              <a:off x="4015925" y="1969477"/>
              <a:ext cx="1767254" cy="182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MACHINE</a:t>
              </a:r>
            </a:p>
          </p:txBody>
        </p:sp>
        <p:sp>
          <p:nvSpPr>
            <p:cNvPr id="16" name="Rectangle 15">
              <a:extLst>
                <a:ext uri="{FF2B5EF4-FFF2-40B4-BE49-F238E27FC236}">
                  <a16:creationId xmlns:a16="http://schemas.microsoft.com/office/drawing/2014/main" id="{14B7299C-C05F-68AD-FA1B-0BB5EA40CCCA}"/>
                </a:ext>
              </a:extLst>
            </p:cNvPr>
            <p:cNvSpPr/>
            <p:nvPr/>
          </p:nvSpPr>
          <p:spPr>
            <a:xfrm>
              <a:off x="6462346" y="1969477"/>
              <a:ext cx="1767254" cy="29102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ARDUINO</a:t>
              </a:r>
            </a:p>
          </p:txBody>
        </p:sp>
        <p:sp>
          <p:nvSpPr>
            <p:cNvPr id="17" name="Rectangle 16">
              <a:extLst>
                <a:ext uri="{FF2B5EF4-FFF2-40B4-BE49-F238E27FC236}">
                  <a16:creationId xmlns:a16="http://schemas.microsoft.com/office/drawing/2014/main" id="{A5F9665E-0381-817A-3EE5-7EA5506C5BC5}"/>
                </a:ext>
              </a:extLst>
            </p:cNvPr>
            <p:cNvSpPr/>
            <p:nvPr/>
          </p:nvSpPr>
          <p:spPr>
            <a:xfrm>
              <a:off x="6462346" y="657340"/>
              <a:ext cx="1767254" cy="737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OLED DISPLAY</a:t>
              </a:r>
            </a:p>
          </p:txBody>
        </p:sp>
        <p:cxnSp>
          <p:nvCxnSpPr>
            <p:cNvPr id="18" name="Straight Arrow Connector 17">
              <a:extLst>
                <a:ext uri="{FF2B5EF4-FFF2-40B4-BE49-F238E27FC236}">
                  <a16:creationId xmlns:a16="http://schemas.microsoft.com/office/drawing/2014/main" id="{47ABA048-B1DA-E395-E3AF-8EB64FAE63A1}"/>
                </a:ext>
              </a:extLst>
            </p:cNvPr>
            <p:cNvCxnSpPr>
              <a:stCxn id="16" idx="0"/>
              <a:endCxn id="17" idx="2"/>
            </p:cNvCxnSpPr>
            <p:nvPr/>
          </p:nvCxnSpPr>
          <p:spPr>
            <a:xfrm flipV="1">
              <a:off x="7345973" y="1395278"/>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338702E-486B-2852-34A3-1F3E97DA07ED}"/>
                </a:ext>
              </a:extLst>
            </p:cNvPr>
            <p:cNvCxnSpPr>
              <a:stCxn id="13" idx="1"/>
            </p:cNvCxnSpPr>
            <p:nvPr/>
          </p:nvCxnSpPr>
          <p:spPr>
            <a:xfrm flipH="1">
              <a:off x="8229600" y="2338446"/>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D8D241C-4EA5-7EB1-79DD-F0DF8F8A1C1B}"/>
                </a:ext>
              </a:extLst>
            </p:cNvPr>
            <p:cNvCxnSpPr/>
            <p:nvPr/>
          </p:nvCxnSpPr>
          <p:spPr>
            <a:xfrm flipH="1">
              <a:off x="8229599" y="4510762"/>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1C0324-4D95-4F20-2A71-704E24A22E91}"/>
                </a:ext>
              </a:extLst>
            </p:cNvPr>
            <p:cNvCxnSpPr/>
            <p:nvPr/>
          </p:nvCxnSpPr>
          <p:spPr>
            <a:xfrm flipH="1">
              <a:off x="5783179" y="288152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521EDFC-8F3A-93F7-F4E6-50E224AD1D6F}"/>
                </a:ext>
              </a:extLst>
            </p:cNvPr>
            <p:cNvCxnSpPr>
              <a:stCxn id="10" idx="2"/>
              <a:endCxn id="11" idx="0"/>
            </p:cNvCxnSpPr>
            <p:nvPr/>
          </p:nvCxnSpPr>
          <p:spPr>
            <a:xfrm>
              <a:off x="2453131" y="2707415"/>
              <a:ext cx="0" cy="348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08C13D7-201D-0D76-21E6-E638B9109A0F}"/>
                </a:ext>
              </a:extLst>
            </p:cNvPr>
            <p:cNvCxnSpPr>
              <a:stCxn id="11" idx="3"/>
            </p:cNvCxnSpPr>
            <p:nvPr/>
          </p:nvCxnSpPr>
          <p:spPr>
            <a:xfrm>
              <a:off x="3336758" y="3424604"/>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6897197-9003-E153-3AED-71851B7CB3A3}"/>
                </a:ext>
              </a:extLst>
            </p:cNvPr>
            <p:cNvCxnSpPr/>
            <p:nvPr/>
          </p:nvCxnSpPr>
          <p:spPr>
            <a:xfrm>
              <a:off x="5783177" y="3055635"/>
              <a:ext cx="6791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2E221EA-FC32-0A80-0686-94208C56EF41}"/>
                </a:ext>
              </a:extLst>
            </p:cNvPr>
            <p:cNvCxnSpPr>
              <a:stCxn id="16" idx="2"/>
              <a:endCxn id="12" idx="0"/>
            </p:cNvCxnSpPr>
            <p:nvPr/>
          </p:nvCxnSpPr>
          <p:spPr>
            <a:xfrm>
              <a:off x="7345973" y="4879731"/>
              <a:ext cx="0" cy="574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6" name="!!D1">
            <a:extLst>
              <a:ext uri="{FF2B5EF4-FFF2-40B4-BE49-F238E27FC236}">
                <a16:creationId xmlns:a16="http://schemas.microsoft.com/office/drawing/2014/main" id="{B180DF96-9184-D1AA-3DD7-20CFCA0BF486}"/>
              </a:ext>
            </a:extLst>
          </p:cNvPr>
          <p:cNvSpPr/>
          <p:nvPr/>
        </p:nvSpPr>
        <p:spPr>
          <a:xfrm>
            <a:off x="12934733" y="4779001"/>
            <a:ext cx="3468915" cy="3468915"/>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7" name="!!d2">
            <a:extLst>
              <a:ext uri="{FF2B5EF4-FFF2-40B4-BE49-F238E27FC236}">
                <a16:creationId xmlns:a16="http://schemas.microsoft.com/office/drawing/2014/main" id="{6C72C037-E3F6-1DEE-6895-EA1B23BD013A}"/>
              </a:ext>
            </a:extLst>
          </p:cNvPr>
          <p:cNvSpPr/>
          <p:nvPr/>
        </p:nvSpPr>
        <p:spPr>
          <a:xfrm>
            <a:off x="14567590" y="3265886"/>
            <a:ext cx="1260929" cy="1260929"/>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8" name="Pentagon 27">
            <a:extLst>
              <a:ext uri="{FF2B5EF4-FFF2-40B4-BE49-F238E27FC236}">
                <a16:creationId xmlns:a16="http://schemas.microsoft.com/office/drawing/2014/main" id="{17650F69-499C-751B-5ECC-681009767EA2}"/>
              </a:ext>
            </a:extLst>
          </p:cNvPr>
          <p:cNvSpPr/>
          <p:nvPr/>
        </p:nvSpPr>
        <p:spPr>
          <a:xfrm>
            <a:off x="12569446" y="105589"/>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State Machine</a:t>
            </a:r>
          </a:p>
        </p:txBody>
      </p:sp>
      <p:sp>
        <p:nvSpPr>
          <p:cNvPr id="3" name="Block Arc 2">
            <a:extLst>
              <a:ext uri="{FF2B5EF4-FFF2-40B4-BE49-F238E27FC236}">
                <a16:creationId xmlns:a16="http://schemas.microsoft.com/office/drawing/2014/main" id="{4F908720-8B68-46F4-961D-E0DCA7EB709C}"/>
              </a:ext>
            </a:extLst>
          </p:cNvPr>
          <p:cNvSpPr/>
          <p:nvPr/>
        </p:nvSpPr>
        <p:spPr>
          <a:xfrm rot="9343505">
            <a:off x="-1619489" y="-4363050"/>
            <a:ext cx="3992880" cy="3992880"/>
          </a:xfrm>
          <a:prstGeom prst="blockArc">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6" name="!!pARA">
            <a:extLst>
              <a:ext uri="{FF2B5EF4-FFF2-40B4-BE49-F238E27FC236}">
                <a16:creationId xmlns:a16="http://schemas.microsoft.com/office/drawing/2014/main" id="{4D68AA7F-7792-3CE0-5B44-919420DB3B86}"/>
              </a:ext>
            </a:extLst>
          </p:cNvPr>
          <p:cNvSpPr/>
          <p:nvPr/>
        </p:nvSpPr>
        <p:spPr>
          <a:xfrm>
            <a:off x="-1998980" y="58528"/>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
            <a:extLst>
              <a:ext uri="{FF2B5EF4-FFF2-40B4-BE49-F238E27FC236}">
                <a16:creationId xmlns:a16="http://schemas.microsoft.com/office/drawing/2014/main" id="{6FC563A9-D5DD-FDC3-A5A5-CC4BEC4877FF}"/>
              </a:ext>
            </a:extLst>
          </p:cNvPr>
          <p:cNvSpPr/>
          <p:nvPr/>
        </p:nvSpPr>
        <p:spPr>
          <a:xfrm>
            <a:off x="1411923" y="504371"/>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Pentagon 29">
            <a:extLst>
              <a:ext uri="{FF2B5EF4-FFF2-40B4-BE49-F238E27FC236}">
                <a16:creationId xmlns:a16="http://schemas.microsoft.com/office/drawing/2014/main" id="{1169A543-943E-B52C-634B-3A4D371B6E1A}"/>
              </a:ext>
            </a:extLst>
          </p:cNvPr>
          <p:cNvSpPr/>
          <p:nvPr/>
        </p:nvSpPr>
        <p:spPr>
          <a:xfrm>
            <a:off x="5050922"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err="1">
                <a:solidFill>
                  <a:srgbClr val="9F84BD"/>
                </a:solidFill>
                <a:latin typeface="Poppins Black" panose="00000A00000000000000" pitchFamily="2" charset="0"/>
                <a:cs typeface="Poppins Black" panose="00000A00000000000000" pitchFamily="2" charset="0"/>
              </a:rPr>
              <a:t>TinkerCad</a:t>
            </a:r>
            <a:endParaRPr lang="en-PH" sz="4000" dirty="0">
              <a:solidFill>
                <a:srgbClr val="9F84BD"/>
              </a:solidFill>
              <a:latin typeface="Poppins Black" panose="00000A00000000000000" pitchFamily="2" charset="0"/>
              <a:cs typeface="Poppins Black" panose="00000A00000000000000" pitchFamily="2" charset="0"/>
            </a:endParaRPr>
          </a:p>
        </p:txBody>
      </p:sp>
      <p:pic>
        <p:nvPicPr>
          <p:cNvPr id="31" name="Content Placeholder 4" descr="Diagram, schematic&#10;&#10;Description automatically generated">
            <a:extLst>
              <a:ext uri="{FF2B5EF4-FFF2-40B4-BE49-F238E27FC236}">
                <a16:creationId xmlns:a16="http://schemas.microsoft.com/office/drawing/2014/main" id="{7A3BEA23-3C3B-2843-FCA2-ADC9902B2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267" y="1512790"/>
            <a:ext cx="9232809" cy="4650012"/>
          </a:xfrm>
          <a:prstGeom prst="rect">
            <a:avLst/>
          </a:prstGeom>
        </p:spPr>
      </p:pic>
      <p:sp>
        <p:nvSpPr>
          <p:cNvPr id="32" name="L-Shape 31">
            <a:extLst>
              <a:ext uri="{FF2B5EF4-FFF2-40B4-BE49-F238E27FC236}">
                <a16:creationId xmlns:a16="http://schemas.microsoft.com/office/drawing/2014/main" id="{CB3E1814-A93E-451B-B7F9-6D3C40A8F4F9}"/>
              </a:ext>
            </a:extLst>
          </p:cNvPr>
          <p:cNvSpPr/>
          <p:nvPr/>
        </p:nvSpPr>
        <p:spPr>
          <a:xfrm rot="3600000">
            <a:off x="-21423698"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L-Shape 32">
            <a:extLst>
              <a:ext uri="{FF2B5EF4-FFF2-40B4-BE49-F238E27FC236}">
                <a16:creationId xmlns:a16="http://schemas.microsoft.com/office/drawing/2014/main" id="{FFF62BDA-E964-B564-9166-788B58B833CA}"/>
              </a:ext>
            </a:extLst>
          </p:cNvPr>
          <p:cNvSpPr/>
          <p:nvPr/>
        </p:nvSpPr>
        <p:spPr>
          <a:xfrm rot="3600000">
            <a:off x="-12520910"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4" name="!!t8">
            <a:extLst>
              <a:ext uri="{FF2B5EF4-FFF2-40B4-BE49-F238E27FC236}">
                <a16:creationId xmlns:a16="http://schemas.microsoft.com/office/drawing/2014/main" id="{0E6DEEAA-C9A8-CFFC-DAA6-5725A4FD1249}"/>
              </a:ext>
            </a:extLst>
          </p:cNvPr>
          <p:cNvSpPr txBox="1"/>
          <p:nvPr/>
        </p:nvSpPr>
        <p:spPr>
          <a:xfrm>
            <a:off x="-5672440" y="2921168"/>
            <a:ext cx="3316934"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BUDGET</a:t>
            </a:r>
            <a:endParaRPr lang="en-PH" sz="6000" dirty="0">
              <a:solidFill>
                <a:srgbClr val="070B80"/>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4373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E26C-F422-6E8B-0E83-AC1FBBBE5FF1}"/>
              </a:ext>
            </a:extLst>
          </p:cNvPr>
          <p:cNvSpPr>
            <a:spLocks noGrp="1"/>
          </p:cNvSpPr>
          <p:nvPr>
            <p:ph type="title"/>
          </p:nvPr>
        </p:nvSpPr>
        <p:spPr/>
        <p:txBody>
          <a:bodyPr/>
          <a:lstStyle/>
          <a:p>
            <a:endParaRPr lang="en-AE" dirty="0"/>
          </a:p>
        </p:txBody>
      </p:sp>
      <p:sp>
        <p:nvSpPr>
          <p:cNvPr id="3" name="Content Placeholder 2">
            <a:extLst>
              <a:ext uri="{FF2B5EF4-FFF2-40B4-BE49-F238E27FC236}">
                <a16:creationId xmlns:a16="http://schemas.microsoft.com/office/drawing/2014/main" id="{D573DE05-FCDB-9075-5171-75712D71A640}"/>
              </a:ext>
            </a:extLst>
          </p:cNvPr>
          <p:cNvSpPr>
            <a:spLocks noGrp="1"/>
          </p:cNvSpPr>
          <p:nvPr>
            <p:ph idx="1"/>
          </p:nvPr>
        </p:nvSpPr>
        <p:spPr/>
        <p:txBody>
          <a:bodyPr/>
          <a:lstStyle/>
          <a:p>
            <a:endParaRPr lang="en-AE"/>
          </a:p>
        </p:txBody>
      </p:sp>
      <p:sp>
        <p:nvSpPr>
          <p:cNvPr id="10" name="L-Shape 9">
            <a:extLst>
              <a:ext uri="{FF2B5EF4-FFF2-40B4-BE49-F238E27FC236}">
                <a16:creationId xmlns:a16="http://schemas.microsoft.com/office/drawing/2014/main" id="{A90CB5E2-EF2A-BC36-B700-76F1E6100F49}"/>
              </a:ext>
            </a:extLst>
          </p:cNvPr>
          <p:cNvSpPr/>
          <p:nvPr/>
        </p:nvSpPr>
        <p:spPr>
          <a:xfrm rot="13500000">
            <a:off x="-5901165"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1" name="L-Shape 10">
            <a:extLst>
              <a:ext uri="{FF2B5EF4-FFF2-40B4-BE49-F238E27FC236}">
                <a16:creationId xmlns:a16="http://schemas.microsoft.com/office/drawing/2014/main" id="{E32FA357-566C-191F-A217-B1CCB9C39097}"/>
              </a:ext>
            </a:extLst>
          </p:cNvPr>
          <p:cNvSpPr/>
          <p:nvPr/>
        </p:nvSpPr>
        <p:spPr>
          <a:xfrm rot="13500000">
            <a:off x="-4404331"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12" name="!!t8">
            <a:extLst>
              <a:ext uri="{FF2B5EF4-FFF2-40B4-BE49-F238E27FC236}">
                <a16:creationId xmlns:a16="http://schemas.microsoft.com/office/drawing/2014/main" id="{8C10A8D7-8C3F-2AB2-3CD7-D633ACC65E20}"/>
              </a:ext>
            </a:extLst>
          </p:cNvPr>
          <p:cNvSpPr txBox="1"/>
          <p:nvPr/>
        </p:nvSpPr>
        <p:spPr>
          <a:xfrm>
            <a:off x="7288187" y="2921168"/>
            <a:ext cx="3316934"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BUDGET</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4" name="Pentagon 13">
            <a:extLst>
              <a:ext uri="{FF2B5EF4-FFF2-40B4-BE49-F238E27FC236}">
                <a16:creationId xmlns:a16="http://schemas.microsoft.com/office/drawing/2014/main" id="{AEA848A3-28D5-E7D2-4906-EEA5BB760E26}"/>
              </a:ext>
            </a:extLst>
          </p:cNvPr>
          <p:cNvSpPr/>
          <p:nvPr/>
        </p:nvSpPr>
        <p:spPr>
          <a:xfrm>
            <a:off x="-11313657" y="-34251"/>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Components</a:t>
            </a:r>
          </a:p>
        </p:txBody>
      </p:sp>
      <p:graphicFrame>
        <p:nvGraphicFramePr>
          <p:cNvPr id="15" name="Table 4">
            <a:extLst>
              <a:ext uri="{FF2B5EF4-FFF2-40B4-BE49-F238E27FC236}">
                <a16:creationId xmlns:a16="http://schemas.microsoft.com/office/drawing/2014/main" id="{AE35A518-2162-D2E1-D93C-3AA5DD1E0254}"/>
              </a:ext>
            </a:extLst>
          </p:cNvPr>
          <p:cNvGraphicFramePr>
            <a:graphicFrameLocks/>
          </p:cNvGraphicFramePr>
          <p:nvPr>
            <p:extLst>
              <p:ext uri="{D42A27DB-BD31-4B8C-83A1-F6EECF244321}">
                <p14:modId xmlns:p14="http://schemas.microsoft.com/office/powerpoint/2010/main" val="1991036927"/>
              </p:ext>
            </p:extLst>
          </p:nvPr>
        </p:nvGraphicFramePr>
        <p:xfrm>
          <a:off x="-13647838" y="1825625"/>
          <a:ext cx="10515597" cy="37033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557227"/>
                    </a:ext>
                  </a:extLst>
                </a:gridCol>
                <a:gridCol w="3505199">
                  <a:extLst>
                    <a:ext uri="{9D8B030D-6E8A-4147-A177-3AD203B41FA5}">
                      <a16:colId xmlns:a16="http://schemas.microsoft.com/office/drawing/2014/main" val="2161314192"/>
                    </a:ext>
                  </a:extLst>
                </a:gridCol>
                <a:gridCol w="3505199">
                  <a:extLst>
                    <a:ext uri="{9D8B030D-6E8A-4147-A177-3AD203B41FA5}">
                      <a16:colId xmlns:a16="http://schemas.microsoft.com/office/drawing/2014/main" val="1912471570"/>
                    </a:ext>
                  </a:extLst>
                </a:gridCol>
              </a:tblGrid>
              <a:tr h="370840">
                <a:tc>
                  <a:txBody>
                    <a:bodyPr/>
                    <a:lstStyle/>
                    <a:p>
                      <a:pPr algn="ctr"/>
                      <a:r>
                        <a:rPr lang="en-US" dirty="0">
                          <a:latin typeface="Poppins" pitchFamily="2" charset="77"/>
                          <a:cs typeface="Poppins" pitchFamily="2" charset="77"/>
                        </a:rPr>
                        <a:t>COMPONENT </a:t>
                      </a:r>
                    </a:p>
                  </a:txBody>
                  <a:tcPr>
                    <a:solidFill>
                      <a:srgbClr val="070B80"/>
                    </a:solidFill>
                  </a:tcPr>
                </a:tc>
                <a:tc>
                  <a:txBody>
                    <a:bodyPr/>
                    <a:lstStyle/>
                    <a:p>
                      <a:pPr algn="ctr"/>
                      <a:r>
                        <a:rPr lang="en-US" dirty="0">
                          <a:latin typeface="Poppins" pitchFamily="2" charset="77"/>
                          <a:cs typeface="Poppins" pitchFamily="2" charset="77"/>
                        </a:rPr>
                        <a:t>QUANTITY </a:t>
                      </a:r>
                    </a:p>
                  </a:txBody>
                  <a:tcPr>
                    <a:solidFill>
                      <a:srgbClr val="070B80"/>
                    </a:solidFill>
                  </a:tcPr>
                </a:tc>
                <a:tc>
                  <a:txBody>
                    <a:bodyPr/>
                    <a:lstStyle/>
                    <a:p>
                      <a:pPr algn="ctr"/>
                      <a:r>
                        <a:rPr lang="en-US" dirty="0">
                          <a:latin typeface="Poppins" pitchFamily="2" charset="77"/>
                          <a:cs typeface="Poppins" pitchFamily="2" charset="77"/>
                        </a:rPr>
                        <a:t>PRICE (DHS)</a:t>
                      </a:r>
                    </a:p>
                  </a:txBody>
                  <a:tcPr>
                    <a:solidFill>
                      <a:srgbClr val="070B80"/>
                    </a:solidFill>
                  </a:tcPr>
                </a:tc>
                <a:extLst>
                  <a:ext uri="{0D108BD9-81ED-4DB2-BD59-A6C34878D82A}">
                    <a16:rowId xmlns:a16="http://schemas.microsoft.com/office/drawing/2014/main" val="2036022873"/>
                  </a:ext>
                </a:extLst>
              </a:tr>
              <a:tr h="370840">
                <a:tc>
                  <a:txBody>
                    <a:bodyPr/>
                    <a:lstStyle/>
                    <a:p>
                      <a:pPr algn="ctr"/>
                      <a:r>
                        <a:rPr lang="en-US" dirty="0">
                          <a:latin typeface="Poppins" pitchFamily="2" charset="77"/>
                          <a:cs typeface="Poppins" pitchFamily="2" charset="77"/>
                        </a:rPr>
                        <a:t>Arduino Uno R3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58</a:t>
                      </a:r>
                    </a:p>
                  </a:txBody>
                  <a:tcPr>
                    <a:solidFill>
                      <a:srgbClr val="89CFF0"/>
                    </a:solidFill>
                  </a:tcPr>
                </a:tc>
                <a:extLst>
                  <a:ext uri="{0D108BD9-81ED-4DB2-BD59-A6C34878D82A}">
                    <a16:rowId xmlns:a16="http://schemas.microsoft.com/office/drawing/2014/main" val="3473442002"/>
                  </a:ext>
                </a:extLst>
              </a:tr>
              <a:tr h="370840">
                <a:tc>
                  <a:txBody>
                    <a:bodyPr/>
                    <a:lstStyle/>
                    <a:p>
                      <a:pPr algn="ctr"/>
                      <a:r>
                        <a:rPr lang="en-US" dirty="0">
                          <a:latin typeface="Poppins" pitchFamily="2" charset="77"/>
                          <a:cs typeface="Poppins" pitchFamily="2" charset="77"/>
                        </a:rPr>
                        <a:t>ESP8266 Wi-Fi chip</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24</a:t>
                      </a:r>
                    </a:p>
                  </a:txBody>
                  <a:tcPr>
                    <a:solidFill>
                      <a:srgbClr val="89CFF0"/>
                    </a:solidFill>
                  </a:tcPr>
                </a:tc>
                <a:extLst>
                  <a:ext uri="{0D108BD9-81ED-4DB2-BD59-A6C34878D82A}">
                    <a16:rowId xmlns:a16="http://schemas.microsoft.com/office/drawing/2014/main" val="2634356796"/>
                  </a:ext>
                </a:extLst>
              </a:tr>
              <a:tr h="370840">
                <a:tc>
                  <a:txBody>
                    <a:bodyPr/>
                    <a:lstStyle/>
                    <a:p>
                      <a:pPr algn="ctr"/>
                      <a:r>
                        <a:rPr lang="en-US" dirty="0">
                          <a:latin typeface="Poppins" pitchFamily="2" charset="77"/>
                          <a:cs typeface="Poppins" pitchFamily="2" charset="77"/>
                        </a:rPr>
                        <a:t>Chassis and wheels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89</a:t>
                      </a:r>
                    </a:p>
                  </a:txBody>
                  <a:tcPr>
                    <a:solidFill>
                      <a:srgbClr val="89CFF0"/>
                    </a:solidFill>
                  </a:tcPr>
                </a:tc>
                <a:extLst>
                  <a:ext uri="{0D108BD9-81ED-4DB2-BD59-A6C34878D82A}">
                    <a16:rowId xmlns:a16="http://schemas.microsoft.com/office/drawing/2014/main" val="3075855961"/>
                  </a:ext>
                </a:extLst>
              </a:tr>
              <a:tr h="370840">
                <a:tc>
                  <a:txBody>
                    <a:bodyPr/>
                    <a:lstStyle/>
                    <a:p>
                      <a:pPr algn="ctr"/>
                      <a:r>
                        <a:rPr lang="en-US" dirty="0">
                          <a:latin typeface="Poppins" pitchFamily="2" charset="77"/>
                          <a:cs typeface="Poppins" pitchFamily="2" charset="77"/>
                        </a:rPr>
                        <a:t>PVC Shaft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15</a:t>
                      </a:r>
                    </a:p>
                  </a:txBody>
                  <a:tcPr>
                    <a:solidFill>
                      <a:srgbClr val="89CFF0"/>
                    </a:solidFill>
                  </a:tcPr>
                </a:tc>
                <a:extLst>
                  <a:ext uri="{0D108BD9-81ED-4DB2-BD59-A6C34878D82A}">
                    <a16:rowId xmlns:a16="http://schemas.microsoft.com/office/drawing/2014/main" val="1807443911"/>
                  </a:ext>
                </a:extLst>
              </a:tr>
              <a:tr h="370840">
                <a:tc>
                  <a:txBody>
                    <a:bodyPr/>
                    <a:lstStyle/>
                    <a:p>
                      <a:pPr algn="ctr"/>
                      <a:r>
                        <a:rPr lang="en-US" dirty="0">
                          <a:latin typeface="Poppins" pitchFamily="2" charset="77"/>
                          <a:cs typeface="Poppins" pitchFamily="2" charset="77"/>
                        </a:rPr>
                        <a:t>Heartrate sensor </a:t>
                      </a:r>
                    </a:p>
                  </a:txBody>
                  <a:tcPr>
                    <a:solidFill>
                      <a:srgbClr val="89CFF0"/>
                    </a:solidFill>
                  </a:tcPr>
                </a:tc>
                <a:tc>
                  <a:txBody>
                    <a:bodyPr/>
                    <a:lstStyle/>
                    <a:p>
                      <a:pPr algn="ctr"/>
                      <a:r>
                        <a:rPr lang="en-US" dirty="0">
                          <a:latin typeface="Poppins" pitchFamily="2" charset="77"/>
                          <a:cs typeface="Poppins" pitchFamily="2" charset="77"/>
                        </a:rPr>
                        <a:t>1 </a:t>
                      </a:r>
                    </a:p>
                  </a:txBody>
                  <a:tcPr>
                    <a:solidFill>
                      <a:srgbClr val="89CFF0"/>
                    </a:solidFill>
                  </a:tcPr>
                </a:tc>
                <a:tc>
                  <a:txBody>
                    <a:bodyPr/>
                    <a:lstStyle/>
                    <a:p>
                      <a:pPr algn="ctr"/>
                      <a:r>
                        <a:rPr lang="en-US" dirty="0">
                          <a:latin typeface="Poppins" pitchFamily="2" charset="77"/>
                          <a:cs typeface="Poppins" pitchFamily="2" charset="77"/>
                        </a:rPr>
                        <a:t>24</a:t>
                      </a:r>
                    </a:p>
                  </a:txBody>
                  <a:tcPr>
                    <a:solidFill>
                      <a:srgbClr val="89CFF0"/>
                    </a:solidFill>
                  </a:tcPr>
                </a:tc>
                <a:extLst>
                  <a:ext uri="{0D108BD9-81ED-4DB2-BD59-A6C34878D82A}">
                    <a16:rowId xmlns:a16="http://schemas.microsoft.com/office/drawing/2014/main" val="3790529119"/>
                  </a:ext>
                </a:extLst>
              </a:tr>
              <a:tr h="370840">
                <a:tc>
                  <a:txBody>
                    <a:bodyPr/>
                    <a:lstStyle/>
                    <a:p>
                      <a:pPr algn="ctr"/>
                      <a:r>
                        <a:rPr lang="en-US" dirty="0">
                          <a:latin typeface="Poppins" pitchFamily="2" charset="77"/>
                          <a:cs typeface="Poppins" pitchFamily="2" charset="77"/>
                        </a:rPr>
                        <a:t>Temperature Sensor </a:t>
                      </a:r>
                    </a:p>
                  </a:txBody>
                  <a:tcPr>
                    <a:solidFill>
                      <a:srgbClr val="89CFF0"/>
                    </a:solidFill>
                  </a:tcPr>
                </a:tc>
                <a:tc>
                  <a:txBody>
                    <a:bodyPr/>
                    <a:lstStyle/>
                    <a:p>
                      <a:pPr algn="ctr"/>
                      <a:r>
                        <a:rPr lang="en-US" dirty="0">
                          <a:latin typeface="Poppins" pitchFamily="2" charset="77"/>
                          <a:cs typeface="Poppins" pitchFamily="2" charset="77"/>
                        </a:rPr>
                        <a:t>1 </a:t>
                      </a:r>
                    </a:p>
                  </a:txBody>
                  <a:tcPr>
                    <a:solidFill>
                      <a:srgbClr val="89CFF0"/>
                    </a:solidFill>
                  </a:tcPr>
                </a:tc>
                <a:tc>
                  <a:txBody>
                    <a:bodyPr/>
                    <a:lstStyle/>
                    <a:p>
                      <a:pPr algn="ctr"/>
                      <a:r>
                        <a:rPr lang="en-US" dirty="0">
                          <a:latin typeface="Poppins" pitchFamily="2" charset="77"/>
                          <a:cs typeface="Poppins" pitchFamily="2" charset="77"/>
                        </a:rPr>
                        <a:t>70</a:t>
                      </a:r>
                    </a:p>
                  </a:txBody>
                  <a:tcPr>
                    <a:solidFill>
                      <a:srgbClr val="89CFF0"/>
                    </a:solidFill>
                  </a:tcPr>
                </a:tc>
                <a:extLst>
                  <a:ext uri="{0D108BD9-81ED-4DB2-BD59-A6C34878D82A}">
                    <a16:rowId xmlns:a16="http://schemas.microsoft.com/office/drawing/2014/main" val="2358541120"/>
                  </a:ext>
                </a:extLst>
              </a:tr>
              <a:tr h="0">
                <a:tc>
                  <a:txBody>
                    <a:bodyPr/>
                    <a:lstStyle/>
                    <a:p>
                      <a:pPr algn="ctr"/>
                      <a:r>
                        <a:rPr lang="en-US" dirty="0">
                          <a:latin typeface="Poppins" pitchFamily="2" charset="77"/>
                          <a:cs typeface="Poppins" pitchFamily="2" charset="77"/>
                        </a:rPr>
                        <a:t>Arduino OLED Display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40</a:t>
                      </a:r>
                    </a:p>
                  </a:txBody>
                  <a:tcPr>
                    <a:solidFill>
                      <a:srgbClr val="89CFF0"/>
                    </a:solidFill>
                  </a:tcPr>
                </a:tc>
                <a:extLst>
                  <a:ext uri="{0D108BD9-81ED-4DB2-BD59-A6C34878D82A}">
                    <a16:rowId xmlns:a16="http://schemas.microsoft.com/office/drawing/2014/main" val="4028925918"/>
                  </a:ext>
                </a:extLst>
              </a:tr>
              <a:tr h="370840">
                <a:tc>
                  <a:txBody>
                    <a:bodyPr/>
                    <a:lstStyle/>
                    <a:p>
                      <a:pPr algn="ctr"/>
                      <a:r>
                        <a:rPr lang="en-US" dirty="0">
                          <a:latin typeface="Poppins" pitchFamily="2" charset="77"/>
                          <a:cs typeface="Poppins" pitchFamily="2" charset="77"/>
                        </a:rPr>
                        <a:t>Tablet</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160</a:t>
                      </a:r>
                    </a:p>
                  </a:txBody>
                  <a:tcPr>
                    <a:solidFill>
                      <a:srgbClr val="89CFF0"/>
                    </a:solidFill>
                  </a:tcPr>
                </a:tc>
                <a:extLst>
                  <a:ext uri="{0D108BD9-81ED-4DB2-BD59-A6C34878D82A}">
                    <a16:rowId xmlns:a16="http://schemas.microsoft.com/office/drawing/2014/main" val="3165381945"/>
                  </a:ext>
                </a:extLst>
              </a:tr>
              <a:tr h="370840">
                <a:tc>
                  <a:txBody>
                    <a:bodyPr/>
                    <a:lstStyle/>
                    <a:p>
                      <a:pPr algn="ctr"/>
                      <a:endParaRPr lang="en-US" dirty="0">
                        <a:latin typeface="Poppins" pitchFamily="2" charset="77"/>
                        <a:cs typeface="Poppins" pitchFamily="2" charset="77"/>
                      </a:endParaRPr>
                    </a:p>
                  </a:txBody>
                  <a:tcPr>
                    <a:solidFill>
                      <a:srgbClr val="070B80"/>
                    </a:solidFill>
                  </a:tcPr>
                </a:tc>
                <a:tc>
                  <a:txBody>
                    <a:bodyPr/>
                    <a:lstStyle/>
                    <a:p>
                      <a:pPr algn="ctr"/>
                      <a:endParaRPr lang="en-US" dirty="0">
                        <a:latin typeface="Poppins" pitchFamily="2" charset="77"/>
                        <a:cs typeface="Poppins" pitchFamily="2" charset="77"/>
                      </a:endParaRPr>
                    </a:p>
                  </a:txBody>
                  <a:tcPr>
                    <a:solidFill>
                      <a:srgbClr val="070B8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9F84BD"/>
                          </a:solidFill>
                          <a:latin typeface="Poppins" pitchFamily="2" charset="77"/>
                          <a:cs typeface="Poppins" pitchFamily="2" charset="77"/>
                        </a:rPr>
                        <a:t>Total</a:t>
                      </a:r>
                      <a:r>
                        <a:rPr lang="en-US" dirty="0">
                          <a:latin typeface="Poppins" pitchFamily="2" charset="77"/>
                          <a:cs typeface="Poppins" pitchFamily="2" charset="77"/>
                        </a:rPr>
                        <a:t> </a:t>
                      </a:r>
                      <a:r>
                        <a:rPr lang="en-US" dirty="0">
                          <a:solidFill>
                            <a:srgbClr val="9F84BD"/>
                          </a:solidFill>
                          <a:latin typeface="Poppins" pitchFamily="2" charset="77"/>
                          <a:cs typeface="Poppins" pitchFamily="2" charset="77"/>
                        </a:rPr>
                        <a:t>= 480</a:t>
                      </a:r>
                    </a:p>
                  </a:txBody>
                  <a:tcPr>
                    <a:solidFill>
                      <a:srgbClr val="070B80"/>
                    </a:solidFill>
                  </a:tcPr>
                </a:tc>
                <a:extLst>
                  <a:ext uri="{0D108BD9-81ED-4DB2-BD59-A6C34878D82A}">
                    <a16:rowId xmlns:a16="http://schemas.microsoft.com/office/drawing/2014/main" val="3822459193"/>
                  </a:ext>
                </a:extLst>
              </a:tr>
            </a:tbl>
          </a:graphicData>
        </a:graphic>
      </p:graphicFrame>
    </p:spTree>
    <p:extLst>
      <p:ext uri="{BB962C8B-B14F-4D97-AF65-F5344CB8AC3E}">
        <p14:creationId xmlns:p14="http://schemas.microsoft.com/office/powerpoint/2010/main" val="475557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E26C-F422-6E8B-0E83-AC1FBBBE5FF1}"/>
              </a:ext>
            </a:extLst>
          </p:cNvPr>
          <p:cNvSpPr>
            <a:spLocks noGrp="1"/>
          </p:cNvSpPr>
          <p:nvPr>
            <p:ph type="title"/>
          </p:nvPr>
        </p:nvSpPr>
        <p:spPr/>
        <p:txBody>
          <a:bodyPr/>
          <a:lstStyle/>
          <a:p>
            <a:endParaRPr lang="en-AE" dirty="0"/>
          </a:p>
        </p:txBody>
      </p:sp>
      <p:sp>
        <p:nvSpPr>
          <p:cNvPr id="3" name="Content Placeholder 2">
            <a:extLst>
              <a:ext uri="{FF2B5EF4-FFF2-40B4-BE49-F238E27FC236}">
                <a16:creationId xmlns:a16="http://schemas.microsoft.com/office/drawing/2014/main" id="{D573DE05-FCDB-9075-5171-75712D71A640}"/>
              </a:ext>
            </a:extLst>
          </p:cNvPr>
          <p:cNvSpPr>
            <a:spLocks noGrp="1"/>
          </p:cNvSpPr>
          <p:nvPr>
            <p:ph idx="1"/>
          </p:nvPr>
        </p:nvSpPr>
        <p:spPr/>
        <p:txBody>
          <a:bodyPr/>
          <a:lstStyle/>
          <a:p>
            <a:endParaRPr lang="en-AE"/>
          </a:p>
        </p:txBody>
      </p:sp>
      <p:sp>
        <p:nvSpPr>
          <p:cNvPr id="10" name="L-Shape 9">
            <a:extLst>
              <a:ext uri="{FF2B5EF4-FFF2-40B4-BE49-F238E27FC236}">
                <a16:creationId xmlns:a16="http://schemas.microsoft.com/office/drawing/2014/main" id="{A90CB5E2-EF2A-BC36-B700-76F1E6100F49}"/>
              </a:ext>
            </a:extLst>
          </p:cNvPr>
          <p:cNvSpPr/>
          <p:nvPr/>
        </p:nvSpPr>
        <p:spPr>
          <a:xfrm rot="13500000">
            <a:off x="11432677"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1" name="L-Shape 10">
            <a:extLst>
              <a:ext uri="{FF2B5EF4-FFF2-40B4-BE49-F238E27FC236}">
                <a16:creationId xmlns:a16="http://schemas.microsoft.com/office/drawing/2014/main" id="{E32FA357-566C-191F-A217-B1CCB9C39097}"/>
              </a:ext>
            </a:extLst>
          </p:cNvPr>
          <p:cNvSpPr/>
          <p:nvPr/>
        </p:nvSpPr>
        <p:spPr>
          <a:xfrm rot="13500000">
            <a:off x="12929511"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12" name="!!t8">
            <a:extLst>
              <a:ext uri="{FF2B5EF4-FFF2-40B4-BE49-F238E27FC236}">
                <a16:creationId xmlns:a16="http://schemas.microsoft.com/office/drawing/2014/main" id="{8C10A8D7-8C3F-2AB2-3CD7-D633ACC65E20}"/>
              </a:ext>
            </a:extLst>
          </p:cNvPr>
          <p:cNvSpPr txBox="1"/>
          <p:nvPr/>
        </p:nvSpPr>
        <p:spPr>
          <a:xfrm>
            <a:off x="24622029" y="2921168"/>
            <a:ext cx="3316934"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BUDGET</a:t>
            </a:r>
            <a:endParaRPr lang="en-PH" sz="6000" dirty="0">
              <a:solidFill>
                <a:srgbClr val="070B80"/>
              </a:solidFill>
              <a:latin typeface="Poppins Black" panose="00000A00000000000000" pitchFamily="2" charset="0"/>
              <a:cs typeface="Poppins Black" panose="00000A00000000000000" pitchFamily="2" charset="0"/>
            </a:endParaRPr>
          </a:p>
        </p:txBody>
      </p:sp>
      <p:graphicFrame>
        <p:nvGraphicFramePr>
          <p:cNvPr id="4" name="Table 4">
            <a:extLst>
              <a:ext uri="{FF2B5EF4-FFF2-40B4-BE49-F238E27FC236}">
                <a16:creationId xmlns:a16="http://schemas.microsoft.com/office/drawing/2014/main" id="{59A59FCF-0CBB-AF59-B1AF-D76666774230}"/>
              </a:ext>
            </a:extLst>
          </p:cNvPr>
          <p:cNvGraphicFramePr>
            <a:graphicFrameLocks/>
          </p:cNvGraphicFramePr>
          <p:nvPr>
            <p:extLst>
              <p:ext uri="{D42A27DB-BD31-4B8C-83A1-F6EECF244321}">
                <p14:modId xmlns:p14="http://schemas.microsoft.com/office/powerpoint/2010/main" val="278535576"/>
              </p:ext>
            </p:extLst>
          </p:nvPr>
        </p:nvGraphicFramePr>
        <p:xfrm>
          <a:off x="838200" y="1825625"/>
          <a:ext cx="10515597" cy="37033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557227"/>
                    </a:ext>
                  </a:extLst>
                </a:gridCol>
                <a:gridCol w="3505199">
                  <a:extLst>
                    <a:ext uri="{9D8B030D-6E8A-4147-A177-3AD203B41FA5}">
                      <a16:colId xmlns:a16="http://schemas.microsoft.com/office/drawing/2014/main" val="2161314192"/>
                    </a:ext>
                  </a:extLst>
                </a:gridCol>
                <a:gridCol w="3505199">
                  <a:extLst>
                    <a:ext uri="{9D8B030D-6E8A-4147-A177-3AD203B41FA5}">
                      <a16:colId xmlns:a16="http://schemas.microsoft.com/office/drawing/2014/main" val="1912471570"/>
                    </a:ext>
                  </a:extLst>
                </a:gridCol>
              </a:tblGrid>
              <a:tr h="370840">
                <a:tc>
                  <a:txBody>
                    <a:bodyPr/>
                    <a:lstStyle/>
                    <a:p>
                      <a:pPr algn="ctr"/>
                      <a:r>
                        <a:rPr lang="en-US" dirty="0">
                          <a:latin typeface="Poppins" pitchFamily="2" charset="77"/>
                          <a:cs typeface="Poppins" pitchFamily="2" charset="77"/>
                        </a:rPr>
                        <a:t>COMPONENT </a:t>
                      </a:r>
                    </a:p>
                  </a:txBody>
                  <a:tcPr>
                    <a:solidFill>
                      <a:srgbClr val="070B80"/>
                    </a:solidFill>
                  </a:tcPr>
                </a:tc>
                <a:tc>
                  <a:txBody>
                    <a:bodyPr/>
                    <a:lstStyle/>
                    <a:p>
                      <a:pPr algn="ctr"/>
                      <a:r>
                        <a:rPr lang="en-US" dirty="0">
                          <a:latin typeface="Poppins" pitchFamily="2" charset="77"/>
                          <a:cs typeface="Poppins" pitchFamily="2" charset="77"/>
                        </a:rPr>
                        <a:t>QUANTITY </a:t>
                      </a:r>
                    </a:p>
                  </a:txBody>
                  <a:tcPr>
                    <a:solidFill>
                      <a:srgbClr val="070B80"/>
                    </a:solidFill>
                  </a:tcPr>
                </a:tc>
                <a:tc>
                  <a:txBody>
                    <a:bodyPr/>
                    <a:lstStyle/>
                    <a:p>
                      <a:pPr algn="ctr"/>
                      <a:r>
                        <a:rPr lang="en-US" dirty="0">
                          <a:latin typeface="Poppins" pitchFamily="2" charset="77"/>
                          <a:cs typeface="Poppins" pitchFamily="2" charset="77"/>
                        </a:rPr>
                        <a:t>PRICE (DHS)</a:t>
                      </a:r>
                    </a:p>
                  </a:txBody>
                  <a:tcPr>
                    <a:solidFill>
                      <a:srgbClr val="070B80"/>
                    </a:solidFill>
                  </a:tcPr>
                </a:tc>
                <a:extLst>
                  <a:ext uri="{0D108BD9-81ED-4DB2-BD59-A6C34878D82A}">
                    <a16:rowId xmlns:a16="http://schemas.microsoft.com/office/drawing/2014/main" val="2036022873"/>
                  </a:ext>
                </a:extLst>
              </a:tr>
              <a:tr h="370840">
                <a:tc>
                  <a:txBody>
                    <a:bodyPr/>
                    <a:lstStyle/>
                    <a:p>
                      <a:pPr algn="ctr"/>
                      <a:r>
                        <a:rPr lang="en-US" dirty="0">
                          <a:latin typeface="Poppins" pitchFamily="2" charset="77"/>
                          <a:cs typeface="Poppins" pitchFamily="2" charset="77"/>
                        </a:rPr>
                        <a:t>Arduino Uno R3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58</a:t>
                      </a:r>
                    </a:p>
                  </a:txBody>
                  <a:tcPr>
                    <a:solidFill>
                      <a:srgbClr val="89CFF0"/>
                    </a:solidFill>
                  </a:tcPr>
                </a:tc>
                <a:extLst>
                  <a:ext uri="{0D108BD9-81ED-4DB2-BD59-A6C34878D82A}">
                    <a16:rowId xmlns:a16="http://schemas.microsoft.com/office/drawing/2014/main" val="3473442002"/>
                  </a:ext>
                </a:extLst>
              </a:tr>
              <a:tr h="370840">
                <a:tc>
                  <a:txBody>
                    <a:bodyPr/>
                    <a:lstStyle/>
                    <a:p>
                      <a:pPr algn="ctr"/>
                      <a:r>
                        <a:rPr lang="en-US" dirty="0">
                          <a:latin typeface="Poppins" pitchFamily="2" charset="77"/>
                          <a:cs typeface="Poppins" pitchFamily="2" charset="77"/>
                        </a:rPr>
                        <a:t>ESP8266 Wi-Fi chip</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24</a:t>
                      </a:r>
                    </a:p>
                  </a:txBody>
                  <a:tcPr>
                    <a:solidFill>
                      <a:srgbClr val="89CFF0"/>
                    </a:solidFill>
                  </a:tcPr>
                </a:tc>
                <a:extLst>
                  <a:ext uri="{0D108BD9-81ED-4DB2-BD59-A6C34878D82A}">
                    <a16:rowId xmlns:a16="http://schemas.microsoft.com/office/drawing/2014/main" val="2634356796"/>
                  </a:ext>
                </a:extLst>
              </a:tr>
              <a:tr h="370840">
                <a:tc>
                  <a:txBody>
                    <a:bodyPr/>
                    <a:lstStyle/>
                    <a:p>
                      <a:pPr algn="ctr"/>
                      <a:r>
                        <a:rPr lang="en-US" dirty="0">
                          <a:latin typeface="Poppins" pitchFamily="2" charset="77"/>
                          <a:cs typeface="Poppins" pitchFamily="2" charset="77"/>
                        </a:rPr>
                        <a:t>Chassis and wheels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89</a:t>
                      </a:r>
                    </a:p>
                  </a:txBody>
                  <a:tcPr>
                    <a:solidFill>
                      <a:srgbClr val="89CFF0"/>
                    </a:solidFill>
                  </a:tcPr>
                </a:tc>
                <a:extLst>
                  <a:ext uri="{0D108BD9-81ED-4DB2-BD59-A6C34878D82A}">
                    <a16:rowId xmlns:a16="http://schemas.microsoft.com/office/drawing/2014/main" val="3075855961"/>
                  </a:ext>
                </a:extLst>
              </a:tr>
              <a:tr h="370840">
                <a:tc>
                  <a:txBody>
                    <a:bodyPr/>
                    <a:lstStyle/>
                    <a:p>
                      <a:pPr algn="ctr"/>
                      <a:r>
                        <a:rPr lang="en-US" dirty="0">
                          <a:latin typeface="Poppins" pitchFamily="2" charset="77"/>
                          <a:cs typeface="Poppins" pitchFamily="2" charset="77"/>
                        </a:rPr>
                        <a:t>PVC Shaft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15</a:t>
                      </a:r>
                    </a:p>
                  </a:txBody>
                  <a:tcPr>
                    <a:solidFill>
                      <a:srgbClr val="89CFF0"/>
                    </a:solidFill>
                  </a:tcPr>
                </a:tc>
                <a:extLst>
                  <a:ext uri="{0D108BD9-81ED-4DB2-BD59-A6C34878D82A}">
                    <a16:rowId xmlns:a16="http://schemas.microsoft.com/office/drawing/2014/main" val="1807443911"/>
                  </a:ext>
                </a:extLst>
              </a:tr>
              <a:tr h="370840">
                <a:tc>
                  <a:txBody>
                    <a:bodyPr/>
                    <a:lstStyle/>
                    <a:p>
                      <a:pPr algn="ctr"/>
                      <a:r>
                        <a:rPr lang="en-US" dirty="0">
                          <a:latin typeface="Poppins" pitchFamily="2" charset="77"/>
                          <a:cs typeface="Poppins" pitchFamily="2" charset="77"/>
                        </a:rPr>
                        <a:t>Heartrate sensor </a:t>
                      </a:r>
                    </a:p>
                  </a:txBody>
                  <a:tcPr>
                    <a:solidFill>
                      <a:srgbClr val="89CFF0"/>
                    </a:solidFill>
                  </a:tcPr>
                </a:tc>
                <a:tc>
                  <a:txBody>
                    <a:bodyPr/>
                    <a:lstStyle/>
                    <a:p>
                      <a:pPr algn="ctr"/>
                      <a:r>
                        <a:rPr lang="en-US" dirty="0">
                          <a:latin typeface="Poppins" pitchFamily="2" charset="77"/>
                          <a:cs typeface="Poppins" pitchFamily="2" charset="77"/>
                        </a:rPr>
                        <a:t>1 </a:t>
                      </a:r>
                    </a:p>
                  </a:txBody>
                  <a:tcPr>
                    <a:solidFill>
                      <a:srgbClr val="89CFF0"/>
                    </a:solidFill>
                  </a:tcPr>
                </a:tc>
                <a:tc>
                  <a:txBody>
                    <a:bodyPr/>
                    <a:lstStyle/>
                    <a:p>
                      <a:pPr algn="ctr"/>
                      <a:r>
                        <a:rPr lang="en-US" dirty="0">
                          <a:latin typeface="Poppins" pitchFamily="2" charset="77"/>
                          <a:cs typeface="Poppins" pitchFamily="2" charset="77"/>
                        </a:rPr>
                        <a:t>24</a:t>
                      </a:r>
                    </a:p>
                  </a:txBody>
                  <a:tcPr>
                    <a:solidFill>
                      <a:srgbClr val="89CFF0"/>
                    </a:solidFill>
                  </a:tcPr>
                </a:tc>
                <a:extLst>
                  <a:ext uri="{0D108BD9-81ED-4DB2-BD59-A6C34878D82A}">
                    <a16:rowId xmlns:a16="http://schemas.microsoft.com/office/drawing/2014/main" val="3790529119"/>
                  </a:ext>
                </a:extLst>
              </a:tr>
              <a:tr h="370840">
                <a:tc>
                  <a:txBody>
                    <a:bodyPr/>
                    <a:lstStyle/>
                    <a:p>
                      <a:pPr algn="ctr"/>
                      <a:r>
                        <a:rPr lang="en-US" dirty="0">
                          <a:latin typeface="Poppins" pitchFamily="2" charset="77"/>
                          <a:cs typeface="Poppins" pitchFamily="2" charset="77"/>
                        </a:rPr>
                        <a:t>Temperature Sensor </a:t>
                      </a:r>
                    </a:p>
                  </a:txBody>
                  <a:tcPr>
                    <a:solidFill>
                      <a:srgbClr val="89CFF0"/>
                    </a:solidFill>
                  </a:tcPr>
                </a:tc>
                <a:tc>
                  <a:txBody>
                    <a:bodyPr/>
                    <a:lstStyle/>
                    <a:p>
                      <a:pPr algn="ctr"/>
                      <a:r>
                        <a:rPr lang="en-US" dirty="0">
                          <a:latin typeface="Poppins" pitchFamily="2" charset="77"/>
                          <a:cs typeface="Poppins" pitchFamily="2" charset="77"/>
                        </a:rPr>
                        <a:t>1 </a:t>
                      </a:r>
                    </a:p>
                  </a:txBody>
                  <a:tcPr>
                    <a:solidFill>
                      <a:srgbClr val="89CFF0"/>
                    </a:solidFill>
                  </a:tcPr>
                </a:tc>
                <a:tc>
                  <a:txBody>
                    <a:bodyPr/>
                    <a:lstStyle/>
                    <a:p>
                      <a:pPr algn="ctr"/>
                      <a:r>
                        <a:rPr lang="en-US" dirty="0">
                          <a:latin typeface="Poppins" pitchFamily="2" charset="77"/>
                          <a:cs typeface="Poppins" pitchFamily="2" charset="77"/>
                        </a:rPr>
                        <a:t>70</a:t>
                      </a:r>
                    </a:p>
                  </a:txBody>
                  <a:tcPr>
                    <a:solidFill>
                      <a:srgbClr val="89CFF0"/>
                    </a:solidFill>
                  </a:tcPr>
                </a:tc>
                <a:extLst>
                  <a:ext uri="{0D108BD9-81ED-4DB2-BD59-A6C34878D82A}">
                    <a16:rowId xmlns:a16="http://schemas.microsoft.com/office/drawing/2014/main" val="2358541120"/>
                  </a:ext>
                </a:extLst>
              </a:tr>
              <a:tr h="0">
                <a:tc>
                  <a:txBody>
                    <a:bodyPr/>
                    <a:lstStyle/>
                    <a:p>
                      <a:pPr algn="ctr"/>
                      <a:r>
                        <a:rPr lang="en-US" dirty="0">
                          <a:latin typeface="Poppins" pitchFamily="2" charset="77"/>
                          <a:cs typeface="Poppins" pitchFamily="2" charset="77"/>
                        </a:rPr>
                        <a:t>Arduino OLED Display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40</a:t>
                      </a:r>
                    </a:p>
                  </a:txBody>
                  <a:tcPr>
                    <a:solidFill>
                      <a:srgbClr val="89CFF0"/>
                    </a:solidFill>
                  </a:tcPr>
                </a:tc>
                <a:extLst>
                  <a:ext uri="{0D108BD9-81ED-4DB2-BD59-A6C34878D82A}">
                    <a16:rowId xmlns:a16="http://schemas.microsoft.com/office/drawing/2014/main" val="4028925918"/>
                  </a:ext>
                </a:extLst>
              </a:tr>
              <a:tr h="370840">
                <a:tc>
                  <a:txBody>
                    <a:bodyPr/>
                    <a:lstStyle/>
                    <a:p>
                      <a:pPr algn="ctr"/>
                      <a:r>
                        <a:rPr lang="en-US" dirty="0">
                          <a:latin typeface="Poppins" pitchFamily="2" charset="77"/>
                          <a:cs typeface="Poppins" pitchFamily="2" charset="77"/>
                        </a:rPr>
                        <a:t>Tablet</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160</a:t>
                      </a:r>
                    </a:p>
                  </a:txBody>
                  <a:tcPr>
                    <a:solidFill>
                      <a:srgbClr val="89CFF0"/>
                    </a:solidFill>
                  </a:tcPr>
                </a:tc>
                <a:extLst>
                  <a:ext uri="{0D108BD9-81ED-4DB2-BD59-A6C34878D82A}">
                    <a16:rowId xmlns:a16="http://schemas.microsoft.com/office/drawing/2014/main" val="3165381945"/>
                  </a:ext>
                </a:extLst>
              </a:tr>
              <a:tr h="370840">
                <a:tc>
                  <a:txBody>
                    <a:bodyPr/>
                    <a:lstStyle/>
                    <a:p>
                      <a:pPr algn="ctr"/>
                      <a:endParaRPr lang="en-US" dirty="0">
                        <a:latin typeface="Poppins" pitchFamily="2" charset="77"/>
                        <a:cs typeface="Poppins" pitchFamily="2" charset="77"/>
                      </a:endParaRPr>
                    </a:p>
                  </a:txBody>
                  <a:tcPr>
                    <a:solidFill>
                      <a:srgbClr val="070B80"/>
                    </a:solidFill>
                  </a:tcPr>
                </a:tc>
                <a:tc>
                  <a:txBody>
                    <a:bodyPr/>
                    <a:lstStyle/>
                    <a:p>
                      <a:pPr algn="ctr"/>
                      <a:endParaRPr lang="en-US" dirty="0">
                        <a:latin typeface="Poppins" pitchFamily="2" charset="77"/>
                        <a:cs typeface="Poppins" pitchFamily="2" charset="77"/>
                      </a:endParaRPr>
                    </a:p>
                  </a:txBody>
                  <a:tcPr>
                    <a:solidFill>
                      <a:srgbClr val="070B8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9F84BD"/>
                          </a:solidFill>
                          <a:latin typeface="Poppins" pitchFamily="2" charset="77"/>
                          <a:cs typeface="Poppins" pitchFamily="2" charset="77"/>
                        </a:rPr>
                        <a:t>Total</a:t>
                      </a:r>
                      <a:r>
                        <a:rPr lang="en-US" dirty="0">
                          <a:latin typeface="Poppins" pitchFamily="2" charset="77"/>
                          <a:cs typeface="Poppins" pitchFamily="2" charset="77"/>
                        </a:rPr>
                        <a:t> </a:t>
                      </a:r>
                      <a:r>
                        <a:rPr lang="en-US" dirty="0">
                          <a:solidFill>
                            <a:srgbClr val="9F84BD"/>
                          </a:solidFill>
                          <a:latin typeface="Poppins" pitchFamily="2" charset="77"/>
                          <a:cs typeface="Poppins" pitchFamily="2" charset="77"/>
                        </a:rPr>
                        <a:t>= 480</a:t>
                      </a:r>
                    </a:p>
                  </a:txBody>
                  <a:tcPr>
                    <a:solidFill>
                      <a:srgbClr val="070B80"/>
                    </a:solidFill>
                  </a:tcPr>
                </a:tc>
                <a:extLst>
                  <a:ext uri="{0D108BD9-81ED-4DB2-BD59-A6C34878D82A}">
                    <a16:rowId xmlns:a16="http://schemas.microsoft.com/office/drawing/2014/main" val="3822459193"/>
                  </a:ext>
                </a:extLst>
              </a:tr>
            </a:tbl>
          </a:graphicData>
        </a:graphic>
      </p:graphicFrame>
      <p:sp>
        <p:nvSpPr>
          <p:cNvPr id="5" name="Pentagon 4">
            <a:extLst>
              <a:ext uri="{FF2B5EF4-FFF2-40B4-BE49-F238E27FC236}">
                <a16:creationId xmlns:a16="http://schemas.microsoft.com/office/drawing/2014/main" id="{686DA859-DC51-8CEA-6E83-5816F3FBB09F}"/>
              </a:ext>
            </a:extLst>
          </p:cNvPr>
          <p:cNvSpPr/>
          <p:nvPr/>
        </p:nvSpPr>
        <p:spPr>
          <a:xfrm>
            <a:off x="2613349" y="36087"/>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Components</a:t>
            </a:r>
          </a:p>
        </p:txBody>
      </p:sp>
      <p:graphicFrame>
        <p:nvGraphicFramePr>
          <p:cNvPr id="8" name="Content Placeholder 3">
            <a:extLst>
              <a:ext uri="{FF2B5EF4-FFF2-40B4-BE49-F238E27FC236}">
                <a16:creationId xmlns:a16="http://schemas.microsoft.com/office/drawing/2014/main" id="{45D90398-B796-48B4-FD82-DBA1AD214B13}"/>
              </a:ext>
            </a:extLst>
          </p:cNvPr>
          <p:cNvGraphicFramePr>
            <a:graphicFrameLocks/>
          </p:cNvGraphicFramePr>
          <p:nvPr>
            <p:extLst>
              <p:ext uri="{D42A27DB-BD31-4B8C-83A1-F6EECF244321}">
                <p14:modId xmlns:p14="http://schemas.microsoft.com/office/powerpoint/2010/main" val="165726381"/>
              </p:ext>
            </p:extLst>
          </p:nvPr>
        </p:nvGraphicFramePr>
        <p:xfrm>
          <a:off x="-10168470" y="1690688"/>
          <a:ext cx="9813304" cy="4598247"/>
        </p:xfrm>
        <a:graphic>
          <a:graphicData uri="http://schemas.openxmlformats.org/drawingml/2006/table">
            <a:tbl>
              <a:tblPr firstRow="1" bandRow="1">
                <a:tableStyleId>{5C22544A-7EE6-4342-B048-85BDC9FD1C3A}</a:tableStyleId>
              </a:tblPr>
              <a:tblGrid>
                <a:gridCol w="2453326">
                  <a:extLst>
                    <a:ext uri="{9D8B030D-6E8A-4147-A177-3AD203B41FA5}">
                      <a16:colId xmlns:a16="http://schemas.microsoft.com/office/drawing/2014/main" val="2564789957"/>
                    </a:ext>
                  </a:extLst>
                </a:gridCol>
                <a:gridCol w="2453326">
                  <a:extLst>
                    <a:ext uri="{9D8B030D-6E8A-4147-A177-3AD203B41FA5}">
                      <a16:colId xmlns:a16="http://schemas.microsoft.com/office/drawing/2014/main" val="25457112"/>
                    </a:ext>
                  </a:extLst>
                </a:gridCol>
                <a:gridCol w="2453326">
                  <a:extLst>
                    <a:ext uri="{9D8B030D-6E8A-4147-A177-3AD203B41FA5}">
                      <a16:colId xmlns:a16="http://schemas.microsoft.com/office/drawing/2014/main" val="3659431605"/>
                    </a:ext>
                  </a:extLst>
                </a:gridCol>
                <a:gridCol w="2453326">
                  <a:extLst>
                    <a:ext uri="{9D8B030D-6E8A-4147-A177-3AD203B41FA5}">
                      <a16:colId xmlns:a16="http://schemas.microsoft.com/office/drawing/2014/main" val="3318220723"/>
                    </a:ext>
                  </a:extLst>
                </a:gridCol>
              </a:tblGrid>
              <a:tr h="642163">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DELIVERABLE </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TIME SPENT </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TEAM HOURLY WAGE</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TOTAL WAGES</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extLst>
                  <a:ext uri="{0D108BD9-81ED-4DB2-BD59-A6C34878D82A}">
                    <a16:rowId xmlns:a16="http://schemas.microsoft.com/office/drawing/2014/main" val="1695582423"/>
                  </a:ext>
                </a:extLst>
              </a:tr>
              <a:tr h="406521">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8</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12,000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3264796261"/>
                  </a:ext>
                </a:extLst>
              </a:tr>
              <a:tr h="406521">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2</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12</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18,000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741986857"/>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3</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8</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12,000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858547318"/>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4</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701518093"/>
                  </a:ext>
                </a:extLst>
              </a:tr>
              <a:tr h="347208">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5</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18</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27,000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702286222"/>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6</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25</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37,500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245577061"/>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7</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978879552"/>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8</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748812246"/>
                  </a:ext>
                </a:extLst>
              </a:tr>
              <a:tr h="378049">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0" u="none" strike="noStrike" dirty="0">
                          <a:solidFill>
                            <a:srgbClr val="9F84BD"/>
                          </a:solidFill>
                          <a:effectLst/>
                          <a:latin typeface="Poppins" pitchFamily="2" charset="77"/>
                          <a:cs typeface="Poppins" pitchFamily="2" charset="77"/>
                        </a:rPr>
                        <a:t>Total = 151,500</a:t>
                      </a:r>
                      <a:endParaRPr lang="en-US" sz="1800" dirty="0">
                        <a:solidFill>
                          <a:srgbClr val="9F84BD"/>
                        </a:solidFill>
                        <a:effectLst/>
                        <a:latin typeface="Poppins" pitchFamily="2" charset="77"/>
                        <a:cs typeface="Poppins" pitchFamily="2" charset="77"/>
                      </a:endParaRPr>
                    </a:p>
                  </a:txBody>
                  <a:tcPr marL="63500" marR="63500" marT="63500" marB="63500" anchor="ctr">
                    <a:solidFill>
                      <a:srgbClr val="070B80"/>
                    </a:solidFill>
                  </a:tcPr>
                </a:tc>
                <a:extLst>
                  <a:ext uri="{0D108BD9-81ED-4DB2-BD59-A6C34878D82A}">
                    <a16:rowId xmlns:a16="http://schemas.microsoft.com/office/drawing/2014/main" val="2458751741"/>
                  </a:ext>
                </a:extLst>
              </a:tr>
            </a:tbl>
          </a:graphicData>
        </a:graphic>
      </p:graphicFrame>
      <p:sp>
        <p:nvSpPr>
          <p:cNvPr id="9" name="Pentagon 8">
            <a:extLst>
              <a:ext uri="{FF2B5EF4-FFF2-40B4-BE49-F238E27FC236}">
                <a16:creationId xmlns:a16="http://schemas.microsoft.com/office/drawing/2014/main" id="{310E3089-3D83-5EEE-3CFC-6F5D49ECBA36}"/>
              </a:ext>
            </a:extLst>
          </p:cNvPr>
          <p:cNvSpPr/>
          <p:nvPr/>
        </p:nvSpPr>
        <p:spPr>
          <a:xfrm>
            <a:off x="-8543940" y="-4018"/>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Labor</a:t>
            </a:r>
          </a:p>
        </p:txBody>
      </p:sp>
    </p:spTree>
    <p:extLst>
      <p:ext uri="{BB962C8B-B14F-4D97-AF65-F5344CB8AC3E}">
        <p14:creationId xmlns:p14="http://schemas.microsoft.com/office/powerpoint/2010/main" val="2964896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E26C-F422-6E8B-0E83-AC1FBBBE5FF1}"/>
              </a:ext>
            </a:extLst>
          </p:cNvPr>
          <p:cNvSpPr>
            <a:spLocks noGrp="1"/>
          </p:cNvSpPr>
          <p:nvPr>
            <p:ph type="title"/>
          </p:nvPr>
        </p:nvSpPr>
        <p:spPr/>
        <p:txBody>
          <a:bodyPr/>
          <a:lstStyle/>
          <a:p>
            <a:endParaRPr lang="en-AE" dirty="0"/>
          </a:p>
        </p:txBody>
      </p:sp>
      <p:sp>
        <p:nvSpPr>
          <p:cNvPr id="3" name="Content Placeholder 2">
            <a:extLst>
              <a:ext uri="{FF2B5EF4-FFF2-40B4-BE49-F238E27FC236}">
                <a16:creationId xmlns:a16="http://schemas.microsoft.com/office/drawing/2014/main" id="{D573DE05-FCDB-9075-5171-75712D71A640}"/>
              </a:ext>
            </a:extLst>
          </p:cNvPr>
          <p:cNvSpPr>
            <a:spLocks noGrp="1"/>
          </p:cNvSpPr>
          <p:nvPr>
            <p:ph idx="1"/>
          </p:nvPr>
        </p:nvSpPr>
        <p:spPr/>
        <p:txBody>
          <a:bodyPr/>
          <a:lstStyle/>
          <a:p>
            <a:endParaRPr lang="en-AE"/>
          </a:p>
        </p:txBody>
      </p:sp>
      <p:sp>
        <p:nvSpPr>
          <p:cNvPr id="10" name="L-Shape 9">
            <a:extLst>
              <a:ext uri="{FF2B5EF4-FFF2-40B4-BE49-F238E27FC236}">
                <a16:creationId xmlns:a16="http://schemas.microsoft.com/office/drawing/2014/main" id="{A90CB5E2-EF2A-BC36-B700-76F1E6100F49}"/>
              </a:ext>
            </a:extLst>
          </p:cNvPr>
          <p:cNvSpPr/>
          <p:nvPr/>
        </p:nvSpPr>
        <p:spPr>
          <a:xfrm rot="13500000">
            <a:off x="11432677"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1" name="L-Shape 10">
            <a:extLst>
              <a:ext uri="{FF2B5EF4-FFF2-40B4-BE49-F238E27FC236}">
                <a16:creationId xmlns:a16="http://schemas.microsoft.com/office/drawing/2014/main" id="{E32FA357-566C-191F-A217-B1CCB9C39097}"/>
              </a:ext>
            </a:extLst>
          </p:cNvPr>
          <p:cNvSpPr/>
          <p:nvPr/>
        </p:nvSpPr>
        <p:spPr>
          <a:xfrm rot="13500000">
            <a:off x="12929511"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12" name="!!t8">
            <a:extLst>
              <a:ext uri="{FF2B5EF4-FFF2-40B4-BE49-F238E27FC236}">
                <a16:creationId xmlns:a16="http://schemas.microsoft.com/office/drawing/2014/main" id="{8C10A8D7-8C3F-2AB2-3CD7-D633ACC65E20}"/>
              </a:ext>
            </a:extLst>
          </p:cNvPr>
          <p:cNvSpPr txBox="1"/>
          <p:nvPr/>
        </p:nvSpPr>
        <p:spPr>
          <a:xfrm>
            <a:off x="24622029" y="2921168"/>
            <a:ext cx="3316934"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BUDGET</a:t>
            </a:r>
            <a:endParaRPr lang="en-PH" sz="6000" dirty="0">
              <a:solidFill>
                <a:srgbClr val="070B80"/>
              </a:solidFill>
              <a:latin typeface="Poppins Black" panose="00000A00000000000000" pitchFamily="2" charset="0"/>
              <a:cs typeface="Poppins Black" panose="00000A00000000000000" pitchFamily="2" charset="0"/>
            </a:endParaRPr>
          </a:p>
        </p:txBody>
      </p:sp>
      <p:graphicFrame>
        <p:nvGraphicFramePr>
          <p:cNvPr id="4" name="Table 4">
            <a:extLst>
              <a:ext uri="{FF2B5EF4-FFF2-40B4-BE49-F238E27FC236}">
                <a16:creationId xmlns:a16="http://schemas.microsoft.com/office/drawing/2014/main" id="{59A59FCF-0CBB-AF59-B1AF-D76666774230}"/>
              </a:ext>
            </a:extLst>
          </p:cNvPr>
          <p:cNvGraphicFramePr>
            <a:graphicFrameLocks/>
          </p:cNvGraphicFramePr>
          <p:nvPr>
            <p:extLst>
              <p:ext uri="{D42A27DB-BD31-4B8C-83A1-F6EECF244321}">
                <p14:modId xmlns:p14="http://schemas.microsoft.com/office/powerpoint/2010/main" val="2258056950"/>
              </p:ext>
            </p:extLst>
          </p:nvPr>
        </p:nvGraphicFramePr>
        <p:xfrm>
          <a:off x="13358438" y="1825625"/>
          <a:ext cx="10515597" cy="37033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68557227"/>
                    </a:ext>
                  </a:extLst>
                </a:gridCol>
                <a:gridCol w="3505199">
                  <a:extLst>
                    <a:ext uri="{9D8B030D-6E8A-4147-A177-3AD203B41FA5}">
                      <a16:colId xmlns:a16="http://schemas.microsoft.com/office/drawing/2014/main" val="2161314192"/>
                    </a:ext>
                  </a:extLst>
                </a:gridCol>
                <a:gridCol w="3505199">
                  <a:extLst>
                    <a:ext uri="{9D8B030D-6E8A-4147-A177-3AD203B41FA5}">
                      <a16:colId xmlns:a16="http://schemas.microsoft.com/office/drawing/2014/main" val="1912471570"/>
                    </a:ext>
                  </a:extLst>
                </a:gridCol>
              </a:tblGrid>
              <a:tr h="370840">
                <a:tc>
                  <a:txBody>
                    <a:bodyPr/>
                    <a:lstStyle/>
                    <a:p>
                      <a:pPr algn="ctr"/>
                      <a:r>
                        <a:rPr lang="en-US" dirty="0">
                          <a:latin typeface="Poppins" pitchFamily="2" charset="77"/>
                          <a:cs typeface="Poppins" pitchFamily="2" charset="77"/>
                        </a:rPr>
                        <a:t>COMPONENT </a:t>
                      </a:r>
                    </a:p>
                  </a:txBody>
                  <a:tcPr>
                    <a:solidFill>
                      <a:srgbClr val="070B80"/>
                    </a:solidFill>
                  </a:tcPr>
                </a:tc>
                <a:tc>
                  <a:txBody>
                    <a:bodyPr/>
                    <a:lstStyle/>
                    <a:p>
                      <a:pPr algn="ctr"/>
                      <a:r>
                        <a:rPr lang="en-US" dirty="0">
                          <a:latin typeface="Poppins" pitchFamily="2" charset="77"/>
                          <a:cs typeface="Poppins" pitchFamily="2" charset="77"/>
                        </a:rPr>
                        <a:t>QUANTITY </a:t>
                      </a:r>
                    </a:p>
                  </a:txBody>
                  <a:tcPr>
                    <a:solidFill>
                      <a:srgbClr val="070B80"/>
                    </a:solidFill>
                  </a:tcPr>
                </a:tc>
                <a:tc>
                  <a:txBody>
                    <a:bodyPr/>
                    <a:lstStyle/>
                    <a:p>
                      <a:pPr algn="ctr"/>
                      <a:r>
                        <a:rPr lang="en-US" dirty="0">
                          <a:latin typeface="Poppins" pitchFamily="2" charset="77"/>
                          <a:cs typeface="Poppins" pitchFamily="2" charset="77"/>
                        </a:rPr>
                        <a:t>PRICE (DHS)</a:t>
                      </a:r>
                    </a:p>
                  </a:txBody>
                  <a:tcPr>
                    <a:solidFill>
                      <a:srgbClr val="070B80"/>
                    </a:solidFill>
                  </a:tcPr>
                </a:tc>
                <a:extLst>
                  <a:ext uri="{0D108BD9-81ED-4DB2-BD59-A6C34878D82A}">
                    <a16:rowId xmlns:a16="http://schemas.microsoft.com/office/drawing/2014/main" val="2036022873"/>
                  </a:ext>
                </a:extLst>
              </a:tr>
              <a:tr h="370840">
                <a:tc>
                  <a:txBody>
                    <a:bodyPr/>
                    <a:lstStyle/>
                    <a:p>
                      <a:pPr algn="ctr"/>
                      <a:r>
                        <a:rPr lang="en-US" dirty="0">
                          <a:latin typeface="Poppins" pitchFamily="2" charset="77"/>
                          <a:cs typeface="Poppins" pitchFamily="2" charset="77"/>
                        </a:rPr>
                        <a:t>Arduino Uno R3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58</a:t>
                      </a:r>
                    </a:p>
                  </a:txBody>
                  <a:tcPr>
                    <a:solidFill>
                      <a:srgbClr val="89CFF0"/>
                    </a:solidFill>
                  </a:tcPr>
                </a:tc>
                <a:extLst>
                  <a:ext uri="{0D108BD9-81ED-4DB2-BD59-A6C34878D82A}">
                    <a16:rowId xmlns:a16="http://schemas.microsoft.com/office/drawing/2014/main" val="3473442002"/>
                  </a:ext>
                </a:extLst>
              </a:tr>
              <a:tr h="370840">
                <a:tc>
                  <a:txBody>
                    <a:bodyPr/>
                    <a:lstStyle/>
                    <a:p>
                      <a:pPr algn="ctr"/>
                      <a:r>
                        <a:rPr lang="en-US" dirty="0">
                          <a:latin typeface="Poppins" pitchFamily="2" charset="77"/>
                          <a:cs typeface="Poppins" pitchFamily="2" charset="77"/>
                        </a:rPr>
                        <a:t>ESP8266 Wi-Fi chip</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24</a:t>
                      </a:r>
                    </a:p>
                  </a:txBody>
                  <a:tcPr>
                    <a:solidFill>
                      <a:srgbClr val="89CFF0"/>
                    </a:solidFill>
                  </a:tcPr>
                </a:tc>
                <a:extLst>
                  <a:ext uri="{0D108BD9-81ED-4DB2-BD59-A6C34878D82A}">
                    <a16:rowId xmlns:a16="http://schemas.microsoft.com/office/drawing/2014/main" val="2634356796"/>
                  </a:ext>
                </a:extLst>
              </a:tr>
              <a:tr h="370840">
                <a:tc>
                  <a:txBody>
                    <a:bodyPr/>
                    <a:lstStyle/>
                    <a:p>
                      <a:pPr algn="ctr"/>
                      <a:r>
                        <a:rPr lang="en-US" dirty="0">
                          <a:latin typeface="Poppins" pitchFamily="2" charset="77"/>
                          <a:cs typeface="Poppins" pitchFamily="2" charset="77"/>
                        </a:rPr>
                        <a:t>Chassis and wheels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89</a:t>
                      </a:r>
                    </a:p>
                  </a:txBody>
                  <a:tcPr>
                    <a:solidFill>
                      <a:srgbClr val="89CFF0"/>
                    </a:solidFill>
                  </a:tcPr>
                </a:tc>
                <a:extLst>
                  <a:ext uri="{0D108BD9-81ED-4DB2-BD59-A6C34878D82A}">
                    <a16:rowId xmlns:a16="http://schemas.microsoft.com/office/drawing/2014/main" val="3075855961"/>
                  </a:ext>
                </a:extLst>
              </a:tr>
              <a:tr h="370840">
                <a:tc>
                  <a:txBody>
                    <a:bodyPr/>
                    <a:lstStyle/>
                    <a:p>
                      <a:pPr algn="ctr"/>
                      <a:r>
                        <a:rPr lang="en-US" dirty="0">
                          <a:latin typeface="Poppins" pitchFamily="2" charset="77"/>
                          <a:cs typeface="Poppins" pitchFamily="2" charset="77"/>
                        </a:rPr>
                        <a:t>PVC Shaft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15</a:t>
                      </a:r>
                    </a:p>
                  </a:txBody>
                  <a:tcPr>
                    <a:solidFill>
                      <a:srgbClr val="89CFF0"/>
                    </a:solidFill>
                  </a:tcPr>
                </a:tc>
                <a:extLst>
                  <a:ext uri="{0D108BD9-81ED-4DB2-BD59-A6C34878D82A}">
                    <a16:rowId xmlns:a16="http://schemas.microsoft.com/office/drawing/2014/main" val="1807443911"/>
                  </a:ext>
                </a:extLst>
              </a:tr>
              <a:tr h="370840">
                <a:tc>
                  <a:txBody>
                    <a:bodyPr/>
                    <a:lstStyle/>
                    <a:p>
                      <a:pPr algn="ctr"/>
                      <a:r>
                        <a:rPr lang="en-US" dirty="0">
                          <a:latin typeface="Poppins" pitchFamily="2" charset="77"/>
                          <a:cs typeface="Poppins" pitchFamily="2" charset="77"/>
                        </a:rPr>
                        <a:t>Heartrate sensor </a:t>
                      </a:r>
                    </a:p>
                  </a:txBody>
                  <a:tcPr>
                    <a:solidFill>
                      <a:srgbClr val="89CFF0"/>
                    </a:solidFill>
                  </a:tcPr>
                </a:tc>
                <a:tc>
                  <a:txBody>
                    <a:bodyPr/>
                    <a:lstStyle/>
                    <a:p>
                      <a:pPr algn="ctr"/>
                      <a:r>
                        <a:rPr lang="en-US" dirty="0">
                          <a:latin typeface="Poppins" pitchFamily="2" charset="77"/>
                          <a:cs typeface="Poppins" pitchFamily="2" charset="77"/>
                        </a:rPr>
                        <a:t>1 </a:t>
                      </a:r>
                    </a:p>
                  </a:txBody>
                  <a:tcPr>
                    <a:solidFill>
                      <a:srgbClr val="89CFF0"/>
                    </a:solidFill>
                  </a:tcPr>
                </a:tc>
                <a:tc>
                  <a:txBody>
                    <a:bodyPr/>
                    <a:lstStyle/>
                    <a:p>
                      <a:pPr algn="ctr"/>
                      <a:r>
                        <a:rPr lang="en-US" dirty="0">
                          <a:latin typeface="Poppins" pitchFamily="2" charset="77"/>
                          <a:cs typeface="Poppins" pitchFamily="2" charset="77"/>
                        </a:rPr>
                        <a:t>24</a:t>
                      </a:r>
                    </a:p>
                  </a:txBody>
                  <a:tcPr>
                    <a:solidFill>
                      <a:srgbClr val="89CFF0"/>
                    </a:solidFill>
                  </a:tcPr>
                </a:tc>
                <a:extLst>
                  <a:ext uri="{0D108BD9-81ED-4DB2-BD59-A6C34878D82A}">
                    <a16:rowId xmlns:a16="http://schemas.microsoft.com/office/drawing/2014/main" val="3790529119"/>
                  </a:ext>
                </a:extLst>
              </a:tr>
              <a:tr h="370840">
                <a:tc>
                  <a:txBody>
                    <a:bodyPr/>
                    <a:lstStyle/>
                    <a:p>
                      <a:pPr algn="ctr"/>
                      <a:r>
                        <a:rPr lang="en-US" dirty="0">
                          <a:latin typeface="Poppins" pitchFamily="2" charset="77"/>
                          <a:cs typeface="Poppins" pitchFamily="2" charset="77"/>
                        </a:rPr>
                        <a:t>Temperature Sensor </a:t>
                      </a:r>
                    </a:p>
                  </a:txBody>
                  <a:tcPr>
                    <a:solidFill>
                      <a:srgbClr val="89CFF0"/>
                    </a:solidFill>
                  </a:tcPr>
                </a:tc>
                <a:tc>
                  <a:txBody>
                    <a:bodyPr/>
                    <a:lstStyle/>
                    <a:p>
                      <a:pPr algn="ctr"/>
                      <a:r>
                        <a:rPr lang="en-US" dirty="0">
                          <a:latin typeface="Poppins" pitchFamily="2" charset="77"/>
                          <a:cs typeface="Poppins" pitchFamily="2" charset="77"/>
                        </a:rPr>
                        <a:t>1 </a:t>
                      </a:r>
                    </a:p>
                  </a:txBody>
                  <a:tcPr>
                    <a:solidFill>
                      <a:srgbClr val="89CFF0"/>
                    </a:solidFill>
                  </a:tcPr>
                </a:tc>
                <a:tc>
                  <a:txBody>
                    <a:bodyPr/>
                    <a:lstStyle/>
                    <a:p>
                      <a:pPr algn="ctr"/>
                      <a:r>
                        <a:rPr lang="en-US" dirty="0">
                          <a:latin typeface="Poppins" pitchFamily="2" charset="77"/>
                          <a:cs typeface="Poppins" pitchFamily="2" charset="77"/>
                        </a:rPr>
                        <a:t>70</a:t>
                      </a:r>
                    </a:p>
                  </a:txBody>
                  <a:tcPr>
                    <a:solidFill>
                      <a:srgbClr val="89CFF0"/>
                    </a:solidFill>
                  </a:tcPr>
                </a:tc>
                <a:extLst>
                  <a:ext uri="{0D108BD9-81ED-4DB2-BD59-A6C34878D82A}">
                    <a16:rowId xmlns:a16="http://schemas.microsoft.com/office/drawing/2014/main" val="2358541120"/>
                  </a:ext>
                </a:extLst>
              </a:tr>
              <a:tr h="0">
                <a:tc>
                  <a:txBody>
                    <a:bodyPr/>
                    <a:lstStyle/>
                    <a:p>
                      <a:pPr algn="ctr"/>
                      <a:r>
                        <a:rPr lang="en-US" dirty="0">
                          <a:latin typeface="Poppins" pitchFamily="2" charset="77"/>
                          <a:cs typeface="Poppins" pitchFamily="2" charset="77"/>
                        </a:rPr>
                        <a:t>Arduino OLED Display </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40</a:t>
                      </a:r>
                    </a:p>
                  </a:txBody>
                  <a:tcPr>
                    <a:solidFill>
                      <a:srgbClr val="89CFF0"/>
                    </a:solidFill>
                  </a:tcPr>
                </a:tc>
                <a:extLst>
                  <a:ext uri="{0D108BD9-81ED-4DB2-BD59-A6C34878D82A}">
                    <a16:rowId xmlns:a16="http://schemas.microsoft.com/office/drawing/2014/main" val="4028925918"/>
                  </a:ext>
                </a:extLst>
              </a:tr>
              <a:tr h="370840">
                <a:tc>
                  <a:txBody>
                    <a:bodyPr/>
                    <a:lstStyle/>
                    <a:p>
                      <a:pPr algn="ctr"/>
                      <a:r>
                        <a:rPr lang="en-US" dirty="0">
                          <a:latin typeface="Poppins" pitchFamily="2" charset="77"/>
                          <a:cs typeface="Poppins" pitchFamily="2" charset="77"/>
                        </a:rPr>
                        <a:t>Tablet</a:t>
                      </a:r>
                    </a:p>
                  </a:txBody>
                  <a:tcPr>
                    <a:solidFill>
                      <a:srgbClr val="89CFF0"/>
                    </a:solidFill>
                  </a:tcPr>
                </a:tc>
                <a:tc>
                  <a:txBody>
                    <a:bodyPr/>
                    <a:lstStyle/>
                    <a:p>
                      <a:pPr algn="ctr"/>
                      <a:r>
                        <a:rPr lang="en-US" dirty="0">
                          <a:latin typeface="Poppins" pitchFamily="2" charset="77"/>
                          <a:cs typeface="Poppins" pitchFamily="2" charset="77"/>
                        </a:rPr>
                        <a:t>1</a:t>
                      </a:r>
                    </a:p>
                  </a:txBody>
                  <a:tcPr>
                    <a:solidFill>
                      <a:srgbClr val="89CFF0"/>
                    </a:solidFill>
                  </a:tcPr>
                </a:tc>
                <a:tc>
                  <a:txBody>
                    <a:bodyPr/>
                    <a:lstStyle/>
                    <a:p>
                      <a:pPr algn="ctr"/>
                      <a:r>
                        <a:rPr lang="en-US" dirty="0">
                          <a:latin typeface="Poppins" pitchFamily="2" charset="77"/>
                          <a:cs typeface="Poppins" pitchFamily="2" charset="77"/>
                        </a:rPr>
                        <a:t>160</a:t>
                      </a:r>
                    </a:p>
                  </a:txBody>
                  <a:tcPr>
                    <a:solidFill>
                      <a:srgbClr val="89CFF0"/>
                    </a:solidFill>
                  </a:tcPr>
                </a:tc>
                <a:extLst>
                  <a:ext uri="{0D108BD9-81ED-4DB2-BD59-A6C34878D82A}">
                    <a16:rowId xmlns:a16="http://schemas.microsoft.com/office/drawing/2014/main" val="3165381945"/>
                  </a:ext>
                </a:extLst>
              </a:tr>
              <a:tr h="370840">
                <a:tc>
                  <a:txBody>
                    <a:bodyPr/>
                    <a:lstStyle/>
                    <a:p>
                      <a:pPr algn="ctr"/>
                      <a:endParaRPr lang="en-US" dirty="0">
                        <a:latin typeface="Poppins" pitchFamily="2" charset="77"/>
                        <a:cs typeface="Poppins" pitchFamily="2" charset="77"/>
                      </a:endParaRPr>
                    </a:p>
                  </a:txBody>
                  <a:tcPr>
                    <a:solidFill>
                      <a:srgbClr val="070B80"/>
                    </a:solidFill>
                  </a:tcPr>
                </a:tc>
                <a:tc>
                  <a:txBody>
                    <a:bodyPr/>
                    <a:lstStyle/>
                    <a:p>
                      <a:pPr algn="ctr"/>
                      <a:endParaRPr lang="en-US" dirty="0">
                        <a:latin typeface="Poppins" pitchFamily="2" charset="77"/>
                        <a:cs typeface="Poppins" pitchFamily="2" charset="77"/>
                      </a:endParaRPr>
                    </a:p>
                  </a:txBody>
                  <a:tcPr>
                    <a:solidFill>
                      <a:srgbClr val="070B8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9F84BD"/>
                          </a:solidFill>
                          <a:latin typeface="Poppins" pitchFamily="2" charset="77"/>
                          <a:cs typeface="Poppins" pitchFamily="2" charset="77"/>
                        </a:rPr>
                        <a:t>Total</a:t>
                      </a:r>
                      <a:r>
                        <a:rPr lang="en-US" dirty="0">
                          <a:latin typeface="Poppins" pitchFamily="2" charset="77"/>
                          <a:cs typeface="Poppins" pitchFamily="2" charset="77"/>
                        </a:rPr>
                        <a:t> </a:t>
                      </a:r>
                      <a:r>
                        <a:rPr lang="en-US" dirty="0">
                          <a:solidFill>
                            <a:srgbClr val="9F84BD"/>
                          </a:solidFill>
                          <a:latin typeface="Poppins" pitchFamily="2" charset="77"/>
                          <a:cs typeface="Poppins" pitchFamily="2" charset="77"/>
                        </a:rPr>
                        <a:t>= 480</a:t>
                      </a:r>
                    </a:p>
                  </a:txBody>
                  <a:tcPr>
                    <a:solidFill>
                      <a:srgbClr val="070B80"/>
                    </a:solidFill>
                  </a:tcPr>
                </a:tc>
                <a:extLst>
                  <a:ext uri="{0D108BD9-81ED-4DB2-BD59-A6C34878D82A}">
                    <a16:rowId xmlns:a16="http://schemas.microsoft.com/office/drawing/2014/main" val="3822459193"/>
                  </a:ext>
                </a:extLst>
              </a:tr>
            </a:tbl>
          </a:graphicData>
        </a:graphic>
      </p:graphicFrame>
      <p:sp>
        <p:nvSpPr>
          <p:cNvPr id="5" name="Pentagon 4">
            <a:extLst>
              <a:ext uri="{FF2B5EF4-FFF2-40B4-BE49-F238E27FC236}">
                <a16:creationId xmlns:a16="http://schemas.microsoft.com/office/drawing/2014/main" id="{686DA859-DC51-8CEA-6E83-5816F3FBB09F}"/>
              </a:ext>
            </a:extLst>
          </p:cNvPr>
          <p:cNvSpPr/>
          <p:nvPr/>
        </p:nvSpPr>
        <p:spPr>
          <a:xfrm>
            <a:off x="15133587" y="36087"/>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Components</a:t>
            </a:r>
          </a:p>
        </p:txBody>
      </p:sp>
      <p:graphicFrame>
        <p:nvGraphicFramePr>
          <p:cNvPr id="6" name="Content Placeholder 3">
            <a:extLst>
              <a:ext uri="{FF2B5EF4-FFF2-40B4-BE49-F238E27FC236}">
                <a16:creationId xmlns:a16="http://schemas.microsoft.com/office/drawing/2014/main" id="{DE333569-DDEF-0CAD-80DD-B80B98DF7CF4}"/>
              </a:ext>
            </a:extLst>
          </p:cNvPr>
          <p:cNvGraphicFramePr>
            <a:graphicFrameLocks/>
          </p:cNvGraphicFramePr>
          <p:nvPr>
            <p:extLst>
              <p:ext uri="{D42A27DB-BD31-4B8C-83A1-F6EECF244321}">
                <p14:modId xmlns:p14="http://schemas.microsoft.com/office/powerpoint/2010/main" val="3077407286"/>
              </p:ext>
            </p:extLst>
          </p:nvPr>
        </p:nvGraphicFramePr>
        <p:xfrm>
          <a:off x="1423929" y="1844507"/>
          <a:ext cx="9813304" cy="4598247"/>
        </p:xfrm>
        <a:graphic>
          <a:graphicData uri="http://schemas.openxmlformats.org/drawingml/2006/table">
            <a:tbl>
              <a:tblPr firstRow="1" bandRow="1">
                <a:tableStyleId>{5C22544A-7EE6-4342-B048-85BDC9FD1C3A}</a:tableStyleId>
              </a:tblPr>
              <a:tblGrid>
                <a:gridCol w="2453326">
                  <a:extLst>
                    <a:ext uri="{9D8B030D-6E8A-4147-A177-3AD203B41FA5}">
                      <a16:colId xmlns:a16="http://schemas.microsoft.com/office/drawing/2014/main" val="2564789957"/>
                    </a:ext>
                  </a:extLst>
                </a:gridCol>
                <a:gridCol w="2453326">
                  <a:extLst>
                    <a:ext uri="{9D8B030D-6E8A-4147-A177-3AD203B41FA5}">
                      <a16:colId xmlns:a16="http://schemas.microsoft.com/office/drawing/2014/main" val="25457112"/>
                    </a:ext>
                  </a:extLst>
                </a:gridCol>
                <a:gridCol w="2453326">
                  <a:extLst>
                    <a:ext uri="{9D8B030D-6E8A-4147-A177-3AD203B41FA5}">
                      <a16:colId xmlns:a16="http://schemas.microsoft.com/office/drawing/2014/main" val="3659431605"/>
                    </a:ext>
                  </a:extLst>
                </a:gridCol>
                <a:gridCol w="2453326">
                  <a:extLst>
                    <a:ext uri="{9D8B030D-6E8A-4147-A177-3AD203B41FA5}">
                      <a16:colId xmlns:a16="http://schemas.microsoft.com/office/drawing/2014/main" val="3318220723"/>
                    </a:ext>
                  </a:extLst>
                </a:gridCol>
              </a:tblGrid>
              <a:tr h="642163">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DELIVERABLE </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TIME SPENT </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TEAM HOURLY WAGE</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TOTAL WAGES</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extLst>
                  <a:ext uri="{0D108BD9-81ED-4DB2-BD59-A6C34878D82A}">
                    <a16:rowId xmlns:a16="http://schemas.microsoft.com/office/drawing/2014/main" val="1695582423"/>
                  </a:ext>
                </a:extLst>
              </a:tr>
              <a:tr h="406521">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8</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12,000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3264796261"/>
                  </a:ext>
                </a:extLst>
              </a:tr>
              <a:tr h="406521">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2</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12</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18,000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741986857"/>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3</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8</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12,000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858547318"/>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4</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701518093"/>
                  </a:ext>
                </a:extLst>
              </a:tr>
              <a:tr h="347208">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5</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18</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27,000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702286222"/>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6</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25</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37,500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245577061"/>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7</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978879552"/>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8</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748812246"/>
                  </a:ext>
                </a:extLst>
              </a:tr>
              <a:tr h="378049">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0" u="none" strike="noStrike" dirty="0">
                          <a:solidFill>
                            <a:srgbClr val="9F84BD"/>
                          </a:solidFill>
                          <a:effectLst/>
                          <a:latin typeface="Poppins" pitchFamily="2" charset="77"/>
                          <a:cs typeface="Poppins" pitchFamily="2" charset="77"/>
                        </a:rPr>
                        <a:t>Total = 151,500</a:t>
                      </a:r>
                      <a:endParaRPr lang="en-US" sz="1800" dirty="0">
                        <a:solidFill>
                          <a:srgbClr val="9F84BD"/>
                        </a:solidFill>
                        <a:effectLst/>
                        <a:latin typeface="Poppins" pitchFamily="2" charset="77"/>
                        <a:cs typeface="Poppins" pitchFamily="2" charset="77"/>
                      </a:endParaRPr>
                    </a:p>
                  </a:txBody>
                  <a:tcPr marL="63500" marR="63500" marT="63500" marB="63500" anchor="ctr">
                    <a:solidFill>
                      <a:srgbClr val="070B80"/>
                    </a:solidFill>
                  </a:tcPr>
                </a:tc>
                <a:extLst>
                  <a:ext uri="{0D108BD9-81ED-4DB2-BD59-A6C34878D82A}">
                    <a16:rowId xmlns:a16="http://schemas.microsoft.com/office/drawing/2014/main" val="2458751741"/>
                  </a:ext>
                </a:extLst>
              </a:tr>
            </a:tbl>
          </a:graphicData>
        </a:graphic>
      </p:graphicFrame>
      <p:sp>
        <p:nvSpPr>
          <p:cNvPr id="7" name="Pentagon 6">
            <a:extLst>
              <a:ext uri="{FF2B5EF4-FFF2-40B4-BE49-F238E27FC236}">
                <a16:creationId xmlns:a16="http://schemas.microsoft.com/office/drawing/2014/main" id="{64A0C545-44B8-32CD-9203-4138ACAE7CB8}"/>
              </a:ext>
            </a:extLst>
          </p:cNvPr>
          <p:cNvSpPr/>
          <p:nvPr/>
        </p:nvSpPr>
        <p:spPr>
          <a:xfrm>
            <a:off x="3048459" y="149801"/>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Labor</a:t>
            </a:r>
          </a:p>
        </p:txBody>
      </p:sp>
      <p:sp>
        <p:nvSpPr>
          <p:cNvPr id="8" name="Pentagon 7">
            <a:extLst>
              <a:ext uri="{FF2B5EF4-FFF2-40B4-BE49-F238E27FC236}">
                <a16:creationId xmlns:a16="http://schemas.microsoft.com/office/drawing/2014/main" id="{73DFEFB6-76DE-659D-F5BE-E720F394F313}"/>
              </a:ext>
            </a:extLst>
          </p:cNvPr>
          <p:cNvSpPr/>
          <p:nvPr/>
        </p:nvSpPr>
        <p:spPr>
          <a:xfrm>
            <a:off x="-7595692" y="108486"/>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Return of Investment</a:t>
            </a:r>
          </a:p>
        </p:txBody>
      </p:sp>
    </p:spTree>
    <p:extLst>
      <p:ext uri="{BB962C8B-B14F-4D97-AF65-F5344CB8AC3E}">
        <p14:creationId xmlns:p14="http://schemas.microsoft.com/office/powerpoint/2010/main" val="2981619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7378003-8A61-4A4E-82F1-C52F76CDE14D}"/>
              </a:ext>
            </a:extLst>
          </p:cNvPr>
          <p:cNvSpPr/>
          <p:nvPr/>
        </p:nvSpPr>
        <p:spPr>
          <a:xfrm>
            <a:off x="246984" y="-2420016"/>
            <a:ext cx="11698032" cy="1169803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Oval 7">
            <a:extLst>
              <a:ext uri="{FF2B5EF4-FFF2-40B4-BE49-F238E27FC236}">
                <a16:creationId xmlns:a16="http://schemas.microsoft.com/office/drawing/2014/main" id="{81E286C5-27F4-4C01-809D-08C74F690390}"/>
              </a:ext>
            </a:extLst>
          </p:cNvPr>
          <p:cNvSpPr/>
          <p:nvPr/>
        </p:nvSpPr>
        <p:spPr>
          <a:xfrm>
            <a:off x="1867299" y="-799701"/>
            <a:ext cx="8457401" cy="845740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Oval 8">
            <a:extLst>
              <a:ext uri="{FF2B5EF4-FFF2-40B4-BE49-F238E27FC236}">
                <a16:creationId xmlns:a16="http://schemas.microsoft.com/office/drawing/2014/main" id="{CB2A0549-8D9E-4B41-8C1B-19548893A5B4}"/>
              </a:ext>
            </a:extLst>
          </p:cNvPr>
          <p:cNvSpPr/>
          <p:nvPr/>
        </p:nvSpPr>
        <p:spPr>
          <a:xfrm>
            <a:off x="3255451" y="588451"/>
            <a:ext cx="5681097" cy="5681097"/>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PPT">
            <a:extLst>
              <a:ext uri="{FF2B5EF4-FFF2-40B4-BE49-F238E27FC236}">
                <a16:creationId xmlns:a16="http://schemas.microsoft.com/office/drawing/2014/main" id="{66C323F3-732B-4BDB-A3E7-C94E8BBA619E}"/>
              </a:ext>
            </a:extLst>
          </p:cNvPr>
          <p:cNvSpPr txBox="1"/>
          <p:nvPr/>
        </p:nvSpPr>
        <p:spPr>
          <a:xfrm>
            <a:off x="5215790" y="1965959"/>
            <a:ext cx="1760418" cy="584775"/>
          </a:xfrm>
          <a:prstGeom prst="rect">
            <a:avLst/>
          </a:prstGeom>
          <a:noFill/>
        </p:spPr>
        <p:txBody>
          <a:bodyPr wrap="none" rtlCol="0">
            <a:spAutoFit/>
          </a:bodyPr>
          <a:lstStyle/>
          <a:p>
            <a:pPr algn="ctr"/>
            <a:r>
              <a:rPr lang="en-US" sz="3200" i="1" dirty="0">
                <a:solidFill>
                  <a:srgbClr val="FF2905"/>
                </a:solidFill>
                <a:latin typeface="Poppins Black" panose="00000A00000000000000" pitchFamily="2" charset="0"/>
                <a:cs typeface="Poppins Black" panose="00000A00000000000000" pitchFamily="2" charset="0"/>
              </a:rPr>
              <a:t>TEAM A</a:t>
            </a:r>
            <a:endParaRPr lang="en-PH" sz="3200" i="1" dirty="0">
              <a:solidFill>
                <a:srgbClr val="FF2905"/>
              </a:solidFill>
              <a:latin typeface="Poppins Black" panose="00000A00000000000000" pitchFamily="2" charset="0"/>
              <a:cs typeface="Poppins Black" panose="00000A00000000000000" pitchFamily="2" charset="0"/>
            </a:endParaRPr>
          </a:p>
        </p:txBody>
      </p:sp>
      <p:sp>
        <p:nvSpPr>
          <p:cNvPr id="11" name="!!MT1">
            <a:extLst>
              <a:ext uri="{FF2B5EF4-FFF2-40B4-BE49-F238E27FC236}">
                <a16:creationId xmlns:a16="http://schemas.microsoft.com/office/drawing/2014/main" id="{EAED6272-500F-4923-A96D-57F38D399D33}"/>
              </a:ext>
            </a:extLst>
          </p:cNvPr>
          <p:cNvSpPr txBox="1"/>
          <p:nvPr/>
        </p:nvSpPr>
        <p:spPr>
          <a:xfrm>
            <a:off x="1791782" y="2471149"/>
            <a:ext cx="8608447" cy="1938992"/>
          </a:xfrm>
          <a:prstGeom prst="rect">
            <a:avLst/>
          </a:prstGeom>
          <a:noFill/>
        </p:spPr>
        <p:txBody>
          <a:bodyPr wrap="none" rtlCol="0">
            <a:spAutoFit/>
          </a:bodyPr>
          <a:lstStyle/>
          <a:p>
            <a:pPr algn="ctr"/>
            <a:r>
              <a:rPr lang="en-US" sz="6000" dirty="0">
                <a:latin typeface="Poppins Black" panose="00000A00000000000000" pitchFamily="2" charset="0"/>
                <a:cs typeface="Poppins Black" panose="00000A00000000000000" pitchFamily="2" charset="0"/>
              </a:rPr>
              <a:t>ENGINEERING DESIGN </a:t>
            </a:r>
          </a:p>
          <a:p>
            <a:pPr algn="ctr"/>
            <a:r>
              <a:rPr lang="en-US" sz="6000" dirty="0">
                <a:latin typeface="Poppins Black" panose="00000A00000000000000" pitchFamily="2" charset="0"/>
                <a:cs typeface="Poppins Black" panose="00000A00000000000000" pitchFamily="2" charset="0"/>
              </a:rPr>
              <a:t>AND MANAGEMENT</a:t>
            </a:r>
            <a:endParaRPr lang="en-PH" sz="6000" dirty="0">
              <a:latin typeface="Poppins Black" panose="00000A00000000000000" pitchFamily="2" charset="0"/>
              <a:cs typeface="Poppins Black" panose="00000A00000000000000" pitchFamily="2" charset="0"/>
            </a:endParaRPr>
          </a:p>
        </p:txBody>
      </p:sp>
      <p:sp>
        <p:nvSpPr>
          <p:cNvPr id="10" name="Isosceles Triangle 9">
            <a:extLst>
              <a:ext uri="{FF2B5EF4-FFF2-40B4-BE49-F238E27FC236}">
                <a16:creationId xmlns:a16="http://schemas.microsoft.com/office/drawing/2014/main" id="{9BE1864C-FA7B-416B-AB35-5B51F49BB5AB}"/>
              </a:ext>
            </a:extLst>
          </p:cNvPr>
          <p:cNvSpPr/>
          <p:nvPr/>
        </p:nvSpPr>
        <p:spPr>
          <a:xfrm>
            <a:off x="3965457" y="5085017"/>
            <a:ext cx="4261082" cy="1810543"/>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Up Circle">
            <a:extLst>
              <a:ext uri="{FF2B5EF4-FFF2-40B4-BE49-F238E27FC236}">
                <a16:creationId xmlns:a16="http://schemas.microsoft.com/office/drawing/2014/main" id="{C33606F0-9686-4144-9672-A1DEEA8345BF}"/>
              </a:ext>
            </a:extLst>
          </p:cNvPr>
          <p:cNvSpPr/>
          <p:nvPr/>
        </p:nvSpPr>
        <p:spPr>
          <a:xfrm>
            <a:off x="5027569" y="-864978"/>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LC">
            <a:extLst>
              <a:ext uri="{FF2B5EF4-FFF2-40B4-BE49-F238E27FC236}">
                <a16:creationId xmlns:a16="http://schemas.microsoft.com/office/drawing/2014/main" id="{73911BE6-6108-4157-BBCE-608BBB98C0D2}"/>
              </a:ext>
            </a:extLst>
          </p:cNvPr>
          <p:cNvSpPr/>
          <p:nvPr/>
        </p:nvSpPr>
        <p:spPr>
          <a:xfrm>
            <a:off x="1951071" y="1271883"/>
            <a:ext cx="686206" cy="68620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RC">
            <a:extLst>
              <a:ext uri="{FF2B5EF4-FFF2-40B4-BE49-F238E27FC236}">
                <a16:creationId xmlns:a16="http://schemas.microsoft.com/office/drawing/2014/main" id="{68EBB002-6E53-4CF9-BBFF-0B194BC07087}"/>
              </a:ext>
            </a:extLst>
          </p:cNvPr>
          <p:cNvSpPr/>
          <p:nvPr/>
        </p:nvSpPr>
        <p:spPr>
          <a:xfrm>
            <a:off x="9483394" y="4388586"/>
            <a:ext cx="1110276" cy="111027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Rectangle 1">
            <a:extLst>
              <a:ext uri="{FF2B5EF4-FFF2-40B4-BE49-F238E27FC236}">
                <a16:creationId xmlns:a16="http://schemas.microsoft.com/office/drawing/2014/main" id="{8B9A268A-5C0F-DBD5-8611-24CB1E8DA333}"/>
              </a:ext>
            </a:extLst>
          </p:cNvPr>
          <p:cNvSpPr/>
          <p:nvPr/>
        </p:nvSpPr>
        <p:spPr>
          <a:xfrm>
            <a:off x="-58501" y="6944424"/>
            <a:ext cx="4705350" cy="6858000"/>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AE" b="0" i="0" u="none" strike="noStrike" dirty="0">
              <a:solidFill>
                <a:srgbClr val="000000"/>
              </a:solidFill>
              <a:effectLst/>
            </a:endParaRPr>
          </a:p>
        </p:txBody>
      </p:sp>
      <p:pic>
        <p:nvPicPr>
          <p:cNvPr id="13" name="Picture 12" descr="Shape&#10;&#10;Description automatically generated with low confidence">
            <a:extLst>
              <a:ext uri="{FF2B5EF4-FFF2-40B4-BE49-F238E27FC236}">
                <a16:creationId xmlns:a16="http://schemas.microsoft.com/office/drawing/2014/main" id="{FF324F42-B211-08ED-A9D0-A2C796C7C0E6}"/>
              </a:ext>
            </a:extLst>
          </p:cNvPr>
          <p:cNvPicPr>
            <a:picLocks noChangeAspect="1"/>
          </p:cNvPicPr>
          <p:nvPr/>
        </p:nvPicPr>
        <p:blipFill>
          <a:blip r:embed="rId2"/>
          <a:stretch>
            <a:fillRect/>
          </a:stretch>
        </p:blipFill>
        <p:spPr>
          <a:xfrm>
            <a:off x="14378147" y="7722977"/>
            <a:ext cx="4876800" cy="4876800"/>
          </a:xfrm>
          <a:prstGeom prst="rect">
            <a:avLst/>
          </a:prstGeom>
        </p:spPr>
      </p:pic>
      <p:pic>
        <p:nvPicPr>
          <p:cNvPr id="17" name="Picture 16" descr="Shape&#10;&#10;Description automatically generated with low confidence">
            <a:extLst>
              <a:ext uri="{FF2B5EF4-FFF2-40B4-BE49-F238E27FC236}">
                <a16:creationId xmlns:a16="http://schemas.microsoft.com/office/drawing/2014/main" id="{A8AD6624-B969-D04A-0462-4C3D8E209D77}"/>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1500"/>
                    </a14:imgEffect>
                  </a14:imgLayer>
                </a14:imgProps>
              </a:ext>
            </a:extLst>
          </a:blip>
          <a:stretch>
            <a:fillRect/>
          </a:stretch>
        </p:blipFill>
        <p:spPr>
          <a:xfrm>
            <a:off x="1060093" y="8927296"/>
            <a:ext cx="2468162" cy="2468162"/>
          </a:xfrm>
          <a:prstGeom prst="rect">
            <a:avLst/>
          </a:prstGeom>
          <a:noFill/>
          <a:effectLst>
            <a:outerShdw blurRad="50800" dist="50800" dir="5400000" algn="ctr" rotWithShape="0">
              <a:schemeClr val="tx1"/>
            </a:outerShdw>
          </a:effectLst>
        </p:spPr>
      </p:pic>
    </p:spTree>
    <p:extLst>
      <p:ext uri="{BB962C8B-B14F-4D97-AF65-F5344CB8AC3E}">
        <p14:creationId xmlns:p14="http://schemas.microsoft.com/office/powerpoint/2010/main" val="1048090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1940874-002F-EE0F-E898-F9F9B82896D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a:extLst>
              <a:ext uri="{FF2B5EF4-FFF2-40B4-BE49-F238E27FC236}">
                <a16:creationId xmlns:a16="http://schemas.microsoft.com/office/drawing/2014/main" id="{ADA1962E-F67C-270C-6E32-F99CA835A48B}"/>
              </a:ext>
            </a:extLst>
          </p:cNvPr>
          <p:cNvGraphicFramePr>
            <a:graphicFrameLocks/>
          </p:cNvGraphicFramePr>
          <p:nvPr>
            <p:extLst>
              <p:ext uri="{D42A27DB-BD31-4B8C-83A1-F6EECF244321}">
                <p14:modId xmlns:p14="http://schemas.microsoft.com/office/powerpoint/2010/main" val="2539592004"/>
              </p:ext>
            </p:extLst>
          </p:nvPr>
        </p:nvGraphicFramePr>
        <p:xfrm>
          <a:off x="12499025" y="1694706"/>
          <a:ext cx="9813304" cy="4598247"/>
        </p:xfrm>
        <a:graphic>
          <a:graphicData uri="http://schemas.openxmlformats.org/drawingml/2006/table">
            <a:tbl>
              <a:tblPr firstRow="1" bandRow="1">
                <a:tableStyleId>{5C22544A-7EE6-4342-B048-85BDC9FD1C3A}</a:tableStyleId>
              </a:tblPr>
              <a:tblGrid>
                <a:gridCol w="2453326">
                  <a:extLst>
                    <a:ext uri="{9D8B030D-6E8A-4147-A177-3AD203B41FA5}">
                      <a16:colId xmlns:a16="http://schemas.microsoft.com/office/drawing/2014/main" val="2564789957"/>
                    </a:ext>
                  </a:extLst>
                </a:gridCol>
                <a:gridCol w="2453326">
                  <a:extLst>
                    <a:ext uri="{9D8B030D-6E8A-4147-A177-3AD203B41FA5}">
                      <a16:colId xmlns:a16="http://schemas.microsoft.com/office/drawing/2014/main" val="25457112"/>
                    </a:ext>
                  </a:extLst>
                </a:gridCol>
                <a:gridCol w="2453326">
                  <a:extLst>
                    <a:ext uri="{9D8B030D-6E8A-4147-A177-3AD203B41FA5}">
                      <a16:colId xmlns:a16="http://schemas.microsoft.com/office/drawing/2014/main" val="3659431605"/>
                    </a:ext>
                  </a:extLst>
                </a:gridCol>
                <a:gridCol w="2453326">
                  <a:extLst>
                    <a:ext uri="{9D8B030D-6E8A-4147-A177-3AD203B41FA5}">
                      <a16:colId xmlns:a16="http://schemas.microsoft.com/office/drawing/2014/main" val="3318220723"/>
                    </a:ext>
                  </a:extLst>
                </a:gridCol>
              </a:tblGrid>
              <a:tr h="642163">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DELIVERABLE </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TIME SPENT </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TEAM HOURLY WAGE</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1" u="none" strike="noStrike" dirty="0">
                          <a:solidFill>
                            <a:schemeClr val="bg1"/>
                          </a:solidFill>
                          <a:effectLst/>
                          <a:latin typeface="Poppins" pitchFamily="2" charset="77"/>
                          <a:cs typeface="Poppins" pitchFamily="2" charset="77"/>
                        </a:rPr>
                        <a:t>TOTAL WAGES</a:t>
                      </a:r>
                      <a:endParaRPr lang="en-US" sz="3200" dirty="0">
                        <a:solidFill>
                          <a:schemeClr val="bg1"/>
                        </a:solidFill>
                        <a:effectLst/>
                        <a:latin typeface="Poppins" pitchFamily="2" charset="77"/>
                        <a:cs typeface="Poppins" pitchFamily="2" charset="77"/>
                      </a:endParaRPr>
                    </a:p>
                  </a:txBody>
                  <a:tcPr marL="63500" marR="63500" marT="63500" marB="63500" anchor="ctr">
                    <a:solidFill>
                      <a:srgbClr val="070B80"/>
                    </a:solidFill>
                  </a:tcPr>
                </a:tc>
                <a:extLst>
                  <a:ext uri="{0D108BD9-81ED-4DB2-BD59-A6C34878D82A}">
                    <a16:rowId xmlns:a16="http://schemas.microsoft.com/office/drawing/2014/main" val="1695582423"/>
                  </a:ext>
                </a:extLst>
              </a:tr>
              <a:tr h="406521">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8</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12,000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3264796261"/>
                  </a:ext>
                </a:extLst>
              </a:tr>
              <a:tr h="406521">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2</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12</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18,000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741986857"/>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3</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8</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12,000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858547318"/>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4</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15,000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701518093"/>
                  </a:ext>
                </a:extLst>
              </a:tr>
              <a:tr h="347208">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5</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18</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27,000</a:t>
                      </a:r>
                      <a:endParaRPr lang="en-US" sz="180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702286222"/>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6</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25</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37,500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245577061"/>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7</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1978879552"/>
                  </a:ext>
                </a:extLst>
              </a:tr>
              <a:tr h="406521">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8</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a:solidFill>
                            <a:srgbClr val="000000"/>
                          </a:solidFill>
                          <a:effectLst/>
                          <a:latin typeface="Poppins" pitchFamily="2" charset="77"/>
                          <a:cs typeface="Poppins" pitchFamily="2" charset="77"/>
                        </a:rPr>
                        <a:t>10</a:t>
                      </a:r>
                      <a:endParaRPr lang="en-US" sz="180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a:t>
                      </a:r>
                      <a:endParaRPr lang="en-US" sz="1800" dirty="0">
                        <a:effectLst/>
                        <a:latin typeface="Poppins" pitchFamily="2" charset="77"/>
                        <a:cs typeface="Poppins" pitchFamily="2" charset="77"/>
                      </a:endParaRPr>
                    </a:p>
                  </a:txBody>
                  <a:tcPr marL="63500" marR="63500" marT="63500" marB="63500" anchor="ctr">
                    <a:solidFill>
                      <a:srgbClr val="89CFF0"/>
                    </a:solidFill>
                  </a:tcPr>
                </a:tc>
                <a:tc>
                  <a:txBody>
                    <a:bodyPr/>
                    <a:lstStyle/>
                    <a:p>
                      <a:pPr algn="ctr" rtl="0" fontAlgn="ctr">
                        <a:spcBef>
                          <a:spcPts val="0"/>
                        </a:spcBef>
                        <a:spcAft>
                          <a:spcPts val="0"/>
                        </a:spcAft>
                      </a:pPr>
                      <a:r>
                        <a:rPr lang="en-US" sz="1800" b="0" u="none" strike="noStrike" dirty="0">
                          <a:solidFill>
                            <a:srgbClr val="000000"/>
                          </a:solidFill>
                          <a:effectLst/>
                          <a:latin typeface="Poppins" pitchFamily="2" charset="77"/>
                          <a:cs typeface="Poppins" pitchFamily="2" charset="77"/>
                        </a:rPr>
                        <a:t>15,000</a:t>
                      </a:r>
                      <a:endParaRPr lang="en-US" sz="1800" dirty="0">
                        <a:effectLst/>
                        <a:latin typeface="Poppins" pitchFamily="2" charset="77"/>
                        <a:cs typeface="Poppins" pitchFamily="2" charset="77"/>
                      </a:endParaRPr>
                    </a:p>
                  </a:txBody>
                  <a:tcPr marL="63500" marR="63500" marT="63500" marB="63500" anchor="ctr">
                    <a:solidFill>
                      <a:srgbClr val="89CFF0"/>
                    </a:solidFill>
                  </a:tcPr>
                </a:tc>
                <a:extLst>
                  <a:ext uri="{0D108BD9-81ED-4DB2-BD59-A6C34878D82A}">
                    <a16:rowId xmlns:a16="http://schemas.microsoft.com/office/drawing/2014/main" val="2748812246"/>
                  </a:ext>
                </a:extLst>
              </a:tr>
              <a:tr h="378049">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fontAlgn="ctr"/>
                      <a:br>
                        <a:rPr lang="en-US" sz="1800" dirty="0">
                          <a:effectLst/>
                          <a:latin typeface="Poppins" pitchFamily="2" charset="77"/>
                          <a:cs typeface="Poppins" pitchFamily="2" charset="77"/>
                        </a:rPr>
                      </a:br>
                      <a:endParaRPr lang="en-US" sz="1800" dirty="0">
                        <a:effectLst/>
                        <a:latin typeface="Poppins" pitchFamily="2" charset="77"/>
                        <a:cs typeface="Poppins" pitchFamily="2" charset="77"/>
                      </a:endParaRPr>
                    </a:p>
                  </a:txBody>
                  <a:tcPr marL="63500" marR="63500" marT="63500" marB="63500" anchor="ctr">
                    <a:solidFill>
                      <a:srgbClr val="070B80"/>
                    </a:solidFill>
                  </a:tcPr>
                </a:tc>
                <a:tc>
                  <a:txBody>
                    <a:bodyPr/>
                    <a:lstStyle/>
                    <a:p>
                      <a:pPr algn="ctr" rtl="0" fontAlgn="ctr">
                        <a:spcBef>
                          <a:spcPts val="0"/>
                        </a:spcBef>
                        <a:spcAft>
                          <a:spcPts val="0"/>
                        </a:spcAft>
                      </a:pPr>
                      <a:r>
                        <a:rPr lang="en-US" sz="1800" b="0" u="none" strike="noStrike" dirty="0">
                          <a:solidFill>
                            <a:srgbClr val="9F84BD"/>
                          </a:solidFill>
                          <a:effectLst/>
                          <a:latin typeface="Poppins" pitchFamily="2" charset="77"/>
                          <a:cs typeface="Poppins" pitchFamily="2" charset="77"/>
                        </a:rPr>
                        <a:t>Total = 151,500</a:t>
                      </a:r>
                      <a:endParaRPr lang="en-US" sz="1800" dirty="0">
                        <a:solidFill>
                          <a:srgbClr val="9F84BD"/>
                        </a:solidFill>
                        <a:effectLst/>
                        <a:latin typeface="Poppins" pitchFamily="2" charset="77"/>
                        <a:cs typeface="Poppins" pitchFamily="2" charset="77"/>
                      </a:endParaRPr>
                    </a:p>
                  </a:txBody>
                  <a:tcPr marL="63500" marR="63500" marT="63500" marB="63500" anchor="ctr">
                    <a:solidFill>
                      <a:srgbClr val="070B80"/>
                    </a:solidFill>
                  </a:tcPr>
                </a:tc>
                <a:extLst>
                  <a:ext uri="{0D108BD9-81ED-4DB2-BD59-A6C34878D82A}">
                    <a16:rowId xmlns:a16="http://schemas.microsoft.com/office/drawing/2014/main" val="2458751741"/>
                  </a:ext>
                </a:extLst>
              </a:tr>
            </a:tbl>
          </a:graphicData>
        </a:graphic>
      </p:graphicFrame>
      <p:sp>
        <p:nvSpPr>
          <p:cNvPr id="8" name="Pentagon 7">
            <a:extLst>
              <a:ext uri="{FF2B5EF4-FFF2-40B4-BE49-F238E27FC236}">
                <a16:creationId xmlns:a16="http://schemas.microsoft.com/office/drawing/2014/main" id="{102EED51-741B-D550-1824-314CBBF59D9B}"/>
              </a:ext>
            </a:extLst>
          </p:cNvPr>
          <p:cNvSpPr/>
          <p:nvPr/>
        </p:nvSpPr>
        <p:spPr>
          <a:xfrm>
            <a:off x="14123555"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Labor</a:t>
            </a:r>
          </a:p>
        </p:txBody>
      </p:sp>
      <p:sp>
        <p:nvSpPr>
          <p:cNvPr id="9" name="L-Shape 8">
            <a:extLst>
              <a:ext uri="{FF2B5EF4-FFF2-40B4-BE49-F238E27FC236}">
                <a16:creationId xmlns:a16="http://schemas.microsoft.com/office/drawing/2014/main" id="{23A4A10E-5EA3-93D1-8E69-46EAD61C30A3}"/>
              </a:ext>
            </a:extLst>
          </p:cNvPr>
          <p:cNvSpPr/>
          <p:nvPr/>
        </p:nvSpPr>
        <p:spPr>
          <a:xfrm rot="3600000">
            <a:off x="-21423698"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L-Shape 9">
            <a:extLst>
              <a:ext uri="{FF2B5EF4-FFF2-40B4-BE49-F238E27FC236}">
                <a16:creationId xmlns:a16="http://schemas.microsoft.com/office/drawing/2014/main" id="{BED15810-AC20-0D52-AABA-E08099B17541}"/>
              </a:ext>
            </a:extLst>
          </p:cNvPr>
          <p:cNvSpPr/>
          <p:nvPr/>
        </p:nvSpPr>
        <p:spPr>
          <a:xfrm rot="3600000">
            <a:off x="-12520910"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8">
            <a:extLst>
              <a:ext uri="{FF2B5EF4-FFF2-40B4-BE49-F238E27FC236}">
                <a16:creationId xmlns:a16="http://schemas.microsoft.com/office/drawing/2014/main" id="{12E23ED3-C855-935D-DC33-D57FE17AE421}"/>
              </a:ext>
            </a:extLst>
          </p:cNvPr>
          <p:cNvSpPr txBox="1"/>
          <p:nvPr/>
        </p:nvSpPr>
        <p:spPr>
          <a:xfrm>
            <a:off x="-5672440" y="2921168"/>
            <a:ext cx="4935967"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MARKETING</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3" name="Pentagon 2">
            <a:extLst>
              <a:ext uri="{FF2B5EF4-FFF2-40B4-BE49-F238E27FC236}">
                <a16:creationId xmlns:a16="http://schemas.microsoft.com/office/drawing/2014/main" id="{48CD0F3D-CC68-D98F-3A78-AA7BBC0540C8}"/>
              </a:ext>
            </a:extLst>
          </p:cNvPr>
          <p:cNvSpPr/>
          <p:nvPr/>
        </p:nvSpPr>
        <p:spPr>
          <a:xfrm>
            <a:off x="2741677" y="108486"/>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Return of Investment</a:t>
            </a:r>
          </a:p>
        </p:txBody>
      </p:sp>
      <p:graphicFrame>
        <p:nvGraphicFramePr>
          <p:cNvPr id="4" name="Table 3">
            <a:extLst>
              <a:ext uri="{FF2B5EF4-FFF2-40B4-BE49-F238E27FC236}">
                <a16:creationId xmlns:a16="http://schemas.microsoft.com/office/drawing/2014/main" id="{44208785-2BE4-D0AA-5598-A8B5F22AFE60}"/>
              </a:ext>
            </a:extLst>
          </p:cNvPr>
          <p:cNvGraphicFramePr>
            <a:graphicFrameLocks noGrp="1"/>
          </p:cNvGraphicFramePr>
          <p:nvPr>
            <p:extLst>
              <p:ext uri="{D42A27DB-BD31-4B8C-83A1-F6EECF244321}">
                <p14:modId xmlns:p14="http://schemas.microsoft.com/office/powerpoint/2010/main" val="1000131865"/>
              </p:ext>
            </p:extLst>
          </p:nvPr>
        </p:nvGraphicFramePr>
        <p:xfrm>
          <a:off x="3751883" y="4598562"/>
          <a:ext cx="4228123" cy="1747520"/>
        </p:xfrm>
        <a:graphic>
          <a:graphicData uri="http://schemas.openxmlformats.org/drawingml/2006/table">
            <a:tbl>
              <a:tblPr firstRow="1" bandRow="1">
                <a:tableStyleId>{2D5ABB26-0587-4C30-8999-92F81FD0307C}</a:tableStyleId>
              </a:tblPr>
              <a:tblGrid>
                <a:gridCol w="4228123">
                  <a:extLst>
                    <a:ext uri="{9D8B030D-6E8A-4147-A177-3AD203B41FA5}">
                      <a16:colId xmlns:a16="http://schemas.microsoft.com/office/drawing/2014/main" val="2313572303"/>
                    </a:ext>
                  </a:extLst>
                </a:gridCol>
              </a:tblGrid>
              <a:tr h="370840">
                <a:tc>
                  <a:txBody>
                    <a:bodyPr/>
                    <a:lstStyle/>
                    <a:p>
                      <a:pPr algn="ctr"/>
                      <a:r>
                        <a:rPr lang="en-US" dirty="0">
                          <a:latin typeface="Poppins" pitchFamily="2" charset="77"/>
                          <a:cs typeface="Poppins" pitchFamily="2" charset="77"/>
                        </a:rPr>
                        <a:t>Amount</a:t>
                      </a:r>
                      <a:r>
                        <a:rPr lang="en-US" baseline="0" dirty="0">
                          <a:latin typeface="Poppins" pitchFamily="2" charset="77"/>
                          <a:cs typeface="Poppins" pitchFamily="2" charset="77"/>
                        </a:rPr>
                        <a:t> Invested: 300 AED</a:t>
                      </a:r>
                      <a:endParaRPr lang="en-US" dirty="0">
                        <a:latin typeface="Poppins" pitchFamily="2" charset="77"/>
                        <a:cs typeface="Poppins"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9CFF0">
                        <a:alpha val="54000"/>
                      </a:srgbClr>
                    </a:solidFill>
                  </a:tcPr>
                </a:tc>
                <a:extLst>
                  <a:ext uri="{0D108BD9-81ED-4DB2-BD59-A6C34878D82A}">
                    <a16:rowId xmlns:a16="http://schemas.microsoft.com/office/drawing/2014/main" val="2986390619"/>
                  </a:ext>
                </a:extLst>
              </a:tr>
              <a:tr h="370840">
                <a:tc>
                  <a:txBody>
                    <a:bodyPr/>
                    <a:lstStyle/>
                    <a:p>
                      <a:pPr algn="ctr"/>
                      <a:r>
                        <a:rPr lang="en-US" dirty="0">
                          <a:latin typeface="Poppins" pitchFamily="2" charset="77"/>
                          <a:cs typeface="Poppins" pitchFamily="2" charset="77"/>
                        </a:rPr>
                        <a:t>Amount Returned</a:t>
                      </a:r>
                      <a:r>
                        <a:rPr lang="en-US" baseline="0" dirty="0">
                          <a:latin typeface="Poppins" pitchFamily="2" charset="77"/>
                          <a:cs typeface="Poppins" pitchFamily="2" charset="77"/>
                        </a:rPr>
                        <a:t> (Sold for): 500 AED</a:t>
                      </a:r>
                      <a:endParaRPr lang="en-US" dirty="0">
                        <a:latin typeface="Poppins" pitchFamily="2" charset="77"/>
                        <a:cs typeface="Poppins"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9CFF0">
                        <a:alpha val="54000"/>
                      </a:srgbClr>
                    </a:solidFill>
                  </a:tcPr>
                </a:tc>
                <a:extLst>
                  <a:ext uri="{0D108BD9-81ED-4DB2-BD59-A6C34878D82A}">
                    <a16:rowId xmlns:a16="http://schemas.microsoft.com/office/drawing/2014/main" val="257305209"/>
                  </a:ext>
                </a:extLst>
              </a:tr>
              <a:tr h="370840">
                <a:tc>
                  <a:txBody>
                    <a:bodyPr/>
                    <a:lstStyle/>
                    <a:p>
                      <a:pPr algn="ctr"/>
                      <a:r>
                        <a:rPr lang="en-US" dirty="0">
                          <a:latin typeface="Poppins" pitchFamily="2" charset="77"/>
                          <a:cs typeface="Poppins" pitchFamily="2" charset="77"/>
                        </a:rPr>
                        <a:t>Investment</a:t>
                      </a:r>
                      <a:r>
                        <a:rPr lang="en-US" baseline="0" dirty="0">
                          <a:latin typeface="Poppins" pitchFamily="2" charset="77"/>
                          <a:cs typeface="Poppins" pitchFamily="2" charset="77"/>
                        </a:rPr>
                        <a:t> Length: 3 years</a:t>
                      </a:r>
                      <a:endParaRPr lang="en-US" dirty="0">
                        <a:latin typeface="Poppins" pitchFamily="2" charset="77"/>
                        <a:cs typeface="Poppins" pitchFamily="2" charset="7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9CFF0">
                        <a:alpha val="54000"/>
                      </a:srgbClr>
                    </a:solidFill>
                  </a:tcPr>
                </a:tc>
                <a:extLst>
                  <a:ext uri="{0D108BD9-81ED-4DB2-BD59-A6C34878D82A}">
                    <a16:rowId xmlns:a16="http://schemas.microsoft.com/office/drawing/2014/main" val="2017842602"/>
                  </a:ext>
                </a:extLst>
              </a:tr>
              <a:tr h="0">
                <a:tc>
                  <a:txBody>
                    <a:bodyPr/>
                    <a:lstStyle/>
                    <a:p>
                      <a:pPr algn="ctr"/>
                      <a:r>
                        <a:rPr lang="en-US" dirty="0">
                          <a:latin typeface="Poppins" pitchFamily="2" charset="77"/>
                          <a:cs typeface="Poppins" pitchFamily="2" charset="77"/>
                        </a:rPr>
                        <a:t>ROI: 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9CFF0">
                        <a:alpha val="54000"/>
                      </a:srgbClr>
                    </a:solidFill>
                  </a:tcPr>
                </a:tc>
                <a:extLst>
                  <a:ext uri="{0D108BD9-81ED-4DB2-BD59-A6C34878D82A}">
                    <a16:rowId xmlns:a16="http://schemas.microsoft.com/office/drawing/2014/main" val="2350049756"/>
                  </a:ext>
                </a:extLst>
              </a:tr>
            </a:tbl>
          </a:graphicData>
        </a:graphic>
      </p:graphicFrame>
      <p:sp>
        <p:nvSpPr>
          <p:cNvPr id="13" name="TextBox 12">
            <a:extLst>
              <a:ext uri="{FF2B5EF4-FFF2-40B4-BE49-F238E27FC236}">
                <a16:creationId xmlns:a16="http://schemas.microsoft.com/office/drawing/2014/main" id="{DAE2B07A-EEB6-C5F4-ED83-C6230F64B2CE}"/>
              </a:ext>
            </a:extLst>
          </p:cNvPr>
          <p:cNvSpPr txBox="1"/>
          <p:nvPr/>
        </p:nvSpPr>
        <p:spPr>
          <a:xfrm>
            <a:off x="1534332" y="1997838"/>
            <a:ext cx="9574869" cy="1938992"/>
          </a:xfrm>
          <a:prstGeom prst="rect">
            <a:avLst/>
          </a:prstGeom>
          <a:solidFill>
            <a:srgbClr val="89CFF0">
              <a:alpha val="53000"/>
            </a:srgbClr>
          </a:solidFill>
        </p:spPr>
        <p:txBody>
          <a:bodyPr wrap="square">
            <a:spAutoFit/>
          </a:bodyPr>
          <a:lstStyle/>
          <a:p>
            <a:pPr marL="0" indent="0">
              <a:buNone/>
            </a:pPr>
            <a:r>
              <a:rPr lang="en-US" sz="4000" dirty="0">
                <a:latin typeface="Poppins" pitchFamily="2" charset="77"/>
                <a:cs typeface="Poppins" pitchFamily="2" charset="77"/>
              </a:rPr>
              <a:t>ROI = Profit/amount Invested*100</a:t>
            </a:r>
          </a:p>
          <a:p>
            <a:pPr marL="914400" lvl="2" indent="0">
              <a:buNone/>
            </a:pPr>
            <a:r>
              <a:rPr lang="en-US" sz="4000" dirty="0">
                <a:latin typeface="Poppins" pitchFamily="2" charset="77"/>
                <a:cs typeface="Poppins" pitchFamily="2" charset="77"/>
              </a:rPr>
              <a:t>    =500-300/300 *100</a:t>
            </a:r>
          </a:p>
          <a:p>
            <a:pPr marL="914400" lvl="2" indent="0">
              <a:buNone/>
            </a:pPr>
            <a:r>
              <a:rPr lang="en-US" sz="4000" dirty="0">
                <a:latin typeface="Poppins" pitchFamily="2" charset="77"/>
                <a:cs typeface="Poppins" pitchFamily="2" charset="77"/>
              </a:rPr>
              <a:t>    = 66.67% </a:t>
            </a:r>
          </a:p>
        </p:txBody>
      </p:sp>
      <p:sp>
        <p:nvSpPr>
          <p:cNvPr id="14" name="Rectangle 13">
            <a:extLst>
              <a:ext uri="{FF2B5EF4-FFF2-40B4-BE49-F238E27FC236}">
                <a16:creationId xmlns:a16="http://schemas.microsoft.com/office/drawing/2014/main" id="{8A5730EF-BC3A-8F67-8558-BCBF101C1735}"/>
              </a:ext>
            </a:extLst>
          </p:cNvPr>
          <p:cNvSpPr/>
          <p:nvPr/>
        </p:nvSpPr>
        <p:spPr>
          <a:xfrm>
            <a:off x="294468" y="4060556"/>
            <a:ext cx="11577234" cy="92990"/>
          </a:xfrm>
          <a:prstGeom prst="rect">
            <a:avLst/>
          </a:prstGeom>
          <a:solidFill>
            <a:srgbClr val="070B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911936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27D-D8FA-36B8-6D0D-E30DD32DD8D9}"/>
              </a:ext>
            </a:extLst>
          </p:cNvPr>
          <p:cNvSpPr>
            <a:spLocks noGrp="1"/>
          </p:cNvSpPr>
          <p:nvPr>
            <p:ph type="title"/>
          </p:nvPr>
        </p:nvSpPr>
        <p:spPr/>
        <p:txBody>
          <a:bodyPr/>
          <a:lstStyle/>
          <a:p>
            <a:endParaRPr lang="en-AE" dirty="0"/>
          </a:p>
        </p:txBody>
      </p:sp>
      <p:sp>
        <p:nvSpPr>
          <p:cNvPr id="3" name="Content Placeholder 2">
            <a:extLst>
              <a:ext uri="{FF2B5EF4-FFF2-40B4-BE49-F238E27FC236}">
                <a16:creationId xmlns:a16="http://schemas.microsoft.com/office/drawing/2014/main" id="{740C2FC2-A22A-EF63-CC31-D07FC8F28D2E}"/>
              </a:ext>
            </a:extLst>
          </p:cNvPr>
          <p:cNvSpPr>
            <a:spLocks noGrp="1"/>
          </p:cNvSpPr>
          <p:nvPr>
            <p:ph idx="1"/>
          </p:nvPr>
        </p:nvSpPr>
        <p:spPr/>
        <p:txBody>
          <a:bodyPr>
            <a:normAutofit/>
          </a:bodyPr>
          <a:lstStyle/>
          <a:p>
            <a:pPr marL="0" indent="0" algn="ctr">
              <a:buNone/>
            </a:pPr>
            <a:endParaRPr lang="en-AE" sz="6000" dirty="0"/>
          </a:p>
        </p:txBody>
      </p:sp>
      <p:sp>
        <p:nvSpPr>
          <p:cNvPr id="11" name="!!t8">
            <a:extLst>
              <a:ext uri="{FF2B5EF4-FFF2-40B4-BE49-F238E27FC236}">
                <a16:creationId xmlns:a16="http://schemas.microsoft.com/office/drawing/2014/main" id="{BD7F6E22-AB3E-91C6-0864-64416BD87CFD}"/>
              </a:ext>
            </a:extLst>
          </p:cNvPr>
          <p:cNvSpPr txBox="1"/>
          <p:nvPr/>
        </p:nvSpPr>
        <p:spPr>
          <a:xfrm>
            <a:off x="7288187" y="2921168"/>
            <a:ext cx="4935967"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MARKETING</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5" name="!!pARA">
            <a:extLst>
              <a:ext uri="{FF2B5EF4-FFF2-40B4-BE49-F238E27FC236}">
                <a16:creationId xmlns:a16="http://schemas.microsoft.com/office/drawing/2014/main" id="{FF509F08-AD7E-8F12-69F3-73E97360F894}"/>
              </a:ext>
            </a:extLst>
          </p:cNvPr>
          <p:cNvSpPr/>
          <p:nvPr/>
        </p:nvSpPr>
        <p:spPr>
          <a:xfrm>
            <a:off x="-15664003" y="0"/>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
            <a:extLst>
              <a:ext uri="{FF2B5EF4-FFF2-40B4-BE49-F238E27FC236}">
                <a16:creationId xmlns:a16="http://schemas.microsoft.com/office/drawing/2014/main" id="{754FC0F7-3864-379B-7BC2-1689EA07BA98}"/>
              </a:ext>
            </a:extLst>
          </p:cNvPr>
          <p:cNvSpPr/>
          <p:nvPr/>
        </p:nvSpPr>
        <p:spPr>
          <a:xfrm>
            <a:off x="-12921916" y="767550"/>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Pentagon 16">
            <a:extLst>
              <a:ext uri="{FF2B5EF4-FFF2-40B4-BE49-F238E27FC236}">
                <a16:creationId xmlns:a16="http://schemas.microsoft.com/office/drawing/2014/main" id="{825C93F6-1AF7-347F-7906-BA5C52157497}"/>
              </a:ext>
            </a:extLst>
          </p:cNvPr>
          <p:cNvSpPr/>
          <p:nvPr/>
        </p:nvSpPr>
        <p:spPr>
          <a:xfrm>
            <a:off x="-13873303"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Marketing Strategy</a:t>
            </a:r>
          </a:p>
        </p:txBody>
      </p:sp>
      <p:sp>
        <p:nvSpPr>
          <p:cNvPr id="9" name="L-Shape 8">
            <a:extLst>
              <a:ext uri="{FF2B5EF4-FFF2-40B4-BE49-F238E27FC236}">
                <a16:creationId xmlns:a16="http://schemas.microsoft.com/office/drawing/2014/main" id="{E0EDF9EB-176D-BD8F-CD59-AC104CFB9809}"/>
              </a:ext>
            </a:extLst>
          </p:cNvPr>
          <p:cNvSpPr/>
          <p:nvPr/>
        </p:nvSpPr>
        <p:spPr>
          <a:xfrm rot="13500000">
            <a:off x="-5901165"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0" name="L-Shape 9">
            <a:extLst>
              <a:ext uri="{FF2B5EF4-FFF2-40B4-BE49-F238E27FC236}">
                <a16:creationId xmlns:a16="http://schemas.microsoft.com/office/drawing/2014/main" id="{EFC86B80-15C1-CE74-77B4-4CA284BC59C3}"/>
              </a:ext>
            </a:extLst>
          </p:cNvPr>
          <p:cNvSpPr/>
          <p:nvPr/>
        </p:nvSpPr>
        <p:spPr>
          <a:xfrm rot="13500000">
            <a:off x="-4404331"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Tree>
    <p:extLst>
      <p:ext uri="{BB962C8B-B14F-4D97-AF65-F5344CB8AC3E}">
        <p14:creationId xmlns:p14="http://schemas.microsoft.com/office/powerpoint/2010/main" val="25614860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27D-D8FA-36B8-6D0D-E30DD32DD8D9}"/>
              </a:ext>
            </a:extLst>
          </p:cNvPr>
          <p:cNvSpPr>
            <a:spLocks noGrp="1"/>
          </p:cNvSpPr>
          <p:nvPr>
            <p:ph type="title"/>
          </p:nvPr>
        </p:nvSpPr>
        <p:spPr/>
        <p:txBody>
          <a:bodyPr/>
          <a:lstStyle/>
          <a:p>
            <a:r>
              <a:rPr lang="en-AE" dirty="0"/>
              <a:t>MARKETING</a:t>
            </a:r>
          </a:p>
        </p:txBody>
      </p:sp>
      <p:sp>
        <p:nvSpPr>
          <p:cNvPr id="3" name="Content Placeholder 2">
            <a:extLst>
              <a:ext uri="{FF2B5EF4-FFF2-40B4-BE49-F238E27FC236}">
                <a16:creationId xmlns:a16="http://schemas.microsoft.com/office/drawing/2014/main" id="{740C2FC2-A22A-EF63-CC31-D07FC8F28D2E}"/>
              </a:ext>
            </a:extLst>
          </p:cNvPr>
          <p:cNvSpPr>
            <a:spLocks noGrp="1"/>
          </p:cNvSpPr>
          <p:nvPr>
            <p:ph idx="1"/>
          </p:nvPr>
        </p:nvSpPr>
        <p:spPr/>
        <p:txBody>
          <a:bodyPr>
            <a:normAutofit/>
          </a:bodyPr>
          <a:lstStyle/>
          <a:p>
            <a:pPr marL="0" indent="0" algn="ctr">
              <a:buNone/>
            </a:pPr>
            <a:endParaRPr lang="en-AE" sz="6000" dirty="0"/>
          </a:p>
        </p:txBody>
      </p:sp>
      <p:sp>
        <p:nvSpPr>
          <p:cNvPr id="11" name="!!t8">
            <a:extLst>
              <a:ext uri="{FF2B5EF4-FFF2-40B4-BE49-F238E27FC236}">
                <a16:creationId xmlns:a16="http://schemas.microsoft.com/office/drawing/2014/main" id="{BD7F6E22-AB3E-91C6-0864-64416BD87CFD}"/>
              </a:ext>
            </a:extLst>
          </p:cNvPr>
          <p:cNvSpPr txBox="1"/>
          <p:nvPr/>
        </p:nvSpPr>
        <p:spPr>
          <a:xfrm>
            <a:off x="21406523" y="2921168"/>
            <a:ext cx="4935967"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MARKETING</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6" name="Pentagon 5">
            <a:extLst>
              <a:ext uri="{FF2B5EF4-FFF2-40B4-BE49-F238E27FC236}">
                <a16:creationId xmlns:a16="http://schemas.microsoft.com/office/drawing/2014/main" id="{F9F42851-8EB6-D481-FCB0-DC4969DD3367}"/>
              </a:ext>
            </a:extLst>
          </p:cNvPr>
          <p:cNvSpPr/>
          <p:nvPr/>
        </p:nvSpPr>
        <p:spPr>
          <a:xfrm>
            <a:off x="-10721671" y="15240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Finding Target Customers</a:t>
            </a:r>
          </a:p>
        </p:txBody>
      </p:sp>
      <p:sp>
        <p:nvSpPr>
          <p:cNvPr id="15" name="!!pARA">
            <a:extLst>
              <a:ext uri="{FF2B5EF4-FFF2-40B4-BE49-F238E27FC236}">
                <a16:creationId xmlns:a16="http://schemas.microsoft.com/office/drawing/2014/main" id="{FF509F08-AD7E-8F12-69F3-73E97360F894}"/>
              </a:ext>
            </a:extLst>
          </p:cNvPr>
          <p:cNvSpPr/>
          <p:nvPr/>
        </p:nvSpPr>
        <p:spPr>
          <a:xfrm>
            <a:off x="-1545667" y="0"/>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
            <a:extLst>
              <a:ext uri="{FF2B5EF4-FFF2-40B4-BE49-F238E27FC236}">
                <a16:creationId xmlns:a16="http://schemas.microsoft.com/office/drawing/2014/main" id="{754FC0F7-3864-379B-7BC2-1689EA07BA98}"/>
              </a:ext>
            </a:extLst>
          </p:cNvPr>
          <p:cNvSpPr/>
          <p:nvPr/>
        </p:nvSpPr>
        <p:spPr>
          <a:xfrm>
            <a:off x="1196420" y="767550"/>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Pentagon 16">
            <a:extLst>
              <a:ext uri="{FF2B5EF4-FFF2-40B4-BE49-F238E27FC236}">
                <a16:creationId xmlns:a16="http://schemas.microsoft.com/office/drawing/2014/main" id="{825C93F6-1AF7-347F-7906-BA5C52157497}"/>
              </a:ext>
            </a:extLst>
          </p:cNvPr>
          <p:cNvSpPr/>
          <p:nvPr/>
        </p:nvSpPr>
        <p:spPr>
          <a:xfrm>
            <a:off x="245033"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Marketing Strategy</a:t>
            </a:r>
          </a:p>
        </p:txBody>
      </p:sp>
      <p:sp>
        <p:nvSpPr>
          <p:cNvPr id="9" name="L-Shape 8">
            <a:extLst>
              <a:ext uri="{FF2B5EF4-FFF2-40B4-BE49-F238E27FC236}">
                <a16:creationId xmlns:a16="http://schemas.microsoft.com/office/drawing/2014/main" id="{E0EDF9EB-176D-BD8F-CD59-AC104CFB9809}"/>
              </a:ext>
            </a:extLst>
          </p:cNvPr>
          <p:cNvSpPr/>
          <p:nvPr/>
        </p:nvSpPr>
        <p:spPr>
          <a:xfrm rot="13500000">
            <a:off x="8217171"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0" name="L-Shape 9">
            <a:extLst>
              <a:ext uri="{FF2B5EF4-FFF2-40B4-BE49-F238E27FC236}">
                <a16:creationId xmlns:a16="http://schemas.microsoft.com/office/drawing/2014/main" id="{EFC86B80-15C1-CE74-77B4-4CA284BC59C3}"/>
              </a:ext>
            </a:extLst>
          </p:cNvPr>
          <p:cNvSpPr/>
          <p:nvPr/>
        </p:nvSpPr>
        <p:spPr>
          <a:xfrm rot="13500000">
            <a:off x="9714005"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4" name="TextBox 3">
            <a:extLst>
              <a:ext uri="{FF2B5EF4-FFF2-40B4-BE49-F238E27FC236}">
                <a16:creationId xmlns:a16="http://schemas.microsoft.com/office/drawing/2014/main" id="{805D3511-47F6-265C-2B10-0C0A713E040A}"/>
              </a:ext>
            </a:extLst>
          </p:cNvPr>
          <p:cNvSpPr txBox="1"/>
          <p:nvPr/>
        </p:nvSpPr>
        <p:spPr>
          <a:xfrm>
            <a:off x="2198398" y="2055813"/>
            <a:ext cx="6731909" cy="3108543"/>
          </a:xfrm>
          <a:prstGeom prst="rect">
            <a:avLst/>
          </a:prstGeom>
          <a:noFill/>
        </p:spPr>
        <p:txBody>
          <a:bodyPr wrap="square" rtlCol="0">
            <a:spAutoFit/>
          </a:bodyPr>
          <a:lstStyle/>
          <a:p>
            <a:r>
              <a:rPr lang="en-US" sz="2800" dirty="0">
                <a:latin typeface="Poppins" pitchFamily="2" charset="77"/>
                <a:cs typeface="Poppins" pitchFamily="2" charset="77"/>
              </a:rPr>
              <a:t>-	Generating demand for products and services</a:t>
            </a:r>
          </a:p>
          <a:p>
            <a:endParaRPr lang="en-US" sz="2800" dirty="0">
              <a:latin typeface="Poppins" pitchFamily="2" charset="77"/>
              <a:cs typeface="Poppins" pitchFamily="2" charset="77"/>
            </a:endParaRPr>
          </a:p>
          <a:p>
            <a:r>
              <a:rPr lang="en-US" sz="2800" dirty="0">
                <a:latin typeface="Poppins" pitchFamily="2" charset="77"/>
                <a:cs typeface="Poppins" pitchFamily="2" charset="77"/>
              </a:rPr>
              <a:t>-	Conversations with Health experts/ Building Doctor referrals</a:t>
            </a:r>
          </a:p>
          <a:p>
            <a:endParaRPr lang="en-US" sz="2800" dirty="0">
              <a:latin typeface="Poppins" pitchFamily="2" charset="77"/>
              <a:cs typeface="Poppins" pitchFamily="2" charset="77"/>
            </a:endParaRPr>
          </a:p>
          <a:p>
            <a:r>
              <a:rPr lang="en-US" sz="2800" dirty="0">
                <a:latin typeface="Poppins" pitchFamily="2" charset="77"/>
                <a:cs typeface="Poppins" pitchFamily="2" charset="77"/>
              </a:rPr>
              <a:t>-	Setting up a digital signage</a:t>
            </a:r>
            <a:endParaRPr lang="en-AE" sz="2800" dirty="0">
              <a:latin typeface="Poppins" pitchFamily="2" charset="77"/>
              <a:cs typeface="Poppins" pitchFamily="2" charset="77"/>
            </a:endParaRPr>
          </a:p>
        </p:txBody>
      </p:sp>
    </p:spTree>
    <p:extLst>
      <p:ext uri="{BB962C8B-B14F-4D97-AF65-F5344CB8AC3E}">
        <p14:creationId xmlns:p14="http://schemas.microsoft.com/office/powerpoint/2010/main" val="20980454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27D-D8FA-36B8-6D0D-E30DD32DD8D9}"/>
              </a:ext>
            </a:extLst>
          </p:cNvPr>
          <p:cNvSpPr>
            <a:spLocks noGrp="1"/>
          </p:cNvSpPr>
          <p:nvPr>
            <p:ph type="title"/>
          </p:nvPr>
        </p:nvSpPr>
        <p:spPr>
          <a:xfrm>
            <a:off x="11847576" y="255397"/>
            <a:ext cx="10515600" cy="1325563"/>
          </a:xfrm>
        </p:spPr>
        <p:txBody>
          <a:bodyPr/>
          <a:lstStyle/>
          <a:p>
            <a:r>
              <a:rPr lang="en-AE" dirty="0"/>
              <a:t>MARKETING</a:t>
            </a:r>
          </a:p>
        </p:txBody>
      </p:sp>
      <p:sp>
        <p:nvSpPr>
          <p:cNvPr id="3" name="Content Placeholder 2">
            <a:extLst>
              <a:ext uri="{FF2B5EF4-FFF2-40B4-BE49-F238E27FC236}">
                <a16:creationId xmlns:a16="http://schemas.microsoft.com/office/drawing/2014/main" id="{740C2FC2-A22A-EF63-CC31-D07FC8F28D2E}"/>
              </a:ext>
            </a:extLst>
          </p:cNvPr>
          <p:cNvSpPr>
            <a:spLocks noGrp="1"/>
          </p:cNvSpPr>
          <p:nvPr>
            <p:ph idx="1"/>
          </p:nvPr>
        </p:nvSpPr>
        <p:spPr>
          <a:xfrm>
            <a:off x="11847576" y="1715897"/>
            <a:ext cx="10515600" cy="4351338"/>
          </a:xfrm>
        </p:spPr>
        <p:txBody>
          <a:bodyPr>
            <a:normAutofit/>
          </a:bodyPr>
          <a:lstStyle/>
          <a:p>
            <a:pPr marL="0" indent="0" algn="ctr">
              <a:buNone/>
            </a:pPr>
            <a:endParaRPr lang="en-AE" sz="6000" dirty="0"/>
          </a:p>
        </p:txBody>
      </p:sp>
      <p:sp>
        <p:nvSpPr>
          <p:cNvPr id="11" name="!!t8">
            <a:extLst>
              <a:ext uri="{FF2B5EF4-FFF2-40B4-BE49-F238E27FC236}">
                <a16:creationId xmlns:a16="http://schemas.microsoft.com/office/drawing/2014/main" id="{BD7F6E22-AB3E-91C6-0864-64416BD87CFD}"/>
              </a:ext>
            </a:extLst>
          </p:cNvPr>
          <p:cNvSpPr txBox="1"/>
          <p:nvPr/>
        </p:nvSpPr>
        <p:spPr>
          <a:xfrm>
            <a:off x="21223643" y="2811440"/>
            <a:ext cx="4935967"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MARKETING</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9" name="L-Shape 8">
            <a:extLst>
              <a:ext uri="{FF2B5EF4-FFF2-40B4-BE49-F238E27FC236}">
                <a16:creationId xmlns:a16="http://schemas.microsoft.com/office/drawing/2014/main" id="{E0EDF9EB-176D-BD8F-CD59-AC104CFB9809}"/>
              </a:ext>
            </a:extLst>
          </p:cNvPr>
          <p:cNvSpPr/>
          <p:nvPr/>
        </p:nvSpPr>
        <p:spPr>
          <a:xfrm rot="13500000">
            <a:off x="19226547" y="-972255"/>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0" name="L-Shape 9">
            <a:extLst>
              <a:ext uri="{FF2B5EF4-FFF2-40B4-BE49-F238E27FC236}">
                <a16:creationId xmlns:a16="http://schemas.microsoft.com/office/drawing/2014/main" id="{EFC86B80-15C1-CE74-77B4-4CA284BC59C3}"/>
              </a:ext>
            </a:extLst>
          </p:cNvPr>
          <p:cNvSpPr/>
          <p:nvPr/>
        </p:nvSpPr>
        <p:spPr>
          <a:xfrm rot="13500000">
            <a:off x="20723381"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12" name="Pentagon 11">
            <a:extLst>
              <a:ext uri="{FF2B5EF4-FFF2-40B4-BE49-F238E27FC236}">
                <a16:creationId xmlns:a16="http://schemas.microsoft.com/office/drawing/2014/main" id="{F86EF7B0-0889-3614-8FF2-68F469F74F19}"/>
              </a:ext>
            </a:extLst>
          </p:cNvPr>
          <p:cNvSpPr/>
          <p:nvPr/>
        </p:nvSpPr>
        <p:spPr>
          <a:xfrm>
            <a:off x="-11008183" y="158496"/>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Boosting Sales</a:t>
            </a:r>
          </a:p>
        </p:txBody>
      </p:sp>
      <p:sp>
        <p:nvSpPr>
          <p:cNvPr id="4" name="!!pARA">
            <a:extLst>
              <a:ext uri="{FF2B5EF4-FFF2-40B4-BE49-F238E27FC236}">
                <a16:creationId xmlns:a16="http://schemas.microsoft.com/office/drawing/2014/main" id="{57404B6F-7D43-12ED-B0A3-9190930F8CBC}"/>
              </a:ext>
            </a:extLst>
          </p:cNvPr>
          <p:cNvSpPr/>
          <p:nvPr/>
        </p:nvSpPr>
        <p:spPr>
          <a:xfrm>
            <a:off x="-1502995" y="42672"/>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
            <a:extLst>
              <a:ext uri="{FF2B5EF4-FFF2-40B4-BE49-F238E27FC236}">
                <a16:creationId xmlns:a16="http://schemas.microsoft.com/office/drawing/2014/main" id="{AE1AB59A-73FD-AE8F-B01E-7F440C6DF8AA}"/>
              </a:ext>
            </a:extLst>
          </p:cNvPr>
          <p:cNvSpPr/>
          <p:nvPr/>
        </p:nvSpPr>
        <p:spPr>
          <a:xfrm>
            <a:off x="1239092" y="810222"/>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Pentagon 5">
            <a:extLst>
              <a:ext uri="{FF2B5EF4-FFF2-40B4-BE49-F238E27FC236}">
                <a16:creationId xmlns:a16="http://schemas.microsoft.com/office/drawing/2014/main" id="{F9F42851-8EB6-D481-FCB0-DC4969DD3367}"/>
              </a:ext>
            </a:extLst>
          </p:cNvPr>
          <p:cNvSpPr/>
          <p:nvPr/>
        </p:nvSpPr>
        <p:spPr>
          <a:xfrm>
            <a:off x="287705" y="42672"/>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Finding Target Customers</a:t>
            </a:r>
          </a:p>
        </p:txBody>
      </p:sp>
      <p:sp>
        <p:nvSpPr>
          <p:cNvPr id="17" name="Pentagon 16">
            <a:extLst>
              <a:ext uri="{FF2B5EF4-FFF2-40B4-BE49-F238E27FC236}">
                <a16:creationId xmlns:a16="http://schemas.microsoft.com/office/drawing/2014/main" id="{825C93F6-1AF7-347F-7906-BA5C52157497}"/>
              </a:ext>
            </a:extLst>
          </p:cNvPr>
          <p:cNvSpPr/>
          <p:nvPr/>
        </p:nvSpPr>
        <p:spPr>
          <a:xfrm>
            <a:off x="11254409" y="-109728"/>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Marketing Strategy</a:t>
            </a:r>
          </a:p>
        </p:txBody>
      </p:sp>
      <p:sp>
        <p:nvSpPr>
          <p:cNvPr id="7" name="TextBox 6">
            <a:extLst>
              <a:ext uri="{FF2B5EF4-FFF2-40B4-BE49-F238E27FC236}">
                <a16:creationId xmlns:a16="http://schemas.microsoft.com/office/drawing/2014/main" id="{827D1430-41A6-A660-069A-BA7F44E22B9D}"/>
              </a:ext>
            </a:extLst>
          </p:cNvPr>
          <p:cNvSpPr txBox="1"/>
          <p:nvPr/>
        </p:nvSpPr>
        <p:spPr>
          <a:xfrm>
            <a:off x="2876550" y="2362200"/>
            <a:ext cx="6115050" cy="3385542"/>
          </a:xfrm>
          <a:prstGeom prst="rect">
            <a:avLst/>
          </a:prstGeom>
          <a:noFill/>
        </p:spPr>
        <p:txBody>
          <a:bodyPr wrap="square" rtlCol="0">
            <a:spAutoFit/>
          </a:bodyPr>
          <a:lstStyle/>
          <a:p>
            <a:r>
              <a:rPr lang="en-US" sz="2800" dirty="0">
                <a:latin typeface="Poppins" pitchFamily="2" charset="77"/>
                <a:cs typeface="Poppins" pitchFamily="2" charset="77"/>
              </a:rPr>
              <a:t>Our customers are going to be one of the following :</a:t>
            </a:r>
          </a:p>
          <a:p>
            <a:r>
              <a:rPr lang="en-US" sz="2800" dirty="0">
                <a:latin typeface="Poppins" pitchFamily="2" charset="77"/>
                <a:cs typeface="Poppins" pitchFamily="2" charset="77"/>
              </a:rPr>
              <a:t> elderly people </a:t>
            </a:r>
          </a:p>
          <a:p>
            <a:r>
              <a:rPr lang="en-US" sz="2800" dirty="0">
                <a:latin typeface="Poppins" pitchFamily="2" charset="77"/>
                <a:cs typeface="Poppins" pitchFamily="2" charset="77"/>
              </a:rPr>
              <a:t>2. </a:t>
            </a:r>
            <a:r>
              <a:rPr lang="en-US" sz="2800" b="0" i="0" dirty="0">
                <a:effectLst/>
                <a:latin typeface="Poppins" pitchFamily="2" charset="77"/>
                <a:cs typeface="Poppins" pitchFamily="2" charset="77"/>
              </a:rPr>
              <a:t>people with chronic conditions</a:t>
            </a:r>
          </a:p>
          <a:p>
            <a:r>
              <a:rPr lang="en-US" sz="2800" dirty="0">
                <a:latin typeface="Poppins" pitchFamily="2" charset="77"/>
                <a:cs typeface="Poppins" pitchFamily="2" charset="77"/>
              </a:rPr>
              <a:t>3. </a:t>
            </a:r>
            <a:r>
              <a:rPr lang="en-US" sz="2800" b="0" i="0" dirty="0">
                <a:effectLst/>
                <a:latin typeface="Poppins" pitchFamily="2" charset="77"/>
                <a:cs typeface="Poppins" pitchFamily="2" charset="77"/>
              </a:rPr>
              <a:t>those who live in remote areas with limited access to medical care.</a:t>
            </a:r>
            <a:endParaRPr lang="en-US" sz="2800" dirty="0">
              <a:latin typeface="Poppins" pitchFamily="2" charset="77"/>
              <a:cs typeface="Poppins" pitchFamily="2" charset="77"/>
            </a:endParaRPr>
          </a:p>
          <a:p>
            <a:endParaRPr lang="en-AE" dirty="0"/>
          </a:p>
        </p:txBody>
      </p:sp>
    </p:spTree>
    <p:extLst>
      <p:ext uri="{BB962C8B-B14F-4D97-AF65-F5344CB8AC3E}">
        <p14:creationId xmlns:p14="http://schemas.microsoft.com/office/powerpoint/2010/main" val="4073123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27D-D8FA-36B8-6D0D-E30DD32DD8D9}"/>
              </a:ext>
            </a:extLst>
          </p:cNvPr>
          <p:cNvSpPr>
            <a:spLocks noGrp="1"/>
          </p:cNvSpPr>
          <p:nvPr>
            <p:ph type="title"/>
          </p:nvPr>
        </p:nvSpPr>
        <p:spPr>
          <a:xfrm>
            <a:off x="23186136" y="109093"/>
            <a:ext cx="10515600" cy="1325563"/>
          </a:xfrm>
        </p:spPr>
        <p:txBody>
          <a:bodyPr/>
          <a:lstStyle/>
          <a:p>
            <a:r>
              <a:rPr lang="en-AE" dirty="0"/>
              <a:t>MARKETING</a:t>
            </a:r>
          </a:p>
        </p:txBody>
      </p:sp>
      <p:sp>
        <p:nvSpPr>
          <p:cNvPr id="3" name="Content Placeholder 2">
            <a:extLst>
              <a:ext uri="{FF2B5EF4-FFF2-40B4-BE49-F238E27FC236}">
                <a16:creationId xmlns:a16="http://schemas.microsoft.com/office/drawing/2014/main" id="{740C2FC2-A22A-EF63-CC31-D07FC8F28D2E}"/>
              </a:ext>
            </a:extLst>
          </p:cNvPr>
          <p:cNvSpPr>
            <a:spLocks noGrp="1"/>
          </p:cNvSpPr>
          <p:nvPr>
            <p:ph idx="1"/>
          </p:nvPr>
        </p:nvSpPr>
        <p:spPr>
          <a:xfrm>
            <a:off x="23186136" y="1569593"/>
            <a:ext cx="10515600" cy="4351338"/>
          </a:xfrm>
        </p:spPr>
        <p:txBody>
          <a:bodyPr>
            <a:normAutofit/>
          </a:bodyPr>
          <a:lstStyle/>
          <a:p>
            <a:pPr marL="0" indent="0" algn="ctr">
              <a:buNone/>
            </a:pPr>
            <a:endParaRPr lang="en-AE" sz="6000" dirty="0"/>
          </a:p>
        </p:txBody>
      </p:sp>
      <p:sp>
        <p:nvSpPr>
          <p:cNvPr id="11" name="!!t8">
            <a:extLst>
              <a:ext uri="{FF2B5EF4-FFF2-40B4-BE49-F238E27FC236}">
                <a16:creationId xmlns:a16="http://schemas.microsoft.com/office/drawing/2014/main" id="{BD7F6E22-AB3E-91C6-0864-64416BD87CFD}"/>
              </a:ext>
            </a:extLst>
          </p:cNvPr>
          <p:cNvSpPr txBox="1"/>
          <p:nvPr/>
        </p:nvSpPr>
        <p:spPr>
          <a:xfrm>
            <a:off x="32562203" y="2665136"/>
            <a:ext cx="4935967"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MARKETING</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9" name="L-Shape 8">
            <a:extLst>
              <a:ext uri="{FF2B5EF4-FFF2-40B4-BE49-F238E27FC236}">
                <a16:creationId xmlns:a16="http://schemas.microsoft.com/office/drawing/2014/main" id="{E0EDF9EB-176D-BD8F-CD59-AC104CFB9809}"/>
              </a:ext>
            </a:extLst>
          </p:cNvPr>
          <p:cNvSpPr/>
          <p:nvPr/>
        </p:nvSpPr>
        <p:spPr>
          <a:xfrm rot="13500000">
            <a:off x="30565107" y="-1118559"/>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0" name="L-Shape 9">
            <a:extLst>
              <a:ext uri="{FF2B5EF4-FFF2-40B4-BE49-F238E27FC236}">
                <a16:creationId xmlns:a16="http://schemas.microsoft.com/office/drawing/2014/main" id="{EFC86B80-15C1-CE74-77B4-4CA284BC59C3}"/>
              </a:ext>
            </a:extLst>
          </p:cNvPr>
          <p:cNvSpPr/>
          <p:nvPr/>
        </p:nvSpPr>
        <p:spPr>
          <a:xfrm rot="13500000">
            <a:off x="32061941" y="-1206591"/>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7" name="!!pARA">
            <a:extLst>
              <a:ext uri="{FF2B5EF4-FFF2-40B4-BE49-F238E27FC236}">
                <a16:creationId xmlns:a16="http://schemas.microsoft.com/office/drawing/2014/main" id="{521E465B-E8CA-3B75-0E1A-B938D72898EB}"/>
              </a:ext>
            </a:extLst>
          </p:cNvPr>
          <p:cNvSpPr/>
          <p:nvPr/>
        </p:nvSpPr>
        <p:spPr>
          <a:xfrm>
            <a:off x="-1460323" y="12192"/>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Recta">
            <a:extLst>
              <a:ext uri="{FF2B5EF4-FFF2-40B4-BE49-F238E27FC236}">
                <a16:creationId xmlns:a16="http://schemas.microsoft.com/office/drawing/2014/main" id="{B7675CEA-17F4-0CAC-0A89-28F4CF024EA8}"/>
              </a:ext>
            </a:extLst>
          </p:cNvPr>
          <p:cNvSpPr/>
          <p:nvPr/>
        </p:nvSpPr>
        <p:spPr>
          <a:xfrm>
            <a:off x="1281764" y="779742"/>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Pentagon 11">
            <a:extLst>
              <a:ext uri="{FF2B5EF4-FFF2-40B4-BE49-F238E27FC236}">
                <a16:creationId xmlns:a16="http://schemas.microsoft.com/office/drawing/2014/main" id="{F86EF7B0-0889-3614-8FF2-68F469F74F19}"/>
              </a:ext>
            </a:extLst>
          </p:cNvPr>
          <p:cNvSpPr/>
          <p:nvPr/>
        </p:nvSpPr>
        <p:spPr>
          <a:xfrm>
            <a:off x="330377" y="12192"/>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Boosting Sales</a:t>
            </a:r>
          </a:p>
        </p:txBody>
      </p:sp>
      <p:sp>
        <p:nvSpPr>
          <p:cNvPr id="5" name="!!Recta">
            <a:extLst>
              <a:ext uri="{FF2B5EF4-FFF2-40B4-BE49-F238E27FC236}">
                <a16:creationId xmlns:a16="http://schemas.microsoft.com/office/drawing/2014/main" id="{AE1AB59A-73FD-AE8F-B01E-7F440C6DF8AA}"/>
              </a:ext>
            </a:extLst>
          </p:cNvPr>
          <p:cNvSpPr/>
          <p:nvPr/>
        </p:nvSpPr>
        <p:spPr>
          <a:xfrm>
            <a:off x="12577652" y="663918"/>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Pentagon 5">
            <a:extLst>
              <a:ext uri="{FF2B5EF4-FFF2-40B4-BE49-F238E27FC236}">
                <a16:creationId xmlns:a16="http://schemas.microsoft.com/office/drawing/2014/main" id="{F9F42851-8EB6-D481-FCB0-DC4969DD3367}"/>
              </a:ext>
            </a:extLst>
          </p:cNvPr>
          <p:cNvSpPr/>
          <p:nvPr/>
        </p:nvSpPr>
        <p:spPr>
          <a:xfrm>
            <a:off x="11626265" y="-103632"/>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Finding Target Customers</a:t>
            </a:r>
          </a:p>
        </p:txBody>
      </p:sp>
      <p:sp>
        <p:nvSpPr>
          <p:cNvPr id="15" name="!!pARA">
            <a:extLst>
              <a:ext uri="{FF2B5EF4-FFF2-40B4-BE49-F238E27FC236}">
                <a16:creationId xmlns:a16="http://schemas.microsoft.com/office/drawing/2014/main" id="{FF509F08-AD7E-8F12-69F3-73E97360F894}"/>
              </a:ext>
            </a:extLst>
          </p:cNvPr>
          <p:cNvSpPr/>
          <p:nvPr/>
        </p:nvSpPr>
        <p:spPr>
          <a:xfrm>
            <a:off x="20802269" y="-256032"/>
            <a:ext cx="6934200" cy="6858000"/>
          </a:xfrm>
          <a:prstGeom prst="parallelogram">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
            <a:extLst>
              <a:ext uri="{FF2B5EF4-FFF2-40B4-BE49-F238E27FC236}">
                <a16:creationId xmlns:a16="http://schemas.microsoft.com/office/drawing/2014/main" id="{754FC0F7-3864-379B-7BC2-1689EA07BA98}"/>
              </a:ext>
            </a:extLst>
          </p:cNvPr>
          <p:cNvSpPr/>
          <p:nvPr/>
        </p:nvSpPr>
        <p:spPr>
          <a:xfrm>
            <a:off x="23544356" y="511518"/>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Pentagon 16">
            <a:extLst>
              <a:ext uri="{FF2B5EF4-FFF2-40B4-BE49-F238E27FC236}">
                <a16:creationId xmlns:a16="http://schemas.microsoft.com/office/drawing/2014/main" id="{825C93F6-1AF7-347F-7906-BA5C52157497}"/>
              </a:ext>
            </a:extLst>
          </p:cNvPr>
          <p:cNvSpPr/>
          <p:nvPr/>
        </p:nvSpPr>
        <p:spPr>
          <a:xfrm>
            <a:off x="22592969" y="-256032"/>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Marketing Strategy</a:t>
            </a:r>
          </a:p>
        </p:txBody>
      </p:sp>
      <p:sp>
        <p:nvSpPr>
          <p:cNvPr id="13" name="L-Shape 12">
            <a:extLst>
              <a:ext uri="{FF2B5EF4-FFF2-40B4-BE49-F238E27FC236}">
                <a16:creationId xmlns:a16="http://schemas.microsoft.com/office/drawing/2014/main" id="{9DEFE5CF-99E7-7CB3-3F0C-2764E30B44B2}"/>
              </a:ext>
            </a:extLst>
          </p:cNvPr>
          <p:cNvSpPr/>
          <p:nvPr/>
        </p:nvSpPr>
        <p:spPr>
          <a:xfrm rot="3600000">
            <a:off x="-21423698"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L-Shape 13">
            <a:extLst>
              <a:ext uri="{FF2B5EF4-FFF2-40B4-BE49-F238E27FC236}">
                <a16:creationId xmlns:a16="http://schemas.microsoft.com/office/drawing/2014/main" id="{FF801F15-668B-E0B5-B7F4-A1FE0374B082}"/>
              </a:ext>
            </a:extLst>
          </p:cNvPr>
          <p:cNvSpPr/>
          <p:nvPr/>
        </p:nvSpPr>
        <p:spPr>
          <a:xfrm rot="3600000">
            <a:off x="-12520910"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8" name="!!t8">
            <a:extLst>
              <a:ext uri="{FF2B5EF4-FFF2-40B4-BE49-F238E27FC236}">
                <a16:creationId xmlns:a16="http://schemas.microsoft.com/office/drawing/2014/main" id="{E301D0C2-4A0F-10A9-7397-5208EB87F157}"/>
              </a:ext>
            </a:extLst>
          </p:cNvPr>
          <p:cNvSpPr txBox="1"/>
          <p:nvPr/>
        </p:nvSpPr>
        <p:spPr>
          <a:xfrm>
            <a:off x="-5672440" y="2921168"/>
            <a:ext cx="2268570"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PLAN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4" name="TextBox 3">
            <a:extLst>
              <a:ext uri="{FF2B5EF4-FFF2-40B4-BE49-F238E27FC236}">
                <a16:creationId xmlns:a16="http://schemas.microsoft.com/office/drawing/2014/main" id="{51801FE1-7519-FE5A-F68C-27B0C945B349}"/>
              </a:ext>
            </a:extLst>
          </p:cNvPr>
          <p:cNvSpPr txBox="1"/>
          <p:nvPr/>
        </p:nvSpPr>
        <p:spPr>
          <a:xfrm>
            <a:off x="2305050" y="1619250"/>
            <a:ext cx="8039100" cy="4832092"/>
          </a:xfrm>
          <a:prstGeom prst="rect">
            <a:avLst/>
          </a:prstGeom>
          <a:noFill/>
        </p:spPr>
        <p:txBody>
          <a:bodyPr wrap="square" rtlCol="0">
            <a:spAutoFit/>
          </a:bodyPr>
          <a:lstStyle/>
          <a:p>
            <a:r>
              <a:rPr lang="en-US" sz="2800" dirty="0">
                <a:latin typeface="Poppins" pitchFamily="2" charset="77"/>
                <a:cs typeface="Poppins" pitchFamily="2" charset="77"/>
              </a:rPr>
              <a:t>-	Our primary strategy to boost sales is collaborating with healthcare providers/ hospitals.</a:t>
            </a:r>
          </a:p>
          <a:p>
            <a:r>
              <a:rPr lang="en-US" sz="2800" dirty="0">
                <a:latin typeface="Poppins" pitchFamily="2" charset="77"/>
                <a:cs typeface="Poppins" pitchFamily="2" charset="77"/>
              </a:rPr>
              <a:t>-	Considering that our market strategy is business to business at the current time that will be the most useful to boost our product in sales and also to get our product known in the market.</a:t>
            </a:r>
          </a:p>
          <a:p>
            <a:r>
              <a:rPr lang="en-US" sz="2800" dirty="0">
                <a:latin typeface="Poppins" pitchFamily="2" charset="77"/>
                <a:cs typeface="Poppins" pitchFamily="2" charset="77"/>
              </a:rPr>
              <a:t>-	O</a:t>
            </a:r>
            <a:r>
              <a:rPr lang="en-AE" sz="2800" dirty="0">
                <a:latin typeface="Poppins" pitchFamily="2" charset="77"/>
                <a:cs typeface="Poppins" pitchFamily="2" charset="77"/>
              </a:rPr>
              <a:t>ther valuable idea that would make our product trustworthy is providing excellent customer service</a:t>
            </a:r>
          </a:p>
        </p:txBody>
      </p:sp>
    </p:spTree>
    <p:extLst>
      <p:ext uri="{BB962C8B-B14F-4D97-AF65-F5344CB8AC3E}">
        <p14:creationId xmlns:p14="http://schemas.microsoft.com/office/powerpoint/2010/main" val="14343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ck Arc 7">
            <a:extLst>
              <a:ext uri="{FF2B5EF4-FFF2-40B4-BE49-F238E27FC236}">
                <a16:creationId xmlns:a16="http://schemas.microsoft.com/office/drawing/2014/main" id="{90F2B35E-A3EE-304C-43A8-BE10B1893714}"/>
              </a:ext>
            </a:extLst>
          </p:cNvPr>
          <p:cNvSpPr/>
          <p:nvPr/>
        </p:nvSpPr>
        <p:spPr>
          <a:xfrm rot="20245284">
            <a:off x="11010785" y="7045713"/>
            <a:ext cx="3992880" cy="3992880"/>
          </a:xfrm>
          <a:prstGeom prst="blockArc">
            <a:avLst>
              <a:gd name="adj1" fmla="val 10685388"/>
              <a:gd name="adj2" fmla="val 3753790"/>
              <a:gd name="adj3" fmla="val 31081"/>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Block Arc 8">
            <a:extLst>
              <a:ext uri="{FF2B5EF4-FFF2-40B4-BE49-F238E27FC236}">
                <a16:creationId xmlns:a16="http://schemas.microsoft.com/office/drawing/2014/main" id="{3D0E3E0B-C851-17B1-1968-657447A776C1}"/>
              </a:ext>
            </a:extLst>
          </p:cNvPr>
          <p:cNvSpPr/>
          <p:nvPr/>
        </p:nvSpPr>
        <p:spPr>
          <a:xfrm rot="9343505">
            <a:off x="-3687994" y="-3915134"/>
            <a:ext cx="3992880" cy="3992880"/>
          </a:xfrm>
          <a:prstGeom prst="blockArc">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 name="!!t8">
            <a:extLst>
              <a:ext uri="{FF2B5EF4-FFF2-40B4-BE49-F238E27FC236}">
                <a16:creationId xmlns:a16="http://schemas.microsoft.com/office/drawing/2014/main" id="{914E5BFC-5DF8-9DF2-1E4D-8EBE94851690}"/>
              </a:ext>
            </a:extLst>
          </p:cNvPr>
          <p:cNvSpPr txBox="1"/>
          <p:nvPr/>
        </p:nvSpPr>
        <p:spPr>
          <a:xfrm>
            <a:off x="3628016" y="-1232542"/>
            <a:ext cx="5482591" cy="707886"/>
          </a:xfrm>
          <a:prstGeom prst="rect">
            <a:avLst/>
          </a:prstGeom>
          <a:noFill/>
        </p:spPr>
        <p:txBody>
          <a:bodyPr wrap="none" rtlCol="0">
            <a:spAutoFit/>
          </a:bodyPr>
          <a:lstStyle/>
          <a:p>
            <a:r>
              <a:rPr lang="en-US" sz="4000" dirty="0">
                <a:solidFill>
                  <a:srgbClr val="9F84BD"/>
                </a:solidFill>
                <a:latin typeface="Poppins Black" panose="00000A00000000000000" pitchFamily="2" charset="0"/>
                <a:cs typeface="Poppins Black" panose="00000A00000000000000" pitchFamily="2" charset="0"/>
              </a:rPr>
              <a:t>WORK BREAKDOWN</a:t>
            </a:r>
            <a:endParaRPr lang="en-PH" sz="4000" dirty="0">
              <a:solidFill>
                <a:srgbClr val="9F84BD"/>
              </a:solidFill>
              <a:latin typeface="Poppins Black" panose="00000A00000000000000" pitchFamily="2" charset="0"/>
              <a:cs typeface="Poppins Black" panose="00000A00000000000000" pitchFamily="2" charset="0"/>
            </a:endParaRPr>
          </a:p>
        </p:txBody>
      </p:sp>
      <p:sp>
        <p:nvSpPr>
          <p:cNvPr id="11" name="!!t8">
            <a:extLst>
              <a:ext uri="{FF2B5EF4-FFF2-40B4-BE49-F238E27FC236}">
                <a16:creationId xmlns:a16="http://schemas.microsoft.com/office/drawing/2014/main" id="{6838FB2D-F36D-289E-E1F5-904690A147DF}"/>
              </a:ext>
            </a:extLst>
          </p:cNvPr>
          <p:cNvSpPr txBox="1"/>
          <p:nvPr/>
        </p:nvSpPr>
        <p:spPr>
          <a:xfrm>
            <a:off x="16372239" y="2921168"/>
            <a:ext cx="2268570"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PLAN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3" name="L-Shape 12">
            <a:extLst>
              <a:ext uri="{FF2B5EF4-FFF2-40B4-BE49-F238E27FC236}">
                <a16:creationId xmlns:a16="http://schemas.microsoft.com/office/drawing/2014/main" id="{7CC47C57-18C6-4FAC-ADF8-675935AFD2E7}"/>
              </a:ext>
            </a:extLst>
          </p:cNvPr>
          <p:cNvSpPr/>
          <p:nvPr/>
        </p:nvSpPr>
        <p:spPr>
          <a:xfrm rot="13500000">
            <a:off x="13226321"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4" name="L-Shape 13">
            <a:extLst>
              <a:ext uri="{FF2B5EF4-FFF2-40B4-BE49-F238E27FC236}">
                <a16:creationId xmlns:a16="http://schemas.microsoft.com/office/drawing/2014/main" id="{93C43BA8-61D4-5580-4707-D956CD314367}"/>
              </a:ext>
            </a:extLst>
          </p:cNvPr>
          <p:cNvSpPr/>
          <p:nvPr/>
        </p:nvSpPr>
        <p:spPr>
          <a:xfrm rot="13500000">
            <a:off x="14723155"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2" name="!!D1">
            <a:extLst>
              <a:ext uri="{FF2B5EF4-FFF2-40B4-BE49-F238E27FC236}">
                <a16:creationId xmlns:a16="http://schemas.microsoft.com/office/drawing/2014/main" id="{74343A9B-3D40-DAE3-B27E-4AAD2595CD51}"/>
              </a:ext>
            </a:extLst>
          </p:cNvPr>
          <p:cNvSpPr/>
          <p:nvPr/>
        </p:nvSpPr>
        <p:spPr>
          <a:xfrm>
            <a:off x="12397185" y="133508"/>
            <a:ext cx="985528" cy="945333"/>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3" name="!!d2">
            <a:extLst>
              <a:ext uri="{FF2B5EF4-FFF2-40B4-BE49-F238E27FC236}">
                <a16:creationId xmlns:a16="http://schemas.microsoft.com/office/drawing/2014/main" id="{FEC30200-3D2A-2D86-B65E-CFAAB14AFDAD}"/>
              </a:ext>
            </a:extLst>
          </p:cNvPr>
          <p:cNvSpPr/>
          <p:nvPr/>
        </p:nvSpPr>
        <p:spPr>
          <a:xfrm>
            <a:off x="10057255" y="7172191"/>
            <a:ext cx="3325458" cy="3380568"/>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8">
            <a:extLst>
              <a:ext uri="{FF2B5EF4-FFF2-40B4-BE49-F238E27FC236}">
                <a16:creationId xmlns:a16="http://schemas.microsoft.com/office/drawing/2014/main" id="{3524E2D7-5A57-D965-404F-6241F27754A4}"/>
              </a:ext>
            </a:extLst>
          </p:cNvPr>
          <p:cNvSpPr txBox="1"/>
          <p:nvPr/>
        </p:nvSpPr>
        <p:spPr>
          <a:xfrm>
            <a:off x="3757225" y="-574378"/>
            <a:ext cx="3913251" cy="707886"/>
          </a:xfrm>
          <a:prstGeom prst="rect">
            <a:avLst/>
          </a:prstGeom>
          <a:noFill/>
        </p:spPr>
        <p:txBody>
          <a:bodyPr wrap="none" rtlCol="0">
            <a:spAutoFit/>
          </a:bodyPr>
          <a:lstStyle/>
          <a:p>
            <a:r>
              <a:rPr lang="en-US" sz="4000" dirty="0">
                <a:solidFill>
                  <a:srgbClr val="9F84BD"/>
                </a:solidFill>
                <a:latin typeface="Poppins Black" panose="00000A00000000000000" pitchFamily="2" charset="0"/>
                <a:cs typeface="Poppins Black" panose="00000A00000000000000" pitchFamily="2" charset="0"/>
              </a:rPr>
              <a:t>GANTT CHART</a:t>
            </a:r>
            <a:endParaRPr lang="en-PH" sz="4000" dirty="0">
              <a:solidFill>
                <a:srgbClr val="9F84BD"/>
              </a:solidFill>
              <a:latin typeface="Poppins Black" panose="00000A00000000000000" pitchFamily="2" charset="0"/>
              <a:cs typeface="Poppins Black" panose="00000A00000000000000" pitchFamily="2" charset="0"/>
            </a:endParaRPr>
          </a:p>
        </p:txBody>
      </p:sp>
      <p:sp>
        <p:nvSpPr>
          <p:cNvPr id="5" name="Content Placeholder 4">
            <a:extLst>
              <a:ext uri="{FF2B5EF4-FFF2-40B4-BE49-F238E27FC236}">
                <a16:creationId xmlns:a16="http://schemas.microsoft.com/office/drawing/2014/main" id="{FFEBD917-F461-0399-C1D4-AD5AA9783D83}"/>
              </a:ext>
            </a:extLst>
          </p:cNvPr>
          <p:cNvSpPr>
            <a:spLocks noGrp="1"/>
          </p:cNvSpPr>
          <p:nvPr>
            <p:ph idx="1"/>
          </p:nvPr>
        </p:nvSpPr>
        <p:spPr/>
        <p:txBody>
          <a:bodyPr/>
          <a:lstStyle/>
          <a:p>
            <a:endParaRPr lang="en-AE"/>
          </a:p>
        </p:txBody>
      </p:sp>
      <p:sp>
        <p:nvSpPr>
          <p:cNvPr id="17" name="L-Shape 16">
            <a:extLst>
              <a:ext uri="{FF2B5EF4-FFF2-40B4-BE49-F238E27FC236}">
                <a16:creationId xmlns:a16="http://schemas.microsoft.com/office/drawing/2014/main" id="{5A557FFB-AFE9-0C8C-2FE7-7F9A9A7DC40E}"/>
              </a:ext>
            </a:extLst>
          </p:cNvPr>
          <p:cNvSpPr/>
          <p:nvPr/>
        </p:nvSpPr>
        <p:spPr>
          <a:xfrm rot="13500000">
            <a:off x="-5901165"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8" name="L-Shape 17">
            <a:extLst>
              <a:ext uri="{FF2B5EF4-FFF2-40B4-BE49-F238E27FC236}">
                <a16:creationId xmlns:a16="http://schemas.microsoft.com/office/drawing/2014/main" id="{4B1AC458-7748-A007-0029-BA7667274753}"/>
              </a:ext>
            </a:extLst>
          </p:cNvPr>
          <p:cNvSpPr/>
          <p:nvPr/>
        </p:nvSpPr>
        <p:spPr>
          <a:xfrm rot="13500000">
            <a:off x="-4404331"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19" name="!!t8">
            <a:extLst>
              <a:ext uri="{FF2B5EF4-FFF2-40B4-BE49-F238E27FC236}">
                <a16:creationId xmlns:a16="http://schemas.microsoft.com/office/drawing/2014/main" id="{43B65818-DD36-012D-000E-3CB3394F04A3}"/>
              </a:ext>
            </a:extLst>
          </p:cNvPr>
          <p:cNvSpPr txBox="1"/>
          <p:nvPr/>
        </p:nvSpPr>
        <p:spPr>
          <a:xfrm>
            <a:off x="6632620" y="2980719"/>
            <a:ext cx="5424883"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CONCLUSION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20" name="!!Recta">
            <a:extLst>
              <a:ext uri="{FF2B5EF4-FFF2-40B4-BE49-F238E27FC236}">
                <a16:creationId xmlns:a16="http://schemas.microsoft.com/office/drawing/2014/main" id="{3C12081F-DC54-8EE3-50B1-C1214D6A9A16}"/>
              </a:ext>
            </a:extLst>
          </p:cNvPr>
          <p:cNvSpPr/>
          <p:nvPr/>
        </p:nvSpPr>
        <p:spPr>
          <a:xfrm>
            <a:off x="1030287" y="8882955"/>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1" name="!!D1">
            <a:extLst>
              <a:ext uri="{FF2B5EF4-FFF2-40B4-BE49-F238E27FC236}">
                <a16:creationId xmlns:a16="http://schemas.microsoft.com/office/drawing/2014/main" id="{4D50CCCE-2C8D-3F78-5D0F-668C4887EAB7}"/>
              </a:ext>
            </a:extLst>
          </p:cNvPr>
          <p:cNvSpPr/>
          <p:nvPr/>
        </p:nvSpPr>
        <p:spPr>
          <a:xfrm>
            <a:off x="6132514" y="6858000"/>
            <a:ext cx="3468915" cy="3468915"/>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2" name="!!d2">
            <a:extLst>
              <a:ext uri="{FF2B5EF4-FFF2-40B4-BE49-F238E27FC236}">
                <a16:creationId xmlns:a16="http://schemas.microsoft.com/office/drawing/2014/main" id="{04414A37-B8B5-0C9D-2452-35AA1C7066A8}"/>
              </a:ext>
            </a:extLst>
          </p:cNvPr>
          <p:cNvSpPr/>
          <p:nvPr/>
        </p:nvSpPr>
        <p:spPr>
          <a:xfrm>
            <a:off x="13042913" y="1266912"/>
            <a:ext cx="1260929" cy="1260929"/>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solidFill>
                <a:schemeClr val="tx1"/>
              </a:solidFill>
            </a:endParaRPr>
          </a:p>
        </p:txBody>
      </p:sp>
    </p:spTree>
    <p:extLst>
      <p:ext uri="{BB962C8B-B14F-4D97-AF65-F5344CB8AC3E}">
        <p14:creationId xmlns:p14="http://schemas.microsoft.com/office/powerpoint/2010/main" val="3984525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ck Arc 7">
            <a:extLst>
              <a:ext uri="{FF2B5EF4-FFF2-40B4-BE49-F238E27FC236}">
                <a16:creationId xmlns:a16="http://schemas.microsoft.com/office/drawing/2014/main" id="{90F2B35E-A3EE-304C-43A8-BE10B1893714}"/>
              </a:ext>
            </a:extLst>
          </p:cNvPr>
          <p:cNvSpPr/>
          <p:nvPr/>
        </p:nvSpPr>
        <p:spPr>
          <a:xfrm rot="20245284">
            <a:off x="11010785" y="7045713"/>
            <a:ext cx="3992880" cy="3992880"/>
          </a:xfrm>
          <a:prstGeom prst="blockArc">
            <a:avLst>
              <a:gd name="adj1" fmla="val 10685388"/>
              <a:gd name="adj2" fmla="val 3753790"/>
              <a:gd name="adj3" fmla="val 31081"/>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Block Arc 8">
            <a:extLst>
              <a:ext uri="{FF2B5EF4-FFF2-40B4-BE49-F238E27FC236}">
                <a16:creationId xmlns:a16="http://schemas.microsoft.com/office/drawing/2014/main" id="{3D0E3E0B-C851-17B1-1968-657447A776C1}"/>
              </a:ext>
            </a:extLst>
          </p:cNvPr>
          <p:cNvSpPr/>
          <p:nvPr/>
        </p:nvSpPr>
        <p:spPr>
          <a:xfrm rot="9343505">
            <a:off x="-3687994" y="-3915134"/>
            <a:ext cx="3992880" cy="3992880"/>
          </a:xfrm>
          <a:prstGeom prst="blockArc">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 name="!!t8">
            <a:extLst>
              <a:ext uri="{FF2B5EF4-FFF2-40B4-BE49-F238E27FC236}">
                <a16:creationId xmlns:a16="http://schemas.microsoft.com/office/drawing/2014/main" id="{914E5BFC-5DF8-9DF2-1E4D-8EBE94851690}"/>
              </a:ext>
            </a:extLst>
          </p:cNvPr>
          <p:cNvSpPr txBox="1"/>
          <p:nvPr/>
        </p:nvSpPr>
        <p:spPr>
          <a:xfrm>
            <a:off x="3628016" y="-1232542"/>
            <a:ext cx="5482591" cy="707886"/>
          </a:xfrm>
          <a:prstGeom prst="rect">
            <a:avLst/>
          </a:prstGeom>
          <a:noFill/>
        </p:spPr>
        <p:txBody>
          <a:bodyPr wrap="none" rtlCol="0">
            <a:spAutoFit/>
          </a:bodyPr>
          <a:lstStyle/>
          <a:p>
            <a:r>
              <a:rPr lang="en-US" sz="4000" dirty="0">
                <a:solidFill>
                  <a:srgbClr val="9F84BD"/>
                </a:solidFill>
                <a:latin typeface="Poppins Black" panose="00000A00000000000000" pitchFamily="2" charset="0"/>
                <a:cs typeface="Poppins Black" panose="00000A00000000000000" pitchFamily="2" charset="0"/>
              </a:rPr>
              <a:t>WORK BREAKDOWN</a:t>
            </a:r>
            <a:endParaRPr lang="en-PH" sz="4000" dirty="0">
              <a:solidFill>
                <a:srgbClr val="9F84BD"/>
              </a:solidFill>
              <a:latin typeface="Poppins Black" panose="00000A00000000000000" pitchFamily="2" charset="0"/>
              <a:cs typeface="Poppins Black" panose="00000A00000000000000" pitchFamily="2" charset="0"/>
            </a:endParaRPr>
          </a:p>
        </p:txBody>
      </p:sp>
      <p:sp>
        <p:nvSpPr>
          <p:cNvPr id="11" name="!!t8">
            <a:extLst>
              <a:ext uri="{FF2B5EF4-FFF2-40B4-BE49-F238E27FC236}">
                <a16:creationId xmlns:a16="http://schemas.microsoft.com/office/drawing/2014/main" id="{6838FB2D-F36D-289E-E1F5-904690A147DF}"/>
              </a:ext>
            </a:extLst>
          </p:cNvPr>
          <p:cNvSpPr txBox="1"/>
          <p:nvPr/>
        </p:nvSpPr>
        <p:spPr>
          <a:xfrm>
            <a:off x="16372239" y="2921168"/>
            <a:ext cx="2268570"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PLAN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3" name="L-Shape 12">
            <a:extLst>
              <a:ext uri="{FF2B5EF4-FFF2-40B4-BE49-F238E27FC236}">
                <a16:creationId xmlns:a16="http://schemas.microsoft.com/office/drawing/2014/main" id="{7CC47C57-18C6-4FAC-ADF8-675935AFD2E7}"/>
              </a:ext>
            </a:extLst>
          </p:cNvPr>
          <p:cNvSpPr/>
          <p:nvPr/>
        </p:nvSpPr>
        <p:spPr>
          <a:xfrm rot="13500000">
            <a:off x="13226321"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4" name="L-Shape 13">
            <a:extLst>
              <a:ext uri="{FF2B5EF4-FFF2-40B4-BE49-F238E27FC236}">
                <a16:creationId xmlns:a16="http://schemas.microsoft.com/office/drawing/2014/main" id="{93C43BA8-61D4-5580-4707-D956CD314367}"/>
              </a:ext>
            </a:extLst>
          </p:cNvPr>
          <p:cNvSpPr/>
          <p:nvPr/>
        </p:nvSpPr>
        <p:spPr>
          <a:xfrm rot="13500000">
            <a:off x="14723155"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2" name="!!D1">
            <a:extLst>
              <a:ext uri="{FF2B5EF4-FFF2-40B4-BE49-F238E27FC236}">
                <a16:creationId xmlns:a16="http://schemas.microsoft.com/office/drawing/2014/main" id="{74343A9B-3D40-DAE3-B27E-4AAD2595CD51}"/>
              </a:ext>
            </a:extLst>
          </p:cNvPr>
          <p:cNvSpPr/>
          <p:nvPr/>
        </p:nvSpPr>
        <p:spPr>
          <a:xfrm>
            <a:off x="12397185" y="133508"/>
            <a:ext cx="985528" cy="945333"/>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3" name="!!d2">
            <a:extLst>
              <a:ext uri="{FF2B5EF4-FFF2-40B4-BE49-F238E27FC236}">
                <a16:creationId xmlns:a16="http://schemas.microsoft.com/office/drawing/2014/main" id="{FEC30200-3D2A-2D86-B65E-CFAAB14AFDAD}"/>
              </a:ext>
            </a:extLst>
          </p:cNvPr>
          <p:cNvSpPr/>
          <p:nvPr/>
        </p:nvSpPr>
        <p:spPr>
          <a:xfrm>
            <a:off x="10057255" y="7172191"/>
            <a:ext cx="3325458" cy="3380568"/>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8">
            <a:extLst>
              <a:ext uri="{FF2B5EF4-FFF2-40B4-BE49-F238E27FC236}">
                <a16:creationId xmlns:a16="http://schemas.microsoft.com/office/drawing/2014/main" id="{3524E2D7-5A57-D965-404F-6241F27754A4}"/>
              </a:ext>
            </a:extLst>
          </p:cNvPr>
          <p:cNvSpPr txBox="1"/>
          <p:nvPr/>
        </p:nvSpPr>
        <p:spPr>
          <a:xfrm>
            <a:off x="3757225" y="-574378"/>
            <a:ext cx="3913251" cy="707886"/>
          </a:xfrm>
          <a:prstGeom prst="rect">
            <a:avLst/>
          </a:prstGeom>
          <a:noFill/>
        </p:spPr>
        <p:txBody>
          <a:bodyPr wrap="none" rtlCol="0">
            <a:spAutoFit/>
          </a:bodyPr>
          <a:lstStyle/>
          <a:p>
            <a:r>
              <a:rPr lang="en-US" sz="4000" dirty="0">
                <a:solidFill>
                  <a:srgbClr val="9F84BD"/>
                </a:solidFill>
                <a:latin typeface="Poppins Black" panose="00000A00000000000000" pitchFamily="2" charset="0"/>
                <a:cs typeface="Poppins Black" panose="00000A00000000000000" pitchFamily="2" charset="0"/>
              </a:rPr>
              <a:t>GANTT CHART</a:t>
            </a:r>
            <a:endParaRPr lang="en-PH" sz="4000" dirty="0">
              <a:solidFill>
                <a:srgbClr val="9F84BD"/>
              </a:solidFill>
              <a:latin typeface="Poppins Black" panose="00000A00000000000000" pitchFamily="2" charset="0"/>
              <a:cs typeface="Poppins Black" panose="00000A00000000000000" pitchFamily="2" charset="0"/>
            </a:endParaRPr>
          </a:p>
        </p:txBody>
      </p:sp>
      <p:sp>
        <p:nvSpPr>
          <p:cNvPr id="5" name="Content Placeholder 4">
            <a:extLst>
              <a:ext uri="{FF2B5EF4-FFF2-40B4-BE49-F238E27FC236}">
                <a16:creationId xmlns:a16="http://schemas.microsoft.com/office/drawing/2014/main" id="{FFEBD917-F461-0399-C1D4-AD5AA9783D83}"/>
              </a:ext>
            </a:extLst>
          </p:cNvPr>
          <p:cNvSpPr>
            <a:spLocks noGrp="1"/>
          </p:cNvSpPr>
          <p:nvPr>
            <p:ph idx="1"/>
          </p:nvPr>
        </p:nvSpPr>
        <p:spPr/>
        <p:txBody>
          <a:bodyPr/>
          <a:lstStyle/>
          <a:p>
            <a:endParaRPr lang="en-AE"/>
          </a:p>
        </p:txBody>
      </p:sp>
      <p:sp>
        <p:nvSpPr>
          <p:cNvPr id="17" name="L-Shape 16">
            <a:extLst>
              <a:ext uri="{FF2B5EF4-FFF2-40B4-BE49-F238E27FC236}">
                <a16:creationId xmlns:a16="http://schemas.microsoft.com/office/drawing/2014/main" id="{5A557FFB-AFE9-0C8C-2FE7-7F9A9A7DC40E}"/>
              </a:ext>
            </a:extLst>
          </p:cNvPr>
          <p:cNvSpPr/>
          <p:nvPr/>
        </p:nvSpPr>
        <p:spPr>
          <a:xfrm rot="13500000">
            <a:off x="11533395"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8" name="L-Shape 17">
            <a:extLst>
              <a:ext uri="{FF2B5EF4-FFF2-40B4-BE49-F238E27FC236}">
                <a16:creationId xmlns:a16="http://schemas.microsoft.com/office/drawing/2014/main" id="{4B1AC458-7748-A007-0029-BA7667274753}"/>
              </a:ext>
            </a:extLst>
          </p:cNvPr>
          <p:cNvSpPr/>
          <p:nvPr/>
        </p:nvSpPr>
        <p:spPr>
          <a:xfrm rot="13500000">
            <a:off x="13030229"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19" name="!!t8">
            <a:extLst>
              <a:ext uri="{FF2B5EF4-FFF2-40B4-BE49-F238E27FC236}">
                <a16:creationId xmlns:a16="http://schemas.microsoft.com/office/drawing/2014/main" id="{43B65818-DD36-012D-000E-3CB3394F04A3}"/>
              </a:ext>
            </a:extLst>
          </p:cNvPr>
          <p:cNvSpPr txBox="1"/>
          <p:nvPr/>
        </p:nvSpPr>
        <p:spPr>
          <a:xfrm>
            <a:off x="24067180" y="2980719"/>
            <a:ext cx="5424883"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CONCLUSION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5" name="!!Recta">
            <a:extLst>
              <a:ext uri="{FF2B5EF4-FFF2-40B4-BE49-F238E27FC236}">
                <a16:creationId xmlns:a16="http://schemas.microsoft.com/office/drawing/2014/main" id="{833E6C82-A852-A5EF-D2F5-C2A160130278}"/>
              </a:ext>
            </a:extLst>
          </p:cNvPr>
          <p:cNvSpPr/>
          <p:nvPr/>
        </p:nvSpPr>
        <p:spPr>
          <a:xfrm>
            <a:off x="951387" y="767550"/>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u="none" strike="noStrike" dirty="0">
                <a:solidFill>
                  <a:srgbClr val="0C264C"/>
                </a:solidFill>
                <a:effectLst/>
                <a:latin typeface="Poppins" pitchFamily="2" charset="77"/>
                <a:cs typeface="Poppins" pitchFamily="2" charset="77"/>
              </a:rPr>
              <a:t>This part of the world doesn't have any technological advances that combine video calling, pulse, and temperature sensing technologies together.</a:t>
            </a:r>
            <a:endParaRPr lang="en-PH" sz="4000" dirty="0">
              <a:latin typeface="Poppins" pitchFamily="2" charset="77"/>
              <a:cs typeface="Poppins" pitchFamily="2" charset="77"/>
            </a:endParaRPr>
          </a:p>
        </p:txBody>
      </p:sp>
      <p:sp>
        <p:nvSpPr>
          <p:cNvPr id="16" name="!!D1">
            <a:extLst>
              <a:ext uri="{FF2B5EF4-FFF2-40B4-BE49-F238E27FC236}">
                <a16:creationId xmlns:a16="http://schemas.microsoft.com/office/drawing/2014/main" id="{94CB9821-9519-9AAB-2CE5-1DECAED5A1B3}"/>
              </a:ext>
            </a:extLst>
          </p:cNvPr>
          <p:cNvSpPr/>
          <p:nvPr/>
        </p:nvSpPr>
        <p:spPr>
          <a:xfrm>
            <a:off x="9109528" y="4619170"/>
            <a:ext cx="3468915" cy="3468915"/>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0" name="!!d2">
            <a:extLst>
              <a:ext uri="{FF2B5EF4-FFF2-40B4-BE49-F238E27FC236}">
                <a16:creationId xmlns:a16="http://schemas.microsoft.com/office/drawing/2014/main" id="{B74CFF77-D584-BBD7-DF71-E5BEE37F01AF}"/>
              </a:ext>
            </a:extLst>
          </p:cNvPr>
          <p:cNvSpPr/>
          <p:nvPr/>
        </p:nvSpPr>
        <p:spPr>
          <a:xfrm>
            <a:off x="10742385" y="3106055"/>
            <a:ext cx="1260929" cy="1260929"/>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6" name="!!t8">
            <a:extLst>
              <a:ext uri="{FF2B5EF4-FFF2-40B4-BE49-F238E27FC236}">
                <a16:creationId xmlns:a16="http://schemas.microsoft.com/office/drawing/2014/main" id="{6F14DCDF-88DE-78D6-B095-0F17CF6C2124}"/>
              </a:ext>
            </a:extLst>
          </p:cNvPr>
          <p:cNvSpPr txBox="1"/>
          <p:nvPr/>
        </p:nvSpPr>
        <p:spPr>
          <a:xfrm>
            <a:off x="2457732" y="741019"/>
            <a:ext cx="7500771" cy="707886"/>
          </a:xfrm>
          <a:prstGeom prst="rect">
            <a:avLst/>
          </a:prstGeom>
          <a:noFill/>
        </p:spPr>
        <p:txBody>
          <a:bodyPr wrap="none" rtlCol="0">
            <a:spAutoFit/>
          </a:bodyPr>
          <a:lstStyle/>
          <a:p>
            <a:r>
              <a:rPr lang="en-US" sz="4000" dirty="0">
                <a:solidFill>
                  <a:srgbClr val="FF0000"/>
                </a:solidFill>
                <a:latin typeface="Poppins Black" panose="00000A00000000000000" pitchFamily="2" charset="0"/>
                <a:cs typeface="Poppins Black" panose="00000A00000000000000" pitchFamily="2" charset="0"/>
              </a:rPr>
              <a:t>How is our Idea Innovative?</a:t>
            </a:r>
            <a:endParaRPr lang="en-PH" sz="4000" dirty="0">
              <a:solidFill>
                <a:srgbClr val="FF0000"/>
              </a:solidFill>
              <a:latin typeface="Poppins Black" panose="00000A00000000000000" pitchFamily="2" charset="0"/>
              <a:cs typeface="Poppins Black" panose="00000A00000000000000" pitchFamily="2" charset="0"/>
            </a:endParaRPr>
          </a:p>
        </p:txBody>
      </p:sp>
      <p:sp>
        <p:nvSpPr>
          <p:cNvPr id="21" name="!!Recta">
            <a:extLst>
              <a:ext uri="{FF2B5EF4-FFF2-40B4-BE49-F238E27FC236}">
                <a16:creationId xmlns:a16="http://schemas.microsoft.com/office/drawing/2014/main" id="{0192639A-D9C7-413C-34B1-552805C36629}"/>
              </a:ext>
            </a:extLst>
          </p:cNvPr>
          <p:cNvSpPr/>
          <p:nvPr/>
        </p:nvSpPr>
        <p:spPr>
          <a:xfrm>
            <a:off x="933495" y="6976484"/>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4000" dirty="0">
              <a:latin typeface="Poppins" pitchFamily="2" charset="77"/>
              <a:cs typeface="Poppins" pitchFamily="2" charset="77"/>
            </a:endParaRPr>
          </a:p>
        </p:txBody>
      </p:sp>
    </p:spTree>
    <p:extLst>
      <p:ext uri="{BB962C8B-B14F-4D97-AF65-F5344CB8AC3E}">
        <p14:creationId xmlns:p14="http://schemas.microsoft.com/office/powerpoint/2010/main" val="384133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
            <a:extLst>
              <a:ext uri="{FF2B5EF4-FFF2-40B4-BE49-F238E27FC236}">
                <a16:creationId xmlns:a16="http://schemas.microsoft.com/office/drawing/2014/main" id="{D6EB0D48-C185-23BD-B9B1-9F99F2001D1D}"/>
              </a:ext>
            </a:extLst>
          </p:cNvPr>
          <p:cNvSpPr/>
          <p:nvPr/>
        </p:nvSpPr>
        <p:spPr>
          <a:xfrm>
            <a:off x="1172982" y="5106503"/>
            <a:ext cx="10058400" cy="966339"/>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4000" dirty="0">
              <a:latin typeface="Poppins" pitchFamily="2" charset="77"/>
              <a:cs typeface="Poppins" pitchFamily="2" charset="77"/>
            </a:endParaRPr>
          </a:p>
        </p:txBody>
      </p:sp>
      <p:sp>
        <p:nvSpPr>
          <p:cNvPr id="8" name="Block Arc 7">
            <a:extLst>
              <a:ext uri="{FF2B5EF4-FFF2-40B4-BE49-F238E27FC236}">
                <a16:creationId xmlns:a16="http://schemas.microsoft.com/office/drawing/2014/main" id="{90F2B35E-A3EE-304C-43A8-BE10B1893714}"/>
              </a:ext>
            </a:extLst>
          </p:cNvPr>
          <p:cNvSpPr/>
          <p:nvPr/>
        </p:nvSpPr>
        <p:spPr>
          <a:xfrm rot="20245284">
            <a:off x="11010785" y="7045713"/>
            <a:ext cx="3992880" cy="3992880"/>
          </a:xfrm>
          <a:prstGeom prst="blockArc">
            <a:avLst>
              <a:gd name="adj1" fmla="val 10685388"/>
              <a:gd name="adj2" fmla="val 3753790"/>
              <a:gd name="adj3" fmla="val 31081"/>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9" name="Block Arc 8">
            <a:extLst>
              <a:ext uri="{FF2B5EF4-FFF2-40B4-BE49-F238E27FC236}">
                <a16:creationId xmlns:a16="http://schemas.microsoft.com/office/drawing/2014/main" id="{3D0E3E0B-C851-17B1-1968-657447A776C1}"/>
              </a:ext>
            </a:extLst>
          </p:cNvPr>
          <p:cNvSpPr/>
          <p:nvPr/>
        </p:nvSpPr>
        <p:spPr>
          <a:xfrm rot="9343505">
            <a:off x="-3687994" y="-3915134"/>
            <a:ext cx="3992880" cy="3992880"/>
          </a:xfrm>
          <a:prstGeom prst="blockArc">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0" name="!!t8">
            <a:extLst>
              <a:ext uri="{FF2B5EF4-FFF2-40B4-BE49-F238E27FC236}">
                <a16:creationId xmlns:a16="http://schemas.microsoft.com/office/drawing/2014/main" id="{914E5BFC-5DF8-9DF2-1E4D-8EBE94851690}"/>
              </a:ext>
            </a:extLst>
          </p:cNvPr>
          <p:cNvSpPr txBox="1"/>
          <p:nvPr/>
        </p:nvSpPr>
        <p:spPr>
          <a:xfrm>
            <a:off x="4247310" y="263644"/>
            <a:ext cx="3956532" cy="707886"/>
          </a:xfrm>
          <a:prstGeom prst="rect">
            <a:avLst/>
          </a:prstGeom>
          <a:noFill/>
        </p:spPr>
        <p:txBody>
          <a:bodyPr wrap="none" rtlCol="0">
            <a:spAutoFit/>
          </a:bodyPr>
          <a:lstStyle/>
          <a:p>
            <a:r>
              <a:rPr lang="en-US" sz="4000" dirty="0">
                <a:solidFill>
                  <a:srgbClr val="9F84BD"/>
                </a:solidFill>
                <a:latin typeface="Poppins Black" panose="00000A00000000000000" pitchFamily="2" charset="0"/>
                <a:cs typeface="Poppins Black" panose="00000A00000000000000" pitchFamily="2" charset="0"/>
              </a:rPr>
              <a:t>FUTURE PLANS</a:t>
            </a:r>
            <a:endParaRPr lang="en-PH" sz="4000" dirty="0">
              <a:solidFill>
                <a:srgbClr val="9F84BD"/>
              </a:solidFill>
              <a:latin typeface="Poppins Black" panose="00000A00000000000000" pitchFamily="2" charset="0"/>
              <a:cs typeface="Poppins Black" panose="00000A00000000000000" pitchFamily="2" charset="0"/>
            </a:endParaRPr>
          </a:p>
        </p:txBody>
      </p:sp>
      <p:sp>
        <p:nvSpPr>
          <p:cNvPr id="11" name="!!t8">
            <a:extLst>
              <a:ext uri="{FF2B5EF4-FFF2-40B4-BE49-F238E27FC236}">
                <a16:creationId xmlns:a16="http://schemas.microsoft.com/office/drawing/2014/main" id="{6838FB2D-F36D-289E-E1F5-904690A147DF}"/>
              </a:ext>
            </a:extLst>
          </p:cNvPr>
          <p:cNvSpPr txBox="1"/>
          <p:nvPr/>
        </p:nvSpPr>
        <p:spPr>
          <a:xfrm>
            <a:off x="16372239" y="2921168"/>
            <a:ext cx="2268570"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PLAN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3" name="L-Shape 12">
            <a:extLst>
              <a:ext uri="{FF2B5EF4-FFF2-40B4-BE49-F238E27FC236}">
                <a16:creationId xmlns:a16="http://schemas.microsoft.com/office/drawing/2014/main" id="{7CC47C57-18C6-4FAC-ADF8-675935AFD2E7}"/>
              </a:ext>
            </a:extLst>
          </p:cNvPr>
          <p:cNvSpPr/>
          <p:nvPr/>
        </p:nvSpPr>
        <p:spPr>
          <a:xfrm rot="13500000">
            <a:off x="13226321"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4" name="L-Shape 13">
            <a:extLst>
              <a:ext uri="{FF2B5EF4-FFF2-40B4-BE49-F238E27FC236}">
                <a16:creationId xmlns:a16="http://schemas.microsoft.com/office/drawing/2014/main" id="{93C43BA8-61D4-5580-4707-D956CD314367}"/>
              </a:ext>
            </a:extLst>
          </p:cNvPr>
          <p:cNvSpPr/>
          <p:nvPr/>
        </p:nvSpPr>
        <p:spPr>
          <a:xfrm rot="13500000">
            <a:off x="14723155"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2" name="!!D1">
            <a:extLst>
              <a:ext uri="{FF2B5EF4-FFF2-40B4-BE49-F238E27FC236}">
                <a16:creationId xmlns:a16="http://schemas.microsoft.com/office/drawing/2014/main" id="{74343A9B-3D40-DAE3-B27E-4AAD2595CD51}"/>
              </a:ext>
            </a:extLst>
          </p:cNvPr>
          <p:cNvSpPr/>
          <p:nvPr/>
        </p:nvSpPr>
        <p:spPr>
          <a:xfrm>
            <a:off x="12397185" y="133508"/>
            <a:ext cx="985528" cy="945333"/>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3" name="!!d2">
            <a:extLst>
              <a:ext uri="{FF2B5EF4-FFF2-40B4-BE49-F238E27FC236}">
                <a16:creationId xmlns:a16="http://schemas.microsoft.com/office/drawing/2014/main" id="{FEC30200-3D2A-2D86-B65E-CFAAB14AFDAD}"/>
              </a:ext>
            </a:extLst>
          </p:cNvPr>
          <p:cNvSpPr/>
          <p:nvPr/>
        </p:nvSpPr>
        <p:spPr>
          <a:xfrm>
            <a:off x="10057255" y="7172191"/>
            <a:ext cx="3325458" cy="3380568"/>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12" name="!!t8">
            <a:extLst>
              <a:ext uri="{FF2B5EF4-FFF2-40B4-BE49-F238E27FC236}">
                <a16:creationId xmlns:a16="http://schemas.microsoft.com/office/drawing/2014/main" id="{3524E2D7-5A57-D965-404F-6241F27754A4}"/>
              </a:ext>
            </a:extLst>
          </p:cNvPr>
          <p:cNvSpPr txBox="1"/>
          <p:nvPr/>
        </p:nvSpPr>
        <p:spPr>
          <a:xfrm>
            <a:off x="3757225" y="-574378"/>
            <a:ext cx="3913251" cy="707886"/>
          </a:xfrm>
          <a:prstGeom prst="rect">
            <a:avLst/>
          </a:prstGeom>
          <a:noFill/>
        </p:spPr>
        <p:txBody>
          <a:bodyPr wrap="none" rtlCol="0">
            <a:spAutoFit/>
          </a:bodyPr>
          <a:lstStyle/>
          <a:p>
            <a:r>
              <a:rPr lang="en-US" sz="4000" dirty="0">
                <a:solidFill>
                  <a:srgbClr val="9F84BD"/>
                </a:solidFill>
                <a:latin typeface="Poppins Black" panose="00000A00000000000000" pitchFamily="2" charset="0"/>
                <a:cs typeface="Poppins Black" panose="00000A00000000000000" pitchFamily="2" charset="0"/>
              </a:rPr>
              <a:t>GANTT CHART</a:t>
            </a:r>
            <a:endParaRPr lang="en-PH" sz="4000" dirty="0">
              <a:solidFill>
                <a:srgbClr val="9F84BD"/>
              </a:solidFill>
              <a:latin typeface="Poppins Black" panose="00000A00000000000000" pitchFamily="2" charset="0"/>
              <a:cs typeface="Poppins Black" panose="00000A00000000000000" pitchFamily="2" charset="0"/>
            </a:endParaRPr>
          </a:p>
        </p:txBody>
      </p:sp>
      <p:sp>
        <p:nvSpPr>
          <p:cNvPr id="17" name="L-Shape 16">
            <a:extLst>
              <a:ext uri="{FF2B5EF4-FFF2-40B4-BE49-F238E27FC236}">
                <a16:creationId xmlns:a16="http://schemas.microsoft.com/office/drawing/2014/main" id="{5A557FFB-AFE9-0C8C-2FE7-7F9A9A7DC40E}"/>
              </a:ext>
            </a:extLst>
          </p:cNvPr>
          <p:cNvSpPr/>
          <p:nvPr/>
        </p:nvSpPr>
        <p:spPr>
          <a:xfrm rot="13500000">
            <a:off x="11533395"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18" name="L-Shape 17">
            <a:extLst>
              <a:ext uri="{FF2B5EF4-FFF2-40B4-BE49-F238E27FC236}">
                <a16:creationId xmlns:a16="http://schemas.microsoft.com/office/drawing/2014/main" id="{4B1AC458-7748-A007-0029-BA7667274753}"/>
              </a:ext>
            </a:extLst>
          </p:cNvPr>
          <p:cNvSpPr/>
          <p:nvPr/>
        </p:nvSpPr>
        <p:spPr>
          <a:xfrm rot="13500000">
            <a:off x="13030229"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19" name="!!t8">
            <a:extLst>
              <a:ext uri="{FF2B5EF4-FFF2-40B4-BE49-F238E27FC236}">
                <a16:creationId xmlns:a16="http://schemas.microsoft.com/office/drawing/2014/main" id="{43B65818-DD36-012D-000E-3CB3394F04A3}"/>
              </a:ext>
            </a:extLst>
          </p:cNvPr>
          <p:cNvSpPr txBox="1"/>
          <p:nvPr/>
        </p:nvSpPr>
        <p:spPr>
          <a:xfrm>
            <a:off x="24067180" y="2980719"/>
            <a:ext cx="5424883"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CONCLUSION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5" name="!!Recta">
            <a:extLst>
              <a:ext uri="{FF2B5EF4-FFF2-40B4-BE49-F238E27FC236}">
                <a16:creationId xmlns:a16="http://schemas.microsoft.com/office/drawing/2014/main" id="{833E6C82-A852-A5EF-D2F5-C2A160130278}"/>
              </a:ext>
            </a:extLst>
          </p:cNvPr>
          <p:cNvSpPr/>
          <p:nvPr/>
        </p:nvSpPr>
        <p:spPr>
          <a:xfrm>
            <a:off x="13082427" y="767550"/>
            <a:ext cx="10058400" cy="5849257"/>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0" i="0" u="none" strike="noStrike" dirty="0">
                <a:solidFill>
                  <a:srgbClr val="0C264C"/>
                </a:solidFill>
                <a:effectLst/>
                <a:latin typeface="Poppins" pitchFamily="2" charset="77"/>
                <a:cs typeface="Poppins" pitchFamily="2" charset="77"/>
              </a:rPr>
              <a:t>This part of the world doesn't have any technological advances that combine video calling, pulse, and temperature sensing technologies together.</a:t>
            </a:r>
            <a:endParaRPr lang="en-PH" sz="4000" dirty="0">
              <a:latin typeface="Poppins" pitchFamily="2" charset="77"/>
              <a:cs typeface="Poppins" pitchFamily="2" charset="77"/>
            </a:endParaRPr>
          </a:p>
        </p:txBody>
      </p:sp>
      <p:sp>
        <p:nvSpPr>
          <p:cNvPr id="16" name="!!D1">
            <a:extLst>
              <a:ext uri="{FF2B5EF4-FFF2-40B4-BE49-F238E27FC236}">
                <a16:creationId xmlns:a16="http://schemas.microsoft.com/office/drawing/2014/main" id="{94CB9821-9519-9AAB-2CE5-1DECAED5A1B3}"/>
              </a:ext>
            </a:extLst>
          </p:cNvPr>
          <p:cNvSpPr/>
          <p:nvPr/>
        </p:nvSpPr>
        <p:spPr>
          <a:xfrm>
            <a:off x="21240568" y="4619170"/>
            <a:ext cx="3468915" cy="3468915"/>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20" name="!!d2">
            <a:extLst>
              <a:ext uri="{FF2B5EF4-FFF2-40B4-BE49-F238E27FC236}">
                <a16:creationId xmlns:a16="http://schemas.microsoft.com/office/drawing/2014/main" id="{B74CFF77-D584-BBD7-DF71-E5BEE37F01AF}"/>
              </a:ext>
            </a:extLst>
          </p:cNvPr>
          <p:cNvSpPr/>
          <p:nvPr/>
        </p:nvSpPr>
        <p:spPr>
          <a:xfrm>
            <a:off x="22873425" y="3106055"/>
            <a:ext cx="1260929" cy="1260929"/>
          </a:xfrm>
          <a:prstGeom prst="donu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6" name="!!t8">
            <a:extLst>
              <a:ext uri="{FF2B5EF4-FFF2-40B4-BE49-F238E27FC236}">
                <a16:creationId xmlns:a16="http://schemas.microsoft.com/office/drawing/2014/main" id="{6F14DCDF-88DE-78D6-B095-0F17CF6C2124}"/>
              </a:ext>
            </a:extLst>
          </p:cNvPr>
          <p:cNvSpPr txBox="1"/>
          <p:nvPr/>
        </p:nvSpPr>
        <p:spPr>
          <a:xfrm>
            <a:off x="14588772" y="741019"/>
            <a:ext cx="7500771" cy="707886"/>
          </a:xfrm>
          <a:prstGeom prst="rect">
            <a:avLst/>
          </a:prstGeom>
          <a:noFill/>
        </p:spPr>
        <p:txBody>
          <a:bodyPr wrap="none" rtlCol="0">
            <a:spAutoFit/>
          </a:bodyPr>
          <a:lstStyle/>
          <a:p>
            <a:r>
              <a:rPr lang="en-US" sz="4000" dirty="0">
                <a:solidFill>
                  <a:srgbClr val="FF0000"/>
                </a:solidFill>
                <a:latin typeface="Poppins Black" panose="00000A00000000000000" pitchFamily="2" charset="0"/>
                <a:cs typeface="Poppins Black" panose="00000A00000000000000" pitchFamily="2" charset="0"/>
              </a:rPr>
              <a:t>How is our Idea Innovative?</a:t>
            </a:r>
            <a:endParaRPr lang="en-PH" sz="4000" dirty="0">
              <a:solidFill>
                <a:srgbClr val="FF0000"/>
              </a:solidFill>
              <a:latin typeface="Poppins Black" panose="00000A00000000000000" pitchFamily="2" charset="0"/>
              <a:cs typeface="Poppins Black" panose="00000A00000000000000" pitchFamily="2" charset="0"/>
            </a:endParaRPr>
          </a:p>
        </p:txBody>
      </p:sp>
      <p:sp>
        <p:nvSpPr>
          <p:cNvPr id="4" name="!!t8">
            <a:extLst>
              <a:ext uri="{FF2B5EF4-FFF2-40B4-BE49-F238E27FC236}">
                <a16:creationId xmlns:a16="http://schemas.microsoft.com/office/drawing/2014/main" id="{8F5A30EF-9703-4570-E1F2-7EE588BA043F}"/>
              </a:ext>
            </a:extLst>
          </p:cNvPr>
          <p:cNvSpPr txBox="1"/>
          <p:nvPr/>
        </p:nvSpPr>
        <p:spPr>
          <a:xfrm>
            <a:off x="3780416" y="-1080142"/>
            <a:ext cx="5482591" cy="707886"/>
          </a:xfrm>
          <a:prstGeom prst="rect">
            <a:avLst/>
          </a:prstGeom>
          <a:noFill/>
        </p:spPr>
        <p:txBody>
          <a:bodyPr wrap="none" rtlCol="0">
            <a:spAutoFit/>
          </a:bodyPr>
          <a:lstStyle/>
          <a:p>
            <a:r>
              <a:rPr lang="en-US" sz="4000" dirty="0">
                <a:solidFill>
                  <a:srgbClr val="9F84BD"/>
                </a:solidFill>
                <a:latin typeface="Poppins Black" panose="00000A00000000000000" pitchFamily="2" charset="0"/>
                <a:cs typeface="Poppins Black" panose="00000A00000000000000" pitchFamily="2" charset="0"/>
              </a:rPr>
              <a:t>WORK BREAKDOWN</a:t>
            </a:r>
            <a:endParaRPr lang="en-PH" sz="4000" dirty="0">
              <a:solidFill>
                <a:srgbClr val="9F84BD"/>
              </a:solidFill>
              <a:latin typeface="Poppins Black" panose="00000A00000000000000" pitchFamily="2" charset="0"/>
              <a:cs typeface="Poppins Black" panose="00000A00000000000000" pitchFamily="2" charset="0"/>
            </a:endParaRPr>
          </a:p>
        </p:txBody>
      </p:sp>
      <p:pic>
        <p:nvPicPr>
          <p:cNvPr id="7" name="Content Placeholder 3">
            <a:extLst>
              <a:ext uri="{FF2B5EF4-FFF2-40B4-BE49-F238E27FC236}">
                <a16:creationId xmlns:a16="http://schemas.microsoft.com/office/drawing/2014/main" id="{52334B17-F8A9-666A-F28A-9A8F12055FCE}"/>
              </a:ext>
            </a:extLst>
          </p:cNvPr>
          <p:cNvPicPr>
            <a:picLocks noChangeAspect="1"/>
          </p:cNvPicPr>
          <p:nvPr/>
        </p:nvPicPr>
        <p:blipFill>
          <a:blip r:embed="rId2"/>
          <a:stretch>
            <a:fillRect/>
          </a:stretch>
        </p:blipFill>
        <p:spPr>
          <a:xfrm>
            <a:off x="2231801" y="1166171"/>
            <a:ext cx="1089754" cy="1798476"/>
          </a:xfrm>
          <a:prstGeom prst="rect">
            <a:avLst/>
          </a:prstGeom>
        </p:spPr>
      </p:pic>
      <p:pic>
        <p:nvPicPr>
          <p:cNvPr id="21" name="Picture 20">
            <a:extLst>
              <a:ext uri="{FF2B5EF4-FFF2-40B4-BE49-F238E27FC236}">
                <a16:creationId xmlns:a16="http://schemas.microsoft.com/office/drawing/2014/main" id="{E6AAC384-D061-BE13-FFDB-CCF9D035D2BC}"/>
              </a:ext>
            </a:extLst>
          </p:cNvPr>
          <p:cNvPicPr>
            <a:picLocks noChangeAspect="1"/>
          </p:cNvPicPr>
          <p:nvPr/>
        </p:nvPicPr>
        <p:blipFill>
          <a:blip r:embed="rId3"/>
          <a:stretch>
            <a:fillRect/>
          </a:stretch>
        </p:blipFill>
        <p:spPr>
          <a:xfrm>
            <a:off x="5474085" y="1166171"/>
            <a:ext cx="1676545" cy="1882303"/>
          </a:xfrm>
          <a:prstGeom prst="rect">
            <a:avLst/>
          </a:prstGeom>
        </p:spPr>
      </p:pic>
      <p:pic>
        <p:nvPicPr>
          <p:cNvPr id="22" name="Picture 21">
            <a:extLst>
              <a:ext uri="{FF2B5EF4-FFF2-40B4-BE49-F238E27FC236}">
                <a16:creationId xmlns:a16="http://schemas.microsoft.com/office/drawing/2014/main" id="{7E3B063A-2E5C-23C6-8F35-9C95A877E121}"/>
              </a:ext>
            </a:extLst>
          </p:cNvPr>
          <p:cNvPicPr>
            <a:picLocks noChangeAspect="1"/>
          </p:cNvPicPr>
          <p:nvPr/>
        </p:nvPicPr>
        <p:blipFill>
          <a:blip r:embed="rId4"/>
          <a:stretch>
            <a:fillRect/>
          </a:stretch>
        </p:blipFill>
        <p:spPr>
          <a:xfrm>
            <a:off x="8628755" y="1158550"/>
            <a:ext cx="1920406" cy="1889924"/>
          </a:xfrm>
          <a:prstGeom prst="rect">
            <a:avLst/>
          </a:prstGeom>
        </p:spPr>
      </p:pic>
      <p:sp>
        <p:nvSpPr>
          <p:cNvPr id="24" name="TextBox 23">
            <a:extLst>
              <a:ext uri="{FF2B5EF4-FFF2-40B4-BE49-F238E27FC236}">
                <a16:creationId xmlns:a16="http://schemas.microsoft.com/office/drawing/2014/main" id="{2360945C-D188-7514-B485-8D2432E701FA}"/>
              </a:ext>
            </a:extLst>
          </p:cNvPr>
          <p:cNvSpPr txBox="1"/>
          <p:nvPr/>
        </p:nvSpPr>
        <p:spPr>
          <a:xfrm>
            <a:off x="1508760" y="3246120"/>
            <a:ext cx="2606040" cy="1754326"/>
          </a:xfrm>
          <a:prstGeom prst="rect">
            <a:avLst/>
          </a:prstGeom>
          <a:noFill/>
        </p:spPr>
        <p:txBody>
          <a:bodyPr wrap="square" rtlCol="0">
            <a:spAutoFit/>
          </a:bodyPr>
          <a:lstStyle/>
          <a:p>
            <a:r>
              <a:rPr lang="en-US" dirty="0">
                <a:latin typeface="Poppins" pitchFamily="2" charset="77"/>
                <a:cs typeface="Poppins" pitchFamily="2" charset="77"/>
              </a:rPr>
              <a:t>Designing a mobile application to easily report any abnormalities, give feedback and record patient data</a:t>
            </a:r>
          </a:p>
        </p:txBody>
      </p:sp>
      <p:sp>
        <p:nvSpPr>
          <p:cNvPr id="25" name="TextBox 24">
            <a:extLst>
              <a:ext uri="{FF2B5EF4-FFF2-40B4-BE49-F238E27FC236}">
                <a16:creationId xmlns:a16="http://schemas.microsoft.com/office/drawing/2014/main" id="{509AE477-C741-D188-F913-48EF6970D698}"/>
              </a:ext>
            </a:extLst>
          </p:cNvPr>
          <p:cNvSpPr txBox="1"/>
          <p:nvPr/>
        </p:nvSpPr>
        <p:spPr>
          <a:xfrm>
            <a:off x="5151120" y="3383280"/>
            <a:ext cx="2362200" cy="1200329"/>
          </a:xfrm>
          <a:prstGeom prst="rect">
            <a:avLst/>
          </a:prstGeom>
          <a:noFill/>
        </p:spPr>
        <p:txBody>
          <a:bodyPr wrap="square" rtlCol="0">
            <a:spAutoFit/>
          </a:bodyPr>
          <a:lstStyle/>
          <a:p>
            <a:r>
              <a:rPr lang="en-US" dirty="0">
                <a:latin typeface="Poppins" pitchFamily="2" charset="77"/>
                <a:cs typeface="Poppins" pitchFamily="2" charset="77"/>
              </a:rPr>
              <a:t>Include more sensors for doctors to get better insight</a:t>
            </a:r>
          </a:p>
        </p:txBody>
      </p:sp>
      <p:sp>
        <p:nvSpPr>
          <p:cNvPr id="26" name="TextBox 25">
            <a:extLst>
              <a:ext uri="{FF2B5EF4-FFF2-40B4-BE49-F238E27FC236}">
                <a16:creationId xmlns:a16="http://schemas.microsoft.com/office/drawing/2014/main" id="{00C1E761-505F-FA08-4231-7E5EFB17ECD7}"/>
              </a:ext>
            </a:extLst>
          </p:cNvPr>
          <p:cNvSpPr txBox="1"/>
          <p:nvPr/>
        </p:nvSpPr>
        <p:spPr>
          <a:xfrm>
            <a:off x="8549640" y="3383280"/>
            <a:ext cx="2529840" cy="923330"/>
          </a:xfrm>
          <a:prstGeom prst="rect">
            <a:avLst/>
          </a:prstGeom>
          <a:noFill/>
        </p:spPr>
        <p:txBody>
          <a:bodyPr wrap="square" rtlCol="0">
            <a:spAutoFit/>
          </a:bodyPr>
          <a:lstStyle/>
          <a:p>
            <a:r>
              <a:rPr lang="en-US" dirty="0">
                <a:latin typeface="Poppins" pitchFamily="2" charset="77"/>
                <a:cs typeface="Poppins" pitchFamily="2" charset="77"/>
              </a:rPr>
              <a:t>Work on the body to make it easier for patient usage</a:t>
            </a:r>
          </a:p>
        </p:txBody>
      </p:sp>
    </p:spTree>
    <p:extLst>
      <p:ext uri="{BB962C8B-B14F-4D97-AF65-F5344CB8AC3E}">
        <p14:creationId xmlns:p14="http://schemas.microsoft.com/office/powerpoint/2010/main" val="1134610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3FB29F-9EE4-4DFE-B746-EB63CD592004}"/>
              </a:ext>
            </a:extLst>
          </p:cNvPr>
          <p:cNvSpPr/>
          <p:nvPr/>
        </p:nvSpPr>
        <p:spPr>
          <a:xfrm>
            <a:off x="0" y="0"/>
            <a:ext cx="4705350" cy="6858000"/>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ST3">
            <a:extLst>
              <a:ext uri="{FF2B5EF4-FFF2-40B4-BE49-F238E27FC236}">
                <a16:creationId xmlns:a16="http://schemas.microsoft.com/office/drawing/2014/main" id="{8BA4C3CC-7D63-4F57-B9CB-AF4016B43426}"/>
              </a:ext>
            </a:extLst>
          </p:cNvPr>
          <p:cNvSpPr txBox="1"/>
          <p:nvPr/>
        </p:nvSpPr>
        <p:spPr>
          <a:xfrm>
            <a:off x="6366934" y="1490008"/>
            <a:ext cx="3881191" cy="1015663"/>
          </a:xfrm>
          <a:prstGeom prst="rect">
            <a:avLst/>
          </a:prstGeom>
          <a:noFill/>
        </p:spPr>
        <p:txBody>
          <a:bodyPr wrap="none" rtlCol="0">
            <a:spAutoFit/>
          </a:bodyPr>
          <a:lstStyle/>
          <a:p>
            <a:r>
              <a:rPr lang="en-US" sz="6000" dirty="0">
                <a:solidFill>
                  <a:srgbClr val="FF2905"/>
                </a:solidFill>
                <a:latin typeface="Poppins Black" panose="00000A00000000000000" pitchFamily="2" charset="0"/>
                <a:cs typeface="Poppins Black" panose="00000A00000000000000" pitchFamily="2" charset="0"/>
              </a:rPr>
              <a:t>PROBLEM</a:t>
            </a:r>
            <a:endParaRPr lang="en-PH" sz="6000" dirty="0">
              <a:solidFill>
                <a:srgbClr val="FF2905"/>
              </a:solidFill>
              <a:latin typeface="Poppins Black" panose="00000A00000000000000" pitchFamily="2" charset="0"/>
              <a:cs typeface="Poppins Black" panose="00000A00000000000000" pitchFamily="2" charset="0"/>
            </a:endParaRPr>
          </a:p>
        </p:txBody>
      </p:sp>
      <p:sp>
        <p:nvSpPr>
          <p:cNvPr id="5" name="!!SBT3">
            <a:extLst>
              <a:ext uri="{FF2B5EF4-FFF2-40B4-BE49-F238E27FC236}">
                <a16:creationId xmlns:a16="http://schemas.microsoft.com/office/drawing/2014/main" id="{494242A5-BAA1-4E59-B2B3-1331A49C9EF1}"/>
              </a:ext>
            </a:extLst>
          </p:cNvPr>
          <p:cNvSpPr txBox="1"/>
          <p:nvPr/>
        </p:nvSpPr>
        <p:spPr>
          <a:xfrm>
            <a:off x="6366934" y="3611880"/>
            <a:ext cx="5189809" cy="1477328"/>
          </a:xfrm>
          <a:prstGeom prst="rect">
            <a:avLst/>
          </a:prstGeom>
          <a:noFill/>
        </p:spPr>
        <p:txBody>
          <a:bodyPr wrap="square" rtlCol="0">
            <a:spAutoFit/>
          </a:bodyPr>
          <a:lstStyle/>
          <a:p>
            <a:pPr algn="just"/>
            <a:r>
              <a:rPr lang="en-US" b="0" i="0" u="none" strike="noStrike" spc="300" dirty="0">
                <a:solidFill>
                  <a:srgbClr val="6F0D3D"/>
                </a:solidFill>
                <a:effectLst/>
                <a:latin typeface="Poppins" pitchFamily="2" charset="77"/>
                <a:cs typeface="Poppins" pitchFamily="2" charset="77"/>
              </a:rPr>
              <a:t>Elderly people or patients with no access to vehicles usually second guess their doctor visits solely due to having no easy way of going to a medical facility.</a:t>
            </a:r>
            <a:endParaRPr lang="en-US" spc="300" dirty="0">
              <a:solidFill>
                <a:srgbClr val="6F0D3D"/>
              </a:solidFill>
              <a:latin typeface="Poppins" pitchFamily="2" charset="77"/>
              <a:cs typeface="Poppins" pitchFamily="2" charset="77"/>
            </a:endParaRPr>
          </a:p>
        </p:txBody>
      </p:sp>
      <p:sp>
        <p:nvSpPr>
          <p:cNvPr id="9" name="!!RC">
            <a:extLst>
              <a:ext uri="{FF2B5EF4-FFF2-40B4-BE49-F238E27FC236}">
                <a16:creationId xmlns:a16="http://schemas.microsoft.com/office/drawing/2014/main" id="{61E812E1-3223-4317-AF84-E1C7B650C28E}"/>
              </a:ext>
            </a:extLst>
          </p:cNvPr>
          <p:cNvSpPr/>
          <p:nvPr/>
        </p:nvSpPr>
        <p:spPr>
          <a:xfrm>
            <a:off x="11556743" y="318287"/>
            <a:ext cx="6587186" cy="658718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Up Circle">
            <a:extLst>
              <a:ext uri="{FF2B5EF4-FFF2-40B4-BE49-F238E27FC236}">
                <a16:creationId xmlns:a16="http://schemas.microsoft.com/office/drawing/2014/main" id="{B54089AB-9D60-478A-8B4F-4FCE7A79732B}"/>
              </a:ext>
            </a:extLst>
          </p:cNvPr>
          <p:cNvSpPr/>
          <p:nvPr/>
        </p:nvSpPr>
        <p:spPr>
          <a:xfrm>
            <a:off x="5027569" y="-14712380"/>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OurGoals">
            <a:extLst>
              <a:ext uri="{FF2B5EF4-FFF2-40B4-BE49-F238E27FC236}">
                <a16:creationId xmlns:a16="http://schemas.microsoft.com/office/drawing/2014/main" id="{51238DC6-44E5-4421-989C-172078AAAF1D}"/>
              </a:ext>
            </a:extLst>
          </p:cNvPr>
          <p:cNvSpPr/>
          <p:nvPr/>
        </p:nvSpPr>
        <p:spPr>
          <a:xfrm>
            <a:off x="-15119953" y="-58976"/>
            <a:ext cx="12192000" cy="1185333"/>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OUR GOALS</a:t>
            </a:r>
            <a:endParaRPr lang="en-PH" sz="6000" dirty="0">
              <a:latin typeface="Poppins Black" panose="00000A00000000000000" pitchFamily="2" charset="0"/>
              <a:cs typeface="Poppins Black" panose="00000A00000000000000" pitchFamily="2" charset="0"/>
            </a:endParaRPr>
          </a:p>
        </p:txBody>
      </p:sp>
      <p:sp>
        <p:nvSpPr>
          <p:cNvPr id="21" name="!!G1">
            <a:extLst>
              <a:ext uri="{FF2B5EF4-FFF2-40B4-BE49-F238E27FC236}">
                <a16:creationId xmlns:a16="http://schemas.microsoft.com/office/drawing/2014/main" id="{5BD813E1-C686-43AA-A022-CD2076AE1D78}"/>
              </a:ext>
            </a:extLst>
          </p:cNvPr>
          <p:cNvSpPr txBox="1"/>
          <p:nvPr/>
        </p:nvSpPr>
        <p:spPr>
          <a:xfrm>
            <a:off x="1149894" y="12702659"/>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2" name="!!G2">
            <a:extLst>
              <a:ext uri="{FF2B5EF4-FFF2-40B4-BE49-F238E27FC236}">
                <a16:creationId xmlns:a16="http://schemas.microsoft.com/office/drawing/2014/main" id="{12CDC747-B69B-40F6-8F44-F139D6767801}"/>
              </a:ext>
            </a:extLst>
          </p:cNvPr>
          <p:cNvSpPr txBox="1"/>
          <p:nvPr/>
        </p:nvSpPr>
        <p:spPr>
          <a:xfrm>
            <a:off x="5096933" y="13449101"/>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3" name="!!G3">
            <a:extLst>
              <a:ext uri="{FF2B5EF4-FFF2-40B4-BE49-F238E27FC236}">
                <a16:creationId xmlns:a16="http://schemas.microsoft.com/office/drawing/2014/main" id="{DA9D7999-8DB4-41B8-9549-7CD47FA45C5D}"/>
              </a:ext>
            </a:extLst>
          </p:cNvPr>
          <p:cNvSpPr txBox="1"/>
          <p:nvPr/>
        </p:nvSpPr>
        <p:spPr>
          <a:xfrm>
            <a:off x="9140856" y="14630784"/>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grpSp>
        <p:nvGrpSpPr>
          <p:cNvPr id="24" name="Group 23">
            <a:extLst>
              <a:ext uri="{FF2B5EF4-FFF2-40B4-BE49-F238E27FC236}">
                <a16:creationId xmlns:a16="http://schemas.microsoft.com/office/drawing/2014/main" id="{B3918318-A616-488E-BE34-897D2F82F657}"/>
              </a:ext>
            </a:extLst>
          </p:cNvPr>
          <p:cNvGrpSpPr/>
          <p:nvPr/>
        </p:nvGrpSpPr>
        <p:grpSpPr>
          <a:xfrm>
            <a:off x="1117600" y="8069567"/>
            <a:ext cx="1998133" cy="1998133"/>
            <a:chOff x="1117600" y="1879600"/>
            <a:chExt cx="1998133" cy="1998133"/>
          </a:xfrm>
        </p:grpSpPr>
        <p:sp>
          <p:nvSpPr>
            <p:cNvPr id="25" name="Oval 24">
              <a:extLst>
                <a:ext uri="{FF2B5EF4-FFF2-40B4-BE49-F238E27FC236}">
                  <a16:creationId xmlns:a16="http://schemas.microsoft.com/office/drawing/2014/main" id="{D67C647D-3E9C-4F59-AAB5-6772576CEC61}"/>
                </a:ext>
              </a:extLst>
            </p:cNvPr>
            <p:cNvSpPr/>
            <p:nvPr/>
          </p:nvSpPr>
          <p:spPr>
            <a:xfrm>
              <a:off x="1117600"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6" name="Graphic 25" descr="Business Growth with solid fill">
              <a:extLst>
                <a:ext uri="{FF2B5EF4-FFF2-40B4-BE49-F238E27FC236}">
                  <a16:creationId xmlns:a16="http://schemas.microsoft.com/office/drawing/2014/main" id="{4207CF96-BD9A-4EBD-B9D4-C76A859D6F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335" y="2256596"/>
              <a:ext cx="1354669" cy="1354669"/>
            </a:xfrm>
            <a:prstGeom prst="rect">
              <a:avLst/>
            </a:prstGeom>
          </p:spPr>
        </p:pic>
      </p:grpSp>
      <p:grpSp>
        <p:nvGrpSpPr>
          <p:cNvPr id="27" name="Group 26">
            <a:extLst>
              <a:ext uri="{FF2B5EF4-FFF2-40B4-BE49-F238E27FC236}">
                <a16:creationId xmlns:a16="http://schemas.microsoft.com/office/drawing/2014/main" id="{C2D3FBC1-1F51-437C-91A9-90CDB48462CC}"/>
              </a:ext>
            </a:extLst>
          </p:cNvPr>
          <p:cNvGrpSpPr/>
          <p:nvPr/>
        </p:nvGrpSpPr>
        <p:grpSpPr>
          <a:xfrm>
            <a:off x="5096933" y="9492959"/>
            <a:ext cx="1998133" cy="1998133"/>
            <a:chOff x="5096933" y="1879600"/>
            <a:chExt cx="1998133" cy="1998133"/>
          </a:xfrm>
        </p:grpSpPr>
        <p:sp>
          <p:nvSpPr>
            <p:cNvPr id="28" name="Oval 27">
              <a:extLst>
                <a:ext uri="{FF2B5EF4-FFF2-40B4-BE49-F238E27FC236}">
                  <a16:creationId xmlns:a16="http://schemas.microsoft.com/office/drawing/2014/main" id="{77B49989-0EA8-4C71-9746-A6195214B7E0}"/>
                </a:ext>
              </a:extLst>
            </p:cNvPr>
            <p:cNvSpPr/>
            <p:nvPr/>
          </p:nvSpPr>
          <p:spPr>
            <a:xfrm>
              <a:off x="5096933"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9" name="Graphic 28" descr="Handshake with solid fill">
              <a:extLst>
                <a:ext uri="{FF2B5EF4-FFF2-40B4-BE49-F238E27FC236}">
                  <a16:creationId xmlns:a16="http://schemas.microsoft.com/office/drawing/2014/main" id="{228835E4-FC80-445C-922A-38659E1FA1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84799" y="2256596"/>
              <a:ext cx="1422401" cy="1422401"/>
            </a:xfrm>
            <a:prstGeom prst="rect">
              <a:avLst/>
            </a:prstGeom>
          </p:spPr>
        </p:pic>
      </p:grpSp>
      <p:grpSp>
        <p:nvGrpSpPr>
          <p:cNvPr id="30" name="Group 29">
            <a:extLst>
              <a:ext uri="{FF2B5EF4-FFF2-40B4-BE49-F238E27FC236}">
                <a16:creationId xmlns:a16="http://schemas.microsoft.com/office/drawing/2014/main" id="{071BD39C-362D-48FC-84B1-DF2EB5F136E7}"/>
              </a:ext>
            </a:extLst>
          </p:cNvPr>
          <p:cNvGrpSpPr/>
          <p:nvPr/>
        </p:nvGrpSpPr>
        <p:grpSpPr>
          <a:xfrm>
            <a:off x="9076266" y="11435993"/>
            <a:ext cx="1998133" cy="1998133"/>
            <a:chOff x="9076266" y="1879600"/>
            <a:chExt cx="1998133" cy="1998133"/>
          </a:xfrm>
        </p:grpSpPr>
        <p:sp>
          <p:nvSpPr>
            <p:cNvPr id="31" name="Oval 30">
              <a:extLst>
                <a:ext uri="{FF2B5EF4-FFF2-40B4-BE49-F238E27FC236}">
                  <a16:creationId xmlns:a16="http://schemas.microsoft.com/office/drawing/2014/main" id="{7E95B0F6-067E-404F-92F1-4F1E77E1C33F}"/>
                </a:ext>
              </a:extLst>
            </p:cNvPr>
            <p:cNvSpPr/>
            <p:nvPr/>
          </p:nvSpPr>
          <p:spPr>
            <a:xfrm>
              <a:off x="9076266"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2" name="Graphic 31" descr="Connections with solid fill">
              <a:extLst>
                <a:ext uri="{FF2B5EF4-FFF2-40B4-BE49-F238E27FC236}">
                  <a16:creationId xmlns:a16="http://schemas.microsoft.com/office/drawing/2014/main" id="{27916B20-56E8-46CB-B6A1-6F512E8947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7998" y="2256596"/>
              <a:ext cx="1354667" cy="1354667"/>
            </a:xfrm>
            <a:prstGeom prst="rect">
              <a:avLst/>
            </a:prstGeom>
          </p:spPr>
        </p:pic>
      </p:grpSp>
      <p:sp>
        <p:nvSpPr>
          <p:cNvPr id="33" name="TextBox 32">
            <a:extLst>
              <a:ext uri="{FF2B5EF4-FFF2-40B4-BE49-F238E27FC236}">
                <a16:creationId xmlns:a16="http://schemas.microsoft.com/office/drawing/2014/main" id="{6012B6C3-9509-4029-A3C7-C6730505D581}"/>
              </a:ext>
            </a:extLst>
          </p:cNvPr>
          <p:cNvSpPr txBox="1"/>
          <p:nvPr/>
        </p:nvSpPr>
        <p:spPr>
          <a:xfrm>
            <a:off x="618065" y="1437589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4" name="TextBox 33">
            <a:extLst>
              <a:ext uri="{FF2B5EF4-FFF2-40B4-BE49-F238E27FC236}">
                <a16:creationId xmlns:a16="http://schemas.microsoft.com/office/drawing/2014/main" id="{ED888D2B-A20F-4B25-87A3-317FDBC757B2}"/>
              </a:ext>
            </a:extLst>
          </p:cNvPr>
          <p:cNvSpPr txBox="1"/>
          <p:nvPr/>
        </p:nvSpPr>
        <p:spPr>
          <a:xfrm>
            <a:off x="4565104" y="15868776"/>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87229FA1-6B93-40C7-B739-E9B886DDD300}"/>
              </a:ext>
            </a:extLst>
          </p:cNvPr>
          <p:cNvSpPr txBox="1"/>
          <p:nvPr/>
        </p:nvSpPr>
        <p:spPr>
          <a:xfrm>
            <a:off x="8576737" y="1767023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 name="!!Up Circle">
            <a:extLst>
              <a:ext uri="{FF2B5EF4-FFF2-40B4-BE49-F238E27FC236}">
                <a16:creationId xmlns:a16="http://schemas.microsoft.com/office/drawing/2014/main" id="{B6C43A26-61C2-295C-45E6-BA3968D77556}"/>
              </a:ext>
            </a:extLst>
          </p:cNvPr>
          <p:cNvSpPr/>
          <p:nvPr/>
        </p:nvSpPr>
        <p:spPr>
          <a:xfrm>
            <a:off x="5206311" y="-991586"/>
            <a:ext cx="1779378" cy="1779378"/>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Isosceles Triangle 12">
            <a:extLst>
              <a:ext uri="{FF2B5EF4-FFF2-40B4-BE49-F238E27FC236}">
                <a16:creationId xmlns:a16="http://schemas.microsoft.com/office/drawing/2014/main" id="{C2ABA2ED-7A19-5103-A170-2E3AB68CDF5A}"/>
              </a:ext>
            </a:extLst>
          </p:cNvPr>
          <p:cNvSpPr/>
          <p:nvPr/>
        </p:nvSpPr>
        <p:spPr>
          <a:xfrm>
            <a:off x="-3643017" y="-3672886"/>
            <a:ext cx="4261082" cy="1810543"/>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Up Circle">
            <a:extLst>
              <a:ext uri="{FF2B5EF4-FFF2-40B4-BE49-F238E27FC236}">
                <a16:creationId xmlns:a16="http://schemas.microsoft.com/office/drawing/2014/main" id="{96307CD0-EF1D-675F-BB51-66EFE59CF990}"/>
              </a:ext>
            </a:extLst>
          </p:cNvPr>
          <p:cNvSpPr/>
          <p:nvPr/>
        </p:nvSpPr>
        <p:spPr>
          <a:xfrm>
            <a:off x="5027567" y="-2891112"/>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LC">
            <a:extLst>
              <a:ext uri="{FF2B5EF4-FFF2-40B4-BE49-F238E27FC236}">
                <a16:creationId xmlns:a16="http://schemas.microsoft.com/office/drawing/2014/main" id="{C9DCA290-908F-4E3C-B9E9-E67691B0073C}"/>
              </a:ext>
            </a:extLst>
          </p:cNvPr>
          <p:cNvSpPr/>
          <p:nvPr/>
        </p:nvSpPr>
        <p:spPr>
          <a:xfrm>
            <a:off x="1773562" y="-1677792"/>
            <a:ext cx="686206" cy="68620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TextBox 10">
            <a:extLst>
              <a:ext uri="{FF2B5EF4-FFF2-40B4-BE49-F238E27FC236}">
                <a16:creationId xmlns:a16="http://schemas.microsoft.com/office/drawing/2014/main" id="{3C2D1282-4A44-1987-517A-6CECB8CB7BC9}"/>
              </a:ext>
            </a:extLst>
          </p:cNvPr>
          <p:cNvSpPr txBox="1"/>
          <p:nvPr/>
        </p:nvSpPr>
        <p:spPr>
          <a:xfrm>
            <a:off x="-6785518" y="2056729"/>
            <a:ext cx="4532971" cy="1015663"/>
          </a:xfrm>
          <a:prstGeom prst="rect">
            <a:avLst/>
          </a:prstGeom>
          <a:noFill/>
        </p:spPr>
        <p:txBody>
          <a:bodyPr wrap="square">
            <a:spAutoFit/>
          </a:bodyPr>
          <a:lstStyle/>
          <a:p>
            <a:r>
              <a:rPr lang="en-US" sz="6000" dirty="0">
                <a:solidFill>
                  <a:srgbClr val="FF2905"/>
                </a:solidFill>
                <a:latin typeface="Poppins Black" panose="00000A00000000000000" pitchFamily="2" charset="0"/>
                <a:cs typeface="Poppins Black" panose="00000A00000000000000" pitchFamily="2" charset="0"/>
              </a:rPr>
              <a:t>SOLUTION</a:t>
            </a:r>
            <a:endParaRPr lang="en-AE" sz="6000" dirty="0"/>
          </a:p>
        </p:txBody>
      </p:sp>
      <p:sp>
        <p:nvSpPr>
          <p:cNvPr id="14" name="TextBox 13">
            <a:extLst>
              <a:ext uri="{FF2B5EF4-FFF2-40B4-BE49-F238E27FC236}">
                <a16:creationId xmlns:a16="http://schemas.microsoft.com/office/drawing/2014/main" id="{DDF09EC4-2453-438B-137B-BA36F8AB66BC}"/>
              </a:ext>
            </a:extLst>
          </p:cNvPr>
          <p:cNvSpPr txBox="1"/>
          <p:nvPr/>
        </p:nvSpPr>
        <p:spPr>
          <a:xfrm>
            <a:off x="-7817005" y="3402599"/>
            <a:ext cx="6690732" cy="1200329"/>
          </a:xfrm>
          <a:prstGeom prst="rect">
            <a:avLst/>
          </a:prstGeom>
          <a:noFill/>
        </p:spPr>
        <p:txBody>
          <a:bodyPr wrap="square">
            <a:spAutoFit/>
          </a:bodyPr>
          <a:lstStyle/>
          <a:p>
            <a:pPr algn="just"/>
            <a:r>
              <a:rPr lang="en-US" b="0" i="0" u="none" strike="noStrike" spc="300" dirty="0">
                <a:solidFill>
                  <a:srgbClr val="000000"/>
                </a:solidFill>
                <a:effectLst/>
                <a:latin typeface="Poppins" pitchFamily="2" charset="77"/>
                <a:cs typeface="Poppins" pitchFamily="2" charset="77"/>
              </a:rPr>
              <a:t>Our solution provides patients with ease </a:t>
            </a:r>
          </a:p>
          <a:p>
            <a:pPr algn="just"/>
            <a:r>
              <a:rPr lang="en-US" b="0" i="0" u="none" strike="noStrike" spc="300" dirty="0">
                <a:solidFill>
                  <a:srgbClr val="000000"/>
                </a:solidFill>
                <a:effectLst/>
                <a:latin typeface="Poppins" pitchFamily="2" charset="77"/>
                <a:cs typeface="Poppins" pitchFamily="2" charset="77"/>
              </a:rPr>
              <a:t>of communication with the doctor and</a:t>
            </a:r>
          </a:p>
          <a:p>
            <a:pPr algn="just"/>
            <a:r>
              <a:rPr lang="en-US" b="0" i="0" u="none" strike="noStrike" spc="300" dirty="0">
                <a:solidFill>
                  <a:srgbClr val="000000"/>
                </a:solidFill>
                <a:effectLst/>
                <a:latin typeface="Poppins" pitchFamily="2" charset="77"/>
                <a:cs typeface="Poppins" pitchFamily="2" charset="77"/>
              </a:rPr>
              <a:t> eliminates the first step of a doctor’s </a:t>
            </a:r>
          </a:p>
          <a:p>
            <a:pPr algn="just"/>
            <a:r>
              <a:rPr lang="en-US" b="0" i="0" u="none" strike="noStrike" spc="300" dirty="0">
                <a:solidFill>
                  <a:srgbClr val="000000"/>
                </a:solidFill>
                <a:effectLst/>
                <a:latin typeface="Poppins" pitchFamily="2" charset="77"/>
                <a:cs typeface="Poppins" pitchFamily="2" charset="77"/>
              </a:rPr>
              <a:t>appointment using pulse and temperature.</a:t>
            </a:r>
            <a:endParaRPr lang="en-US" spc="300" dirty="0">
              <a:solidFill>
                <a:srgbClr val="6F0D3D"/>
              </a:solidFill>
              <a:latin typeface="Poppins" pitchFamily="2" charset="77"/>
              <a:cs typeface="Poppins" pitchFamily="2" charset="77"/>
            </a:endParaRPr>
          </a:p>
        </p:txBody>
      </p:sp>
      <p:pic>
        <p:nvPicPr>
          <p:cNvPr id="15" name="Picture 14" descr="Shape&#10;&#10;Description automatically generated with low confidence">
            <a:extLst>
              <a:ext uri="{FF2B5EF4-FFF2-40B4-BE49-F238E27FC236}">
                <a16:creationId xmlns:a16="http://schemas.microsoft.com/office/drawing/2014/main" id="{66C47B78-1349-0CB0-175C-5106C5746438}"/>
              </a:ext>
            </a:extLst>
          </p:cNvPr>
          <p:cNvPicPr>
            <a:picLocks noChangeAspect="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colorTemperature colorTemp="1500"/>
                    </a14:imgEffect>
                  </a14:imgLayer>
                </a14:imgProps>
              </a:ext>
            </a:extLst>
          </a:blip>
          <a:stretch>
            <a:fillRect/>
          </a:stretch>
        </p:blipFill>
        <p:spPr>
          <a:xfrm>
            <a:off x="882584" y="2168518"/>
            <a:ext cx="2468162" cy="2468162"/>
          </a:xfrm>
          <a:prstGeom prst="rect">
            <a:avLst/>
          </a:prstGeom>
          <a:noFill/>
          <a:effectLst>
            <a:outerShdw blurRad="50800" dist="50800" dir="5400000" algn="ctr" rotWithShape="0">
              <a:schemeClr val="tx1"/>
            </a:outerShdw>
          </a:effectLst>
        </p:spPr>
      </p:pic>
      <p:sp>
        <p:nvSpPr>
          <p:cNvPr id="17" name="Rectangle 16">
            <a:extLst>
              <a:ext uri="{FF2B5EF4-FFF2-40B4-BE49-F238E27FC236}">
                <a16:creationId xmlns:a16="http://schemas.microsoft.com/office/drawing/2014/main" id="{D124CC88-3F25-6BB3-FCC3-E80905384061}"/>
              </a:ext>
            </a:extLst>
          </p:cNvPr>
          <p:cNvSpPr/>
          <p:nvPr/>
        </p:nvSpPr>
        <p:spPr>
          <a:xfrm>
            <a:off x="-11689850" y="6101430"/>
            <a:ext cx="11483995" cy="747121"/>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8" name="Rectangle 17">
            <a:extLst>
              <a:ext uri="{FF2B5EF4-FFF2-40B4-BE49-F238E27FC236}">
                <a16:creationId xmlns:a16="http://schemas.microsoft.com/office/drawing/2014/main" id="{E75D3A0D-59A3-829C-4AC2-42CEE50E16B9}"/>
              </a:ext>
            </a:extLst>
          </p:cNvPr>
          <p:cNvSpPr/>
          <p:nvPr/>
        </p:nvSpPr>
        <p:spPr>
          <a:xfrm>
            <a:off x="-11483995" y="506768"/>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6" name="Rectangle 35">
            <a:extLst>
              <a:ext uri="{FF2B5EF4-FFF2-40B4-BE49-F238E27FC236}">
                <a16:creationId xmlns:a16="http://schemas.microsoft.com/office/drawing/2014/main" id="{2559D89E-9658-30E9-107E-83F163B17AFA}"/>
              </a:ext>
            </a:extLst>
          </p:cNvPr>
          <p:cNvSpPr/>
          <p:nvPr/>
        </p:nvSpPr>
        <p:spPr>
          <a:xfrm>
            <a:off x="-11586923" y="6596495"/>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841149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3FB29F-9EE4-4DFE-B746-EB63CD592004}"/>
              </a:ext>
            </a:extLst>
          </p:cNvPr>
          <p:cNvSpPr/>
          <p:nvPr/>
        </p:nvSpPr>
        <p:spPr>
          <a:xfrm>
            <a:off x="7486650" y="0"/>
            <a:ext cx="4705350" cy="6858000"/>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ST3">
            <a:extLst>
              <a:ext uri="{FF2B5EF4-FFF2-40B4-BE49-F238E27FC236}">
                <a16:creationId xmlns:a16="http://schemas.microsoft.com/office/drawing/2014/main" id="{8BA4C3CC-7D63-4F57-B9CB-AF4016B43426}"/>
              </a:ext>
            </a:extLst>
          </p:cNvPr>
          <p:cNvSpPr txBox="1"/>
          <p:nvPr/>
        </p:nvSpPr>
        <p:spPr>
          <a:xfrm>
            <a:off x="13798156" y="1557243"/>
            <a:ext cx="3881191" cy="1015663"/>
          </a:xfrm>
          <a:prstGeom prst="rect">
            <a:avLst/>
          </a:prstGeom>
          <a:noFill/>
        </p:spPr>
        <p:txBody>
          <a:bodyPr wrap="none" rtlCol="0">
            <a:spAutoFit/>
          </a:bodyPr>
          <a:lstStyle/>
          <a:p>
            <a:r>
              <a:rPr lang="en-US" sz="6000" dirty="0">
                <a:solidFill>
                  <a:srgbClr val="FF2905"/>
                </a:solidFill>
                <a:latin typeface="Poppins Black" panose="00000A00000000000000" pitchFamily="2" charset="0"/>
                <a:cs typeface="Poppins Black" panose="00000A00000000000000" pitchFamily="2" charset="0"/>
              </a:rPr>
              <a:t>PROBLEM</a:t>
            </a:r>
            <a:endParaRPr lang="en-PH" sz="6000" dirty="0">
              <a:solidFill>
                <a:srgbClr val="FF2905"/>
              </a:solidFill>
              <a:latin typeface="Poppins Black" panose="00000A00000000000000" pitchFamily="2" charset="0"/>
              <a:cs typeface="Poppins Black" panose="00000A00000000000000" pitchFamily="2" charset="0"/>
            </a:endParaRPr>
          </a:p>
        </p:txBody>
      </p:sp>
      <p:sp>
        <p:nvSpPr>
          <p:cNvPr id="5" name="!!SBT3">
            <a:extLst>
              <a:ext uri="{FF2B5EF4-FFF2-40B4-BE49-F238E27FC236}">
                <a16:creationId xmlns:a16="http://schemas.microsoft.com/office/drawing/2014/main" id="{494242A5-BAA1-4E59-B2B3-1331A49C9EF1}"/>
              </a:ext>
            </a:extLst>
          </p:cNvPr>
          <p:cNvSpPr txBox="1"/>
          <p:nvPr/>
        </p:nvSpPr>
        <p:spPr>
          <a:xfrm>
            <a:off x="13453534" y="4989135"/>
            <a:ext cx="5189809" cy="1477328"/>
          </a:xfrm>
          <a:prstGeom prst="rect">
            <a:avLst/>
          </a:prstGeom>
          <a:noFill/>
        </p:spPr>
        <p:txBody>
          <a:bodyPr wrap="square" rtlCol="0">
            <a:spAutoFit/>
          </a:bodyPr>
          <a:lstStyle/>
          <a:p>
            <a:pPr algn="just"/>
            <a:r>
              <a:rPr lang="en-US" b="0" i="0" u="none" strike="noStrike" spc="300" dirty="0">
                <a:solidFill>
                  <a:srgbClr val="6F0D3D"/>
                </a:solidFill>
                <a:effectLst/>
                <a:latin typeface="Poppins" pitchFamily="2" charset="77"/>
                <a:cs typeface="Poppins" pitchFamily="2" charset="77"/>
              </a:rPr>
              <a:t>Elderly people or patients with no access to vehicles usually second guess their doctor visits solely due to having no easy way of going to a medical facility.</a:t>
            </a:r>
            <a:endParaRPr lang="en-US" spc="300" dirty="0">
              <a:solidFill>
                <a:srgbClr val="6F0D3D"/>
              </a:solidFill>
              <a:latin typeface="Poppins" pitchFamily="2" charset="77"/>
              <a:cs typeface="Poppins" pitchFamily="2" charset="77"/>
            </a:endParaRPr>
          </a:p>
        </p:txBody>
      </p:sp>
      <p:sp>
        <p:nvSpPr>
          <p:cNvPr id="9" name="!!RC">
            <a:extLst>
              <a:ext uri="{FF2B5EF4-FFF2-40B4-BE49-F238E27FC236}">
                <a16:creationId xmlns:a16="http://schemas.microsoft.com/office/drawing/2014/main" id="{61E812E1-3223-4317-AF84-E1C7B650C28E}"/>
              </a:ext>
            </a:extLst>
          </p:cNvPr>
          <p:cNvSpPr/>
          <p:nvPr/>
        </p:nvSpPr>
        <p:spPr>
          <a:xfrm>
            <a:off x="15601205" y="-101897"/>
            <a:ext cx="6587186" cy="658718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Up Circle">
            <a:extLst>
              <a:ext uri="{FF2B5EF4-FFF2-40B4-BE49-F238E27FC236}">
                <a16:creationId xmlns:a16="http://schemas.microsoft.com/office/drawing/2014/main" id="{B54089AB-9D60-478A-8B4F-4FCE7A79732B}"/>
              </a:ext>
            </a:extLst>
          </p:cNvPr>
          <p:cNvSpPr/>
          <p:nvPr/>
        </p:nvSpPr>
        <p:spPr>
          <a:xfrm>
            <a:off x="5027569" y="-14712380"/>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OurGoals">
            <a:extLst>
              <a:ext uri="{FF2B5EF4-FFF2-40B4-BE49-F238E27FC236}">
                <a16:creationId xmlns:a16="http://schemas.microsoft.com/office/drawing/2014/main" id="{51238DC6-44E5-4421-989C-172078AAAF1D}"/>
              </a:ext>
            </a:extLst>
          </p:cNvPr>
          <p:cNvSpPr/>
          <p:nvPr/>
        </p:nvSpPr>
        <p:spPr>
          <a:xfrm>
            <a:off x="-15566002" y="-2520022"/>
            <a:ext cx="12192000" cy="1185333"/>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OUR GOALS</a:t>
            </a:r>
            <a:endParaRPr lang="en-PH" sz="6000" dirty="0">
              <a:latin typeface="Poppins Black" panose="00000A00000000000000" pitchFamily="2" charset="0"/>
              <a:cs typeface="Poppins Black" panose="00000A00000000000000" pitchFamily="2" charset="0"/>
            </a:endParaRPr>
          </a:p>
        </p:txBody>
      </p:sp>
      <p:sp>
        <p:nvSpPr>
          <p:cNvPr id="21" name="!!G1">
            <a:extLst>
              <a:ext uri="{FF2B5EF4-FFF2-40B4-BE49-F238E27FC236}">
                <a16:creationId xmlns:a16="http://schemas.microsoft.com/office/drawing/2014/main" id="{5BD813E1-C686-43AA-A022-CD2076AE1D78}"/>
              </a:ext>
            </a:extLst>
          </p:cNvPr>
          <p:cNvSpPr txBox="1"/>
          <p:nvPr/>
        </p:nvSpPr>
        <p:spPr>
          <a:xfrm>
            <a:off x="1149894" y="12702659"/>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2" name="!!G2">
            <a:extLst>
              <a:ext uri="{FF2B5EF4-FFF2-40B4-BE49-F238E27FC236}">
                <a16:creationId xmlns:a16="http://schemas.microsoft.com/office/drawing/2014/main" id="{12CDC747-B69B-40F6-8F44-F139D6767801}"/>
              </a:ext>
            </a:extLst>
          </p:cNvPr>
          <p:cNvSpPr txBox="1"/>
          <p:nvPr/>
        </p:nvSpPr>
        <p:spPr>
          <a:xfrm>
            <a:off x="5096933" y="13449101"/>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3" name="!!G3">
            <a:extLst>
              <a:ext uri="{FF2B5EF4-FFF2-40B4-BE49-F238E27FC236}">
                <a16:creationId xmlns:a16="http://schemas.microsoft.com/office/drawing/2014/main" id="{DA9D7999-8DB4-41B8-9549-7CD47FA45C5D}"/>
              </a:ext>
            </a:extLst>
          </p:cNvPr>
          <p:cNvSpPr txBox="1"/>
          <p:nvPr/>
        </p:nvSpPr>
        <p:spPr>
          <a:xfrm>
            <a:off x="9140856" y="14630784"/>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grpSp>
        <p:nvGrpSpPr>
          <p:cNvPr id="24" name="Group 23">
            <a:extLst>
              <a:ext uri="{FF2B5EF4-FFF2-40B4-BE49-F238E27FC236}">
                <a16:creationId xmlns:a16="http://schemas.microsoft.com/office/drawing/2014/main" id="{B3918318-A616-488E-BE34-897D2F82F657}"/>
              </a:ext>
            </a:extLst>
          </p:cNvPr>
          <p:cNvGrpSpPr/>
          <p:nvPr/>
        </p:nvGrpSpPr>
        <p:grpSpPr>
          <a:xfrm>
            <a:off x="2616198" y="7322446"/>
            <a:ext cx="1998133" cy="1998133"/>
            <a:chOff x="1117600" y="1879600"/>
            <a:chExt cx="1998133" cy="1998133"/>
          </a:xfrm>
        </p:grpSpPr>
        <p:sp>
          <p:nvSpPr>
            <p:cNvPr id="25" name="Oval 24">
              <a:extLst>
                <a:ext uri="{FF2B5EF4-FFF2-40B4-BE49-F238E27FC236}">
                  <a16:creationId xmlns:a16="http://schemas.microsoft.com/office/drawing/2014/main" id="{D67C647D-3E9C-4F59-AAB5-6772576CEC61}"/>
                </a:ext>
              </a:extLst>
            </p:cNvPr>
            <p:cNvSpPr/>
            <p:nvPr/>
          </p:nvSpPr>
          <p:spPr>
            <a:xfrm>
              <a:off x="1117600"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6" name="Graphic 25" descr="Business Growth with solid fill">
              <a:extLst>
                <a:ext uri="{FF2B5EF4-FFF2-40B4-BE49-F238E27FC236}">
                  <a16:creationId xmlns:a16="http://schemas.microsoft.com/office/drawing/2014/main" id="{4207CF96-BD9A-4EBD-B9D4-C76A859D6F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335" y="2256596"/>
              <a:ext cx="1354669" cy="1354669"/>
            </a:xfrm>
            <a:prstGeom prst="rect">
              <a:avLst/>
            </a:prstGeom>
          </p:spPr>
        </p:pic>
      </p:grpSp>
      <p:grpSp>
        <p:nvGrpSpPr>
          <p:cNvPr id="27" name="Group 26">
            <a:extLst>
              <a:ext uri="{FF2B5EF4-FFF2-40B4-BE49-F238E27FC236}">
                <a16:creationId xmlns:a16="http://schemas.microsoft.com/office/drawing/2014/main" id="{C2D3FBC1-1F51-437C-91A9-90CDB48462CC}"/>
              </a:ext>
            </a:extLst>
          </p:cNvPr>
          <p:cNvGrpSpPr/>
          <p:nvPr/>
        </p:nvGrpSpPr>
        <p:grpSpPr>
          <a:xfrm>
            <a:off x="5096933" y="9492959"/>
            <a:ext cx="1998133" cy="1998133"/>
            <a:chOff x="5096933" y="1879600"/>
            <a:chExt cx="1998133" cy="1998133"/>
          </a:xfrm>
        </p:grpSpPr>
        <p:sp>
          <p:nvSpPr>
            <p:cNvPr id="28" name="Oval 27">
              <a:extLst>
                <a:ext uri="{FF2B5EF4-FFF2-40B4-BE49-F238E27FC236}">
                  <a16:creationId xmlns:a16="http://schemas.microsoft.com/office/drawing/2014/main" id="{77B49989-0EA8-4C71-9746-A6195214B7E0}"/>
                </a:ext>
              </a:extLst>
            </p:cNvPr>
            <p:cNvSpPr/>
            <p:nvPr/>
          </p:nvSpPr>
          <p:spPr>
            <a:xfrm>
              <a:off x="5096933"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9" name="Graphic 28" descr="Handshake with solid fill">
              <a:extLst>
                <a:ext uri="{FF2B5EF4-FFF2-40B4-BE49-F238E27FC236}">
                  <a16:creationId xmlns:a16="http://schemas.microsoft.com/office/drawing/2014/main" id="{228835E4-FC80-445C-922A-38659E1FA1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84799" y="2256596"/>
              <a:ext cx="1422401" cy="1422401"/>
            </a:xfrm>
            <a:prstGeom prst="rect">
              <a:avLst/>
            </a:prstGeom>
          </p:spPr>
        </p:pic>
      </p:grpSp>
      <p:grpSp>
        <p:nvGrpSpPr>
          <p:cNvPr id="30" name="Group 29">
            <a:extLst>
              <a:ext uri="{FF2B5EF4-FFF2-40B4-BE49-F238E27FC236}">
                <a16:creationId xmlns:a16="http://schemas.microsoft.com/office/drawing/2014/main" id="{071BD39C-362D-48FC-84B1-DF2EB5F136E7}"/>
              </a:ext>
            </a:extLst>
          </p:cNvPr>
          <p:cNvGrpSpPr/>
          <p:nvPr/>
        </p:nvGrpSpPr>
        <p:grpSpPr>
          <a:xfrm>
            <a:off x="9076266" y="11435993"/>
            <a:ext cx="1998133" cy="1998133"/>
            <a:chOff x="9076266" y="1879600"/>
            <a:chExt cx="1998133" cy="1998133"/>
          </a:xfrm>
        </p:grpSpPr>
        <p:sp>
          <p:nvSpPr>
            <p:cNvPr id="31" name="Oval 30">
              <a:extLst>
                <a:ext uri="{FF2B5EF4-FFF2-40B4-BE49-F238E27FC236}">
                  <a16:creationId xmlns:a16="http://schemas.microsoft.com/office/drawing/2014/main" id="{7E95B0F6-067E-404F-92F1-4F1E77E1C33F}"/>
                </a:ext>
              </a:extLst>
            </p:cNvPr>
            <p:cNvSpPr/>
            <p:nvPr/>
          </p:nvSpPr>
          <p:spPr>
            <a:xfrm>
              <a:off x="9076266"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2" name="Graphic 31" descr="Connections with solid fill">
              <a:extLst>
                <a:ext uri="{FF2B5EF4-FFF2-40B4-BE49-F238E27FC236}">
                  <a16:creationId xmlns:a16="http://schemas.microsoft.com/office/drawing/2014/main" id="{27916B20-56E8-46CB-B6A1-6F512E8947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7998" y="2256596"/>
              <a:ext cx="1354667" cy="1354667"/>
            </a:xfrm>
            <a:prstGeom prst="rect">
              <a:avLst/>
            </a:prstGeom>
          </p:spPr>
        </p:pic>
      </p:grpSp>
      <p:sp>
        <p:nvSpPr>
          <p:cNvPr id="33" name="TextBox 32">
            <a:extLst>
              <a:ext uri="{FF2B5EF4-FFF2-40B4-BE49-F238E27FC236}">
                <a16:creationId xmlns:a16="http://schemas.microsoft.com/office/drawing/2014/main" id="{6012B6C3-9509-4029-A3C7-C6730505D581}"/>
              </a:ext>
            </a:extLst>
          </p:cNvPr>
          <p:cNvSpPr txBox="1"/>
          <p:nvPr/>
        </p:nvSpPr>
        <p:spPr>
          <a:xfrm>
            <a:off x="618065" y="1437589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4" name="TextBox 33">
            <a:extLst>
              <a:ext uri="{FF2B5EF4-FFF2-40B4-BE49-F238E27FC236}">
                <a16:creationId xmlns:a16="http://schemas.microsoft.com/office/drawing/2014/main" id="{ED888D2B-A20F-4B25-87A3-317FDBC757B2}"/>
              </a:ext>
            </a:extLst>
          </p:cNvPr>
          <p:cNvSpPr txBox="1"/>
          <p:nvPr/>
        </p:nvSpPr>
        <p:spPr>
          <a:xfrm>
            <a:off x="4565104" y="15868776"/>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87229FA1-6B93-40C7-B739-E9B886DDD300}"/>
              </a:ext>
            </a:extLst>
          </p:cNvPr>
          <p:cNvSpPr txBox="1"/>
          <p:nvPr/>
        </p:nvSpPr>
        <p:spPr>
          <a:xfrm>
            <a:off x="8576737" y="1767023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 name="!!Up Circle">
            <a:extLst>
              <a:ext uri="{FF2B5EF4-FFF2-40B4-BE49-F238E27FC236}">
                <a16:creationId xmlns:a16="http://schemas.microsoft.com/office/drawing/2014/main" id="{B6C43A26-61C2-295C-45E6-BA3968D77556}"/>
              </a:ext>
            </a:extLst>
          </p:cNvPr>
          <p:cNvSpPr/>
          <p:nvPr/>
        </p:nvSpPr>
        <p:spPr>
          <a:xfrm>
            <a:off x="12117224" y="-1223386"/>
            <a:ext cx="1779378" cy="1779378"/>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Isosceles Triangle 12">
            <a:extLst>
              <a:ext uri="{FF2B5EF4-FFF2-40B4-BE49-F238E27FC236}">
                <a16:creationId xmlns:a16="http://schemas.microsoft.com/office/drawing/2014/main" id="{C2ABA2ED-7A19-5103-A170-2E3AB68CDF5A}"/>
              </a:ext>
            </a:extLst>
          </p:cNvPr>
          <p:cNvSpPr/>
          <p:nvPr/>
        </p:nvSpPr>
        <p:spPr>
          <a:xfrm>
            <a:off x="-2038737" y="-3680227"/>
            <a:ext cx="4261082" cy="1810543"/>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Up Circle">
            <a:extLst>
              <a:ext uri="{FF2B5EF4-FFF2-40B4-BE49-F238E27FC236}">
                <a16:creationId xmlns:a16="http://schemas.microsoft.com/office/drawing/2014/main" id="{96307CD0-EF1D-675F-BB51-66EFE59CF990}"/>
              </a:ext>
            </a:extLst>
          </p:cNvPr>
          <p:cNvSpPr/>
          <p:nvPr/>
        </p:nvSpPr>
        <p:spPr>
          <a:xfrm>
            <a:off x="5027567" y="-2891112"/>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LC">
            <a:extLst>
              <a:ext uri="{FF2B5EF4-FFF2-40B4-BE49-F238E27FC236}">
                <a16:creationId xmlns:a16="http://schemas.microsoft.com/office/drawing/2014/main" id="{C9DCA290-908F-4E3C-B9E9-E67691B0073C}"/>
              </a:ext>
            </a:extLst>
          </p:cNvPr>
          <p:cNvSpPr/>
          <p:nvPr/>
        </p:nvSpPr>
        <p:spPr>
          <a:xfrm>
            <a:off x="1773562" y="-1677792"/>
            <a:ext cx="686206" cy="68620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FAB86615-85A7-70DF-F081-DE59DCB2484C}"/>
              </a:ext>
            </a:extLst>
          </p:cNvPr>
          <p:cNvSpPr txBox="1"/>
          <p:nvPr/>
        </p:nvSpPr>
        <p:spPr>
          <a:xfrm>
            <a:off x="1612782" y="1372876"/>
            <a:ext cx="4705350" cy="1015663"/>
          </a:xfrm>
          <a:prstGeom prst="rect">
            <a:avLst/>
          </a:prstGeom>
          <a:noFill/>
        </p:spPr>
        <p:txBody>
          <a:bodyPr wrap="square">
            <a:spAutoFit/>
          </a:bodyPr>
          <a:lstStyle/>
          <a:p>
            <a:r>
              <a:rPr lang="en-US" sz="6000" dirty="0">
                <a:solidFill>
                  <a:srgbClr val="FF2905"/>
                </a:solidFill>
                <a:latin typeface="Poppins Black" panose="00000A00000000000000" pitchFamily="2" charset="0"/>
                <a:cs typeface="Poppins Black" panose="00000A00000000000000" pitchFamily="2" charset="0"/>
              </a:rPr>
              <a:t>SOLUTION</a:t>
            </a:r>
            <a:endParaRPr lang="en-AE" sz="6000" dirty="0"/>
          </a:p>
        </p:txBody>
      </p:sp>
      <p:sp>
        <p:nvSpPr>
          <p:cNvPr id="17" name="TextBox 16">
            <a:extLst>
              <a:ext uri="{FF2B5EF4-FFF2-40B4-BE49-F238E27FC236}">
                <a16:creationId xmlns:a16="http://schemas.microsoft.com/office/drawing/2014/main" id="{07CF15A9-83B8-F5F8-B76C-0A58C02D0235}"/>
              </a:ext>
            </a:extLst>
          </p:cNvPr>
          <p:cNvSpPr txBox="1"/>
          <p:nvPr/>
        </p:nvSpPr>
        <p:spPr>
          <a:xfrm>
            <a:off x="620091" y="3213347"/>
            <a:ext cx="6690732" cy="1200329"/>
          </a:xfrm>
          <a:prstGeom prst="rect">
            <a:avLst/>
          </a:prstGeom>
          <a:noFill/>
        </p:spPr>
        <p:txBody>
          <a:bodyPr wrap="square">
            <a:spAutoFit/>
          </a:bodyPr>
          <a:lstStyle/>
          <a:p>
            <a:pPr algn="just"/>
            <a:r>
              <a:rPr lang="en-US" b="0" i="0" u="none" strike="noStrike" spc="300" dirty="0">
                <a:solidFill>
                  <a:srgbClr val="000000"/>
                </a:solidFill>
                <a:effectLst/>
                <a:latin typeface="Poppins" pitchFamily="2" charset="77"/>
                <a:cs typeface="Poppins" pitchFamily="2" charset="77"/>
              </a:rPr>
              <a:t>Our solution provides patients with ease </a:t>
            </a:r>
          </a:p>
          <a:p>
            <a:pPr algn="just"/>
            <a:r>
              <a:rPr lang="en-US" b="0" i="0" u="none" strike="noStrike" spc="300" dirty="0">
                <a:solidFill>
                  <a:srgbClr val="000000"/>
                </a:solidFill>
                <a:effectLst/>
                <a:latin typeface="Poppins" pitchFamily="2" charset="77"/>
                <a:cs typeface="Poppins" pitchFamily="2" charset="77"/>
              </a:rPr>
              <a:t>of communication with the doctor and</a:t>
            </a:r>
          </a:p>
          <a:p>
            <a:pPr algn="just"/>
            <a:r>
              <a:rPr lang="en-US" b="0" i="0" u="none" strike="noStrike" spc="300" dirty="0">
                <a:solidFill>
                  <a:srgbClr val="000000"/>
                </a:solidFill>
                <a:effectLst/>
                <a:latin typeface="Poppins" pitchFamily="2" charset="77"/>
                <a:cs typeface="Poppins" pitchFamily="2" charset="77"/>
              </a:rPr>
              <a:t> eliminates the first step of a doctor’s </a:t>
            </a:r>
          </a:p>
          <a:p>
            <a:pPr algn="just"/>
            <a:r>
              <a:rPr lang="en-US" b="0" i="0" u="none" strike="noStrike" spc="300" dirty="0">
                <a:solidFill>
                  <a:srgbClr val="000000"/>
                </a:solidFill>
                <a:effectLst/>
                <a:latin typeface="Poppins" pitchFamily="2" charset="77"/>
                <a:cs typeface="Poppins" pitchFamily="2" charset="77"/>
              </a:rPr>
              <a:t>appointment using pulse and temperature.</a:t>
            </a:r>
            <a:endParaRPr lang="en-US" spc="300" dirty="0">
              <a:solidFill>
                <a:srgbClr val="6F0D3D"/>
              </a:solidFill>
              <a:latin typeface="Poppins" pitchFamily="2" charset="77"/>
              <a:cs typeface="Poppins" pitchFamily="2" charset="77"/>
            </a:endParaRPr>
          </a:p>
        </p:txBody>
      </p:sp>
      <p:pic>
        <p:nvPicPr>
          <p:cNvPr id="18" name="Picture 17" descr="Shape&#10;&#10;Description automatically generated with low confidence">
            <a:extLst>
              <a:ext uri="{FF2B5EF4-FFF2-40B4-BE49-F238E27FC236}">
                <a16:creationId xmlns:a16="http://schemas.microsoft.com/office/drawing/2014/main" id="{CC6DCD2E-E42F-7951-9CD7-1292158FEF78}"/>
              </a:ext>
            </a:extLst>
          </p:cNvPr>
          <p:cNvPicPr>
            <a:picLocks noChangeAspect="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colorTemperature colorTemp="1500"/>
                    </a14:imgEffect>
                  </a14:imgLayer>
                </a14:imgProps>
              </a:ext>
            </a:extLst>
          </a:blip>
          <a:stretch>
            <a:fillRect/>
          </a:stretch>
        </p:blipFill>
        <p:spPr>
          <a:xfrm>
            <a:off x="8841250" y="2194919"/>
            <a:ext cx="2468162" cy="2468162"/>
          </a:xfrm>
          <a:prstGeom prst="rect">
            <a:avLst/>
          </a:prstGeom>
          <a:noFill/>
          <a:effectLst>
            <a:outerShdw blurRad="50800" dist="50800" dir="5400000" algn="ctr" rotWithShape="0">
              <a:schemeClr val="tx1"/>
            </a:outerShdw>
          </a:effectLst>
        </p:spPr>
      </p:pic>
      <p:sp>
        <p:nvSpPr>
          <p:cNvPr id="37" name="Rectangle 36">
            <a:extLst>
              <a:ext uri="{FF2B5EF4-FFF2-40B4-BE49-F238E27FC236}">
                <a16:creationId xmlns:a16="http://schemas.microsoft.com/office/drawing/2014/main" id="{B845D47D-DD80-64F4-7700-FDEAF597119F}"/>
              </a:ext>
            </a:extLst>
          </p:cNvPr>
          <p:cNvSpPr/>
          <p:nvPr/>
        </p:nvSpPr>
        <p:spPr>
          <a:xfrm>
            <a:off x="-4319567" y="5659867"/>
            <a:ext cx="11483995" cy="747121"/>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0" name="Rectangle 39">
            <a:extLst>
              <a:ext uri="{FF2B5EF4-FFF2-40B4-BE49-F238E27FC236}">
                <a16:creationId xmlns:a16="http://schemas.microsoft.com/office/drawing/2014/main" id="{0AFD2310-C69A-DDD7-C225-ABD9B3613E5F}"/>
              </a:ext>
            </a:extLst>
          </p:cNvPr>
          <p:cNvSpPr/>
          <p:nvPr/>
        </p:nvSpPr>
        <p:spPr>
          <a:xfrm>
            <a:off x="-8094024" y="-2009204"/>
            <a:ext cx="11483995" cy="269489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1" name="Rectangle 40">
            <a:extLst>
              <a:ext uri="{FF2B5EF4-FFF2-40B4-BE49-F238E27FC236}">
                <a16:creationId xmlns:a16="http://schemas.microsoft.com/office/drawing/2014/main" id="{14EFF2BE-0598-C1BC-98E2-F582E91C342B}"/>
              </a:ext>
            </a:extLst>
          </p:cNvPr>
          <p:cNvSpPr/>
          <p:nvPr/>
        </p:nvSpPr>
        <p:spPr>
          <a:xfrm>
            <a:off x="-4762383" y="6328871"/>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3" name="TextBox 42">
            <a:extLst>
              <a:ext uri="{FF2B5EF4-FFF2-40B4-BE49-F238E27FC236}">
                <a16:creationId xmlns:a16="http://schemas.microsoft.com/office/drawing/2014/main" id="{A918C9E9-F818-9A9D-F227-9C47B686F673}"/>
              </a:ext>
            </a:extLst>
          </p:cNvPr>
          <p:cNvSpPr txBox="1"/>
          <p:nvPr/>
        </p:nvSpPr>
        <p:spPr>
          <a:xfrm>
            <a:off x="-6173828" y="1418750"/>
            <a:ext cx="6555132" cy="2862322"/>
          </a:xfrm>
          <a:prstGeom prst="rect">
            <a:avLst/>
          </a:prstGeom>
          <a:noFill/>
        </p:spPr>
        <p:txBody>
          <a:bodyPr wrap="square">
            <a:spAutoFit/>
          </a:bodyPr>
          <a:lstStyle/>
          <a:p>
            <a:r>
              <a:rPr lang="en-US" sz="6000" dirty="0">
                <a:solidFill>
                  <a:srgbClr val="9F84BD"/>
                </a:solidFill>
                <a:latin typeface="Poppins Black" panose="00000A00000000000000" pitchFamily="2" charset="0"/>
                <a:cs typeface="Poppins Black" panose="00000A00000000000000" pitchFamily="2" charset="0"/>
              </a:rPr>
              <a:t>VIRTUAL 	DOCTOR 				ASSISANT</a:t>
            </a:r>
            <a:endParaRPr lang="en-AE" sz="6000" dirty="0">
              <a:solidFill>
                <a:srgbClr val="9F84BD"/>
              </a:solidFill>
            </a:endParaRPr>
          </a:p>
        </p:txBody>
      </p:sp>
      <p:sp>
        <p:nvSpPr>
          <p:cNvPr id="44" name="Rectangle 43">
            <a:extLst>
              <a:ext uri="{FF2B5EF4-FFF2-40B4-BE49-F238E27FC236}">
                <a16:creationId xmlns:a16="http://schemas.microsoft.com/office/drawing/2014/main" id="{4C3EFE9A-A207-1D5C-AC3D-80C089FBF729}"/>
              </a:ext>
            </a:extLst>
          </p:cNvPr>
          <p:cNvSpPr/>
          <p:nvPr/>
        </p:nvSpPr>
        <p:spPr>
          <a:xfrm>
            <a:off x="-11483995" y="5199948"/>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5" name="Rectangle 44">
            <a:extLst>
              <a:ext uri="{FF2B5EF4-FFF2-40B4-BE49-F238E27FC236}">
                <a16:creationId xmlns:a16="http://schemas.microsoft.com/office/drawing/2014/main" id="{C8605A99-C56C-E3CF-7441-ED6D95F9C8C0}"/>
              </a:ext>
            </a:extLst>
          </p:cNvPr>
          <p:cNvSpPr/>
          <p:nvPr/>
        </p:nvSpPr>
        <p:spPr>
          <a:xfrm>
            <a:off x="-11787682" y="4922169"/>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8" name="Rectangle 47">
            <a:extLst>
              <a:ext uri="{FF2B5EF4-FFF2-40B4-BE49-F238E27FC236}">
                <a16:creationId xmlns:a16="http://schemas.microsoft.com/office/drawing/2014/main" id="{ADBF7C9D-D70B-89DD-EB89-727F7624004B}"/>
              </a:ext>
            </a:extLst>
          </p:cNvPr>
          <p:cNvSpPr/>
          <p:nvPr/>
        </p:nvSpPr>
        <p:spPr>
          <a:xfrm>
            <a:off x="-12156785" y="1069475"/>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9" name="Rectangle 48">
            <a:extLst>
              <a:ext uri="{FF2B5EF4-FFF2-40B4-BE49-F238E27FC236}">
                <a16:creationId xmlns:a16="http://schemas.microsoft.com/office/drawing/2014/main" id="{D3E51EB8-D473-B0B1-E20A-7CF3F6C09A0F}"/>
              </a:ext>
            </a:extLst>
          </p:cNvPr>
          <p:cNvSpPr/>
          <p:nvPr/>
        </p:nvSpPr>
        <p:spPr>
          <a:xfrm>
            <a:off x="-13819062" y="757110"/>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a:extLst>
              <a:ext uri="{FF2B5EF4-FFF2-40B4-BE49-F238E27FC236}">
                <a16:creationId xmlns:a16="http://schemas.microsoft.com/office/drawing/2014/main" id="{F5A15BA8-2876-E845-EBA8-A558DC1BCBDB}"/>
              </a:ext>
            </a:extLst>
          </p:cNvPr>
          <p:cNvSpPr/>
          <p:nvPr/>
        </p:nvSpPr>
        <p:spPr>
          <a:xfrm>
            <a:off x="-12966761" y="903780"/>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1" name="Rectangle 50">
            <a:extLst>
              <a:ext uri="{FF2B5EF4-FFF2-40B4-BE49-F238E27FC236}">
                <a16:creationId xmlns:a16="http://schemas.microsoft.com/office/drawing/2014/main" id="{A8F49FCD-5746-814F-00EA-BD0FB91F92CC}"/>
              </a:ext>
            </a:extLst>
          </p:cNvPr>
          <p:cNvSpPr/>
          <p:nvPr/>
        </p:nvSpPr>
        <p:spPr>
          <a:xfrm>
            <a:off x="-17517458" y="4663081"/>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3" name="Rectangle 52">
            <a:extLst>
              <a:ext uri="{FF2B5EF4-FFF2-40B4-BE49-F238E27FC236}">
                <a16:creationId xmlns:a16="http://schemas.microsoft.com/office/drawing/2014/main" id="{914AF34E-9794-868A-2499-EF7590784328}"/>
              </a:ext>
            </a:extLst>
          </p:cNvPr>
          <p:cNvSpPr/>
          <p:nvPr/>
        </p:nvSpPr>
        <p:spPr>
          <a:xfrm>
            <a:off x="-13634511" y="4451663"/>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213732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3FB29F-9EE4-4DFE-B746-EB63CD592004}"/>
              </a:ext>
            </a:extLst>
          </p:cNvPr>
          <p:cNvSpPr/>
          <p:nvPr/>
        </p:nvSpPr>
        <p:spPr>
          <a:xfrm>
            <a:off x="12393182" y="0"/>
            <a:ext cx="4705350" cy="6858000"/>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ST3">
            <a:extLst>
              <a:ext uri="{FF2B5EF4-FFF2-40B4-BE49-F238E27FC236}">
                <a16:creationId xmlns:a16="http://schemas.microsoft.com/office/drawing/2014/main" id="{8BA4C3CC-7D63-4F57-B9CB-AF4016B43426}"/>
              </a:ext>
            </a:extLst>
          </p:cNvPr>
          <p:cNvSpPr txBox="1"/>
          <p:nvPr/>
        </p:nvSpPr>
        <p:spPr>
          <a:xfrm>
            <a:off x="13798156" y="1557243"/>
            <a:ext cx="3881191" cy="1015663"/>
          </a:xfrm>
          <a:prstGeom prst="rect">
            <a:avLst/>
          </a:prstGeom>
          <a:noFill/>
        </p:spPr>
        <p:txBody>
          <a:bodyPr wrap="none" rtlCol="0">
            <a:spAutoFit/>
          </a:bodyPr>
          <a:lstStyle/>
          <a:p>
            <a:r>
              <a:rPr lang="en-US" sz="6000" dirty="0">
                <a:solidFill>
                  <a:srgbClr val="FF2905"/>
                </a:solidFill>
                <a:latin typeface="Poppins Black" panose="00000A00000000000000" pitchFamily="2" charset="0"/>
                <a:cs typeface="Poppins Black" panose="00000A00000000000000" pitchFamily="2" charset="0"/>
              </a:rPr>
              <a:t>PROBLEM</a:t>
            </a:r>
            <a:endParaRPr lang="en-PH" sz="6000" dirty="0">
              <a:solidFill>
                <a:srgbClr val="FF2905"/>
              </a:solidFill>
              <a:latin typeface="Poppins Black" panose="00000A00000000000000" pitchFamily="2" charset="0"/>
              <a:cs typeface="Poppins Black" panose="00000A00000000000000" pitchFamily="2" charset="0"/>
            </a:endParaRPr>
          </a:p>
        </p:txBody>
      </p:sp>
      <p:sp>
        <p:nvSpPr>
          <p:cNvPr id="5" name="!!SBT3">
            <a:extLst>
              <a:ext uri="{FF2B5EF4-FFF2-40B4-BE49-F238E27FC236}">
                <a16:creationId xmlns:a16="http://schemas.microsoft.com/office/drawing/2014/main" id="{494242A5-BAA1-4E59-B2B3-1331A49C9EF1}"/>
              </a:ext>
            </a:extLst>
          </p:cNvPr>
          <p:cNvSpPr txBox="1"/>
          <p:nvPr/>
        </p:nvSpPr>
        <p:spPr>
          <a:xfrm>
            <a:off x="13453534" y="4989135"/>
            <a:ext cx="5189809" cy="1477328"/>
          </a:xfrm>
          <a:prstGeom prst="rect">
            <a:avLst/>
          </a:prstGeom>
          <a:noFill/>
        </p:spPr>
        <p:txBody>
          <a:bodyPr wrap="square" rtlCol="0">
            <a:spAutoFit/>
          </a:bodyPr>
          <a:lstStyle/>
          <a:p>
            <a:pPr algn="just"/>
            <a:r>
              <a:rPr lang="en-US" b="0" i="0" u="none" strike="noStrike" spc="300" dirty="0">
                <a:solidFill>
                  <a:srgbClr val="6F0D3D"/>
                </a:solidFill>
                <a:effectLst/>
                <a:latin typeface="Poppins" pitchFamily="2" charset="77"/>
                <a:cs typeface="Poppins" pitchFamily="2" charset="77"/>
              </a:rPr>
              <a:t>Elderly people or patients with no access to vehicles usually second guess their doctor visits solely due to having no easy way of going to a medical facility.</a:t>
            </a:r>
            <a:endParaRPr lang="en-US" spc="300" dirty="0">
              <a:solidFill>
                <a:srgbClr val="6F0D3D"/>
              </a:solidFill>
              <a:latin typeface="Poppins" pitchFamily="2" charset="77"/>
              <a:cs typeface="Poppins" pitchFamily="2" charset="77"/>
            </a:endParaRPr>
          </a:p>
        </p:txBody>
      </p:sp>
      <p:sp>
        <p:nvSpPr>
          <p:cNvPr id="9" name="!!RC">
            <a:extLst>
              <a:ext uri="{FF2B5EF4-FFF2-40B4-BE49-F238E27FC236}">
                <a16:creationId xmlns:a16="http://schemas.microsoft.com/office/drawing/2014/main" id="{61E812E1-3223-4317-AF84-E1C7B650C28E}"/>
              </a:ext>
            </a:extLst>
          </p:cNvPr>
          <p:cNvSpPr/>
          <p:nvPr/>
        </p:nvSpPr>
        <p:spPr>
          <a:xfrm>
            <a:off x="15601205" y="-101897"/>
            <a:ext cx="6587186" cy="658718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Up Circle">
            <a:extLst>
              <a:ext uri="{FF2B5EF4-FFF2-40B4-BE49-F238E27FC236}">
                <a16:creationId xmlns:a16="http://schemas.microsoft.com/office/drawing/2014/main" id="{B54089AB-9D60-478A-8B4F-4FCE7A79732B}"/>
              </a:ext>
            </a:extLst>
          </p:cNvPr>
          <p:cNvSpPr/>
          <p:nvPr/>
        </p:nvSpPr>
        <p:spPr>
          <a:xfrm>
            <a:off x="5027569" y="-14712380"/>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OurGoals">
            <a:extLst>
              <a:ext uri="{FF2B5EF4-FFF2-40B4-BE49-F238E27FC236}">
                <a16:creationId xmlns:a16="http://schemas.microsoft.com/office/drawing/2014/main" id="{51238DC6-44E5-4421-989C-172078AAAF1D}"/>
              </a:ext>
            </a:extLst>
          </p:cNvPr>
          <p:cNvSpPr/>
          <p:nvPr/>
        </p:nvSpPr>
        <p:spPr>
          <a:xfrm>
            <a:off x="-15566002" y="-2520022"/>
            <a:ext cx="12192000" cy="1185333"/>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OUR GOALS</a:t>
            </a:r>
            <a:endParaRPr lang="en-PH" sz="6000" dirty="0">
              <a:latin typeface="Poppins Black" panose="00000A00000000000000" pitchFamily="2" charset="0"/>
              <a:cs typeface="Poppins Black" panose="00000A00000000000000" pitchFamily="2" charset="0"/>
            </a:endParaRPr>
          </a:p>
        </p:txBody>
      </p:sp>
      <p:sp>
        <p:nvSpPr>
          <p:cNvPr id="21" name="!!G1">
            <a:extLst>
              <a:ext uri="{FF2B5EF4-FFF2-40B4-BE49-F238E27FC236}">
                <a16:creationId xmlns:a16="http://schemas.microsoft.com/office/drawing/2014/main" id="{5BD813E1-C686-43AA-A022-CD2076AE1D78}"/>
              </a:ext>
            </a:extLst>
          </p:cNvPr>
          <p:cNvSpPr txBox="1"/>
          <p:nvPr/>
        </p:nvSpPr>
        <p:spPr>
          <a:xfrm>
            <a:off x="1149894" y="12702659"/>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2" name="!!G2">
            <a:extLst>
              <a:ext uri="{FF2B5EF4-FFF2-40B4-BE49-F238E27FC236}">
                <a16:creationId xmlns:a16="http://schemas.microsoft.com/office/drawing/2014/main" id="{12CDC747-B69B-40F6-8F44-F139D6767801}"/>
              </a:ext>
            </a:extLst>
          </p:cNvPr>
          <p:cNvSpPr txBox="1"/>
          <p:nvPr/>
        </p:nvSpPr>
        <p:spPr>
          <a:xfrm>
            <a:off x="5096933" y="13449101"/>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3" name="!!G3">
            <a:extLst>
              <a:ext uri="{FF2B5EF4-FFF2-40B4-BE49-F238E27FC236}">
                <a16:creationId xmlns:a16="http://schemas.microsoft.com/office/drawing/2014/main" id="{DA9D7999-8DB4-41B8-9549-7CD47FA45C5D}"/>
              </a:ext>
            </a:extLst>
          </p:cNvPr>
          <p:cNvSpPr txBox="1"/>
          <p:nvPr/>
        </p:nvSpPr>
        <p:spPr>
          <a:xfrm>
            <a:off x="9140856" y="14630784"/>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grpSp>
        <p:nvGrpSpPr>
          <p:cNvPr id="24" name="Group 23">
            <a:extLst>
              <a:ext uri="{FF2B5EF4-FFF2-40B4-BE49-F238E27FC236}">
                <a16:creationId xmlns:a16="http://schemas.microsoft.com/office/drawing/2014/main" id="{B3918318-A616-488E-BE34-897D2F82F657}"/>
              </a:ext>
            </a:extLst>
          </p:cNvPr>
          <p:cNvGrpSpPr/>
          <p:nvPr/>
        </p:nvGrpSpPr>
        <p:grpSpPr>
          <a:xfrm>
            <a:off x="2616198" y="7322446"/>
            <a:ext cx="1998133" cy="1998133"/>
            <a:chOff x="1117600" y="1879600"/>
            <a:chExt cx="1998133" cy="1998133"/>
          </a:xfrm>
        </p:grpSpPr>
        <p:sp>
          <p:nvSpPr>
            <p:cNvPr id="25" name="Oval 24">
              <a:extLst>
                <a:ext uri="{FF2B5EF4-FFF2-40B4-BE49-F238E27FC236}">
                  <a16:creationId xmlns:a16="http://schemas.microsoft.com/office/drawing/2014/main" id="{D67C647D-3E9C-4F59-AAB5-6772576CEC61}"/>
                </a:ext>
              </a:extLst>
            </p:cNvPr>
            <p:cNvSpPr/>
            <p:nvPr/>
          </p:nvSpPr>
          <p:spPr>
            <a:xfrm>
              <a:off x="1117600"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6" name="Graphic 25" descr="Business Growth with solid fill">
              <a:extLst>
                <a:ext uri="{FF2B5EF4-FFF2-40B4-BE49-F238E27FC236}">
                  <a16:creationId xmlns:a16="http://schemas.microsoft.com/office/drawing/2014/main" id="{4207CF96-BD9A-4EBD-B9D4-C76A859D6F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335" y="2256596"/>
              <a:ext cx="1354669" cy="1354669"/>
            </a:xfrm>
            <a:prstGeom prst="rect">
              <a:avLst/>
            </a:prstGeom>
          </p:spPr>
        </p:pic>
      </p:grpSp>
      <p:grpSp>
        <p:nvGrpSpPr>
          <p:cNvPr id="27" name="Group 26">
            <a:extLst>
              <a:ext uri="{FF2B5EF4-FFF2-40B4-BE49-F238E27FC236}">
                <a16:creationId xmlns:a16="http://schemas.microsoft.com/office/drawing/2014/main" id="{C2D3FBC1-1F51-437C-91A9-90CDB48462CC}"/>
              </a:ext>
            </a:extLst>
          </p:cNvPr>
          <p:cNvGrpSpPr/>
          <p:nvPr/>
        </p:nvGrpSpPr>
        <p:grpSpPr>
          <a:xfrm>
            <a:off x="5096933" y="9492959"/>
            <a:ext cx="1998133" cy="1998133"/>
            <a:chOff x="5096933" y="1879600"/>
            <a:chExt cx="1998133" cy="1998133"/>
          </a:xfrm>
        </p:grpSpPr>
        <p:sp>
          <p:nvSpPr>
            <p:cNvPr id="28" name="Oval 27">
              <a:extLst>
                <a:ext uri="{FF2B5EF4-FFF2-40B4-BE49-F238E27FC236}">
                  <a16:creationId xmlns:a16="http://schemas.microsoft.com/office/drawing/2014/main" id="{77B49989-0EA8-4C71-9746-A6195214B7E0}"/>
                </a:ext>
              </a:extLst>
            </p:cNvPr>
            <p:cNvSpPr/>
            <p:nvPr/>
          </p:nvSpPr>
          <p:spPr>
            <a:xfrm>
              <a:off x="5096933"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9" name="Graphic 28" descr="Handshake with solid fill">
              <a:extLst>
                <a:ext uri="{FF2B5EF4-FFF2-40B4-BE49-F238E27FC236}">
                  <a16:creationId xmlns:a16="http://schemas.microsoft.com/office/drawing/2014/main" id="{228835E4-FC80-445C-922A-38659E1FA1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84799" y="2256596"/>
              <a:ext cx="1422401" cy="1422401"/>
            </a:xfrm>
            <a:prstGeom prst="rect">
              <a:avLst/>
            </a:prstGeom>
          </p:spPr>
        </p:pic>
      </p:grpSp>
      <p:grpSp>
        <p:nvGrpSpPr>
          <p:cNvPr id="30" name="Group 29">
            <a:extLst>
              <a:ext uri="{FF2B5EF4-FFF2-40B4-BE49-F238E27FC236}">
                <a16:creationId xmlns:a16="http://schemas.microsoft.com/office/drawing/2014/main" id="{071BD39C-362D-48FC-84B1-DF2EB5F136E7}"/>
              </a:ext>
            </a:extLst>
          </p:cNvPr>
          <p:cNvGrpSpPr/>
          <p:nvPr/>
        </p:nvGrpSpPr>
        <p:grpSpPr>
          <a:xfrm>
            <a:off x="9076266" y="11435993"/>
            <a:ext cx="1998133" cy="1998133"/>
            <a:chOff x="9076266" y="1879600"/>
            <a:chExt cx="1998133" cy="1998133"/>
          </a:xfrm>
        </p:grpSpPr>
        <p:sp>
          <p:nvSpPr>
            <p:cNvPr id="31" name="Oval 30">
              <a:extLst>
                <a:ext uri="{FF2B5EF4-FFF2-40B4-BE49-F238E27FC236}">
                  <a16:creationId xmlns:a16="http://schemas.microsoft.com/office/drawing/2014/main" id="{7E95B0F6-067E-404F-92F1-4F1E77E1C33F}"/>
                </a:ext>
              </a:extLst>
            </p:cNvPr>
            <p:cNvSpPr/>
            <p:nvPr/>
          </p:nvSpPr>
          <p:spPr>
            <a:xfrm>
              <a:off x="9076266"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2" name="Graphic 31" descr="Connections with solid fill">
              <a:extLst>
                <a:ext uri="{FF2B5EF4-FFF2-40B4-BE49-F238E27FC236}">
                  <a16:creationId xmlns:a16="http://schemas.microsoft.com/office/drawing/2014/main" id="{27916B20-56E8-46CB-B6A1-6F512E8947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7998" y="2256596"/>
              <a:ext cx="1354667" cy="1354667"/>
            </a:xfrm>
            <a:prstGeom prst="rect">
              <a:avLst/>
            </a:prstGeom>
          </p:spPr>
        </p:pic>
      </p:grpSp>
      <p:sp>
        <p:nvSpPr>
          <p:cNvPr id="33" name="TextBox 32">
            <a:extLst>
              <a:ext uri="{FF2B5EF4-FFF2-40B4-BE49-F238E27FC236}">
                <a16:creationId xmlns:a16="http://schemas.microsoft.com/office/drawing/2014/main" id="{6012B6C3-9509-4029-A3C7-C6730505D581}"/>
              </a:ext>
            </a:extLst>
          </p:cNvPr>
          <p:cNvSpPr txBox="1"/>
          <p:nvPr/>
        </p:nvSpPr>
        <p:spPr>
          <a:xfrm>
            <a:off x="618065" y="1437589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4" name="TextBox 33">
            <a:extLst>
              <a:ext uri="{FF2B5EF4-FFF2-40B4-BE49-F238E27FC236}">
                <a16:creationId xmlns:a16="http://schemas.microsoft.com/office/drawing/2014/main" id="{ED888D2B-A20F-4B25-87A3-317FDBC757B2}"/>
              </a:ext>
            </a:extLst>
          </p:cNvPr>
          <p:cNvSpPr txBox="1"/>
          <p:nvPr/>
        </p:nvSpPr>
        <p:spPr>
          <a:xfrm>
            <a:off x="4565104" y="15868776"/>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87229FA1-6B93-40C7-B739-E9B886DDD300}"/>
              </a:ext>
            </a:extLst>
          </p:cNvPr>
          <p:cNvSpPr txBox="1"/>
          <p:nvPr/>
        </p:nvSpPr>
        <p:spPr>
          <a:xfrm>
            <a:off x="8576737" y="1767023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 name="!!Up Circle">
            <a:extLst>
              <a:ext uri="{FF2B5EF4-FFF2-40B4-BE49-F238E27FC236}">
                <a16:creationId xmlns:a16="http://schemas.microsoft.com/office/drawing/2014/main" id="{B6C43A26-61C2-295C-45E6-BA3968D77556}"/>
              </a:ext>
            </a:extLst>
          </p:cNvPr>
          <p:cNvSpPr/>
          <p:nvPr/>
        </p:nvSpPr>
        <p:spPr>
          <a:xfrm>
            <a:off x="12117224" y="-1223386"/>
            <a:ext cx="1779378" cy="1779378"/>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Isosceles Triangle 12">
            <a:extLst>
              <a:ext uri="{FF2B5EF4-FFF2-40B4-BE49-F238E27FC236}">
                <a16:creationId xmlns:a16="http://schemas.microsoft.com/office/drawing/2014/main" id="{C2ABA2ED-7A19-5103-A170-2E3AB68CDF5A}"/>
              </a:ext>
            </a:extLst>
          </p:cNvPr>
          <p:cNvSpPr/>
          <p:nvPr/>
        </p:nvSpPr>
        <p:spPr>
          <a:xfrm>
            <a:off x="-4554494" y="-4552649"/>
            <a:ext cx="4261082" cy="1810543"/>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Up Circle">
            <a:extLst>
              <a:ext uri="{FF2B5EF4-FFF2-40B4-BE49-F238E27FC236}">
                <a16:creationId xmlns:a16="http://schemas.microsoft.com/office/drawing/2014/main" id="{96307CD0-EF1D-675F-BB51-66EFE59CF990}"/>
              </a:ext>
            </a:extLst>
          </p:cNvPr>
          <p:cNvSpPr/>
          <p:nvPr/>
        </p:nvSpPr>
        <p:spPr>
          <a:xfrm>
            <a:off x="5027567" y="-2891112"/>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LC">
            <a:extLst>
              <a:ext uri="{FF2B5EF4-FFF2-40B4-BE49-F238E27FC236}">
                <a16:creationId xmlns:a16="http://schemas.microsoft.com/office/drawing/2014/main" id="{C9DCA290-908F-4E3C-B9E9-E67691B0073C}"/>
              </a:ext>
            </a:extLst>
          </p:cNvPr>
          <p:cNvSpPr/>
          <p:nvPr/>
        </p:nvSpPr>
        <p:spPr>
          <a:xfrm>
            <a:off x="1773562" y="-1677792"/>
            <a:ext cx="686206" cy="68620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FAB86615-85A7-70DF-F081-DE59DCB2484C}"/>
              </a:ext>
            </a:extLst>
          </p:cNvPr>
          <p:cNvSpPr txBox="1"/>
          <p:nvPr/>
        </p:nvSpPr>
        <p:spPr>
          <a:xfrm>
            <a:off x="1422430" y="-4428493"/>
            <a:ext cx="4705350" cy="1015663"/>
          </a:xfrm>
          <a:prstGeom prst="rect">
            <a:avLst/>
          </a:prstGeom>
          <a:noFill/>
        </p:spPr>
        <p:txBody>
          <a:bodyPr wrap="square">
            <a:spAutoFit/>
          </a:bodyPr>
          <a:lstStyle/>
          <a:p>
            <a:r>
              <a:rPr lang="en-US" sz="6000" dirty="0">
                <a:solidFill>
                  <a:srgbClr val="FF2905"/>
                </a:solidFill>
                <a:latin typeface="Poppins Black" panose="00000A00000000000000" pitchFamily="2" charset="0"/>
                <a:cs typeface="Poppins Black" panose="00000A00000000000000" pitchFamily="2" charset="0"/>
              </a:rPr>
              <a:t>SOLUTION</a:t>
            </a:r>
            <a:endParaRPr lang="en-AE" sz="6000" dirty="0"/>
          </a:p>
        </p:txBody>
      </p:sp>
      <p:sp>
        <p:nvSpPr>
          <p:cNvPr id="17" name="TextBox 16">
            <a:extLst>
              <a:ext uri="{FF2B5EF4-FFF2-40B4-BE49-F238E27FC236}">
                <a16:creationId xmlns:a16="http://schemas.microsoft.com/office/drawing/2014/main" id="{07CF15A9-83B8-F5F8-B76C-0A58C02D0235}"/>
              </a:ext>
            </a:extLst>
          </p:cNvPr>
          <p:cNvSpPr txBox="1"/>
          <p:nvPr/>
        </p:nvSpPr>
        <p:spPr>
          <a:xfrm>
            <a:off x="398302" y="-3120187"/>
            <a:ext cx="6690732" cy="1200329"/>
          </a:xfrm>
          <a:prstGeom prst="rect">
            <a:avLst/>
          </a:prstGeom>
          <a:noFill/>
        </p:spPr>
        <p:txBody>
          <a:bodyPr wrap="square">
            <a:spAutoFit/>
          </a:bodyPr>
          <a:lstStyle/>
          <a:p>
            <a:pPr algn="just"/>
            <a:r>
              <a:rPr lang="en-US" b="0" i="0" u="none" strike="noStrike" spc="300" dirty="0">
                <a:solidFill>
                  <a:srgbClr val="000000"/>
                </a:solidFill>
                <a:effectLst/>
                <a:latin typeface="Poppins" pitchFamily="2" charset="77"/>
                <a:cs typeface="Poppins" pitchFamily="2" charset="77"/>
              </a:rPr>
              <a:t>Our solution provides patients with ease </a:t>
            </a:r>
          </a:p>
          <a:p>
            <a:pPr algn="just"/>
            <a:r>
              <a:rPr lang="en-US" b="0" i="0" u="none" strike="noStrike" spc="300" dirty="0">
                <a:solidFill>
                  <a:srgbClr val="000000"/>
                </a:solidFill>
                <a:effectLst/>
                <a:latin typeface="Poppins" pitchFamily="2" charset="77"/>
                <a:cs typeface="Poppins" pitchFamily="2" charset="77"/>
              </a:rPr>
              <a:t>of communication with the doctor and</a:t>
            </a:r>
          </a:p>
          <a:p>
            <a:pPr algn="just"/>
            <a:r>
              <a:rPr lang="en-US" b="0" i="0" u="none" strike="noStrike" spc="300" dirty="0">
                <a:solidFill>
                  <a:srgbClr val="000000"/>
                </a:solidFill>
                <a:effectLst/>
                <a:latin typeface="Poppins" pitchFamily="2" charset="77"/>
                <a:cs typeface="Poppins" pitchFamily="2" charset="77"/>
              </a:rPr>
              <a:t> eliminates the first step of a doctor’s </a:t>
            </a:r>
          </a:p>
          <a:p>
            <a:pPr algn="just"/>
            <a:r>
              <a:rPr lang="en-US" b="0" i="0" u="none" strike="noStrike" spc="300" dirty="0">
                <a:solidFill>
                  <a:srgbClr val="000000"/>
                </a:solidFill>
                <a:effectLst/>
                <a:latin typeface="Poppins" pitchFamily="2" charset="77"/>
                <a:cs typeface="Poppins" pitchFamily="2" charset="77"/>
              </a:rPr>
              <a:t>appointment using pulse and temperature.</a:t>
            </a:r>
            <a:endParaRPr lang="en-US" spc="300" dirty="0">
              <a:solidFill>
                <a:srgbClr val="6F0D3D"/>
              </a:solidFill>
              <a:latin typeface="Poppins" pitchFamily="2" charset="77"/>
              <a:cs typeface="Poppins" pitchFamily="2" charset="77"/>
            </a:endParaRPr>
          </a:p>
        </p:txBody>
      </p:sp>
      <p:pic>
        <p:nvPicPr>
          <p:cNvPr id="18" name="Picture 17" descr="Shape&#10;&#10;Description automatically generated with low confidence">
            <a:extLst>
              <a:ext uri="{FF2B5EF4-FFF2-40B4-BE49-F238E27FC236}">
                <a16:creationId xmlns:a16="http://schemas.microsoft.com/office/drawing/2014/main" id="{CC6DCD2E-E42F-7951-9CD7-1292158FEF78}"/>
              </a:ext>
            </a:extLst>
          </p:cNvPr>
          <p:cNvPicPr>
            <a:picLocks noChangeAspect="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colorTemperature colorTemp="1500"/>
                    </a14:imgEffect>
                  </a14:imgLayer>
                </a14:imgProps>
              </a:ext>
            </a:extLst>
          </a:blip>
          <a:stretch>
            <a:fillRect/>
          </a:stretch>
        </p:blipFill>
        <p:spPr>
          <a:xfrm>
            <a:off x="13747782" y="2194919"/>
            <a:ext cx="2468162" cy="2468162"/>
          </a:xfrm>
          <a:prstGeom prst="rect">
            <a:avLst/>
          </a:prstGeom>
          <a:noFill/>
          <a:effectLst>
            <a:outerShdw blurRad="50800" dist="50800" dir="5400000" algn="ctr" rotWithShape="0">
              <a:schemeClr val="tx1"/>
            </a:outerShdw>
          </a:effectLst>
        </p:spPr>
      </p:pic>
      <p:sp>
        <p:nvSpPr>
          <p:cNvPr id="37" name="Rectangle 36">
            <a:extLst>
              <a:ext uri="{FF2B5EF4-FFF2-40B4-BE49-F238E27FC236}">
                <a16:creationId xmlns:a16="http://schemas.microsoft.com/office/drawing/2014/main" id="{B845D47D-DD80-64F4-7700-FDEAF597119F}"/>
              </a:ext>
            </a:extLst>
          </p:cNvPr>
          <p:cNvSpPr/>
          <p:nvPr/>
        </p:nvSpPr>
        <p:spPr>
          <a:xfrm>
            <a:off x="-171319" y="5659867"/>
            <a:ext cx="11483995" cy="747121"/>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0" name="Rectangle 39">
            <a:extLst>
              <a:ext uri="{FF2B5EF4-FFF2-40B4-BE49-F238E27FC236}">
                <a16:creationId xmlns:a16="http://schemas.microsoft.com/office/drawing/2014/main" id="{0AFD2310-C69A-DDD7-C225-ABD9B3613E5F}"/>
              </a:ext>
            </a:extLst>
          </p:cNvPr>
          <p:cNvSpPr/>
          <p:nvPr/>
        </p:nvSpPr>
        <p:spPr>
          <a:xfrm>
            <a:off x="-20555" y="-976958"/>
            <a:ext cx="11483995" cy="1662650"/>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1" name="Rectangle 40">
            <a:extLst>
              <a:ext uri="{FF2B5EF4-FFF2-40B4-BE49-F238E27FC236}">
                <a16:creationId xmlns:a16="http://schemas.microsoft.com/office/drawing/2014/main" id="{14EFF2BE-0598-C1BC-98E2-F582E91C342B}"/>
              </a:ext>
            </a:extLst>
          </p:cNvPr>
          <p:cNvSpPr/>
          <p:nvPr/>
        </p:nvSpPr>
        <p:spPr>
          <a:xfrm>
            <a:off x="-614135" y="6328871"/>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TextBox 9">
            <a:extLst>
              <a:ext uri="{FF2B5EF4-FFF2-40B4-BE49-F238E27FC236}">
                <a16:creationId xmlns:a16="http://schemas.microsoft.com/office/drawing/2014/main" id="{3BAD675E-25C3-2FD4-6572-4C3EA7F15432}"/>
              </a:ext>
            </a:extLst>
          </p:cNvPr>
          <p:cNvSpPr txBox="1"/>
          <p:nvPr/>
        </p:nvSpPr>
        <p:spPr>
          <a:xfrm>
            <a:off x="2891623" y="1529394"/>
            <a:ext cx="6555132" cy="2862322"/>
          </a:xfrm>
          <a:prstGeom prst="rect">
            <a:avLst/>
          </a:prstGeom>
          <a:noFill/>
        </p:spPr>
        <p:txBody>
          <a:bodyPr wrap="square">
            <a:spAutoFit/>
          </a:bodyPr>
          <a:lstStyle/>
          <a:p>
            <a:r>
              <a:rPr lang="en-US" sz="6000" dirty="0">
                <a:solidFill>
                  <a:srgbClr val="9F84BD"/>
                </a:solidFill>
                <a:latin typeface="Poppins Black" panose="00000A00000000000000" pitchFamily="2" charset="0"/>
                <a:cs typeface="Poppins Black" panose="00000A00000000000000" pitchFamily="2" charset="0"/>
              </a:rPr>
              <a:t>VIRTUAL 	DOCTOR 				ASSISTANT</a:t>
            </a:r>
            <a:endParaRPr lang="en-AE" sz="6000" dirty="0">
              <a:solidFill>
                <a:srgbClr val="9F84BD"/>
              </a:solidFill>
            </a:endParaRPr>
          </a:p>
        </p:txBody>
      </p:sp>
      <p:sp>
        <p:nvSpPr>
          <p:cNvPr id="11" name="Rectangle 10">
            <a:extLst>
              <a:ext uri="{FF2B5EF4-FFF2-40B4-BE49-F238E27FC236}">
                <a16:creationId xmlns:a16="http://schemas.microsoft.com/office/drawing/2014/main" id="{9FC7F0C5-18BE-9986-6F9B-C4276EC47593}"/>
              </a:ext>
            </a:extLst>
          </p:cNvPr>
          <p:cNvSpPr/>
          <p:nvPr/>
        </p:nvSpPr>
        <p:spPr>
          <a:xfrm>
            <a:off x="893843" y="5199948"/>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Rectangle 11">
            <a:extLst>
              <a:ext uri="{FF2B5EF4-FFF2-40B4-BE49-F238E27FC236}">
                <a16:creationId xmlns:a16="http://schemas.microsoft.com/office/drawing/2014/main" id="{4A80ECCB-9EF7-CBCD-D7CB-DEAB3F7EF2E8}"/>
              </a:ext>
            </a:extLst>
          </p:cNvPr>
          <p:cNvSpPr/>
          <p:nvPr/>
        </p:nvSpPr>
        <p:spPr>
          <a:xfrm>
            <a:off x="590156" y="4922169"/>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Rectangle 12">
            <a:extLst>
              <a:ext uri="{FF2B5EF4-FFF2-40B4-BE49-F238E27FC236}">
                <a16:creationId xmlns:a16="http://schemas.microsoft.com/office/drawing/2014/main" id="{A4E35AC8-E173-A55A-A1A5-DD474D2BA2BF}"/>
              </a:ext>
            </a:extLst>
          </p:cNvPr>
          <p:cNvSpPr/>
          <p:nvPr/>
        </p:nvSpPr>
        <p:spPr>
          <a:xfrm>
            <a:off x="221053" y="1069475"/>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 name="Rectangle 13">
            <a:extLst>
              <a:ext uri="{FF2B5EF4-FFF2-40B4-BE49-F238E27FC236}">
                <a16:creationId xmlns:a16="http://schemas.microsoft.com/office/drawing/2014/main" id="{5FC7C527-3F32-21CB-5D57-6C1D3E8C7B7B}"/>
              </a:ext>
            </a:extLst>
          </p:cNvPr>
          <p:cNvSpPr/>
          <p:nvPr/>
        </p:nvSpPr>
        <p:spPr>
          <a:xfrm>
            <a:off x="-1441224" y="757110"/>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Rectangle 15">
            <a:extLst>
              <a:ext uri="{FF2B5EF4-FFF2-40B4-BE49-F238E27FC236}">
                <a16:creationId xmlns:a16="http://schemas.microsoft.com/office/drawing/2014/main" id="{4AC0D144-2A4D-66BC-7021-BBC9A9EBAA0B}"/>
              </a:ext>
            </a:extLst>
          </p:cNvPr>
          <p:cNvSpPr/>
          <p:nvPr/>
        </p:nvSpPr>
        <p:spPr>
          <a:xfrm>
            <a:off x="-588923" y="903780"/>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6" name="Rectangle 35">
            <a:extLst>
              <a:ext uri="{FF2B5EF4-FFF2-40B4-BE49-F238E27FC236}">
                <a16:creationId xmlns:a16="http://schemas.microsoft.com/office/drawing/2014/main" id="{EB1466D3-04BF-20C8-7B00-A1E410D36271}"/>
              </a:ext>
            </a:extLst>
          </p:cNvPr>
          <p:cNvSpPr/>
          <p:nvPr/>
        </p:nvSpPr>
        <p:spPr>
          <a:xfrm>
            <a:off x="-5139620" y="4663081"/>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8" name="Rectangle 37">
            <a:extLst>
              <a:ext uri="{FF2B5EF4-FFF2-40B4-BE49-F238E27FC236}">
                <a16:creationId xmlns:a16="http://schemas.microsoft.com/office/drawing/2014/main" id="{1F48465B-25EF-4427-ABA0-8DDFAAAE93D3}"/>
              </a:ext>
            </a:extLst>
          </p:cNvPr>
          <p:cNvSpPr/>
          <p:nvPr/>
        </p:nvSpPr>
        <p:spPr>
          <a:xfrm>
            <a:off x="-1256673" y="4451663"/>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mc:AlternateContent xmlns:mc="http://schemas.openxmlformats.org/markup-compatibility/2006">
        <mc:Choice xmlns:am3d="http://schemas.microsoft.com/office/drawing/2017/model3d" Requires="am3d">
          <p:graphicFrame>
            <p:nvGraphicFramePr>
              <p:cNvPr id="39" name="3D Model 38">
                <a:extLst>
                  <a:ext uri="{FF2B5EF4-FFF2-40B4-BE49-F238E27FC236}">
                    <a16:creationId xmlns:a16="http://schemas.microsoft.com/office/drawing/2014/main" id="{52CBCB1F-7E21-78A9-1E3B-C552FB18774D}"/>
                  </a:ext>
                </a:extLst>
              </p:cNvPr>
              <p:cNvGraphicFramePr>
                <a:graphicFrameLocks noChangeAspect="1"/>
              </p:cNvGraphicFramePr>
              <p:nvPr>
                <p:extLst>
                  <p:ext uri="{D42A27DB-BD31-4B8C-83A1-F6EECF244321}">
                    <p14:modId xmlns:p14="http://schemas.microsoft.com/office/powerpoint/2010/main" val="2203718304"/>
                  </p:ext>
                </p:extLst>
              </p:nvPr>
            </p:nvGraphicFramePr>
            <p:xfrm>
              <a:off x="-3699506" y="1294767"/>
              <a:ext cx="1889446" cy="3740850"/>
            </p:xfrm>
            <a:graphic>
              <a:graphicData uri="http://schemas.microsoft.com/office/drawing/2017/model3d">
                <am3d:model3d r:embed="rId10">
                  <am3d:spPr>
                    <a:xfrm>
                      <a:off x="0" y="0"/>
                      <a:ext cx="1889446" cy="3740850"/>
                    </a:xfrm>
                    <a:prstGeom prst="rect">
                      <a:avLst/>
                    </a:prstGeom>
                  </am3d:spPr>
                  <am3d:camera>
                    <am3d:pos x="0" y="0" z="60679786"/>
                    <am3d:up dx="0" dy="36000000" dz="0"/>
                    <am3d:lookAt x="0" y="0" z="0"/>
                    <am3d:perspective fov="2700000"/>
                  </am3d:camera>
                  <am3d:trans>
                    <am3d:meterPerModelUnit n="306310" d="1000000"/>
                    <am3d:preTrans dx="-577" dy="6972808" dz="1"/>
                    <am3d:scale>
                      <am3d:sx n="1000000" d="1000000"/>
                      <am3d:sy n="1000000" d="1000000"/>
                      <am3d:sz n="1000000" d="1000000"/>
                    </am3d:scale>
                    <am3d:rot ax="790114" ay="1601033" az="359877"/>
                    <am3d:postTrans dx="0" dy="0" dz="0"/>
                  </am3d:trans>
                  <am3d:raster rName="Office3DRenderer" rVer="16.0.8326">
                    <am3d:blip r:embed="rId11"/>
                  </am3d:raster>
                  <am3d:objViewport viewportSz="424808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9" name="3D Model 38">
                <a:extLst>
                  <a:ext uri="{FF2B5EF4-FFF2-40B4-BE49-F238E27FC236}">
                    <a16:creationId xmlns:a16="http://schemas.microsoft.com/office/drawing/2014/main" id="{52CBCB1F-7E21-78A9-1E3B-C552FB18774D}"/>
                  </a:ext>
                </a:extLst>
              </p:cNvPr>
              <p:cNvPicPr>
                <a:picLocks noGrp="1" noRot="1" noChangeAspect="1" noMove="1" noResize="1" noEditPoints="1" noAdjustHandles="1" noChangeArrowheads="1" noChangeShapeType="1" noCrop="1"/>
              </p:cNvPicPr>
              <p:nvPr/>
            </p:nvPicPr>
            <p:blipFill>
              <a:blip r:embed="rId11"/>
              <a:stretch>
                <a:fillRect/>
              </a:stretch>
            </p:blipFill>
            <p:spPr>
              <a:xfrm>
                <a:off x="-3699506" y="1294767"/>
                <a:ext cx="1889446" cy="3740850"/>
              </a:xfrm>
              <a:prstGeom prst="rect">
                <a:avLst/>
              </a:prstGeom>
            </p:spPr>
          </p:pic>
        </mc:Fallback>
      </mc:AlternateContent>
      <p:sp>
        <p:nvSpPr>
          <p:cNvPr id="43" name="TextBox 42">
            <a:extLst>
              <a:ext uri="{FF2B5EF4-FFF2-40B4-BE49-F238E27FC236}">
                <a16:creationId xmlns:a16="http://schemas.microsoft.com/office/drawing/2014/main" id="{9DD3755D-5409-439F-76D8-872A5D7838AE}"/>
              </a:ext>
            </a:extLst>
          </p:cNvPr>
          <p:cNvSpPr txBox="1"/>
          <p:nvPr/>
        </p:nvSpPr>
        <p:spPr>
          <a:xfrm>
            <a:off x="7497245" y="-3865383"/>
            <a:ext cx="7154307" cy="584775"/>
          </a:xfrm>
          <a:prstGeom prst="rect">
            <a:avLst/>
          </a:prstGeom>
          <a:noFill/>
        </p:spPr>
        <p:txBody>
          <a:bodyPr wrap="square">
            <a:spAutoFit/>
          </a:bodyPr>
          <a:lstStyle/>
          <a:p>
            <a:r>
              <a:rPr lang="en-US" sz="3200" dirty="0">
                <a:solidFill>
                  <a:srgbClr val="FF2905"/>
                </a:solidFill>
                <a:latin typeface="Poppins Black" panose="00000A00000000000000" pitchFamily="2" charset="0"/>
                <a:cs typeface="Poppins Black" panose="00000A00000000000000" pitchFamily="2" charset="0"/>
              </a:rPr>
              <a:t>PROTOTYPE</a:t>
            </a:r>
            <a:endParaRPr lang="en-AE" sz="3200" dirty="0"/>
          </a:p>
        </p:txBody>
      </p:sp>
      <p:pic>
        <p:nvPicPr>
          <p:cNvPr id="42" name="Picture 41" descr="A picture containing text, gauge, device&#10;&#10;Description automatically generated">
            <a:extLst>
              <a:ext uri="{FF2B5EF4-FFF2-40B4-BE49-F238E27FC236}">
                <a16:creationId xmlns:a16="http://schemas.microsoft.com/office/drawing/2014/main" id="{402342EF-2E78-EB8B-DB98-40A561FE90B8}"/>
              </a:ext>
            </a:extLst>
          </p:cNvPr>
          <p:cNvPicPr>
            <a:picLocks noChangeAspect="1"/>
          </p:cNvPicPr>
          <p:nvPr/>
        </p:nvPicPr>
        <p:blipFill>
          <a:blip r:embed="rId12"/>
          <a:stretch>
            <a:fillRect/>
          </a:stretch>
        </p:blipFill>
        <p:spPr>
          <a:xfrm>
            <a:off x="11896194" y="608360"/>
            <a:ext cx="5136978" cy="4576580"/>
          </a:xfrm>
          <a:prstGeom prst="rect">
            <a:avLst/>
          </a:prstGeom>
        </p:spPr>
      </p:pic>
    </p:spTree>
    <p:extLst>
      <p:ext uri="{BB962C8B-B14F-4D97-AF65-F5344CB8AC3E}">
        <p14:creationId xmlns:p14="http://schemas.microsoft.com/office/powerpoint/2010/main" val="37672120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3">
            <a:extLst>
              <a:ext uri="{FF2B5EF4-FFF2-40B4-BE49-F238E27FC236}">
                <a16:creationId xmlns:a16="http://schemas.microsoft.com/office/drawing/2014/main" id="{8BA4C3CC-7D63-4F57-B9CB-AF4016B43426}"/>
              </a:ext>
            </a:extLst>
          </p:cNvPr>
          <p:cNvSpPr txBox="1"/>
          <p:nvPr/>
        </p:nvSpPr>
        <p:spPr>
          <a:xfrm>
            <a:off x="13798156" y="1557243"/>
            <a:ext cx="3881191" cy="1015663"/>
          </a:xfrm>
          <a:prstGeom prst="rect">
            <a:avLst/>
          </a:prstGeom>
          <a:noFill/>
        </p:spPr>
        <p:txBody>
          <a:bodyPr wrap="none" rtlCol="0">
            <a:spAutoFit/>
          </a:bodyPr>
          <a:lstStyle/>
          <a:p>
            <a:r>
              <a:rPr lang="en-US" sz="6000" dirty="0">
                <a:solidFill>
                  <a:srgbClr val="FF2905"/>
                </a:solidFill>
                <a:latin typeface="Poppins Black" panose="00000A00000000000000" pitchFamily="2" charset="0"/>
                <a:cs typeface="Poppins Black" panose="00000A00000000000000" pitchFamily="2" charset="0"/>
              </a:rPr>
              <a:t>PROBLEM</a:t>
            </a:r>
            <a:endParaRPr lang="en-PH" sz="6000" dirty="0">
              <a:solidFill>
                <a:srgbClr val="FF2905"/>
              </a:solidFill>
              <a:latin typeface="Poppins Black" panose="00000A00000000000000" pitchFamily="2" charset="0"/>
              <a:cs typeface="Poppins Black" panose="00000A00000000000000" pitchFamily="2" charset="0"/>
            </a:endParaRPr>
          </a:p>
        </p:txBody>
      </p:sp>
      <p:sp>
        <p:nvSpPr>
          <p:cNvPr id="5" name="!!SBT3">
            <a:extLst>
              <a:ext uri="{FF2B5EF4-FFF2-40B4-BE49-F238E27FC236}">
                <a16:creationId xmlns:a16="http://schemas.microsoft.com/office/drawing/2014/main" id="{494242A5-BAA1-4E59-B2B3-1331A49C9EF1}"/>
              </a:ext>
            </a:extLst>
          </p:cNvPr>
          <p:cNvSpPr txBox="1"/>
          <p:nvPr/>
        </p:nvSpPr>
        <p:spPr>
          <a:xfrm>
            <a:off x="13453534" y="4989135"/>
            <a:ext cx="5189809" cy="1477328"/>
          </a:xfrm>
          <a:prstGeom prst="rect">
            <a:avLst/>
          </a:prstGeom>
          <a:noFill/>
        </p:spPr>
        <p:txBody>
          <a:bodyPr wrap="square" rtlCol="0">
            <a:spAutoFit/>
          </a:bodyPr>
          <a:lstStyle/>
          <a:p>
            <a:pPr algn="just"/>
            <a:r>
              <a:rPr lang="en-US" b="0" i="0" u="none" strike="noStrike" spc="300" dirty="0">
                <a:solidFill>
                  <a:srgbClr val="6F0D3D"/>
                </a:solidFill>
                <a:effectLst/>
                <a:latin typeface="Poppins" pitchFamily="2" charset="77"/>
                <a:cs typeface="Poppins" pitchFamily="2" charset="77"/>
              </a:rPr>
              <a:t>Elderly people or patients with no access to vehicles usually second guess their doctor visits solely due to having no easy way of going to a medical facility.</a:t>
            </a:r>
            <a:endParaRPr lang="en-US" spc="300" dirty="0">
              <a:solidFill>
                <a:srgbClr val="6F0D3D"/>
              </a:solidFill>
              <a:latin typeface="Poppins" pitchFamily="2" charset="77"/>
              <a:cs typeface="Poppins" pitchFamily="2" charset="77"/>
            </a:endParaRPr>
          </a:p>
        </p:txBody>
      </p:sp>
      <p:sp>
        <p:nvSpPr>
          <p:cNvPr id="9" name="!!RC">
            <a:extLst>
              <a:ext uri="{FF2B5EF4-FFF2-40B4-BE49-F238E27FC236}">
                <a16:creationId xmlns:a16="http://schemas.microsoft.com/office/drawing/2014/main" id="{61E812E1-3223-4317-AF84-E1C7B650C28E}"/>
              </a:ext>
            </a:extLst>
          </p:cNvPr>
          <p:cNvSpPr/>
          <p:nvPr/>
        </p:nvSpPr>
        <p:spPr>
          <a:xfrm>
            <a:off x="15601205" y="-101897"/>
            <a:ext cx="6587186" cy="658718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Up Circle">
            <a:extLst>
              <a:ext uri="{FF2B5EF4-FFF2-40B4-BE49-F238E27FC236}">
                <a16:creationId xmlns:a16="http://schemas.microsoft.com/office/drawing/2014/main" id="{B54089AB-9D60-478A-8B4F-4FCE7A79732B}"/>
              </a:ext>
            </a:extLst>
          </p:cNvPr>
          <p:cNvSpPr/>
          <p:nvPr/>
        </p:nvSpPr>
        <p:spPr>
          <a:xfrm>
            <a:off x="5027569" y="-14712380"/>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OurGoals">
            <a:extLst>
              <a:ext uri="{FF2B5EF4-FFF2-40B4-BE49-F238E27FC236}">
                <a16:creationId xmlns:a16="http://schemas.microsoft.com/office/drawing/2014/main" id="{51238DC6-44E5-4421-989C-172078AAAF1D}"/>
              </a:ext>
            </a:extLst>
          </p:cNvPr>
          <p:cNvSpPr/>
          <p:nvPr/>
        </p:nvSpPr>
        <p:spPr>
          <a:xfrm>
            <a:off x="-15566002" y="-2520022"/>
            <a:ext cx="12192000" cy="1185333"/>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OUR GOALS</a:t>
            </a:r>
            <a:endParaRPr lang="en-PH" sz="6000" dirty="0">
              <a:latin typeface="Poppins Black" panose="00000A00000000000000" pitchFamily="2" charset="0"/>
              <a:cs typeface="Poppins Black" panose="00000A00000000000000" pitchFamily="2" charset="0"/>
            </a:endParaRPr>
          </a:p>
        </p:txBody>
      </p:sp>
      <p:sp>
        <p:nvSpPr>
          <p:cNvPr id="21" name="!!G1">
            <a:extLst>
              <a:ext uri="{FF2B5EF4-FFF2-40B4-BE49-F238E27FC236}">
                <a16:creationId xmlns:a16="http://schemas.microsoft.com/office/drawing/2014/main" id="{5BD813E1-C686-43AA-A022-CD2076AE1D78}"/>
              </a:ext>
            </a:extLst>
          </p:cNvPr>
          <p:cNvSpPr txBox="1"/>
          <p:nvPr/>
        </p:nvSpPr>
        <p:spPr>
          <a:xfrm>
            <a:off x="5081480" y="6916002"/>
            <a:ext cx="1930337" cy="461665"/>
          </a:xfrm>
          <a:prstGeom prst="rect">
            <a:avLst/>
          </a:prstGeom>
          <a:noFill/>
        </p:spPr>
        <p:txBody>
          <a:bodyPr wrap="none" rtlCol="0">
            <a:spAutoFit/>
          </a:bodyPr>
          <a:lstStyle/>
          <a:p>
            <a:r>
              <a:rPr lang="en-US" sz="2400" dirty="0">
                <a:latin typeface="Poppins" pitchFamily="2" charset="77"/>
                <a:cs typeface="Poppins" pitchFamily="2" charset="77"/>
              </a:rPr>
              <a:t>Saves Time</a:t>
            </a:r>
            <a:endParaRPr lang="en-PH" sz="2400" dirty="0">
              <a:latin typeface="Poppins" pitchFamily="2" charset="77"/>
              <a:cs typeface="Poppins" pitchFamily="2" charset="77"/>
            </a:endParaRPr>
          </a:p>
        </p:txBody>
      </p:sp>
      <p:sp>
        <p:nvSpPr>
          <p:cNvPr id="22" name="!!G2">
            <a:extLst>
              <a:ext uri="{FF2B5EF4-FFF2-40B4-BE49-F238E27FC236}">
                <a16:creationId xmlns:a16="http://schemas.microsoft.com/office/drawing/2014/main" id="{12CDC747-B69B-40F6-8F44-F139D6767801}"/>
              </a:ext>
            </a:extLst>
          </p:cNvPr>
          <p:cNvSpPr txBox="1"/>
          <p:nvPr/>
        </p:nvSpPr>
        <p:spPr>
          <a:xfrm>
            <a:off x="5031814" y="11720457"/>
            <a:ext cx="3704860" cy="461665"/>
          </a:xfrm>
          <a:prstGeom prst="rect">
            <a:avLst/>
          </a:prstGeom>
          <a:noFill/>
        </p:spPr>
        <p:txBody>
          <a:bodyPr wrap="none" rtlCol="0">
            <a:spAutoFit/>
          </a:bodyPr>
          <a:lstStyle/>
          <a:p>
            <a:r>
              <a:rPr lang="en-US" sz="2400" dirty="0">
                <a:latin typeface="Poppins" pitchFamily="2" charset="77"/>
                <a:cs typeface="Poppins" pitchFamily="2" charset="77"/>
              </a:rPr>
              <a:t>Decreases Nurses Task</a:t>
            </a:r>
            <a:endParaRPr lang="en-PH" sz="2400" dirty="0">
              <a:latin typeface="Poppins" pitchFamily="2" charset="77"/>
              <a:cs typeface="Poppins" pitchFamily="2" charset="77"/>
            </a:endParaRPr>
          </a:p>
        </p:txBody>
      </p:sp>
      <p:sp>
        <p:nvSpPr>
          <p:cNvPr id="23" name="!!G3">
            <a:extLst>
              <a:ext uri="{FF2B5EF4-FFF2-40B4-BE49-F238E27FC236}">
                <a16:creationId xmlns:a16="http://schemas.microsoft.com/office/drawing/2014/main" id="{DA9D7999-8DB4-41B8-9549-7CD47FA45C5D}"/>
              </a:ext>
            </a:extLst>
          </p:cNvPr>
          <p:cNvSpPr txBox="1"/>
          <p:nvPr/>
        </p:nvSpPr>
        <p:spPr>
          <a:xfrm>
            <a:off x="932869" y="11522462"/>
            <a:ext cx="4895892" cy="461665"/>
          </a:xfrm>
          <a:prstGeom prst="rect">
            <a:avLst/>
          </a:prstGeom>
          <a:noFill/>
        </p:spPr>
        <p:txBody>
          <a:bodyPr wrap="none" rtlCol="0">
            <a:spAutoFit/>
          </a:bodyPr>
          <a:lstStyle/>
          <a:p>
            <a:r>
              <a:rPr lang="en-US" sz="2400" dirty="0">
                <a:latin typeface="Poppins" pitchFamily="2" charset="77"/>
                <a:cs typeface="Poppins" pitchFamily="2" charset="77"/>
              </a:rPr>
              <a:t>Easier Access to Medical Care</a:t>
            </a:r>
            <a:endParaRPr lang="en-PH" sz="2400" dirty="0">
              <a:latin typeface="Poppins" pitchFamily="2" charset="77"/>
              <a:cs typeface="Poppins" pitchFamily="2" charset="77"/>
            </a:endParaRPr>
          </a:p>
        </p:txBody>
      </p:sp>
      <p:sp>
        <p:nvSpPr>
          <p:cNvPr id="25" name="Oval 24">
            <a:extLst>
              <a:ext uri="{FF2B5EF4-FFF2-40B4-BE49-F238E27FC236}">
                <a16:creationId xmlns:a16="http://schemas.microsoft.com/office/drawing/2014/main" id="{D67C647D-3E9C-4F59-AAB5-6772576CEC61}"/>
              </a:ext>
            </a:extLst>
          </p:cNvPr>
          <p:cNvSpPr/>
          <p:nvPr/>
        </p:nvSpPr>
        <p:spPr>
          <a:xfrm>
            <a:off x="5094070" y="7271847"/>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8" name="Oval 27">
            <a:extLst>
              <a:ext uri="{FF2B5EF4-FFF2-40B4-BE49-F238E27FC236}">
                <a16:creationId xmlns:a16="http://schemas.microsoft.com/office/drawing/2014/main" id="{77B49989-0EA8-4C71-9746-A6195214B7E0}"/>
              </a:ext>
            </a:extLst>
          </p:cNvPr>
          <p:cNvSpPr/>
          <p:nvPr/>
        </p:nvSpPr>
        <p:spPr>
          <a:xfrm>
            <a:off x="3630667" y="9216448"/>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3" name="TextBox 32">
            <a:extLst>
              <a:ext uri="{FF2B5EF4-FFF2-40B4-BE49-F238E27FC236}">
                <a16:creationId xmlns:a16="http://schemas.microsoft.com/office/drawing/2014/main" id="{6012B6C3-9509-4029-A3C7-C6730505D581}"/>
              </a:ext>
            </a:extLst>
          </p:cNvPr>
          <p:cNvSpPr txBox="1"/>
          <p:nvPr/>
        </p:nvSpPr>
        <p:spPr>
          <a:xfrm>
            <a:off x="618065" y="1437589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4" name="TextBox 33">
            <a:extLst>
              <a:ext uri="{FF2B5EF4-FFF2-40B4-BE49-F238E27FC236}">
                <a16:creationId xmlns:a16="http://schemas.microsoft.com/office/drawing/2014/main" id="{ED888D2B-A20F-4B25-87A3-317FDBC757B2}"/>
              </a:ext>
            </a:extLst>
          </p:cNvPr>
          <p:cNvSpPr txBox="1"/>
          <p:nvPr/>
        </p:nvSpPr>
        <p:spPr>
          <a:xfrm>
            <a:off x="4565104" y="15868776"/>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87229FA1-6B93-40C7-B739-E9B886DDD300}"/>
              </a:ext>
            </a:extLst>
          </p:cNvPr>
          <p:cNvSpPr txBox="1"/>
          <p:nvPr/>
        </p:nvSpPr>
        <p:spPr>
          <a:xfrm>
            <a:off x="8576737" y="1767023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 name="!!Up Circle">
            <a:extLst>
              <a:ext uri="{FF2B5EF4-FFF2-40B4-BE49-F238E27FC236}">
                <a16:creationId xmlns:a16="http://schemas.microsoft.com/office/drawing/2014/main" id="{B6C43A26-61C2-295C-45E6-BA3968D77556}"/>
              </a:ext>
            </a:extLst>
          </p:cNvPr>
          <p:cNvSpPr/>
          <p:nvPr/>
        </p:nvSpPr>
        <p:spPr>
          <a:xfrm>
            <a:off x="12117224" y="-1223386"/>
            <a:ext cx="1779378" cy="1779378"/>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6" name="Isosceles Triangle 12">
            <a:extLst>
              <a:ext uri="{FF2B5EF4-FFF2-40B4-BE49-F238E27FC236}">
                <a16:creationId xmlns:a16="http://schemas.microsoft.com/office/drawing/2014/main" id="{C2ABA2ED-7A19-5103-A170-2E3AB68CDF5A}"/>
              </a:ext>
            </a:extLst>
          </p:cNvPr>
          <p:cNvSpPr/>
          <p:nvPr/>
        </p:nvSpPr>
        <p:spPr>
          <a:xfrm>
            <a:off x="-4652241" y="-1992406"/>
            <a:ext cx="4261082" cy="1810543"/>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Up Circle">
            <a:extLst>
              <a:ext uri="{FF2B5EF4-FFF2-40B4-BE49-F238E27FC236}">
                <a16:creationId xmlns:a16="http://schemas.microsoft.com/office/drawing/2014/main" id="{96307CD0-EF1D-675F-BB51-66EFE59CF990}"/>
              </a:ext>
            </a:extLst>
          </p:cNvPr>
          <p:cNvSpPr/>
          <p:nvPr/>
        </p:nvSpPr>
        <p:spPr>
          <a:xfrm>
            <a:off x="5027567" y="-2891112"/>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LC">
            <a:extLst>
              <a:ext uri="{FF2B5EF4-FFF2-40B4-BE49-F238E27FC236}">
                <a16:creationId xmlns:a16="http://schemas.microsoft.com/office/drawing/2014/main" id="{C9DCA290-908F-4E3C-B9E9-E67691B0073C}"/>
              </a:ext>
            </a:extLst>
          </p:cNvPr>
          <p:cNvSpPr/>
          <p:nvPr/>
        </p:nvSpPr>
        <p:spPr>
          <a:xfrm>
            <a:off x="1773562" y="-1677792"/>
            <a:ext cx="686206" cy="68620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TextBox 14">
            <a:extLst>
              <a:ext uri="{FF2B5EF4-FFF2-40B4-BE49-F238E27FC236}">
                <a16:creationId xmlns:a16="http://schemas.microsoft.com/office/drawing/2014/main" id="{FAB86615-85A7-70DF-F081-DE59DCB2484C}"/>
              </a:ext>
            </a:extLst>
          </p:cNvPr>
          <p:cNvSpPr txBox="1"/>
          <p:nvPr/>
        </p:nvSpPr>
        <p:spPr>
          <a:xfrm>
            <a:off x="5097161" y="-4313569"/>
            <a:ext cx="7154307" cy="584775"/>
          </a:xfrm>
          <a:prstGeom prst="rect">
            <a:avLst/>
          </a:prstGeom>
          <a:noFill/>
        </p:spPr>
        <p:txBody>
          <a:bodyPr wrap="square">
            <a:spAutoFit/>
          </a:bodyPr>
          <a:lstStyle/>
          <a:p>
            <a:r>
              <a:rPr lang="en-US" sz="3200" dirty="0">
                <a:solidFill>
                  <a:srgbClr val="FF2905"/>
                </a:solidFill>
                <a:latin typeface="Poppins Black" panose="00000A00000000000000" pitchFamily="2" charset="0"/>
                <a:cs typeface="Poppins Black" panose="00000A00000000000000" pitchFamily="2" charset="0"/>
              </a:rPr>
              <a:t>CONSUMER PRODUCT</a:t>
            </a:r>
            <a:endParaRPr lang="en-AE" sz="3200" dirty="0"/>
          </a:p>
        </p:txBody>
      </p:sp>
      <p:sp>
        <p:nvSpPr>
          <p:cNvPr id="17" name="TextBox 16">
            <a:extLst>
              <a:ext uri="{FF2B5EF4-FFF2-40B4-BE49-F238E27FC236}">
                <a16:creationId xmlns:a16="http://schemas.microsoft.com/office/drawing/2014/main" id="{07CF15A9-83B8-F5F8-B76C-0A58C02D0235}"/>
              </a:ext>
            </a:extLst>
          </p:cNvPr>
          <p:cNvSpPr txBox="1"/>
          <p:nvPr/>
        </p:nvSpPr>
        <p:spPr>
          <a:xfrm>
            <a:off x="398302" y="-3120187"/>
            <a:ext cx="6690732" cy="1200329"/>
          </a:xfrm>
          <a:prstGeom prst="rect">
            <a:avLst/>
          </a:prstGeom>
          <a:noFill/>
        </p:spPr>
        <p:txBody>
          <a:bodyPr wrap="square">
            <a:spAutoFit/>
          </a:bodyPr>
          <a:lstStyle/>
          <a:p>
            <a:pPr algn="just"/>
            <a:r>
              <a:rPr lang="en-US" b="0" i="0" u="none" strike="noStrike" spc="300" dirty="0">
                <a:solidFill>
                  <a:srgbClr val="000000"/>
                </a:solidFill>
                <a:effectLst/>
                <a:latin typeface="Poppins" pitchFamily="2" charset="77"/>
                <a:cs typeface="Poppins" pitchFamily="2" charset="77"/>
              </a:rPr>
              <a:t>Our solution provides patients with ease </a:t>
            </a:r>
          </a:p>
          <a:p>
            <a:pPr algn="just"/>
            <a:r>
              <a:rPr lang="en-US" b="0" i="0" u="none" strike="noStrike" spc="300" dirty="0">
                <a:solidFill>
                  <a:srgbClr val="000000"/>
                </a:solidFill>
                <a:effectLst/>
                <a:latin typeface="Poppins" pitchFamily="2" charset="77"/>
                <a:cs typeface="Poppins" pitchFamily="2" charset="77"/>
              </a:rPr>
              <a:t>of communication with the doctor and</a:t>
            </a:r>
          </a:p>
          <a:p>
            <a:pPr algn="just"/>
            <a:r>
              <a:rPr lang="en-US" b="0" i="0" u="none" strike="noStrike" spc="300" dirty="0">
                <a:solidFill>
                  <a:srgbClr val="000000"/>
                </a:solidFill>
                <a:effectLst/>
                <a:latin typeface="Poppins" pitchFamily="2" charset="77"/>
                <a:cs typeface="Poppins" pitchFamily="2" charset="77"/>
              </a:rPr>
              <a:t> eliminates the first step of a doctor’s </a:t>
            </a:r>
          </a:p>
          <a:p>
            <a:pPr algn="just"/>
            <a:r>
              <a:rPr lang="en-US" b="0" i="0" u="none" strike="noStrike" spc="300" dirty="0">
                <a:solidFill>
                  <a:srgbClr val="000000"/>
                </a:solidFill>
                <a:effectLst/>
                <a:latin typeface="Poppins" pitchFamily="2" charset="77"/>
                <a:cs typeface="Poppins" pitchFamily="2" charset="77"/>
              </a:rPr>
              <a:t>appointment using pulse and temperature.</a:t>
            </a:r>
            <a:endParaRPr lang="en-US" spc="300" dirty="0">
              <a:solidFill>
                <a:srgbClr val="6F0D3D"/>
              </a:solidFill>
              <a:latin typeface="Poppins" pitchFamily="2" charset="77"/>
              <a:cs typeface="Poppins" pitchFamily="2" charset="77"/>
            </a:endParaRPr>
          </a:p>
        </p:txBody>
      </p:sp>
      <p:pic>
        <p:nvPicPr>
          <p:cNvPr id="18" name="Picture 17" descr="Shape&#10;&#10;Description automatically generated with low confidence">
            <a:extLst>
              <a:ext uri="{FF2B5EF4-FFF2-40B4-BE49-F238E27FC236}">
                <a16:creationId xmlns:a16="http://schemas.microsoft.com/office/drawing/2014/main" id="{CC6DCD2E-E42F-7951-9CD7-1292158FEF78}"/>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500"/>
                    </a14:imgEffect>
                  </a14:imgLayer>
                </a14:imgProps>
              </a:ext>
            </a:extLst>
          </a:blip>
          <a:stretch>
            <a:fillRect/>
          </a:stretch>
        </p:blipFill>
        <p:spPr>
          <a:xfrm>
            <a:off x="13747782" y="2194919"/>
            <a:ext cx="2468162" cy="2468162"/>
          </a:xfrm>
          <a:prstGeom prst="rect">
            <a:avLst/>
          </a:prstGeom>
          <a:noFill/>
          <a:effectLst>
            <a:outerShdw blurRad="50800" dist="50800" dir="5400000" algn="ctr" rotWithShape="0">
              <a:schemeClr val="tx1"/>
            </a:outerShdw>
          </a:effectLst>
        </p:spPr>
      </p:pic>
      <p:sp>
        <p:nvSpPr>
          <p:cNvPr id="37" name="Rectangle 36">
            <a:extLst>
              <a:ext uri="{FF2B5EF4-FFF2-40B4-BE49-F238E27FC236}">
                <a16:creationId xmlns:a16="http://schemas.microsoft.com/office/drawing/2014/main" id="{B845D47D-DD80-64F4-7700-FDEAF597119F}"/>
              </a:ext>
            </a:extLst>
          </p:cNvPr>
          <p:cNvSpPr/>
          <p:nvPr/>
        </p:nvSpPr>
        <p:spPr>
          <a:xfrm>
            <a:off x="-104412" y="5659867"/>
            <a:ext cx="13044038" cy="747121"/>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0" name="Rectangle 39">
            <a:extLst>
              <a:ext uri="{FF2B5EF4-FFF2-40B4-BE49-F238E27FC236}">
                <a16:creationId xmlns:a16="http://schemas.microsoft.com/office/drawing/2014/main" id="{0AFD2310-C69A-DDD7-C225-ABD9B3613E5F}"/>
              </a:ext>
            </a:extLst>
          </p:cNvPr>
          <p:cNvSpPr/>
          <p:nvPr/>
        </p:nvSpPr>
        <p:spPr>
          <a:xfrm>
            <a:off x="1196008" y="-902442"/>
            <a:ext cx="11483995" cy="1662650"/>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1" name="Rectangle 40">
            <a:extLst>
              <a:ext uri="{FF2B5EF4-FFF2-40B4-BE49-F238E27FC236}">
                <a16:creationId xmlns:a16="http://schemas.microsoft.com/office/drawing/2014/main" id="{14EFF2BE-0598-C1BC-98E2-F582E91C342B}"/>
              </a:ext>
            </a:extLst>
          </p:cNvPr>
          <p:cNvSpPr/>
          <p:nvPr/>
        </p:nvSpPr>
        <p:spPr>
          <a:xfrm>
            <a:off x="-547228" y="6328871"/>
            <a:ext cx="13044038"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TextBox 9">
            <a:extLst>
              <a:ext uri="{FF2B5EF4-FFF2-40B4-BE49-F238E27FC236}">
                <a16:creationId xmlns:a16="http://schemas.microsoft.com/office/drawing/2014/main" id="{3BAD675E-25C3-2FD4-6572-4C3EA7F15432}"/>
              </a:ext>
            </a:extLst>
          </p:cNvPr>
          <p:cNvSpPr txBox="1"/>
          <p:nvPr/>
        </p:nvSpPr>
        <p:spPr>
          <a:xfrm>
            <a:off x="12191729" y="1529394"/>
            <a:ext cx="6555132" cy="2862322"/>
          </a:xfrm>
          <a:prstGeom prst="rect">
            <a:avLst/>
          </a:prstGeom>
          <a:noFill/>
        </p:spPr>
        <p:txBody>
          <a:bodyPr wrap="square">
            <a:spAutoFit/>
          </a:bodyPr>
          <a:lstStyle/>
          <a:p>
            <a:r>
              <a:rPr lang="en-US" sz="6000" dirty="0">
                <a:solidFill>
                  <a:srgbClr val="9F84BD"/>
                </a:solidFill>
                <a:latin typeface="Poppins Black" panose="00000A00000000000000" pitchFamily="2" charset="0"/>
                <a:cs typeface="Poppins Black" panose="00000A00000000000000" pitchFamily="2" charset="0"/>
              </a:rPr>
              <a:t>VIRTUAL 	DOCTOR 				ASSISANT</a:t>
            </a:r>
            <a:endParaRPr lang="en-AE" sz="6000" dirty="0">
              <a:solidFill>
                <a:srgbClr val="9F84BD"/>
              </a:solidFill>
            </a:endParaRPr>
          </a:p>
        </p:txBody>
      </p:sp>
      <p:sp>
        <p:nvSpPr>
          <p:cNvPr id="11" name="Rectangle 10">
            <a:extLst>
              <a:ext uri="{FF2B5EF4-FFF2-40B4-BE49-F238E27FC236}">
                <a16:creationId xmlns:a16="http://schemas.microsoft.com/office/drawing/2014/main" id="{9FC7F0C5-18BE-9986-6F9B-C4276EC47593}"/>
              </a:ext>
            </a:extLst>
          </p:cNvPr>
          <p:cNvSpPr/>
          <p:nvPr/>
        </p:nvSpPr>
        <p:spPr>
          <a:xfrm>
            <a:off x="18713466" y="5199948"/>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Rectangle 11">
            <a:extLst>
              <a:ext uri="{FF2B5EF4-FFF2-40B4-BE49-F238E27FC236}">
                <a16:creationId xmlns:a16="http://schemas.microsoft.com/office/drawing/2014/main" id="{4A80ECCB-9EF7-CBCD-D7CB-DEAB3F7EF2E8}"/>
              </a:ext>
            </a:extLst>
          </p:cNvPr>
          <p:cNvSpPr/>
          <p:nvPr/>
        </p:nvSpPr>
        <p:spPr>
          <a:xfrm>
            <a:off x="18409779" y="4922169"/>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Rectangle 12">
            <a:extLst>
              <a:ext uri="{FF2B5EF4-FFF2-40B4-BE49-F238E27FC236}">
                <a16:creationId xmlns:a16="http://schemas.microsoft.com/office/drawing/2014/main" id="{A4E35AC8-E173-A55A-A1A5-DD474D2BA2BF}"/>
              </a:ext>
            </a:extLst>
          </p:cNvPr>
          <p:cNvSpPr/>
          <p:nvPr/>
        </p:nvSpPr>
        <p:spPr>
          <a:xfrm>
            <a:off x="18040676" y="1069475"/>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 name="Rectangle 13">
            <a:extLst>
              <a:ext uri="{FF2B5EF4-FFF2-40B4-BE49-F238E27FC236}">
                <a16:creationId xmlns:a16="http://schemas.microsoft.com/office/drawing/2014/main" id="{5FC7C527-3F32-21CB-5D57-6C1D3E8C7B7B}"/>
              </a:ext>
            </a:extLst>
          </p:cNvPr>
          <p:cNvSpPr/>
          <p:nvPr/>
        </p:nvSpPr>
        <p:spPr>
          <a:xfrm>
            <a:off x="16378399" y="757110"/>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Rectangle 15">
            <a:extLst>
              <a:ext uri="{FF2B5EF4-FFF2-40B4-BE49-F238E27FC236}">
                <a16:creationId xmlns:a16="http://schemas.microsoft.com/office/drawing/2014/main" id="{4AC0D144-2A4D-66BC-7021-BBC9A9EBAA0B}"/>
              </a:ext>
            </a:extLst>
          </p:cNvPr>
          <p:cNvSpPr/>
          <p:nvPr/>
        </p:nvSpPr>
        <p:spPr>
          <a:xfrm>
            <a:off x="17230700" y="903780"/>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6" name="Rectangle 35">
            <a:extLst>
              <a:ext uri="{FF2B5EF4-FFF2-40B4-BE49-F238E27FC236}">
                <a16:creationId xmlns:a16="http://schemas.microsoft.com/office/drawing/2014/main" id="{EB1466D3-04BF-20C8-7B00-A1E410D36271}"/>
              </a:ext>
            </a:extLst>
          </p:cNvPr>
          <p:cNvSpPr/>
          <p:nvPr/>
        </p:nvSpPr>
        <p:spPr>
          <a:xfrm>
            <a:off x="12680003" y="4663081"/>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8" name="Rectangle 37">
            <a:extLst>
              <a:ext uri="{FF2B5EF4-FFF2-40B4-BE49-F238E27FC236}">
                <a16:creationId xmlns:a16="http://schemas.microsoft.com/office/drawing/2014/main" id="{1F48465B-25EF-4427-ABA0-8DDFAAAE93D3}"/>
              </a:ext>
            </a:extLst>
          </p:cNvPr>
          <p:cNvSpPr/>
          <p:nvPr/>
        </p:nvSpPr>
        <p:spPr>
          <a:xfrm>
            <a:off x="16562950" y="4451663"/>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mc:AlternateContent xmlns:mc="http://schemas.openxmlformats.org/markup-compatibility/2006">
        <mc:Choice xmlns:am3d="http://schemas.microsoft.com/office/drawing/2017/model3d" Requires="am3d">
          <p:graphicFrame>
            <p:nvGraphicFramePr>
              <p:cNvPr id="39" name="3D Model 38">
                <a:extLst>
                  <a:ext uri="{FF2B5EF4-FFF2-40B4-BE49-F238E27FC236}">
                    <a16:creationId xmlns:a16="http://schemas.microsoft.com/office/drawing/2014/main" id="{FCA45E37-2C01-12C0-C7CD-9B8160CC49C8}"/>
                  </a:ext>
                </a:extLst>
              </p:cNvPr>
              <p:cNvGraphicFramePr>
                <a:graphicFrameLocks noChangeAspect="1"/>
              </p:cNvGraphicFramePr>
              <p:nvPr>
                <p:extLst>
                  <p:ext uri="{D42A27DB-BD31-4B8C-83A1-F6EECF244321}">
                    <p14:modId xmlns:p14="http://schemas.microsoft.com/office/powerpoint/2010/main" val="2602318034"/>
                  </p:ext>
                </p:extLst>
              </p:nvPr>
            </p:nvGraphicFramePr>
            <p:xfrm>
              <a:off x="1422430" y="1047910"/>
              <a:ext cx="1889446" cy="3740850"/>
            </p:xfrm>
            <a:graphic>
              <a:graphicData uri="http://schemas.microsoft.com/office/drawing/2017/model3d">
                <am3d:model3d r:embed="rId4">
                  <am3d:spPr>
                    <a:xfrm>
                      <a:off x="0" y="0"/>
                      <a:ext cx="1889446" cy="3740850"/>
                    </a:xfrm>
                    <a:prstGeom prst="rect">
                      <a:avLst/>
                    </a:prstGeom>
                  </am3d:spPr>
                  <am3d:camera>
                    <am3d:pos x="0" y="0" z="60679786"/>
                    <am3d:up dx="0" dy="36000000" dz="0"/>
                    <am3d:lookAt x="0" y="0" z="0"/>
                    <am3d:perspective fov="2700000"/>
                  </am3d:camera>
                  <am3d:trans>
                    <am3d:meterPerModelUnit n="306310" d="1000000"/>
                    <am3d:preTrans dx="-577" dy="6972808" dz="1"/>
                    <am3d:scale>
                      <am3d:sx n="1000000" d="1000000"/>
                      <am3d:sy n="1000000" d="1000000"/>
                      <am3d:sz n="1000000" d="1000000"/>
                    </am3d:scale>
                    <am3d:rot ax="790114" ay="1601033" az="359877"/>
                    <am3d:postTrans dx="0" dy="0" dz="0"/>
                  </am3d:trans>
                  <am3d:raster rName="Office3DRenderer" rVer="16.0.8326">
                    <am3d:blip r:embed="rId5"/>
                  </am3d:raster>
                  <am3d:objViewport viewportSz="424808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9" name="3D Model 38">
                <a:extLst>
                  <a:ext uri="{FF2B5EF4-FFF2-40B4-BE49-F238E27FC236}">
                    <a16:creationId xmlns:a16="http://schemas.microsoft.com/office/drawing/2014/main" id="{FCA45E37-2C01-12C0-C7CD-9B8160CC49C8}"/>
                  </a:ext>
                </a:extLst>
              </p:cNvPr>
              <p:cNvPicPr>
                <a:picLocks noGrp="1" noRot="1" noChangeAspect="1" noMove="1" noResize="1" noEditPoints="1" noAdjustHandles="1" noChangeArrowheads="1" noChangeShapeType="1" noCrop="1"/>
              </p:cNvPicPr>
              <p:nvPr/>
            </p:nvPicPr>
            <p:blipFill>
              <a:blip r:embed="rId5"/>
              <a:stretch>
                <a:fillRect/>
              </a:stretch>
            </p:blipFill>
            <p:spPr>
              <a:xfrm>
                <a:off x="1422430" y="1047910"/>
                <a:ext cx="1889446" cy="3740850"/>
              </a:xfrm>
              <a:prstGeom prst="rect">
                <a:avLst/>
              </a:prstGeom>
            </p:spPr>
          </p:pic>
        </mc:Fallback>
      </mc:AlternateContent>
      <p:sp>
        <p:nvSpPr>
          <p:cNvPr id="43" name="TextBox 42">
            <a:extLst>
              <a:ext uri="{FF2B5EF4-FFF2-40B4-BE49-F238E27FC236}">
                <a16:creationId xmlns:a16="http://schemas.microsoft.com/office/drawing/2014/main" id="{16F1FE60-2259-558F-9967-CA97724103DD}"/>
              </a:ext>
            </a:extLst>
          </p:cNvPr>
          <p:cNvSpPr txBox="1"/>
          <p:nvPr/>
        </p:nvSpPr>
        <p:spPr>
          <a:xfrm>
            <a:off x="-2877015" y="3434576"/>
            <a:ext cx="184731" cy="1015663"/>
          </a:xfrm>
          <a:prstGeom prst="rect">
            <a:avLst/>
          </a:prstGeom>
          <a:noFill/>
        </p:spPr>
        <p:txBody>
          <a:bodyPr wrap="none" rtlCol="0">
            <a:spAutoFit/>
          </a:bodyPr>
          <a:lstStyle/>
          <a:p>
            <a:endParaRPr lang="en-AE" sz="6000" dirty="0"/>
          </a:p>
        </p:txBody>
      </p:sp>
      <p:sp>
        <p:nvSpPr>
          <p:cNvPr id="44" name="TextBox 43">
            <a:extLst>
              <a:ext uri="{FF2B5EF4-FFF2-40B4-BE49-F238E27FC236}">
                <a16:creationId xmlns:a16="http://schemas.microsoft.com/office/drawing/2014/main" id="{6701F978-AC05-09B9-A51F-DE92937B40A6}"/>
              </a:ext>
            </a:extLst>
          </p:cNvPr>
          <p:cNvSpPr txBox="1"/>
          <p:nvPr/>
        </p:nvSpPr>
        <p:spPr>
          <a:xfrm>
            <a:off x="311628" y="4869211"/>
            <a:ext cx="7154307" cy="584775"/>
          </a:xfrm>
          <a:prstGeom prst="rect">
            <a:avLst/>
          </a:prstGeom>
          <a:noFill/>
        </p:spPr>
        <p:txBody>
          <a:bodyPr wrap="square">
            <a:spAutoFit/>
          </a:bodyPr>
          <a:lstStyle/>
          <a:p>
            <a:r>
              <a:rPr lang="en-US" sz="3200" dirty="0">
                <a:solidFill>
                  <a:srgbClr val="740F40"/>
                </a:solidFill>
                <a:latin typeface="Poppins Black" panose="00000A00000000000000" pitchFamily="2" charset="0"/>
                <a:cs typeface="Poppins Black" panose="00000A00000000000000" pitchFamily="2" charset="0"/>
              </a:rPr>
              <a:t>CONSUMER PRODUCT</a:t>
            </a:r>
            <a:endParaRPr lang="en-AE" sz="3200" dirty="0">
              <a:solidFill>
                <a:srgbClr val="740F40"/>
              </a:solidFill>
            </a:endParaRPr>
          </a:p>
        </p:txBody>
      </p:sp>
      <p:sp>
        <p:nvSpPr>
          <p:cNvPr id="45" name="TextBox 44">
            <a:extLst>
              <a:ext uri="{FF2B5EF4-FFF2-40B4-BE49-F238E27FC236}">
                <a16:creationId xmlns:a16="http://schemas.microsoft.com/office/drawing/2014/main" id="{8FF8EBC1-B528-97AA-24E9-90E8ACB3839F}"/>
              </a:ext>
            </a:extLst>
          </p:cNvPr>
          <p:cNvSpPr txBox="1"/>
          <p:nvPr/>
        </p:nvSpPr>
        <p:spPr>
          <a:xfrm>
            <a:off x="8576737" y="4967120"/>
            <a:ext cx="7154307" cy="584775"/>
          </a:xfrm>
          <a:prstGeom prst="rect">
            <a:avLst/>
          </a:prstGeom>
          <a:noFill/>
        </p:spPr>
        <p:txBody>
          <a:bodyPr wrap="square">
            <a:spAutoFit/>
          </a:bodyPr>
          <a:lstStyle/>
          <a:p>
            <a:r>
              <a:rPr lang="en-US" sz="3200" dirty="0">
                <a:solidFill>
                  <a:srgbClr val="740F40"/>
                </a:solidFill>
                <a:latin typeface="Poppins Black" panose="00000A00000000000000" pitchFamily="2" charset="0"/>
                <a:cs typeface="Poppins Black" panose="00000A00000000000000" pitchFamily="2" charset="0"/>
              </a:rPr>
              <a:t>PROTOTYPE</a:t>
            </a:r>
            <a:endParaRPr lang="en-AE" sz="3200" dirty="0">
              <a:solidFill>
                <a:srgbClr val="740F40"/>
              </a:solidFill>
            </a:endParaRPr>
          </a:p>
        </p:txBody>
      </p:sp>
      <p:sp>
        <p:nvSpPr>
          <p:cNvPr id="46" name="TextBox 45">
            <a:extLst>
              <a:ext uri="{FF2B5EF4-FFF2-40B4-BE49-F238E27FC236}">
                <a16:creationId xmlns:a16="http://schemas.microsoft.com/office/drawing/2014/main" id="{2EFF5B4D-AEEE-6FFA-AC17-DD4803E24959}"/>
              </a:ext>
            </a:extLst>
          </p:cNvPr>
          <p:cNvSpPr txBox="1"/>
          <p:nvPr/>
        </p:nvSpPr>
        <p:spPr>
          <a:xfrm>
            <a:off x="-7447064" y="166717"/>
            <a:ext cx="7581619" cy="1938992"/>
          </a:xfrm>
          <a:prstGeom prst="rect">
            <a:avLst/>
          </a:prstGeom>
          <a:noFill/>
        </p:spPr>
        <p:txBody>
          <a:bodyPr wrap="square">
            <a:spAutoFit/>
          </a:bodyPr>
          <a:lstStyle/>
          <a:p>
            <a:r>
              <a:rPr lang="en-US" sz="6000" dirty="0">
                <a:solidFill>
                  <a:srgbClr val="9F84BD"/>
                </a:solidFill>
                <a:latin typeface="Poppins Black" panose="00000A00000000000000" pitchFamily="2" charset="0"/>
                <a:cs typeface="Poppins Black" panose="00000A00000000000000" pitchFamily="2" charset="0"/>
              </a:rPr>
              <a:t>KEY FUNCTIONALITIES</a:t>
            </a:r>
            <a:endParaRPr lang="en-AE" sz="6000" dirty="0">
              <a:solidFill>
                <a:srgbClr val="9F84BD"/>
              </a:solidFill>
            </a:endParaRPr>
          </a:p>
        </p:txBody>
      </p:sp>
      <p:sp>
        <p:nvSpPr>
          <p:cNvPr id="47" name="Oval 46">
            <a:extLst>
              <a:ext uri="{FF2B5EF4-FFF2-40B4-BE49-F238E27FC236}">
                <a16:creationId xmlns:a16="http://schemas.microsoft.com/office/drawing/2014/main" id="{42ADF6D0-BE4B-66E7-48CA-8B214DCB2F85}"/>
              </a:ext>
            </a:extLst>
          </p:cNvPr>
          <p:cNvSpPr/>
          <p:nvPr/>
        </p:nvSpPr>
        <p:spPr>
          <a:xfrm>
            <a:off x="5990175" y="9666104"/>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49" name="Picture 48" descr="Icon&#10;&#10;Description automatically generated">
            <a:extLst>
              <a:ext uri="{FF2B5EF4-FFF2-40B4-BE49-F238E27FC236}">
                <a16:creationId xmlns:a16="http://schemas.microsoft.com/office/drawing/2014/main" id="{EFFDF888-405C-AC7C-A4F0-BC92F2525986}"/>
              </a:ext>
            </a:extLst>
          </p:cNvPr>
          <p:cNvPicPr>
            <a:picLocks noChangeAspect="1"/>
          </p:cNvPicPr>
          <p:nvPr/>
        </p:nvPicPr>
        <p:blipFill>
          <a:blip r:embed="rId6"/>
          <a:stretch>
            <a:fillRect/>
          </a:stretch>
        </p:blipFill>
        <p:spPr>
          <a:xfrm>
            <a:off x="5489913" y="7696155"/>
            <a:ext cx="1212173" cy="1212173"/>
          </a:xfrm>
          <a:prstGeom prst="rect">
            <a:avLst/>
          </a:prstGeom>
        </p:spPr>
      </p:pic>
      <p:pic>
        <p:nvPicPr>
          <p:cNvPr id="51" name="Picture 50" descr="Icon&#10;&#10;Description automatically generated">
            <a:extLst>
              <a:ext uri="{FF2B5EF4-FFF2-40B4-BE49-F238E27FC236}">
                <a16:creationId xmlns:a16="http://schemas.microsoft.com/office/drawing/2014/main" id="{F22A52B4-9A0E-1592-0F8D-11F52B9C4F38}"/>
              </a:ext>
            </a:extLst>
          </p:cNvPr>
          <p:cNvPicPr>
            <a:picLocks noChangeAspect="1"/>
          </p:cNvPicPr>
          <p:nvPr/>
        </p:nvPicPr>
        <p:blipFill>
          <a:blip r:embed="rId7"/>
          <a:stretch>
            <a:fillRect/>
          </a:stretch>
        </p:blipFill>
        <p:spPr>
          <a:xfrm>
            <a:off x="6232268" y="9961195"/>
            <a:ext cx="1463441" cy="1463441"/>
          </a:xfrm>
          <a:prstGeom prst="rect">
            <a:avLst/>
          </a:prstGeom>
        </p:spPr>
      </p:pic>
      <p:pic>
        <p:nvPicPr>
          <p:cNvPr id="53" name="Picture 52" descr="Icon&#10;&#10;Description automatically generated">
            <a:extLst>
              <a:ext uri="{FF2B5EF4-FFF2-40B4-BE49-F238E27FC236}">
                <a16:creationId xmlns:a16="http://schemas.microsoft.com/office/drawing/2014/main" id="{37B00CD0-F752-32C7-A674-32D6BE019E31}"/>
              </a:ext>
            </a:extLst>
          </p:cNvPr>
          <p:cNvPicPr>
            <a:picLocks noChangeAspect="1"/>
          </p:cNvPicPr>
          <p:nvPr/>
        </p:nvPicPr>
        <p:blipFill>
          <a:blip r:embed="rId8"/>
          <a:stretch>
            <a:fillRect/>
          </a:stretch>
        </p:blipFill>
        <p:spPr>
          <a:xfrm>
            <a:off x="3871472" y="9445291"/>
            <a:ext cx="1477329" cy="1477329"/>
          </a:xfrm>
          <a:prstGeom prst="rect">
            <a:avLst/>
          </a:prstGeom>
        </p:spPr>
      </p:pic>
      <p:pic>
        <p:nvPicPr>
          <p:cNvPr id="42" name="Picture 41" descr="A picture containing text, gauge, device&#10;&#10;Description automatically generated">
            <a:extLst>
              <a:ext uri="{FF2B5EF4-FFF2-40B4-BE49-F238E27FC236}">
                <a16:creationId xmlns:a16="http://schemas.microsoft.com/office/drawing/2014/main" id="{3DD3EF13-7A65-DBD0-16B9-C6159B7C828F}"/>
              </a:ext>
            </a:extLst>
          </p:cNvPr>
          <p:cNvPicPr>
            <a:picLocks noChangeAspect="1"/>
          </p:cNvPicPr>
          <p:nvPr/>
        </p:nvPicPr>
        <p:blipFill>
          <a:blip r:embed="rId9"/>
          <a:stretch>
            <a:fillRect/>
          </a:stretch>
        </p:blipFill>
        <p:spPr>
          <a:xfrm>
            <a:off x="7329099" y="343867"/>
            <a:ext cx="5136978" cy="4576580"/>
          </a:xfrm>
          <a:prstGeom prst="rect">
            <a:avLst/>
          </a:prstGeom>
        </p:spPr>
      </p:pic>
      <p:sp>
        <p:nvSpPr>
          <p:cNvPr id="2" name="Isosceles Triangle 12">
            <a:extLst>
              <a:ext uri="{FF2B5EF4-FFF2-40B4-BE49-F238E27FC236}">
                <a16:creationId xmlns:a16="http://schemas.microsoft.com/office/drawing/2014/main" id="{7659059C-9F28-2A96-58E8-CE7F43D96D10}"/>
              </a:ext>
            </a:extLst>
          </p:cNvPr>
          <p:cNvSpPr/>
          <p:nvPr/>
        </p:nvSpPr>
        <p:spPr>
          <a:xfrm rot="19575290">
            <a:off x="-3076976" y="-2150883"/>
            <a:ext cx="3980904" cy="2472340"/>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631754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3FB29F-9EE4-4DFE-B746-EB63CD592004}"/>
              </a:ext>
            </a:extLst>
          </p:cNvPr>
          <p:cNvSpPr/>
          <p:nvPr/>
        </p:nvSpPr>
        <p:spPr>
          <a:xfrm>
            <a:off x="-7167664" y="8650403"/>
            <a:ext cx="4705350" cy="6858000"/>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 name="!!ST3">
            <a:extLst>
              <a:ext uri="{FF2B5EF4-FFF2-40B4-BE49-F238E27FC236}">
                <a16:creationId xmlns:a16="http://schemas.microsoft.com/office/drawing/2014/main" id="{8BA4C3CC-7D63-4F57-B9CB-AF4016B43426}"/>
              </a:ext>
            </a:extLst>
          </p:cNvPr>
          <p:cNvSpPr txBox="1"/>
          <p:nvPr/>
        </p:nvSpPr>
        <p:spPr>
          <a:xfrm>
            <a:off x="13798156" y="1557243"/>
            <a:ext cx="3881191" cy="1015663"/>
          </a:xfrm>
          <a:prstGeom prst="rect">
            <a:avLst/>
          </a:prstGeom>
          <a:noFill/>
        </p:spPr>
        <p:txBody>
          <a:bodyPr wrap="none" rtlCol="0">
            <a:spAutoFit/>
          </a:bodyPr>
          <a:lstStyle/>
          <a:p>
            <a:r>
              <a:rPr lang="en-US" sz="6000" dirty="0">
                <a:solidFill>
                  <a:srgbClr val="FF2905"/>
                </a:solidFill>
                <a:latin typeface="Poppins Black" panose="00000A00000000000000" pitchFamily="2" charset="0"/>
                <a:cs typeface="Poppins Black" panose="00000A00000000000000" pitchFamily="2" charset="0"/>
              </a:rPr>
              <a:t>PROBLEM</a:t>
            </a:r>
            <a:endParaRPr lang="en-PH" sz="6000" dirty="0">
              <a:solidFill>
                <a:srgbClr val="FF2905"/>
              </a:solidFill>
              <a:latin typeface="Poppins Black" panose="00000A00000000000000" pitchFamily="2" charset="0"/>
              <a:cs typeface="Poppins Black" panose="00000A00000000000000" pitchFamily="2" charset="0"/>
            </a:endParaRPr>
          </a:p>
        </p:txBody>
      </p:sp>
      <p:sp>
        <p:nvSpPr>
          <p:cNvPr id="5" name="!!SBT3">
            <a:extLst>
              <a:ext uri="{FF2B5EF4-FFF2-40B4-BE49-F238E27FC236}">
                <a16:creationId xmlns:a16="http://schemas.microsoft.com/office/drawing/2014/main" id="{494242A5-BAA1-4E59-B2B3-1331A49C9EF1}"/>
              </a:ext>
            </a:extLst>
          </p:cNvPr>
          <p:cNvSpPr txBox="1"/>
          <p:nvPr/>
        </p:nvSpPr>
        <p:spPr>
          <a:xfrm>
            <a:off x="13453534" y="4989135"/>
            <a:ext cx="5189809" cy="1477328"/>
          </a:xfrm>
          <a:prstGeom prst="rect">
            <a:avLst/>
          </a:prstGeom>
          <a:noFill/>
        </p:spPr>
        <p:txBody>
          <a:bodyPr wrap="square" rtlCol="0">
            <a:spAutoFit/>
          </a:bodyPr>
          <a:lstStyle/>
          <a:p>
            <a:pPr algn="just"/>
            <a:r>
              <a:rPr lang="en-US" b="0" i="0" u="none" strike="noStrike" spc="300" dirty="0">
                <a:solidFill>
                  <a:srgbClr val="6F0D3D"/>
                </a:solidFill>
                <a:effectLst/>
                <a:latin typeface="Poppins" pitchFamily="2" charset="77"/>
                <a:cs typeface="Poppins" pitchFamily="2" charset="77"/>
              </a:rPr>
              <a:t>Elderly people or patients with no access to vehicles usually second guess their doctor visits solely due to having no easy way of going to a medical facility.</a:t>
            </a:r>
            <a:endParaRPr lang="en-US" spc="300" dirty="0">
              <a:solidFill>
                <a:srgbClr val="6F0D3D"/>
              </a:solidFill>
              <a:latin typeface="Poppins" pitchFamily="2" charset="77"/>
              <a:cs typeface="Poppins" pitchFamily="2" charset="77"/>
            </a:endParaRPr>
          </a:p>
        </p:txBody>
      </p:sp>
      <p:sp>
        <p:nvSpPr>
          <p:cNvPr id="9" name="!!RC">
            <a:extLst>
              <a:ext uri="{FF2B5EF4-FFF2-40B4-BE49-F238E27FC236}">
                <a16:creationId xmlns:a16="http://schemas.microsoft.com/office/drawing/2014/main" id="{61E812E1-3223-4317-AF84-E1C7B650C28E}"/>
              </a:ext>
            </a:extLst>
          </p:cNvPr>
          <p:cNvSpPr/>
          <p:nvPr/>
        </p:nvSpPr>
        <p:spPr>
          <a:xfrm>
            <a:off x="15601205" y="-101897"/>
            <a:ext cx="6587186" cy="658718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Up Circle">
            <a:extLst>
              <a:ext uri="{FF2B5EF4-FFF2-40B4-BE49-F238E27FC236}">
                <a16:creationId xmlns:a16="http://schemas.microsoft.com/office/drawing/2014/main" id="{B54089AB-9D60-478A-8B4F-4FCE7A79732B}"/>
              </a:ext>
            </a:extLst>
          </p:cNvPr>
          <p:cNvSpPr/>
          <p:nvPr/>
        </p:nvSpPr>
        <p:spPr>
          <a:xfrm>
            <a:off x="5027569" y="-14712380"/>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0" name="!!OurGoals">
            <a:extLst>
              <a:ext uri="{FF2B5EF4-FFF2-40B4-BE49-F238E27FC236}">
                <a16:creationId xmlns:a16="http://schemas.microsoft.com/office/drawing/2014/main" id="{51238DC6-44E5-4421-989C-172078AAAF1D}"/>
              </a:ext>
            </a:extLst>
          </p:cNvPr>
          <p:cNvSpPr/>
          <p:nvPr/>
        </p:nvSpPr>
        <p:spPr>
          <a:xfrm>
            <a:off x="-15566002" y="-2520022"/>
            <a:ext cx="12192000" cy="1185333"/>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latin typeface="Poppins Black" panose="00000A00000000000000" pitchFamily="2" charset="0"/>
                <a:cs typeface="Poppins Black" panose="00000A00000000000000" pitchFamily="2" charset="0"/>
              </a:rPr>
              <a:t>OUR GOALS</a:t>
            </a:r>
            <a:endParaRPr lang="en-PH" sz="6000" dirty="0">
              <a:latin typeface="Poppins Black" panose="00000A00000000000000" pitchFamily="2" charset="0"/>
              <a:cs typeface="Poppins Black" panose="00000A00000000000000" pitchFamily="2" charset="0"/>
            </a:endParaRPr>
          </a:p>
        </p:txBody>
      </p:sp>
      <p:sp>
        <p:nvSpPr>
          <p:cNvPr id="21" name="!!G1">
            <a:extLst>
              <a:ext uri="{FF2B5EF4-FFF2-40B4-BE49-F238E27FC236}">
                <a16:creationId xmlns:a16="http://schemas.microsoft.com/office/drawing/2014/main" id="{5BD813E1-C686-43AA-A022-CD2076AE1D78}"/>
              </a:ext>
            </a:extLst>
          </p:cNvPr>
          <p:cNvSpPr txBox="1"/>
          <p:nvPr/>
        </p:nvSpPr>
        <p:spPr>
          <a:xfrm>
            <a:off x="1149894" y="12702659"/>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2" name="!!G2">
            <a:extLst>
              <a:ext uri="{FF2B5EF4-FFF2-40B4-BE49-F238E27FC236}">
                <a16:creationId xmlns:a16="http://schemas.microsoft.com/office/drawing/2014/main" id="{12CDC747-B69B-40F6-8F44-F139D6767801}"/>
              </a:ext>
            </a:extLst>
          </p:cNvPr>
          <p:cNvSpPr txBox="1"/>
          <p:nvPr/>
        </p:nvSpPr>
        <p:spPr>
          <a:xfrm>
            <a:off x="5096933" y="13449101"/>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sp>
        <p:nvSpPr>
          <p:cNvPr id="23" name="!!G3">
            <a:extLst>
              <a:ext uri="{FF2B5EF4-FFF2-40B4-BE49-F238E27FC236}">
                <a16:creationId xmlns:a16="http://schemas.microsoft.com/office/drawing/2014/main" id="{DA9D7999-8DB4-41B8-9549-7CD47FA45C5D}"/>
              </a:ext>
            </a:extLst>
          </p:cNvPr>
          <p:cNvSpPr txBox="1"/>
          <p:nvPr/>
        </p:nvSpPr>
        <p:spPr>
          <a:xfrm>
            <a:off x="9140856" y="14630784"/>
            <a:ext cx="1933543" cy="461665"/>
          </a:xfrm>
          <a:prstGeom prst="rect">
            <a:avLst/>
          </a:prstGeom>
          <a:noFill/>
        </p:spPr>
        <p:txBody>
          <a:bodyPr wrap="none" rtlCol="0">
            <a:spAutoFit/>
          </a:bodyPr>
          <a:lstStyle/>
          <a:p>
            <a:r>
              <a:rPr lang="en-US" sz="2400" dirty="0">
                <a:latin typeface="Poppins Black" panose="00000A00000000000000" pitchFamily="2" charset="0"/>
                <a:cs typeface="Poppins Black" panose="00000A00000000000000" pitchFamily="2" charset="0"/>
              </a:rPr>
              <a:t>Insert Goal</a:t>
            </a:r>
            <a:endParaRPr lang="en-PH" sz="2400" dirty="0">
              <a:latin typeface="Poppins Black" panose="00000A00000000000000" pitchFamily="2" charset="0"/>
              <a:cs typeface="Poppins Black" panose="00000A00000000000000" pitchFamily="2" charset="0"/>
            </a:endParaRPr>
          </a:p>
        </p:txBody>
      </p:sp>
      <p:grpSp>
        <p:nvGrpSpPr>
          <p:cNvPr id="24" name="Group 23">
            <a:extLst>
              <a:ext uri="{FF2B5EF4-FFF2-40B4-BE49-F238E27FC236}">
                <a16:creationId xmlns:a16="http://schemas.microsoft.com/office/drawing/2014/main" id="{B3918318-A616-488E-BE34-897D2F82F657}"/>
              </a:ext>
            </a:extLst>
          </p:cNvPr>
          <p:cNvGrpSpPr/>
          <p:nvPr/>
        </p:nvGrpSpPr>
        <p:grpSpPr>
          <a:xfrm>
            <a:off x="2616198" y="7322446"/>
            <a:ext cx="1998133" cy="1998133"/>
            <a:chOff x="1117600" y="1879600"/>
            <a:chExt cx="1998133" cy="1998133"/>
          </a:xfrm>
        </p:grpSpPr>
        <p:sp>
          <p:nvSpPr>
            <p:cNvPr id="25" name="Oval 24">
              <a:extLst>
                <a:ext uri="{FF2B5EF4-FFF2-40B4-BE49-F238E27FC236}">
                  <a16:creationId xmlns:a16="http://schemas.microsoft.com/office/drawing/2014/main" id="{D67C647D-3E9C-4F59-AAB5-6772576CEC61}"/>
                </a:ext>
              </a:extLst>
            </p:cNvPr>
            <p:cNvSpPr/>
            <p:nvPr/>
          </p:nvSpPr>
          <p:spPr>
            <a:xfrm>
              <a:off x="1117600"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6" name="Graphic 25" descr="Business Growth with solid fill">
              <a:extLst>
                <a:ext uri="{FF2B5EF4-FFF2-40B4-BE49-F238E27FC236}">
                  <a16:creationId xmlns:a16="http://schemas.microsoft.com/office/drawing/2014/main" id="{4207CF96-BD9A-4EBD-B9D4-C76A859D6F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9335" y="2256596"/>
              <a:ext cx="1354669" cy="1354669"/>
            </a:xfrm>
            <a:prstGeom prst="rect">
              <a:avLst/>
            </a:prstGeom>
          </p:spPr>
        </p:pic>
      </p:grpSp>
      <p:grpSp>
        <p:nvGrpSpPr>
          <p:cNvPr id="27" name="Group 26">
            <a:extLst>
              <a:ext uri="{FF2B5EF4-FFF2-40B4-BE49-F238E27FC236}">
                <a16:creationId xmlns:a16="http://schemas.microsoft.com/office/drawing/2014/main" id="{C2D3FBC1-1F51-437C-91A9-90CDB48462CC}"/>
              </a:ext>
            </a:extLst>
          </p:cNvPr>
          <p:cNvGrpSpPr/>
          <p:nvPr/>
        </p:nvGrpSpPr>
        <p:grpSpPr>
          <a:xfrm>
            <a:off x="5096933" y="9492959"/>
            <a:ext cx="1998133" cy="1998133"/>
            <a:chOff x="5096933" y="1879600"/>
            <a:chExt cx="1998133" cy="1998133"/>
          </a:xfrm>
        </p:grpSpPr>
        <p:sp>
          <p:nvSpPr>
            <p:cNvPr id="28" name="Oval 27">
              <a:extLst>
                <a:ext uri="{FF2B5EF4-FFF2-40B4-BE49-F238E27FC236}">
                  <a16:creationId xmlns:a16="http://schemas.microsoft.com/office/drawing/2014/main" id="{77B49989-0EA8-4C71-9746-A6195214B7E0}"/>
                </a:ext>
              </a:extLst>
            </p:cNvPr>
            <p:cNvSpPr/>
            <p:nvPr/>
          </p:nvSpPr>
          <p:spPr>
            <a:xfrm>
              <a:off x="5096933"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9" name="Graphic 28" descr="Handshake with solid fill">
              <a:extLst>
                <a:ext uri="{FF2B5EF4-FFF2-40B4-BE49-F238E27FC236}">
                  <a16:creationId xmlns:a16="http://schemas.microsoft.com/office/drawing/2014/main" id="{228835E4-FC80-445C-922A-38659E1FA1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84799" y="2256596"/>
              <a:ext cx="1422401" cy="1422401"/>
            </a:xfrm>
            <a:prstGeom prst="rect">
              <a:avLst/>
            </a:prstGeom>
          </p:spPr>
        </p:pic>
      </p:grpSp>
      <p:grpSp>
        <p:nvGrpSpPr>
          <p:cNvPr id="30" name="Group 29">
            <a:extLst>
              <a:ext uri="{FF2B5EF4-FFF2-40B4-BE49-F238E27FC236}">
                <a16:creationId xmlns:a16="http://schemas.microsoft.com/office/drawing/2014/main" id="{071BD39C-362D-48FC-84B1-DF2EB5F136E7}"/>
              </a:ext>
            </a:extLst>
          </p:cNvPr>
          <p:cNvGrpSpPr/>
          <p:nvPr/>
        </p:nvGrpSpPr>
        <p:grpSpPr>
          <a:xfrm>
            <a:off x="9076266" y="11435993"/>
            <a:ext cx="1998133" cy="1998133"/>
            <a:chOff x="9076266" y="1879600"/>
            <a:chExt cx="1998133" cy="1998133"/>
          </a:xfrm>
        </p:grpSpPr>
        <p:sp>
          <p:nvSpPr>
            <p:cNvPr id="31" name="Oval 30">
              <a:extLst>
                <a:ext uri="{FF2B5EF4-FFF2-40B4-BE49-F238E27FC236}">
                  <a16:creationId xmlns:a16="http://schemas.microsoft.com/office/drawing/2014/main" id="{7E95B0F6-067E-404F-92F1-4F1E77E1C33F}"/>
                </a:ext>
              </a:extLst>
            </p:cNvPr>
            <p:cNvSpPr/>
            <p:nvPr/>
          </p:nvSpPr>
          <p:spPr>
            <a:xfrm>
              <a:off x="9076266" y="1879600"/>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2" name="Graphic 31" descr="Connections with solid fill">
              <a:extLst>
                <a:ext uri="{FF2B5EF4-FFF2-40B4-BE49-F238E27FC236}">
                  <a16:creationId xmlns:a16="http://schemas.microsoft.com/office/drawing/2014/main" id="{27916B20-56E8-46CB-B6A1-6F512E8947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97998" y="2256596"/>
              <a:ext cx="1354667" cy="1354667"/>
            </a:xfrm>
            <a:prstGeom prst="rect">
              <a:avLst/>
            </a:prstGeom>
          </p:spPr>
        </p:pic>
      </p:grpSp>
      <p:sp>
        <p:nvSpPr>
          <p:cNvPr id="33" name="TextBox 32">
            <a:extLst>
              <a:ext uri="{FF2B5EF4-FFF2-40B4-BE49-F238E27FC236}">
                <a16:creationId xmlns:a16="http://schemas.microsoft.com/office/drawing/2014/main" id="{6012B6C3-9509-4029-A3C7-C6730505D581}"/>
              </a:ext>
            </a:extLst>
          </p:cNvPr>
          <p:cNvSpPr txBox="1"/>
          <p:nvPr/>
        </p:nvSpPr>
        <p:spPr>
          <a:xfrm>
            <a:off x="618065" y="1437589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4" name="TextBox 33">
            <a:extLst>
              <a:ext uri="{FF2B5EF4-FFF2-40B4-BE49-F238E27FC236}">
                <a16:creationId xmlns:a16="http://schemas.microsoft.com/office/drawing/2014/main" id="{ED888D2B-A20F-4B25-87A3-317FDBC757B2}"/>
              </a:ext>
            </a:extLst>
          </p:cNvPr>
          <p:cNvSpPr txBox="1"/>
          <p:nvPr/>
        </p:nvSpPr>
        <p:spPr>
          <a:xfrm>
            <a:off x="4565104" y="15868776"/>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5" name="TextBox 34">
            <a:extLst>
              <a:ext uri="{FF2B5EF4-FFF2-40B4-BE49-F238E27FC236}">
                <a16:creationId xmlns:a16="http://schemas.microsoft.com/office/drawing/2014/main" id="{87229FA1-6B93-40C7-B739-E9B886DDD300}"/>
              </a:ext>
            </a:extLst>
          </p:cNvPr>
          <p:cNvSpPr txBox="1"/>
          <p:nvPr/>
        </p:nvSpPr>
        <p:spPr>
          <a:xfrm>
            <a:off x="8576737" y="17670231"/>
            <a:ext cx="2997200" cy="1477328"/>
          </a:xfrm>
          <a:prstGeom prst="rect">
            <a:avLst/>
          </a:prstGeom>
          <a:noFill/>
        </p:spPr>
        <p:txBody>
          <a:bodyPr wrap="square" rtlCol="0">
            <a:spAutoFit/>
          </a:bodyPr>
          <a:lstStyle/>
          <a:p>
            <a:pPr algn="just"/>
            <a:r>
              <a:rPr lang="en-US" dirty="0">
                <a:latin typeface="Poppins" panose="00000500000000000000" pitchFamily="2" charset="0"/>
                <a:cs typeface="Poppins" panose="00000500000000000000" pitchFamily="2" charset="0"/>
              </a:rPr>
              <a:t>     Lorem ipsum dolor sit amet, consectetuer adipiscing elit. Maecenas porttitor </a:t>
            </a:r>
            <a:r>
              <a:rPr lang="en-US" dirty="0" err="1">
                <a:latin typeface="Poppins" panose="00000500000000000000" pitchFamily="2" charset="0"/>
                <a:cs typeface="Poppins" panose="00000500000000000000" pitchFamily="2" charset="0"/>
              </a:rPr>
              <a:t>congue</a:t>
            </a:r>
            <a:r>
              <a:rPr lang="en-US" dirty="0">
                <a:latin typeface="Poppins" panose="00000500000000000000" pitchFamily="2" charset="0"/>
                <a:cs typeface="Poppins" panose="00000500000000000000" pitchFamily="2" charset="0"/>
              </a:rPr>
              <a:t> </a:t>
            </a:r>
            <a:r>
              <a:rPr lang="en-US" dirty="0" err="1">
                <a:latin typeface="Poppins" panose="00000500000000000000" pitchFamily="2" charset="0"/>
                <a:cs typeface="Poppins" panose="00000500000000000000" pitchFamily="2" charset="0"/>
              </a:rPr>
              <a:t>massa</a:t>
            </a:r>
            <a:endParaRPr lang="en-PH" dirty="0">
              <a:latin typeface="Poppins" panose="00000500000000000000" pitchFamily="2" charset="0"/>
              <a:cs typeface="Poppins" panose="00000500000000000000" pitchFamily="2" charset="0"/>
            </a:endParaRPr>
          </a:p>
        </p:txBody>
      </p:sp>
      <p:sp>
        <p:nvSpPr>
          <p:cNvPr id="3" name="!!Up Circle">
            <a:extLst>
              <a:ext uri="{FF2B5EF4-FFF2-40B4-BE49-F238E27FC236}">
                <a16:creationId xmlns:a16="http://schemas.microsoft.com/office/drawing/2014/main" id="{B6C43A26-61C2-295C-45E6-BA3968D77556}"/>
              </a:ext>
            </a:extLst>
          </p:cNvPr>
          <p:cNvSpPr/>
          <p:nvPr/>
        </p:nvSpPr>
        <p:spPr>
          <a:xfrm>
            <a:off x="12117224" y="-1223386"/>
            <a:ext cx="1779378" cy="1779378"/>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Up Circle">
            <a:extLst>
              <a:ext uri="{FF2B5EF4-FFF2-40B4-BE49-F238E27FC236}">
                <a16:creationId xmlns:a16="http://schemas.microsoft.com/office/drawing/2014/main" id="{96307CD0-EF1D-675F-BB51-66EFE59CF990}"/>
              </a:ext>
            </a:extLst>
          </p:cNvPr>
          <p:cNvSpPr/>
          <p:nvPr/>
        </p:nvSpPr>
        <p:spPr>
          <a:xfrm>
            <a:off x="5027567" y="-2891112"/>
            <a:ext cx="2136861" cy="2136861"/>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LC">
            <a:extLst>
              <a:ext uri="{FF2B5EF4-FFF2-40B4-BE49-F238E27FC236}">
                <a16:creationId xmlns:a16="http://schemas.microsoft.com/office/drawing/2014/main" id="{C9DCA290-908F-4E3C-B9E9-E67691B0073C}"/>
              </a:ext>
            </a:extLst>
          </p:cNvPr>
          <p:cNvSpPr/>
          <p:nvPr/>
        </p:nvSpPr>
        <p:spPr>
          <a:xfrm>
            <a:off x="1773562" y="-1677792"/>
            <a:ext cx="686206" cy="686206"/>
          </a:xfrm>
          <a:prstGeom prst="ellipse">
            <a:avLst/>
          </a:prstGeom>
          <a:solidFill>
            <a:srgbClr val="070B8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7" name="TextBox 16">
            <a:extLst>
              <a:ext uri="{FF2B5EF4-FFF2-40B4-BE49-F238E27FC236}">
                <a16:creationId xmlns:a16="http://schemas.microsoft.com/office/drawing/2014/main" id="{07CF15A9-83B8-F5F8-B76C-0A58C02D0235}"/>
              </a:ext>
            </a:extLst>
          </p:cNvPr>
          <p:cNvSpPr txBox="1"/>
          <p:nvPr/>
        </p:nvSpPr>
        <p:spPr>
          <a:xfrm>
            <a:off x="398302" y="-3120187"/>
            <a:ext cx="6690732" cy="1200329"/>
          </a:xfrm>
          <a:prstGeom prst="rect">
            <a:avLst/>
          </a:prstGeom>
          <a:noFill/>
        </p:spPr>
        <p:txBody>
          <a:bodyPr wrap="square">
            <a:spAutoFit/>
          </a:bodyPr>
          <a:lstStyle/>
          <a:p>
            <a:pPr algn="just"/>
            <a:r>
              <a:rPr lang="en-US" b="0" i="0" u="none" strike="noStrike" spc="300" dirty="0">
                <a:solidFill>
                  <a:srgbClr val="000000"/>
                </a:solidFill>
                <a:effectLst/>
                <a:latin typeface="Poppins" pitchFamily="2" charset="77"/>
                <a:cs typeface="Poppins" pitchFamily="2" charset="77"/>
              </a:rPr>
              <a:t>Our solution provides patients with ease </a:t>
            </a:r>
          </a:p>
          <a:p>
            <a:pPr algn="just"/>
            <a:r>
              <a:rPr lang="en-US" b="0" i="0" u="none" strike="noStrike" spc="300" dirty="0">
                <a:solidFill>
                  <a:srgbClr val="000000"/>
                </a:solidFill>
                <a:effectLst/>
                <a:latin typeface="Poppins" pitchFamily="2" charset="77"/>
                <a:cs typeface="Poppins" pitchFamily="2" charset="77"/>
              </a:rPr>
              <a:t>of communication with the doctor and</a:t>
            </a:r>
          </a:p>
          <a:p>
            <a:pPr algn="just"/>
            <a:r>
              <a:rPr lang="en-US" b="0" i="0" u="none" strike="noStrike" spc="300" dirty="0">
                <a:solidFill>
                  <a:srgbClr val="000000"/>
                </a:solidFill>
                <a:effectLst/>
                <a:latin typeface="Poppins" pitchFamily="2" charset="77"/>
                <a:cs typeface="Poppins" pitchFamily="2" charset="77"/>
              </a:rPr>
              <a:t> eliminates the first step of a doctor’s </a:t>
            </a:r>
          </a:p>
          <a:p>
            <a:pPr algn="just"/>
            <a:r>
              <a:rPr lang="en-US" b="0" i="0" u="none" strike="noStrike" spc="300" dirty="0">
                <a:solidFill>
                  <a:srgbClr val="000000"/>
                </a:solidFill>
                <a:effectLst/>
                <a:latin typeface="Poppins" pitchFamily="2" charset="77"/>
                <a:cs typeface="Poppins" pitchFamily="2" charset="77"/>
              </a:rPr>
              <a:t>appointment using pulse and temperature.</a:t>
            </a:r>
            <a:endParaRPr lang="en-US" spc="300" dirty="0">
              <a:solidFill>
                <a:srgbClr val="6F0D3D"/>
              </a:solidFill>
              <a:latin typeface="Poppins" pitchFamily="2" charset="77"/>
              <a:cs typeface="Poppins" pitchFamily="2" charset="77"/>
            </a:endParaRPr>
          </a:p>
        </p:txBody>
      </p:sp>
      <p:pic>
        <p:nvPicPr>
          <p:cNvPr id="18" name="Picture 17" descr="Shape&#10;&#10;Description automatically generated with low confidence">
            <a:extLst>
              <a:ext uri="{FF2B5EF4-FFF2-40B4-BE49-F238E27FC236}">
                <a16:creationId xmlns:a16="http://schemas.microsoft.com/office/drawing/2014/main" id="{CC6DCD2E-E42F-7951-9CD7-1292158FEF78}"/>
              </a:ext>
            </a:extLst>
          </p:cNvPr>
          <p:cNvPicPr>
            <a:picLocks noChangeAspect="1"/>
          </p:cNvPicPr>
          <p:nvPr/>
        </p:nvPicPr>
        <p:blipFill>
          <a:blip r:embed="rId8">
            <a:duotone>
              <a:schemeClr val="accent2">
                <a:shade val="45000"/>
                <a:satMod val="135000"/>
              </a:schemeClr>
              <a:prstClr val="white"/>
            </a:duotone>
            <a:extLst>
              <a:ext uri="{BEBA8EAE-BF5A-486C-A8C5-ECC9F3942E4B}">
                <a14:imgProps xmlns:a14="http://schemas.microsoft.com/office/drawing/2010/main">
                  <a14:imgLayer r:embed="rId9">
                    <a14:imgEffect>
                      <a14:colorTemperature colorTemp="1500"/>
                    </a14:imgEffect>
                  </a14:imgLayer>
                </a14:imgProps>
              </a:ext>
            </a:extLst>
          </a:blip>
          <a:stretch>
            <a:fillRect/>
          </a:stretch>
        </p:blipFill>
        <p:spPr>
          <a:xfrm>
            <a:off x="13747782" y="2194919"/>
            <a:ext cx="2468162" cy="2468162"/>
          </a:xfrm>
          <a:prstGeom prst="rect">
            <a:avLst/>
          </a:prstGeom>
          <a:noFill/>
          <a:effectLst>
            <a:outerShdw blurRad="50800" dist="50800" dir="5400000" algn="ctr" rotWithShape="0">
              <a:schemeClr val="tx1"/>
            </a:outerShdw>
          </a:effectLst>
        </p:spPr>
      </p:pic>
      <p:sp>
        <p:nvSpPr>
          <p:cNvPr id="37" name="Rectangle 36">
            <a:extLst>
              <a:ext uri="{FF2B5EF4-FFF2-40B4-BE49-F238E27FC236}">
                <a16:creationId xmlns:a16="http://schemas.microsoft.com/office/drawing/2014/main" id="{B845D47D-DD80-64F4-7700-FDEAF597119F}"/>
              </a:ext>
            </a:extLst>
          </p:cNvPr>
          <p:cNvSpPr/>
          <p:nvPr/>
        </p:nvSpPr>
        <p:spPr>
          <a:xfrm>
            <a:off x="-104412" y="5659867"/>
            <a:ext cx="13044038" cy="747121"/>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0" name="Rectangle 39">
            <a:extLst>
              <a:ext uri="{FF2B5EF4-FFF2-40B4-BE49-F238E27FC236}">
                <a16:creationId xmlns:a16="http://schemas.microsoft.com/office/drawing/2014/main" id="{0AFD2310-C69A-DDD7-C225-ABD9B3613E5F}"/>
              </a:ext>
            </a:extLst>
          </p:cNvPr>
          <p:cNvSpPr/>
          <p:nvPr/>
        </p:nvSpPr>
        <p:spPr>
          <a:xfrm>
            <a:off x="13318378" y="-1111851"/>
            <a:ext cx="11483995" cy="1662650"/>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1" name="Rectangle 40">
            <a:extLst>
              <a:ext uri="{FF2B5EF4-FFF2-40B4-BE49-F238E27FC236}">
                <a16:creationId xmlns:a16="http://schemas.microsoft.com/office/drawing/2014/main" id="{14EFF2BE-0598-C1BC-98E2-F582E91C342B}"/>
              </a:ext>
            </a:extLst>
          </p:cNvPr>
          <p:cNvSpPr/>
          <p:nvPr/>
        </p:nvSpPr>
        <p:spPr>
          <a:xfrm>
            <a:off x="-547228" y="6328871"/>
            <a:ext cx="13044038"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 name="TextBox 9">
            <a:extLst>
              <a:ext uri="{FF2B5EF4-FFF2-40B4-BE49-F238E27FC236}">
                <a16:creationId xmlns:a16="http://schemas.microsoft.com/office/drawing/2014/main" id="{3BAD675E-25C3-2FD4-6572-4C3EA7F15432}"/>
              </a:ext>
            </a:extLst>
          </p:cNvPr>
          <p:cNvSpPr txBox="1"/>
          <p:nvPr/>
        </p:nvSpPr>
        <p:spPr>
          <a:xfrm>
            <a:off x="12191729" y="1529394"/>
            <a:ext cx="6555132" cy="2862322"/>
          </a:xfrm>
          <a:prstGeom prst="rect">
            <a:avLst/>
          </a:prstGeom>
          <a:noFill/>
        </p:spPr>
        <p:txBody>
          <a:bodyPr wrap="square">
            <a:spAutoFit/>
          </a:bodyPr>
          <a:lstStyle/>
          <a:p>
            <a:r>
              <a:rPr lang="en-US" sz="6000" dirty="0">
                <a:solidFill>
                  <a:srgbClr val="FF2905"/>
                </a:solidFill>
                <a:latin typeface="Poppins Black" panose="00000A00000000000000" pitchFamily="2" charset="0"/>
                <a:cs typeface="Poppins Black" panose="00000A00000000000000" pitchFamily="2" charset="0"/>
              </a:rPr>
              <a:t>VIRTUAL 	DOCTOR 				ASSISANT</a:t>
            </a:r>
            <a:endParaRPr lang="en-AE" sz="6000" dirty="0"/>
          </a:p>
        </p:txBody>
      </p:sp>
      <p:sp>
        <p:nvSpPr>
          <p:cNvPr id="11" name="Rectangle 10">
            <a:extLst>
              <a:ext uri="{FF2B5EF4-FFF2-40B4-BE49-F238E27FC236}">
                <a16:creationId xmlns:a16="http://schemas.microsoft.com/office/drawing/2014/main" id="{9FC7F0C5-18BE-9986-6F9B-C4276EC47593}"/>
              </a:ext>
            </a:extLst>
          </p:cNvPr>
          <p:cNvSpPr/>
          <p:nvPr/>
        </p:nvSpPr>
        <p:spPr>
          <a:xfrm>
            <a:off x="18713466" y="5199948"/>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2" name="Rectangle 11">
            <a:extLst>
              <a:ext uri="{FF2B5EF4-FFF2-40B4-BE49-F238E27FC236}">
                <a16:creationId xmlns:a16="http://schemas.microsoft.com/office/drawing/2014/main" id="{4A80ECCB-9EF7-CBCD-D7CB-DEAB3F7EF2E8}"/>
              </a:ext>
            </a:extLst>
          </p:cNvPr>
          <p:cNvSpPr/>
          <p:nvPr/>
        </p:nvSpPr>
        <p:spPr>
          <a:xfrm>
            <a:off x="18409779" y="4922169"/>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 name="Rectangle 12">
            <a:extLst>
              <a:ext uri="{FF2B5EF4-FFF2-40B4-BE49-F238E27FC236}">
                <a16:creationId xmlns:a16="http://schemas.microsoft.com/office/drawing/2014/main" id="{A4E35AC8-E173-A55A-A1A5-DD474D2BA2BF}"/>
              </a:ext>
            </a:extLst>
          </p:cNvPr>
          <p:cNvSpPr/>
          <p:nvPr/>
        </p:nvSpPr>
        <p:spPr>
          <a:xfrm>
            <a:off x="1315994" y="125575"/>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 name="Rectangle 13">
            <a:extLst>
              <a:ext uri="{FF2B5EF4-FFF2-40B4-BE49-F238E27FC236}">
                <a16:creationId xmlns:a16="http://schemas.microsoft.com/office/drawing/2014/main" id="{5FC7C527-3F32-21CB-5D57-6C1D3E8C7B7B}"/>
              </a:ext>
            </a:extLst>
          </p:cNvPr>
          <p:cNvSpPr/>
          <p:nvPr/>
        </p:nvSpPr>
        <p:spPr>
          <a:xfrm>
            <a:off x="16378399" y="757110"/>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6" name="Rectangle 15">
            <a:extLst>
              <a:ext uri="{FF2B5EF4-FFF2-40B4-BE49-F238E27FC236}">
                <a16:creationId xmlns:a16="http://schemas.microsoft.com/office/drawing/2014/main" id="{4AC0D144-2A4D-66BC-7021-BBC9A9EBAA0B}"/>
              </a:ext>
            </a:extLst>
          </p:cNvPr>
          <p:cNvSpPr/>
          <p:nvPr/>
        </p:nvSpPr>
        <p:spPr>
          <a:xfrm>
            <a:off x="506018" y="-40120"/>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6" name="Rectangle 35">
            <a:extLst>
              <a:ext uri="{FF2B5EF4-FFF2-40B4-BE49-F238E27FC236}">
                <a16:creationId xmlns:a16="http://schemas.microsoft.com/office/drawing/2014/main" id="{EB1466D3-04BF-20C8-7B00-A1E410D36271}"/>
              </a:ext>
            </a:extLst>
          </p:cNvPr>
          <p:cNvSpPr/>
          <p:nvPr/>
        </p:nvSpPr>
        <p:spPr>
          <a:xfrm>
            <a:off x="12680003" y="4663081"/>
            <a:ext cx="11483995"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8" name="Rectangle 37">
            <a:extLst>
              <a:ext uri="{FF2B5EF4-FFF2-40B4-BE49-F238E27FC236}">
                <a16:creationId xmlns:a16="http://schemas.microsoft.com/office/drawing/2014/main" id="{1F48465B-25EF-4427-ABA0-8DDFAAAE93D3}"/>
              </a:ext>
            </a:extLst>
          </p:cNvPr>
          <p:cNvSpPr/>
          <p:nvPr/>
        </p:nvSpPr>
        <p:spPr>
          <a:xfrm>
            <a:off x="16562950" y="4451663"/>
            <a:ext cx="11483995" cy="272009"/>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42" name="Picture 41" descr="A picture containing text, gauge, device&#10;&#10;Description automatically generated">
            <a:extLst>
              <a:ext uri="{FF2B5EF4-FFF2-40B4-BE49-F238E27FC236}">
                <a16:creationId xmlns:a16="http://schemas.microsoft.com/office/drawing/2014/main" id="{3DD3EF13-7A65-DBD0-16B9-C6159B7C828F}"/>
              </a:ext>
            </a:extLst>
          </p:cNvPr>
          <p:cNvPicPr>
            <a:picLocks noChangeAspect="1"/>
          </p:cNvPicPr>
          <p:nvPr/>
        </p:nvPicPr>
        <p:blipFill>
          <a:blip r:embed="rId10"/>
          <a:stretch>
            <a:fillRect/>
          </a:stretch>
        </p:blipFill>
        <p:spPr>
          <a:xfrm>
            <a:off x="11325246" y="550799"/>
            <a:ext cx="5136978" cy="4576580"/>
          </a:xfrm>
          <a:prstGeom prst="rect">
            <a:avLst/>
          </a:prstGeom>
        </p:spPr>
      </p:pic>
      <p:sp>
        <p:nvSpPr>
          <p:cNvPr id="44" name="TextBox 43">
            <a:extLst>
              <a:ext uri="{FF2B5EF4-FFF2-40B4-BE49-F238E27FC236}">
                <a16:creationId xmlns:a16="http://schemas.microsoft.com/office/drawing/2014/main" id="{F4195009-2173-9FB6-AAC6-97BD1854B280}"/>
              </a:ext>
            </a:extLst>
          </p:cNvPr>
          <p:cNvSpPr txBox="1"/>
          <p:nvPr/>
        </p:nvSpPr>
        <p:spPr>
          <a:xfrm>
            <a:off x="8226539" y="7152165"/>
            <a:ext cx="7154307" cy="584775"/>
          </a:xfrm>
          <a:prstGeom prst="rect">
            <a:avLst/>
          </a:prstGeom>
          <a:noFill/>
        </p:spPr>
        <p:txBody>
          <a:bodyPr wrap="square">
            <a:spAutoFit/>
          </a:bodyPr>
          <a:lstStyle/>
          <a:p>
            <a:endParaRPr lang="en-AE" sz="3200" dirty="0"/>
          </a:p>
        </p:txBody>
      </p:sp>
      <p:sp>
        <p:nvSpPr>
          <p:cNvPr id="45" name="TextBox 44">
            <a:extLst>
              <a:ext uri="{FF2B5EF4-FFF2-40B4-BE49-F238E27FC236}">
                <a16:creationId xmlns:a16="http://schemas.microsoft.com/office/drawing/2014/main" id="{37C45E6D-0C07-8A1E-F399-1F24EBAD5779}"/>
              </a:ext>
            </a:extLst>
          </p:cNvPr>
          <p:cNvSpPr txBox="1"/>
          <p:nvPr/>
        </p:nvSpPr>
        <p:spPr>
          <a:xfrm>
            <a:off x="4814180" y="124879"/>
            <a:ext cx="7581619" cy="1938992"/>
          </a:xfrm>
          <a:prstGeom prst="rect">
            <a:avLst/>
          </a:prstGeom>
          <a:noFill/>
        </p:spPr>
        <p:txBody>
          <a:bodyPr wrap="square">
            <a:spAutoFit/>
          </a:bodyPr>
          <a:lstStyle/>
          <a:p>
            <a:r>
              <a:rPr lang="en-US" sz="6000" dirty="0">
                <a:solidFill>
                  <a:srgbClr val="9F84BD"/>
                </a:solidFill>
                <a:latin typeface="Poppins Black" panose="00000A00000000000000" pitchFamily="2" charset="0"/>
                <a:cs typeface="Poppins Black" panose="00000A00000000000000" pitchFamily="2" charset="0"/>
              </a:rPr>
              <a:t>KEY FUNCTIONALITIES</a:t>
            </a:r>
            <a:endParaRPr lang="en-AE" sz="6000" dirty="0">
              <a:solidFill>
                <a:srgbClr val="9F84BD"/>
              </a:solidFill>
            </a:endParaRPr>
          </a:p>
        </p:txBody>
      </p:sp>
      <p:sp>
        <p:nvSpPr>
          <p:cNvPr id="46" name="TextBox 45">
            <a:extLst>
              <a:ext uri="{FF2B5EF4-FFF2-40B4-BE49-F238E27FC236}">
                <a16:creationId xmlns:a16="http://schemas.microsoft.com/office/drawing/2014/main" id="{8B97F00E-3A93-7766-FA61-7A40442E76A6}"/>
              </a:ext>
            </a:extLst>
          </p:cNvPr>
          <p:cNvSpPr txBox="1"/>
          <p:nvPr/>
        </p:nvSpPr>
        <p:spPr>
          <a:xfrm>
            <a:off x="-7484960" y="146292"/>
            <a:ext cx="7581619" cy="1938992"/>
          </a:xfrm>
          <a:prstGeom prst="rect">
            <a:avLst/>
          </a:prstGeom>
          <a:noFill/>
        </p:spPr>
        <p:txBody>
          <a:bodyPr wrap="square">
            <a:spAutoFit/>
          </a:bodyPr>
          <a:lstStyle/>
          <a:p>
            <a:r>
              <a:rPr lang="en-US" sz="6000" dirty="0">
                <a:solidFill>
                  <a:srgbClr val="9F84BD"/>
                </a:solidFill>
                <a:latin typeface="Poppins Black" panose="00000A00000000000000" pitchFamily="2" charset="0"/>
                <a:cs typeface="Poppins Black" panose="00000A00000000000000" pitchFamily="2" charset="0"/>
              </a:rPr>
              <a:t>KEY</a:t>
            </a:r>
            <a:r>
              <a:rPr lang="en-US" sz="6000" dirty="0">
                <a:solidFill>
                  <a:srgbClr val="FF2905"/>
                </a:solidFill>
                <a:latin typeface="Poppins Black" panose="00000A00000000000000" pitchFamily="2" charset="0"/>
                <a:cs typeface="Poppins Black" panose="00000A00000000000000" pitchFamily="2" charset="0"/>
              </a:rPr>
              <a:t> </a:t>
            </a:r>
            <a:r>
              <a:rPr lang="en-US" sz="6000" dirty="0">
                <a:solidFill>
                  <a:srgbClr val="9F84BD"/>
                </a:solidFill>
                <a:latin typeface="Poppins Black" panose="00000A00000000000000" pitchFamily="2" charset="0"/>
                <a:cs typeface="Poppins Black" panose="00000A00000000000000" pitchFamily="2" charset="0"/>
              </a:rPr>
              <a:t>FUNCTIONALITIES</a:t>
            </a:r>
            <a:endParaRPr lang="en-AE" sz="6000" dirty="0">
              <a:solidFill>
                <a:srgbClr val="9F84BD"/>
              </a:solidFill>
            </a:endParaRPr>
          </a:p>
        </p:txBody>
      </p:sp>
      <p:sp>
        <p:nvSpPr>
          <p:cNvPr id="47" name="!!G1">
            <a:extLst>
              <a:ext uri="{FF2B5EF4-FFF2-40B4-BE49-F238E27FC236}">
                <a16:creationId xmlns:a16="http://schemas.microsoft.com/office/drawing/2014/main" id="{AA8EC726-2103-5830-C528-FF54B2F2091A}"/>
              </a:ext>
            </a:extLst>
          </p:cNvPr>
          <p:cNvSpPr txBox="1"/>
          <p:nvPr/>
        </p:nvSpPr>
        <p:spPr>
          <a:xfrm>
            <a:off x="4246721" y="4293134"/>
            <a:ext cx="1640193" cy="400110"/>
          </a:xfrm>
          <a:prstGeom prst="rect">
            <a:avLst/>
          </a:prstGeom>
          <a:noFill/>
        </p:spPr>
        <p:txBody>
          <a:bodyPr wrap="none" rtlCol="0">
            <a:spAutoFit/>
          </a:bodyPr>
          <a:lstStyle/>
          <a:p>
            <a:r>
              <a:rPr lang="en-US" sz="2000" dirty="0">
                <a:latin typeface="Poppins" pitchFamily="2" charset="77"/>
                <a:cs typeface="Poppins" pitchFamily="2" charset="77"/>
              </a:rPr>
              <a:t>Saves Time</a:t>
            </a:r>
            <a:endParaRPr lang="en-PH" sz="2000" dirty="0">
              <a:latin typeface="Poppins" pitchFamily="2" charset="77"/>
              <a:cs typeface="Poppins" pitchFamily="2" charset="77"/>
            </a:endParaRPr>
          </a:p>
        </p:txBody>
      </p:sp>
      <p:sp>
        <p:nvSpPr>
          <p:cNvPr id="48" name="!!G2">
            <a:extLst>
              <a:ext uri="{FF2B5EF4-FFF2-40B4-BE49-F238E27FC236}">
                <a16:creationId xmlns:a16="http://schemas.microsoft.com/office/drawing/2014/main" id="{80C7A041-18D3-CF7F-F30A-9D9BFB5BFBA6}"/>
              </a:ext>
            </a:extLst>
          </p:cNvPr>
          <p:cNvSpPr txBox="1"/>
          <p:nvPr/>
        </p:nvSpPr>
        <p:spPr>
          <a:xfrm>
            <a:off x="10278914" y="4300106"/>
            <a:ext cx="1768433" cy="707886"/>
          </a:xfrm>
          <a:prstGeom prst="rect">
            <a:avLst/>
          </a:prstGeom>
          <a:noFill/>
        </p:spPr>
        <p:txBody>
          <a:bodyPr wrap="none" rtlCol="0">
            <a:spAutoFit/>
          </a:bodyPr>
          <a:lstStyle/>
          <a:p>
            <a:r>
              <a:rPr lang="en-US" sz="2000" dirty="0">
                <a:latin typeface="Poppins" pitchFamily="2" charset="77"/>
                <a:cs typeface="Poppins" pitchFamily="2" charset="77"/>
              </a:rPr>
              <a:t>Decreases</a:t>
            </a:r>
          </a:p>
          <a:p>
            <a:r>
              <a:rPr lang="en-US" sz="2000" dirty="0">
                <a:latin typeface="Poppins" pitchFamily="2" charset="77"/>
                <a:cs typeface="Poppins" pitchFamily="2" charset="77"/>
              </a:rPr>
              <a:t> Nurses Task</a:t>
            </a:r>
            <a:endParaRPr lang="en-PH" sz="2000" dirty="0">
              <a:latin typeface="Poppins" pitchFamily="2" charset="77"/>
              <a:cs typeface="Poppins" pitchFamily="2" charset="77"/>
            </a:endParaRPr>
          </a:p>
        </p:txBody>
      </p:sp>
      <p:sp>
        <p:nvSpPr>
          <p:cNvPr id="49" name="!!G3">
            <a:extLst>
              <a:ext uri="{FF2B5EF4-FFF2-40B4-BE49-F238E27FC236}">
                <a16:creationId xmlns:a16="http://schemas.microsoft.com/office/drawing/2014/main" id="{B9AD9A3E-CE08-5E4D-8C9A-8F2B16F785F8}"/>
              </a:ext>
            </a:extLst>
          </p:cNvPr>
          <p:cNvSpPr txBox="1"/>
          <p:nvPr/>
        </p:nvSpPr>
        <p:spPr>
          <a:xfrm>
            <a:off x="6988818" y="4241153"/>
            <a:ext cx="2212465" cy="707886"/>
          </a:xfrm>
          <a:prstGeom prst="rect">
            <a:avLst/>
          </a:prstGeom>
          <a:noFill/>
        </p:spPr>
        <p:txBody>
          <a:bodyPr wrap="none" rtlCol="0">
            <a:spAutoFit/>
          </a:bodyPr>
          <a:lstStyle/>
          <a:p>
            <a:r>
              <a:rPr lang="en-US" sz="2000" dirty="0">
                <a:latin typeface="Poppins" pitchFamily="2" charset="77"/>
                <a:cs typeface="Poppins" pitchFamily="2" charset="77"/>
              </a:rPr>
              <a:t>Easier Access </a:t>
            </a:r>
          </a:p>
          <a:p>
            <a:r>
              <a:rPr lang="en-US" sz="2000" dirty="0">
                <a:latin typeface="Poppins" pitchFamily="2" charset="77"/>
                <a:cs typeface="Poppins" pitchFamily="2" charset="77"/>
              </a:rPr>
              <a:t>to Medical Care</a:t>
            </a:r>
            <a:endParaRPr lang="en-PH" sz="2000" dirty="0">
              <a:latin typeface="Poppins" pitchFamily="2" charset="77"/>
              <a:cs typeface="Poppins" pitchFamily="2" charset="77"/>
            </a:endParaRPr>
          </a:p>
        </p:txBody>
      </p:sp>
      <p:sp>
        <p:nvSpPr>
          <p:cNvPr id="50" name="Oval 49">
            <a:extLst>
              <a:ext uri="{FF2B5EF4-FFF2-40B4-BE49-F238E27FC236}">
                <a16:creationId xmlns:a16="http://schemas.microsoft.com/office/drawing/2014/main" id="{1E7C5557-E741-98B6-2402-D6F61B26DD8A}"/>
              </a:ext>
            </a:extLst>
          </p:cNvPr>
          <p:cNvSpPr/>
          <p:nvPr/>
        </p:nvSpPr>
        <p:spPr>
          <a:xfrm>
            <a:off x="4271618" y="2153245"/>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1" name="Oval 50">
            <a:extLst>
              <a:ext uri="{FF2B5EF4-FFF2-40B4-BE49-F238E27FC236}">
                <a16:creationId xmlns:a16="http://schemas.microsoft.com/office/drawing/2014/main" id="{86B7F047-016E-F825-5901-2DE034B5BA7A}"/>
              </a:ext>
            </a:extLst>
          </p:cNvPr>
          <p:cNvSpPr/>
          <p:nvPr/>
        </p:nvSpPr>
        <p:spPr>
          <a:xfrm>
            <a:off x="7113489" y="2154647"/>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2" name="Oval 51">
            <a:extLst>
              <a:ext uri="{FF2B5EF4-FFF2-40B4-BE49-F238E27FC236}">
                <a16:creationId xmlns:a16="http://schemas.microsoft.com/office/drawing/2014/main" id="{711B858F-AF53-C638-3026-E0D138E96A86}"/>
              </a:ext>
            </a:extLst>
          </p:cNvPr>
          <p:cNvSpPr/>
          <p:nvPr/>
        </p:nvSpPr>
        <p:spPr>
          <a:xfrm>
            <a:off x="9955360" y="2092766"/>
            <a:ext cx="1998133" cy="1998133"/>
          </a:xfrm>
          <a:prstGeom prst="ellipse">
            <a:avLst/>
          </a:prstGeom>
          <a:solidFill>
            <a:srgbClr val="070B8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53" name="Picture 52" descr="Icon&#10;&#10;Description automatically generated">
            <a:extLst>
              <a:ext uri="{FF2B5EF4-FFF2-40B4-BE49-F238E27FC236}">
                <a16:creationId xmlns:a16="http://schemas.microsoft.com/office/drawing/2014/main" id="{32ACCD83-F705-37EC-5E28-1A8DC276E920}"/>
              </a:ext>
            </a:extLst>
          </p:cNvPr>
          <p:cNvPicPr>
            <a:picLocks noChangeAspect="1"/>
          </p:cNvPicPr>
          <p:nvPr/>
        </p:nvPicPr>
        <p:blipFill>
          <a:blip r:embed="rId11"/>
          <a:stretch>
            <a:fillRect/>
          </a:stretch>
        </p:blipFill>
        <p:spPr>
          <a:xfrm>
            <a:off x="4664597" y="2554156"/>
            <a:ext cx="1212173" cy="1212173"/>
          </a:xfrm>
          <a:prstGeom prst="rect">
            <a:avLst/>
          </a:prstGeom>
        </p:spPr>
      </p:pic>
      <p:pic>
        <p:nvPicPr>
          <p:cNvPr id="54" name="Picture 53" descr="Icon&#10;&#10;Description automatically generated">
            <a:extLst>
              <a:ext uri="{FF2B5EF4-FFF2-40B4-BE49-F238E27FC236}">
                <a16:creationId xmlns:a16="http://schemas.microsoft.com/office/drawing/2014/main" id="{A2CA90A1-4767-BEE1-4676-CF9A49FA749F}"/>
              </a:ext>
            </a:extLst>
          </p:cNvPr>
          <p:cNvPicPr>
            <a:picLocks noChangeAspect="1"/>
          </p:cNvPicPr>
          <p:nvPr/>
        </p:nvPicPr>
        <p:blipFill>
          <a:blip r:embed="rId12"/>
          <a:stretch>
            <a:fillRect/>
          </a:stretch>
        </p:blipFill>
        <p:spPr>
          <a:xfrm>
            <a:off x="10197453" y="2387857"/>
            <a:ext cx="1463441" cy="1463441"/>
          </a:xfrm>
          <a:prstGeom prst="rect">
            <a:avLst/>
          </a:prstGeom>
        </p:spPr>
      </p:pic>
      <p:pic>
        <p:nvPicPr>
          <p:cNvPr id="55" name="Picture 54" descr="Icon&#10;&#10;Description automatically generated">
            <a:extLst>
              <a:ext uri="{FF2B5EF4-FFF2-40B4-BE49-F238E27FC236}">
                <a16:creationId xmlns:a16="http://schemas.microsoft.com/office/drawing/2014/main" id="{3F5B7DCF-F959-0BE8-3934-6BA1163DBEF4}"/>
              </a:ext>
            </a:extLst>
          </p:cNvPr>
          <p:cNvPicPr>
            <a:picLocks noChangeAspect="1"/>
          </p:cNvPicPr>
          <p:nvPr/>
        </p:nvPicPr>
        <p:blipFill>
          <a:blip r:embed="rId13"/>
          <a:stretch>
            <a:fillRect/>
          </a:stretch>
        </p:blipFill>
        <p:spPr>
          <a:xfrm>
            <a:off x="7354294" y="2383490"/>
            <a:ext cx="1477329" cy="1477329"/>
          </a:xfrm>
          <a:prstGeom prst="rect">
            <a:avLst/>
          </a:prstGeom>
        </p:spPr>
      </p:pic>
      <mc:AlternateContent xmlns:mc="http://schemas.openxmlformats.org/markup-compatibility/2006">
        <mc:Choice xmlns:am3d="http://schemas.microsoft.com/office/drawing/2017/model3d" Requires="am3d">
          <p:graphicFrame>
            <p:nvGraphicFramePr>
              <p:cNvPr id="39" name="3D Model 38">
                <a:extLst>
                  <a:ext uri="{FF2B5EF4-FFF2-40B4-BE49-F238E27FC236}">
                    <a16:creationId xmlns:a16="http://schemas.microsoft.com/office/drawing/2014/main" id="{FCA45E37-2C01-12C0-C7CD-9B8160CC49C8}"/>
                  </a:ext>
                </a:extLst>
              </p:cNvPr>
              <p:cNvGraphicFramePr>
                <a:graphicFrameLocks noChangeAspect="1"/>
              </p:cNvGraphicFramePr>
              <p:nvPr>
                <p:extLst>
                  <p:ext uri="{D42A27DB-BD31-4B8C-83A1-F6EECF244321}">
                    <p14:modId xmlns:p14="http://schemas.microsoft.com/office/powerpoint/2010/main" val="3265649711"/>
                  </p:ext>
                </p:extLst>
              </p:nvPr>
            </p:nvGraphicFramePr>
            <p:xfrm>
              <a:off x="775399" y="941324"/>
              <a:ext cx="1940166" cy="3653962"/>
            </p:xfrm>
            <a:graphic>
              <a:graphicData uri="http://schemas.microsoft.com/office/drawing/2017/model3d">
                <am3d:model3d r:embed="rId14">
                  <am3d:spPr>
                    <a:xfrm>
                      <a:off x="0" y="0"/>
                      <a:ext cx="1940166" cy="3653962"/>
                    </a:xfrm>
                    <a:prstGeom prst="rect">
                      <a:avLst/>
                    </a:prstGeom>
                  </am3d:spPr>
                  <am3d:camera>
                    <am3d:pos x="0" y="0" z="60679786"/>
                    <am3d:up dx="0" dy="36000000" dz="0"/>
                    <am3d:lookAt x="0" y="0" z="0"/>
                    <am3d:perspective fov="2700000"/>
                  </am3d:camera>
                  <am3d:trans>
                    <am3d:meterPerModelUnit n="306310" d="1000000"/>
                    <am3d:preTrans dx="-577" dy="6972808" dz="1"/>
                    <am3d:scale>
                      <am3d:sx n="1000000" d="1000000"/>
                      <am3d:sy n="1000000" d="1000000"/>
                      <am3d:sz n="1000000" d="1000000"/>
                    </am3d:scale>
                    <am3d:rot ax="1200000"/>
                    <am3d:postTrans dx="0" dy="0" dz="0"/>
                  </am3d:trans>
                  <am3d:raster rName="Office3DRenderer" rVer="16.0.8326">
                    <am3d:blip r:embed="rId15"/>
                  </am3d:raster>
                  <am3d:objViewport viewportSz="424807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9" name="3D Model 38">
                <a:extLst>
                  <a:ext uri="{FF2B5EF4-FFF2-40B4-BE49-F238E27FC236}">
                    <a16:creationId xmlns:a16="http://schemas.microsoft.com/office/drawing/2014/main" id="{FCA45E37-2C01-12C0-C7CD-9B8160CC49C8}"/>
                  </a:ext>
                </a:extLst>
              </p:cNvPr>
              <p:cNvPicPr>
                <a:picLocks noGrp="1" noRot="1" noChangeAspect="1" noMove="1" noResize="1" noEditPoints="1" noAdjustHandles="1" noChangeArrowheads="1" noChangeShapeType="1" noCrop="1"/>
              </p:cNvPicPr>
              <p:nvPr/>
            </p:nvPicPr>
            <p:blipFill>
              <a:blip r:embed="rId15"/>
              <a:stretch>
                <a:fillRect/>
              </a:stretch>
            </p:blipFill>
            <p:spPr>
              <a:xfrm>
                <a:off x="775399" y="941324"/>
                <a:ext cx="1940166" cy="3653962"/>
              </a:xfrm>
              <a:prstGeom prst="rect">
                <a:avLst/>
              </a:prstGeom>
            </p:spPr>
          </p:pic>
        </mc:Fallback>
      </mc:AlternateContent>
      <p:sp>
        <p:nvSpPr>
          <p:cNvPr id="43" name="Oval 42">
            <a:extLst>
              <a:ext uri="{FF2B5EF4-FFF2-40B4-BE49-F238E27FC236}">
                <a16:creationId xmlns:a16="http://schemas.microsoft.com/office/drawing/2014/main" id="{2A41A52A-E25C-AC0B-461A-188E9B22A355}"/>
              </a:ext>
            </a:extLst>
          </p:cNvPr>
          <p:cNvSpPr/>
          <p:nvPr/>
        </p:nvSpPr>
        <p:spPr>
          <a:xfrm>
            <a:off x="-5797940" y="4304784"/>
            <a:ext cx="5715000" cy="642900"/>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p:sp>
        <p:nvSpPr>
          <p:cNvPr id="6" name="Isosceles Triangle 12">
            <a:extLst>
              <a:ext uri="{FF2B5EF4-FFF2-40B4-BE49-F238E27FC236}">
                <a16:creationId xmlns:a16="http://schemas.microsoft.com/office/drawing/2014/main" id="{C2ABA2ED-7A19-5103-A170-2E3AB68CDF5A}"/>
              </a:ext>
            </a:extLst>
          </p:cNvPr>
          <p:cNvSpPr/>
          <p:nvPr/>
        </p:nvSpPr>
        <p:spPr>
          <a:xfrm rot="19575290">
            <a:off x="-1364706" y="-1531016"/>
            <a:ext cx="3980904" cy="2472340"/>
          </a:xfrm>
          <a:prstGeom prst="triangle">
            <a:avLst/>
          </a:prstGeom>
          <a:solidFill>
            <a:srgbClr val="070B8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303409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1129-5C04-7E04-DF65-D4D7A62C72AB}"/>
              </a:ext>
            </a:extLst>
          </p:cNvPr>
          <p:cNvSpPr>
            <a:spLocks noGrp="1"/>
          </p:cNvSpPr>
          <p:nvPr>
            <p:ph type="ctrTitle"/>
          </p:nvPr>
        </p:nvSpPr>
        <p:spPr/>
        <p:txBody>
          <a:bodyPr/>
          <a:lstStyle/>
          <a:p>
            <a:endParaRPr lang="en-AE"/>
          </a:p>
        </p:txBody>
      </p:sp>
      <p:sp>
        <p:nvSpPr>
          <p:cNvPr id="3" name="Subtitle 2">
            <a:extLst>
              <a:ext uri="{FF2B5EF4-FFF2-40B4-BE49-F238E27FC236}">
                <a16:creationId xmlns:a16="http://schemas.microsoft.com/office/drawing/2014/main" id="{8966E32B-84B4-E74E-6324-B463813ABBFF}"/>
              </a:ext>
            </a:extLst>
          </p:cNvPr>
          <p:cNvSpPr>
            <a:spLocks noGrp="1"/>
          </p:cNvSpPr>
          <p:nvPr>
            <p:ph type="subTitle" idx="1"/>
          </p:nvPr>
        </p:nvSpPr>
        <p:spPr/>
        <p:txBody>
          <a:bodyPr/>
          <a:lstStyle/>
          <a:p>
            <a:endParaRPr lang="en-AE"/>
          </a:p>
        </p:txBody>
      </p:sp>
      <p:pic>
        <p:nvPicPr>
          <p:cNvPr id="5" name="Picture 4" descr="A picture containing text, gauge, device&#10;&#10;Description automatically generated">
            <a:extLst>
              <a:ext uri="{FF2B5EF4-FFF2-40B4-BE49-F238E27FC236}">
                <a16:creationId xmlns:a16="http://schemas.microsoft.com/office/drawing/2014/main" id="{2ED2ECA8-55AA-1034-20AD-BF96ED565B65}"/>
              </a:ext>
            </a:extLst>
          </p:cNvPr>
          <p:cNvPicPr>
            <a:picLocks noChangeAspect="1"/>
          </p:cNvPicPr>
          <p:nvPr/>
        </p:nvPicPr>
        <p:blipFill>
          <a:blip r:embed="rId2"/>
          <a:stretch>
            <a:fillRect/>
          </a:stretch>
        </p:blipFill>
        <p:spPr>
          <a:xfrm>
            <a:off x="12025713" y="1221673"/>
            <a:ext cx="5136978" cy="4576580"/>
          </a:xfrm>
          <a:prstGeom prst="rect">
            <a:avLst/>
          </a:prstGeom>
        </p:spPr>
      </p:pic>
      <p:sp>
        <p:nvSpPr>
          <p:cNvPr id="6" name="Rectangle 5">
            <a:extLst>
              <a:ext uri="{FF2B5EF4-FFF2-40B4-BE49-F238E27FC236}">
                <a16:creationId xmlns:a16="http://schemas.microsoft.com/office/drawing/2014/main" id="{40CE1F18-06F4-0B62-2316-5B2BA711D6EE}"/>
              </a:ext>
            </a:extLst>
          </p:cNvPr>
          <p:cNvSpPr/>
          <p:nvPr/>
        </p:nvSpPr>
        <p:spPr>
          <a:xfrm>
            <a:off x="12764078" y="5659867"/>
            <a:ext cx="13044038" cy="747121"/>
          </a:xfrm>
          <a:prstGeom prst="rect">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 name="Rectangle 6">
            <a:extLst>
              <a:ext uri="{FF2B5EF4-FFF2-40B4-BE49-F238E27FC236}">
                <a16:creationId xmlns:a16="http://schemas.microsoft.com/office/drawing/2014/main" id="{46CD725C-0786-44AF-FA92-96CBC024D44A}"/>
              </a:ext>
            </a:extLst>
          </p:cNvPr>
          <p:cNvSpPr/>
          <p:nvPr/>
        </p:nvSpPr>
        <p:spPr>
          <a:xfrm>
            <a:off x="12321262" y="6328871"/>
            <a:ext cx="13044038" cy="282675"/>
          </a:xfrm>
          <a:prstGeom prst="rect">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 name="Oval 7">
            <a:extLst>
              <a:ext uri="{FF2B5EF4-FFF2-40B4-BE49-F238E27FC236}">
                <a16:creationId xmlns:a16="http://schemas.microsoft.com/office/drawing/2014/main" id="{D11A3DB4-BDE2-50D4-D445-70AB78C69414}"/>
              </a:ext>
            </a:extLst>
          </p:cNvPr>
          <p:cNvSpPr/>
          <p:nvPr/>
        </p:nvSpPr>
        <p:spPr>
          <a:xfrm>
            <a:off x="3238499" y="5205734"/>
            <a:ext cx="5715000" cy="642900"/>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mc:AlternateContent xmlns:mc="http://schemas.openxmlformats.org/markup-compatibility/2006">
        <mc:Choice xmlns:am3d="http://schemas.microsoft.com/office/drawing/2017/model3d" Requires="am3d">
          <p:graphicFrame>
            <p:nvGraphicFramePr>
              <p:cNvPr id="4" name="3D Model 3">
                <a:extLst>
                  <a:ext uri="{FF2B5EF4-FFF2-40B4-BE49-F238E27FC236}">
                    <a16:creationId xmlns:a16="http://schemas.microsoft.com/office/drawing/2014/main" id="{C9682F85-E98B-F480-8561-0A33186E158E}"/>
                  </a:ext>
                </a:extLst>
              </p:cNvPr>
              <p:cNvGraphicFramePr>
                <a:graphicFrameLocks noChangeAspect="1"/>
              </p:cNvGraphicFramePr>
              <p:nvPr>
                <p:extLst>
                  <p:ext uri="{D42A27DB-BD31-4B8C-83A1-F6EECF244321}">
                    <p14:modId xmlns:p14="http://schemas.microsoft.com/office/powerpoint/2010/main" val="158062872"/>
                  </p:ext>
                </p:extLst>
              </p:nvPr>
            </p:nvGraphicFramePr>
            <p:xfrm>
              <a:off x="4921807" y="1266370"/>
              <a:ext cx="2348363" cy="4325235"/>
            </p:xfrm>
            <a:graphic>
              <a:graphicData uri="http://schemas.microsoft.com/office/drawing/2017/model3d">
                <am3d:model3d r:embed="rId3">
                  <am3d:spPr>
                    <a:xfrm>
                      <a:off x="0" y="0"/>
                      <a:ext cx="2348363" cy="4325235"/>
                    </a:xfrm>
                    <a:prstGeom prst="rect">
                      <a:avLst/>
                    </a:prstGeom>
                  </am3d:spPr>
                  <am3d:camera>
                    <am3d:pos x="0" y="0" z="60679786"/>
                    <am3d:up dx="0" dy="36000000" dz="0"/>
                    <am3d:lookAt x="0" y="0" z="0"/>
                    <am3d:perspective fov="2700000"/>
                  </am3d:camera>
                  <am3d:trans>
                    <am3d:meterPerModelUnit n="306310" d="1000000"/>
                    <am3d:preTrans dx="-577" dy="6972808" dz="1"/>
                    <am3d:scale>
                      <am3d:sx n="1000000" d="1000000"/>
                      <am3d:sy n="1000000" d="1000000"/>
                      <am3d:sz n="1000000" d="1000000"/>
                    </am3d:scale>
                    <am3d:rot ax="-10324983" ay="24769" az="-10796554"/>
                    <am3d:postTrans dx="0" dy="0" dz="0"/>
                  </am3d:trans>
                  <am3d:raster rName="Office3DRenderer" rVer="16.0.8326">
                    <am3d:blip r:embed="rId4"/>
                  </am3d:raster>
                  <am3d:objViewport viewportSz="524256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 name="3D Model 3">
                <a:extLst>
                  <a:ext uri="{FF2B5EF4-FFF2-40B4-BE49-F238E27FC236}">
                    <a16:creationId xmlns:a16="http://schemas.microsoft.com/office/drawing/2014/main" id="{C9682F85-E98B-F480-8561-0A33186E158E}"/>
                  </a:ext>
                </a:extLst>
              </p:cNvPr>
              <p:cNvPicPr>
                <a:picLocks noGrp="1" noRot="1" noChangeAspect="1" noMove="1" noResize="1" noEditPoints="1" noAdjustHandles="1" noChangeArrowheads="1" noChangeShapeType="1" noCrop="1"/>
              </p:cNvPicPr>
              <p:nvPr/>
            </p:nvPicPr>
            <p:blipFill>
              <a:blip r:embed="rId4"/>
              <a:stretch>
                <a:fillRect/>
              </a:stretch>
            </p:blipFill>
            <p:spPr>
              <a:xfrm>
                <a:off x="4921807" y="1266370"/>
                <a:ext cx="2348363" cy="4325235"/>
              </a:xfrm>
              <a:prstGeom prst="rect">
                <a:avLst/>
              </a:prstGeom>
            </p:spPr>
          </p:pic>
        </mc:Fallback>
      </mc:AlternateContent>
      <p:sp>
        <p:nvSpPr>
          <p:cNvPr id="10" name="!!t8">
            <a:extLst>
              <a:ext uri="{FF2B5EF4-FFF2-40B4-BE49-F238E27FC236}">
                <a16:creationId xmlns:a16="http://schemas.microsoft.com/office/drawing/2014/main" id="{087D7030-3CAE-AEDD-2637-B788CDC6E301}"/>
              </a:ext>
            </a:extLst>
          </p:cNvPr>
          <p:cNvSpPr txBox="1"/>
          <p:nvPr/>
        </p:nvSpPr>
        <p:spPr>
          <a:xfrm>
            <a:off x="-3146752" y="2921168"/>
            <a:ext cx="3092513"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DESIGN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11" name="L-Shape 10">
            <a:extLst>
              <a:ext uri="{FF2B5EF4-FFF2-40B4-BE49-F238E27FC236}">
                <a16:creationId xmlns:a16="http://schemas.microsoft.com/office/drawing/2014/main" id="{DA56DC28-E586-567A-B4E7-2561A3AE3BBD}"/>
              </a:ext>
            </a:extLst>
          </p:cNvPr>
          <p:cNvSpPr/>
          <p:nvPr/>
        </p:nvSpPr>
        <p:spPr>
          <a:xfrm rot="3600000">
            <a:off x="-21423698"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L-Shape 11">
            <a:extLst>
              <a:ext uri="{FF2B5EF4-FFF2-40B4-BE49-F238E27FC236}">
                <a16:creationId xmlns:a16="http://schemas.microsoft.com/office/drawing/2014/main" id="{EDEC646C-C0E7-DDD9-E260-F5C059E39BF1}"/>
              </a:ext>
            </a:extLst>
          </p:cNvPr>
          <p:cNvSpPr/>
          <p:nvPr/>
        </p:nvSpPr>
        <p:spPr>
          <a:xfrm rot="3600000">
            <a:off x="-12520910"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2886494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Shape 1">
            <a:extLst>
              <a:ext uri="{FF2B5EF4-FFF2-40B4-BE49-F238E27FC236}">
                <a16:creationId xmlns:a16="http://schemas.microsoft.com/office/drawing/2014/main" id="{36FC7C48-1726-43B6-9155-35A752F60E33}"/>
              </a:ext>
            </a:extLst>
          </p:cNvPr>
          <p:cNvSpPr/>
          <p:nvPr/>
        </p:nvSpPr>
        <p:spPr>
          <a:xfrm rot="13500000">
            <a:off x="-5901165" y="-862527"/>
            <a:ext cx="8456548" cy="8583054"/>
          </a:xfrm>
          <a:prstGeom prst="corner">
            <a:avLst>
              <a:gd name="adj1" fmla="val 38489"/>
              <a:gd name="adj2" fmla="val 40133"/>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070B80"/>
              </a:solidFill>
            </a:endParaRPr>
          </a:p>
        </p:txBody>
      </p:sp>
      <p:sp>
        <p:nvSpPr>
          <p:cNvPr id="7" name="L-Shape 6">
            <a:extLst>
              <a:ext uri="{FF2B5EF4-FFF2-40B4-BE49-F238E27FC236}">
                <a16:creationId xmlns:a16="http://schemas.microsoft.com/office/drawing/2014/main" id="{8C824E26-0675-405D-98E2-38636ACABCEC}"/>
              </a:ext>
            </a:extLst>
          </p:cNvPr>
          <p:cNvSpPr/>
          <p:nvPr/>
        </p:nvSpPr>
        <p:spPr>
          <a:xfrm rot="13500000">
            <a:off x="-4404331" y="-950559"/>
            <a:ext cx="8498511" cy="9285476"/>
          </a:xfrm>
          <a:prstGeom prst="corner">
            <a:avLst>
              <a:gd name="adj1" fmla="val 38489"/>
              <a:gd name="adj2" fmla="val 40133"/>
            </a:avLst>
          </a:prstGeom>
          <a:solidFill>
            <a:srgbClr val="89C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rgbClr val="89CFF0"/>
              </a:solidFill>
            </a:endParaRPr>
          </a:p>
        </p:txBody>
      </p:sp>
      <p:sp>
        <p:nvSpPr>
          <p:cNvPr id="4" name="!!t8">
            <a:extLst>
              <a:ext uri="{FF2B5EF4-FFF2-40B4-BE49-F238E27FC236}">
                <a16:creationId xmlns:a16="http://schemas.microsoft.com/office/drawing/2014/main" id="{EC6635B5-F754-4590-ACFC-922FC8F4BFAD}"/>
              </a:ext>
            </a:extLst>
          </p:cNvPr>
          <p:cNvSpPr txBox="1"/>
          <p:nvPr/>
        </p:nvSpPr>
        <p:spPr>
          <a:xfrm>
            <a:off x="7288187" y="2921168"/>
            <a:ext cx="3092513" cy="1015663"/>
          </a:xfrm>
          <a:prstGeom prst="rect">
            <a:avLst/>
          </a:prstGeom>
          <a:noFill/>
        </p:spPr>
        <p:txBody>
          <a:bodyPr wrap="none" rtlCol="0">
            <a:spAutoFit/>
          </a:bodyPr>
          <a:lstStyle/>
          <a:p>
            <a:r>
              <a:rPr lang="en-US" sz="6000" dirty="0">
                <a:solidFill>
                  <a:srgbClr val="070B80"/>
                </a:solidFill>
                <a:latin typeface="Poppins Black" panose="00000A00000000000000" pitchFamily="2" charset="0"/>
                <a:cs typeface="Poppins Black" panose="00000A00000000000000" pitchFamily="2" charset="0"/>
              </a:rPr>
              <a:t>DESIGN</a:t>
            </a:r>
            <a:endParaRPr lang="en-PH" sz="6000" dirty="0">
              <a:solidFill>
                <a:srgbClr val="070B80"/>
              </a:solidFill>
              <a:latin typeface="Poppins Black" panose="00000A00000000000000" pitchFamily="2" charset="0"/>
              <a:cs typeface="Poppins Black" panose="00000A00000000000000" pitchFamily="2" charset="0"/>
            </a:endParaRPr>
          </a:p>
        </p:txBody>
      </p:sp>
      <p:sp>
        <p:nvSpPr>
          <p:cNvPr id="3" name="Pentagon 2">
            <a:extLst>
              <a:ext uri="{FF2B5EF4-FFF2-40B4-BE49-F238E27FC236}">
                <a16:creationId xmlns:a16="http://schemas.microsoft.com/office/drawing/2014/main" id="{EB8381ED-D43C-957B-80BB-DE1D6C79EF16}"/>
              </a:ext>
            </a:extLst>
          </p:cNvPr>
          <p:cNvSpPr/>
          <p:nvPr/>
        </p:nvSpPr>
        <p:spPr>
          <a:xfrm>
            <a:off x="-10863072" y="0"/>
            <a:ext cx="7430638" cy="1333518"/>
          </a:xfrm>
          <a:prstGeom prst="homePlate">
            <a:avLst/>
          </a:prstGeom>
          <a:solidFill>
            <a:srgbClr val="070B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4000" dirty="0">
                <a:solidFill>
                  <a:srgbClr val="9F84BD"/>
                </a:solidFill>
                <a:latin typeface="Poppins Black" panose="00000A00000000000000" pitchFamily="2" charset="0"/>
                <a:cs typeface="Poppins Black" panose="00000A00000000000000" pitchFamily="2" charset="0"/>
              </a:rPr>
              <a:t>Flowchart</a:t>
            </a:r>
          </a:p>
        </p:txBody>
      </p:sp>
      <p:sp>
        <p:nvSpPr>
          <p:cNvPr id="5" name="Oval 4">
            <a:extLst>
              <a:ext uri="{FF2B5EF4-FFF2-40B4-BE49-F238E27FC236}">
                <a16:creationId xmlns:a16="http://schemas.microsoft.com/office/drawing/2014/main" id="{CAA29177-B352-8F51-27A2-BB33A1038A7A}"/>
              </a:ext>
            </a:extLst>
          </p:cNvPr>
          <p:cNvSpPr/>
          <p:nvPr/>
        </p:nvSpPr>
        <p:spPr>
          <a:xfrm>
            <a:off x="12328728" y="5205734"/>
            <a:ext cx="5715000" cy="642900"/>
          </a:xfrm>
          <a:prstGeom prst="ellipse">
            <a:avLst/>
          </a:prstGeom>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dirty="0"/>
          </a:p>
        </p:txBody>
      </p:sp>
      <mc:AlternateContent xmlns:mc="http://schemas.openxmlformats.org/markup-compatibility/2006">
        <mc:Choice xmlns:am3d="http://schemas.microsoft.com/office/drawing/2017/model3d" Requires="am3d">
          <p:graphicFrame>
            <p:nvGraphicFramePr>
              <p:cNvPr id="24" name="3D Model 23">
                <a:extLst>
                  <a:ext uri="{FF2B5EF4-FFF2-40B4-BE49-F238E27FC236}">
                    <a16:creationId xmlns:a16="http://schemas.microsoft.com/office/drawing/2014/main" id="{C2E095B4-9A95-A8E7-B247-4572667013C8}"/>
                  </a:ext>
                </a:extLst>
              </p:cNvPr>
              <p:cNvGraphicFramePr>
                <a:graphicFrameLocks noChangeAspect="1"/>
              </p:cNvGraphicFramePr>
              <p:nvPr>
                <p:extLst>
                  <p:ext uri="{D42A27DB-BD31-4B8C-83A1-F6EECF244321}">
                    <p14:modId xmlns:p14="http://schemas.microsoft.com/office/powerpoint/2010/main" val="3824655942"/>
                  </p:ext>
                </p:extLst>
              </p:nvPr>
            </p:nvGraphicFramePr>
            <p:xfrm>
              <a:off x="14012032" y="1266362"/>
              <a:ext cx="2348365" cy="4325246"/>
            </p:xfrm>
            <a:graphic>
              <a:graphicData uri="http://schemas.microsoft.com/office/drawing/2017/model3d">
                <am3d:model3d r:embed="rId2">
                  <am3d:spPr>
                    <a:xfrm>
                      <a:off x="0" y="0"/>
                      <a:ext cx="2348365" cy="4325246"/>
                    </a:xfrm>
                    <a:prstGeom prst="rect">
                      <a:avLst/>
                    </a:prstGeom>
                  </am3d:spPr>
                  <am3d:camera>
                    <am3d:pos x="0" y="0" z="60679786"/>
                    <am3d:up dx="0" dy="36000000" dz="0"/>
                    <am3d:lookAt x="0" y="0" z="0"/>
                    <am3d:perspective fov="2700000"/>
                  </am3d:camera>
                  <am3d:trans>
                    <am3d:meterPerModelUnit n="306310" d="1000000"/>
                    <am3d:preTrans dx="-577" dy="6972808" dz="1"/>
                    <am3d:scale>
                      <am3d:sx n="1000000" d="1000000"/>
                      <am3d:sy n="1000000" d="1000000"/>
                      <am3d:sz n="1000000" d="1000000"/>
                    </am3d:scale>
                    <am3d:rot ax="-475010" ay="-24775" az="3444"/>
                    <am3d:postTrans dx="0" dy="0" dz="0"/>
                  </am3d:trans>
                  <am3d:raster rName="Office3DRenderer" rVer="16.0.8326">
                    <am3d:blip r:embed="rId3"/>
                  </am3d:raster>
                  <am3d:objViewport viewportSz="524256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a:extLst>
                  <a:ext uri="{FF2B5EF4-FFF2-40B4-BE49-F238E27FC236}">
                    <a16:creationId xmlns:a16="http://schemas.microsoft.com/office/drawing/2014/main" id="{C2E095B4-9A95-A8E7-B247-4572667013C8}"/>
                  </a:ext>
                </a:extLst>
              </p:cNvPr>
              <p:cNvPicPr>
                <a:picLocks noGrp="1" noRot="1" noChangeAspect="1" noMove="1" noResize="1" noEditPoints="1" noAdjustHandles="1" noChangeArrowheads="1" noChangeShapeType="1" noCrop="1"/>
              </p:cNvPicPr>
              <p:nvPr/>
            </p:nvPicPr>
            <p:blipFill>
              <a:blip r:embed="rId3"/>
              <a:stretch>
                <a:fillRect/>
              </a:stretch>
            </p:blipFill>
            <p:spPr>
              <a:xfrm>
                <a:off x="14012032" y="1266362"/>
                <a:ext cx="2348365" cy="4325246"/>
              </a:xfrm>
              <a:prstGeom prst="rect">
                <a:avLst/>
              </a:prstGeom>
            </p:spPr>
          </p:pic>
        </mc:Fallback>
      </mc:AlternateContent>
      <p:pic>
        <p:nvPicPr>
          <p:cNvPr id="26" name="Picture 25">
            <a:extLst>
              <a:ext uri="{FF2B5EF4-FFF2-40B4-BE49-F238E27FC236}">
                <a16:creationId xmlns:a16="http://schemas.microsoft.com/office/drawing/2014/main" id="{0F3B6BD3-25BE-0C76-E4BC-2A7012339343}"/>
              </a:ext>
            </a:extLst>
          </p:cNvPr>
          <p:cNvPicPr>
            <a:picLocks noChangeAspect="1"/>
          </p:cNvPicPr>
          <p:nvPr/>
        </p:nvPicPr>
        <p:blipFill>
          <a:blip r:embed="rId4"/>
          <a:stretch>
            <a:fillRect/>
          </a:stretch>
        </p:blipFill>
        <p:spPr>
          <a:xfrm>
            <a:off x="-7319842" y="1726729"/>
            <a:ext cx="3288862" cy="5131271"/>
          </a:xfrm>
          <a:prstGeom prst="rect">
            <a:avLst/>
          </a:prstGeom>
        </p:spPr>
      </p:pic>
    </p:spTree>
    <p:extLst>
      <p:ext uri="{BB962C8B-B14F-4D97-AF65-F5344CB8AC3E}">
        <p14:creationId xmlns:p14="http://schemas.microsoft.com/office/powerpoint/2010/main" val="34933117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1539</Words>
  <Application>Microsoft Office PowerPoint</Application>
  <PresentationFormat>Widescreen</PresentationFormat>
  <Paragraphs>439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Poppins</vt:lpstr>
      <vt:lpstr>Poppins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MARKETING</vt:lpstr>
      <vt:lpstr>MARKETING</vt:lpstr>
      <vt:lpstr>MARKETING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Ayaan Parkar</dc:creator>
  <cp:lastModifiedBy>Mohamed Fareq Malek</cp:lastModifiedBy>
  <cp:revision>8</cp:revision>
  <dcterms:created xsi:type="dcterms:W3CDTF">2023-03-08T08:03:05Z</dcterms:created>
  <dcterms:modified xsi:type="dcterms:W3CDTF">2024-03-04T18:23:24Z</dcterms:modified>
</cp:coreProperties>
</file>