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82345"/>
            <a:ext cx="7286015" cy="13306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787" y="1849795"/>
            <a:ext cx="8066557" cy="4757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0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2057400"/>
            <a:ext cx="78486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</a:t>
            </a:r>
            <a:r>
              <a:rPr lang="en-US" sz="4800" dirty="0"/>
              <a:t>orkplace, </a:t>
            </a:r>
            <a:r>
              <a:rPr sz="4800" dirty="0"/>
              <a:t>H</a:t>
            </a:r>
            <a:r>
              <a:rPr lang="en-US" sz="4800" dirty="0"/>
              <a:t>ealth and </a:t>
            </a:r>
            <a:r>
              <a:rPr sz="4800" dirty="0"/>
              <a:t>S</a:t>
            </a:r>
            <a:r>
              <a:rPr lang="en-US" sz="4800" dirty="0"/>
              <a:t>afety</a:t>
            </a:r>
            <a:r>
              <a:rPr sz="4800" spc="-15" dirty="0"/>
              <a:t> </a:t>
            </a:r>
            <a:r>
              <a:rPr sz="4800" dirty="0"/>
              <a:t>for</a:t>
            </a:r>
            <a:r>
              <a:rPr sz="4800" spc="-10" dirty="0"/>
              <a:t> Projects </a:t>
            </a:r>
            <a:r>
              <a:rPr sz="4800" spc="-25" dirty="0"/>
              <a:t>in</a:t>
            </a:r>
            <a:endParaRPr sz="4800" dirty="0"/>
          </a:p>
          <a:p>
            <a:pPr algn="ctr">
              <a:lnSpc>
                <a:spcPct val="100000"/>
              </a:lnSpc>
            </a:pPr>
            <a:r>
              <a:rPr sz="4800" spc="-10" dirty="0"/>
              <a:t>ECTE250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802" y="367284"/>
            <a:ext cx="7008495" cy="1386840"/>
            <a:chOff x="1082802" y="367284"/>
            <a:chExt cx="7008495" cy="1386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7775" y="367284"/>
              <a:ext cx="5138165" cy="8991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802" y="854964"/>
              <a:ext cx="4670297" cy="899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9699" y="854964"/>
              <a:ext cx="1528571" cy="8991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4871" y="854964"/>
              <a:ext cx="1876043" cy="89915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5495" algn="ctr">
              <a:lnSpc>
                <a:spcPct val="100000"/>
              </a:lnSpc>
              <a:spcBef>
                <a:spcPts val="95"/>
              </a:spcBef>
            </a:pPr>
            <a:r>
              <a:rPr dirty="0"/>
              <a:t>Roles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Responsibilities</a:t>
            </a:r>
          </a:p>
          <a:p>
            <a:pPr marL="785495" algn="ctr">
              <a:lnSpc>
                <a:spcPct val="100000"/>
              </a:lnSpc>
            </a:pPr>
            <a:r>
              <a:rPr dirty="0"/>
              <a:t>AS</a:t>
            </a:r>
            <a:r>
              <a:rPr spc="-95" dirty="0"/>
              <a:t> </a:t>
            </a:r>
            <a:r>
              <a:rPr dirty="0"/>
              <a:t>PER</a:t>
            </a:r>
            <a:r>
              <a:rPr spc="-90" dirty="0"/>
              <a:t> </a:t>
            </a:r>
            <a:r>
              <a:rPr dirty="0"/>
              <a:t>UNIVERSITY’S</a:t>
            </a:r>
            <a:r>
              <a:rPr spc="-65" dirty="0"/>
              <a:t> </a:t>
            </a:r>
            <a:r>
              <a:rPr dirty="0"/>
              <a:t>WHS</a:t>
            </a:r>
            <a:r>
              <a:rPr spc="-85" dirty="0"/>
              <a:t> </a:t>
            </a:r>
            <a:r>
              <a:rPr spc="-10" dirty="0"/>
              <a:t>POLICY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84225" y="1741931"/>
            <a:ext cx="8133715" cy="3336925"/>
            <a:chOff x="284225" y="1741931"/>
            <a:chExt cx="8133715" cy="333692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25" y="1741931"/>
              <a:ext cx="749807" cy="94259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322" y="1836419"/>
              <a:ext cx="1684019" cy="7879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817" y="2388107"/>
              <a:ext cx="616457" cy="6301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1852" y="2352293"/>
              <a:ext cx="7315960" cy="6781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1851" y="2718053"/>
              <a:ext cx="6640829" cy="6781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1851" y="3083813"/>
              <a:ext cx="1946147" cy="6781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9817" y="3558539"/>
              <a:ext cx="616457" cy="63017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1852" y="3522725"/>
              <a:ext cx="4332731" cy="6781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30723" y="3522725"/>
              <a:ext cx="1180337" cy="6781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1352" y="3961637"/>
              <a:ext cx="4178807" cy="6781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86299" y="3961637"/>
              <a:ext cx="2366771" cy="6781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1352" y="4400549"/>
              <a:ext cx="1478279" cy="67817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35940" y="1849795"/>
            <a:ext cx="7586345" cy="3026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5"/>
              </a:spcBef>
              <a:buClr>
                <a:srgbClr val="FFCC00"/>
              </a:buClr>
              <a:buSzPct val="119642"/>
              <a:buChar char="•"/>
              <a:tabLst>
                <a:tab pos="354965" algn="l"/>
              </a:tabLst>
            </a:pP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Student</a:t>
            </a:r>
            <a:endParaRPr sz="2800">
              <a:latin typeface="Tahoma"/>
              <a:cs typeface="Tahoma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5015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comply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relevant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University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WHS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management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policies,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procedures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programs,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as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appropriate</a:t>
            </a:r>
            <a:endParaRPr sz="2400">
              <a:latin typeface="Tahoma"/>
              <a:cs typeface="Tahoma"/>
            </a:endParaRPr>
          </a:p>
          <a:p>
            <a:pPr marL="754380" lvl="1" indent="-28511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5438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report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unsafe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conditions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endParaRPr sz="2400">
              <a:latin typeface="Tahoma"/>
              <a:cs typeface="Tahoma"/>
            </a:endParaRPr>
          </a:p>
          <a:p>
            <a:pPr marL="564515" marR="1275715">
              <a:lnSpc>
                <a:spcPct val="120000"/>
              </a:lnSpc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come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attention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where possible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443675" y="3068637"/>
            <a:ext cx="2466962" cy="34972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6" y="471677"/>
            <a:ext cx="5095493" cy="12298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9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/>
              <a:t>Risk</a:t>
            </a:r>
            <a:r>
              <a:rPr sz="4400" spc="-110" dirty="0"/>
              <a:t> </a:t>
            </a:r>
            <a:r>
              <a:rPr sz="4400" spc="-10" dirty="0"/>
              <a:t>Management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246887" y="1821179"/>
            <a:ext cx="7576820" cy="3796029"/>
            <a:chOff x="246887" y="1821179"/>
            <a:chExt cx="7576820" cy="379602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79" y="1821179"/>
              <a:ext cx="2635757" cy="8991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888" y="2298204"/>
              <a:ext cx="856487" cy="10751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080" y="2406395"/>
              <a:ext cx="5002529" cy="8991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888" y="2883420"/>
              <a:ext cx="856487" cy="1075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080" y="2991611"/>
              <a:ext cx="3862577" cy="8991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888" y="3468636"/>
              <a:ext cx="856487" cy="10751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080" y="3576827"/>
              <a:ext cx="7183372" cy="8991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079" y="4064507"/>
              <a:ext cx="1917953" cy="8991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887" y="4541519"/>
              <a:ext cx="856487" cy="107518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079" y="4649723"/>
              <a:ext cx="1810511" cy="89915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5940" y="1936495"/>
            <a:ext cx="6889750" cy="3357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CC00"/>
              </a:buClr>
              <a:buSzPct val="120312"/>
              <a:buChar char="•"/>
              <a:tabLst>
                <a:tab pos="354965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Identification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hazards</a:t>
            </a:r>
            <a:endParaRPr sz="3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CC00"/>
              </a:buClr>
              <a:buSzPct val="120312"/>
              <a:buChar char="•"/>
              <a:tabLst>
                <a:tab pos="354965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Assessment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risk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Clr>
                <a:srgbClr val="FFCC00"/>
              </a:buClr>
              <a:buSzPct val="120312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risk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(hierarchy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control)</a:t>
            </a:r>
            <a:endParaRPr sz="3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CC00"/>
              </a:buClr>
              <a:buSzPct val="120312"/>
              <a:buChar char="•"/>
              <a:tabLst>
                <a:tab pos="354965" algn="l"/>
              </a:tabLst>
            </a:pP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Review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5" y="471677"/>
            <a:ext cx="5849111" cy="12298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9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/>
              <a:t>Hazard</a:t>
            </a:r>
            <a:r>
              <a:rPr sz="4400" spc="-135" dirty="0"/>
              <a:t> </a:t>
            </a:r>
            <a:r>
              <a:rPr sz="4400" spc="-10" dirty="0"/>
              <a:t>Identification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297179" y="3515867"/>
            <a:ext cx="3731895" cy="1750060"/>
            <a:chOff x="297179" y="3515867"/>
            <a:chExt cx="3731895" cy="17500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79" y="3515867"/>
              <a:ext cx="685037" cy="8991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297" y="3581400"/>
              <a:ext cx="2662427" cy="7924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433" y="4101083"/>
              <a:ext cx="681227" cy="8991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193" y="4299203"/>
              <a:ext cx="3238499" cy="5791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411" y="4698491"/>
              <a:ext cx="3206495" cy="56692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46887" y="1741931"/>
            <a:ext cx="8625205" cy="5116195"/>
            <a:chOff x="246887" y="1741931"/>
            <a:chExt cx="8625205" cy="51161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225" y="1741931"/>
              <a:ext cx="749807" cy="9425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322" y="1836419"/>
              <a:ext cx="3276599" cy="7879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179" y="2345435"/>
              <a:ext cx="681227" cy="8991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2940" y="2543555"/>
              <a:ext cx="6362699" cy="5791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6887" y="5382767"/>
              <a:ext cx="856487" cy="10751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080" y="5490971"/>
              <a:ext cx="8135872" cy="8991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0079" y="5978651"/>
              <a:ext cx="8231885" cy="879347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5"/>
              </a:spcBef>
              <a:buClr>
                <a:srgbClr val="FFCC00"/>
              </a:buClr>
              <a:buSzPct val="119642"/>
              <a:buChar char="•"/>
              <a:tabLst>
                <a:tab pos="354965" algn="l"/>
              </a:tabLst>
            </a:pPr>
            <a:r>
              <a:rPr dirty="0"/>
              <a:t>What</a:t>
            </a:r>
            <a:r>
              <a:rPr spc="-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hazard?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/>
              <a:t>-</a:t>
            </a:r>
            <a:r>
              <a:rPr sz="3200" spc="-70" dirty="0"/>
              <a:t> </a:t>
            </a:r>
            <a:r>
              <a:rPr sz="2000" dirty="0"/>
              <a:t>Anything</a:t>
            </a:r>
            <a:r>
              <a:rPr sz="2000" spc="-40" dirty="0"/>
              <a:t> </a:t>
            </a:r>
            <a:r>
              <a:rPr sz="2000" dirty="0"/>
              <a:t>that</a:t>
            </a:r>
            <a:r>
              <a:rPr sz="2000" spc="-30" dirty="0"/>
              <a:t> </a:t>
            </a:r>
            <a:r>
              <a:rPr sz="2000" dirty="0"/>
              <a:t>can</a:t>
            </a:r>
            <a:r>
              <a:rPr sz="2000" spc="-40" dirty="0"/>
              <a:t> </a:t>
            </a:r>
            <a:r>
              <a:rPr sz="2000" dirty="0"/>
              <a:t>or</a:t>
            </a:r>
            <a:r>
              <a:rPr sz="2000" spc="-40" dirty="0"/>
              <a:t> </a:t>
            </a:r>
            <a:r>
              <a:rPr sz="2000" dirty="0"/>
              <a:t>has</a:t>
            </a:r>
            <a:r>
              <a:rPr sz="2000" spc="-45" dirty="0"/>
              <a:t> </a:t>
            </a:r>
            <a:r>
              <a:rPr sz="2000" dirty="0"/>
              <a:t>the</a:t>
            </a:r>
            <a:r>
              <a:rPr sz="2000" spc="-45" dirty="0"/>
              <a:t> </a:t>
            </a:r>
            <a:r>
              <a:rPr sz="2000" dirty="0"/>
              <a:t>potential</a:t>
            </a:r>
            <a:r>
              <a:rPr sz="2000" spc="-20" dirty="0"/>
              <a:t> </a:t>
            </a:r>
            <a:r>
              <a:rPr sz="2000" dirty="0"/>
              <a:t>to</a:t>
            </a:r>
            <a:r>
              <a:rPr sz="2000" spc="-30" dirty="0"/>
              <a:t> </a:t>
            </a:r>
            <a:r>
              <a:rPr sz="2000" dirty="0"/>
              <a:t>cause</a:t>
            </a:r>
            <a:r>
              <a:rPr sz="2000" spc="-50" dirty="0"/>
              <a:t> </a:t>
            </a:r>
            <a:r>
              <a:rPr sz="2000" spc="-10" dirty="0"/>
              <a:t>harm.</a:t>
            </a:r>
            <a:endParaRPr sz="200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/>
          </a:p>
          <a:p>
            <a:pPr marL="12700">
              <a:lnSpc>
                <a:spcPct val="100000"/>
              </a:lnSpc>
            </a:pPr>
            <a:r>
              <a:rPr sz="3200" dirty="0"/>
              <a:t>I</a:t>
            </a:r>
            <a:r>
              <a:rPr dirty="0"/>
              <a:t>n</a:t>
            </a:r>
            <a:r>
              <a:rPr spc="-10" dirty="0"/>
              <a:t> </a:t>
            </a:r>
            <a:r>
              <a:rPr dirty="0"/>
              <a:t>other </a:t>
            </a:r>
            <a:r>
              <a:rPr spc="-10" dirty="0"/>
              <a:t>words</a:t>
            </a:r>
            <a:endParaRPr sz="3200"/>
          </a:p>
          <a:p>
            <a:pPr marL="250825" marR="4836795" indent="-111760">
              <a:lnSpc>
                <a:spcPct val="112700"/>
              </a:lnSpc>
              <a:spcBef>
                <a:spcPts val="280"/>
              </a:spcBef>
            </a:pPr>
            <a:r>
              <a:rPr sz="3200" dirty="0"/>
              <a:t>-</a:t>
            </a:r>
            <a:r>
              <a:rPr sz="3200" spc="-60" dirty="0"/>
              <a:t> </a:t>
            </a:r>
            <a:r>
              <a:rPr sz="2000" dirty="0"/>
              <a:t>A</a:t>
            </a:r>
            <a:r>
              <a:rPr sz="2000" spc="-35" dirty="0"/>
              <a:t> </a:t>
            </a:r>
            <a:r>
              <a:rPr sz="2000" dirty="0"/>
              <a:t>hazard</a:t>
            </a:r>
            <a:r>
              <a:rPr sz="2000" spc="-40" dirty="0"/>
              <a:t> </a:t>
            </a:r>
            <a:r>
              <a:rPr sz="2000" dirty="0"/>
              <a:t>is</a:t>
            </a:r>
            <a:r>
              <a:rPr sz="2000" spc="-30" dirty="0"/>
              <a:t> </a:t>
            </a:r>
            <a:r>
              <a:rPr sz="2000" dirty="0"/>
              <a:t>anything</a:t>
            </a:r>
            <a:r>
              <a:rPr sz="2000" spc="-35" dirty="0"/>
              <a:t> </a:t>
            </a:r>
            <a:r>
              <a:rPr sz="2000" spc="-20" dirty="0"/>
              <a:t>that </a:t>
            </a:r>
            <a:r>
              <a:rPr sz="2000" dirty="0"/>
              <a:t>could</a:t>
            </a:r>
            <a:r>
              <a:rPr sz="2000" spc="-40" dirty="0"/>
              <a:t> </a:t>
            </a:r>
            <a:r>
              <a:rPr sz="2000" dirty="0"/>
              <a:t>hurt</a:t>
            </a:r>
            <a:r>
              <a:rPr sz="2000" spc="-35" dirty="0"/>
              <a:t> </a:t>
            </a:r>
            <a:r>
              <a:rPr sz="2000" dirty="0"/>
              <a:t>you</a:t>
            </a:r>
            <a:r>
              <a:rPr sz="2000" spc="-30" dirty="0"/>
              <a:t> </a:t>
            </a:r>
            <a:r>
              <a:rPr sz="2000" dirty="0"/>
              <a:t>or</a:t>
            </a:r>
            <a:r>
              <a:rPr sz="2000" spc="-30" dirty="0"/>
              <a:t> </a:t>
            </a:r>
            <a:r>
              <a:rPr sz="2000" spc="-10" dirty="0"/>
              <a:t>others.</a:t>
            </a:r>
            <a:endParaRPr sz="2000"/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/>
          </a:p>
          <a:p>
            <a:pPr marL="355600" marR="5080" indent="-342900">
              <a:lnSpc>
                <a:spcPct val="100000"/>
              </a:lnSpc>
              <a:buClr>
                <a:srgbClr val="FFCC00"/>
              </a:buClr>
              <a:buSzPct val="120312"/>
              <a:buChar char="•"/>
              <a:tabLst>
                <a:tab pos="355600" algn="l"/>
              </a:tabLst>
            </a:pPr>
            <a:r>
              <a:rPr sz="3200" dirty="0"/>
              <a:t>Risk</a:t>
            </a:r>
            <a:r>
              <a:rPr sz="3200" spc="-85" dirty="0"/>
              <a:t> </a:t>
            </a:r>
            <a:r>
              <a:rPr sz="3200" dirty="0"/>
              <a:t>is</a:t>
            </a:r>
            <a:r>
              <a:rPr sz="3200" spc="-85" dirty="0"/>
              <a:t> </a:t>
            </a:r>
            <a:r>
              <a:rPr sz="3200" dirty="0"/>
              <a:t>the</a:t>
            </a:r>
            <a:r>
              <a:rPr sz="3200" spc="-75" dirty="0"/>
              <a:t> </a:t>
            </a:r>
            <a:r>
              <a:rPr sz="3200" dirty="0"/>
              <a:t>potential</a:t>
            </a:r>
            <a:r>
              <a:rPr sz="3200" spc="-65" dirty="0"/>
              <a:t> </a:t>
            </a:r>
            <a:r>
              <a:rPr sz="3200" dirty="0"/>
              <a:t>consequences</a:t>
            </a:r>
            <a:r>
              <a:rPr sz="3200" spc="-75" dirty="0"/>
              <a:t> </a:t>
            </a:r>
            <a:r>
              <a:rPr sz="3200" dirty="0"/>
              <a:t>of</a:t>
            </a:r>
            <a:r>
              <a:rPr sz="3200" spc="-85" dirty="0"/>
              <a:t> </a:t>
            </a:r>
            <a:r>
              <a:rPr sz="3200" spc="-20" dirty="0"/>
              <a:t>that </a:t>
            </a:r>
            <a:r>
              <a:rPr sz="3200" dirty="0"/>
              <a:t>Hazard</a:t>
            </a:r>
            <a:r>
              <a:rPr sz="3200" spc="-75" dirty="0"/>
              <a:t> </a:t>
            </a:r>
            <a:r>
              <a:rPr sz="3200" dirty="0"/>
              <a:t>and</a:t>
            </a:r>
            <a:r>
              <a:rPr sz="3200" spc="-65" dirty="0"/>
              <a:t> </a:t>
            </a:r>
            <a:r>
              <a:rPr sz="3200" dirty="0"/>
              <a:t>the</a:t>
            </a:r>
            <a:r>
              <a:rPr sz="3200" spc="-60" dirty="0"/>
              <a:t> </a:t>
            </a:r>
            <a:r>
              <a:rPr sz="3200" dirty="0"/>
              <a:t>likelihood</a:t>
            </a:r>
            <a:r>
              <a:rPr sz="3200" spc="-45" dirty="0"/>
              <a:t> </a:t>
            </a:r>
            <a:r>
              <a:rPr sz="3200" dirty="0"/>
              <a:t>that</a:t>
            </a:r>
            <a:r>
              <a:rPr sz="3200" spc="-60" dirty="0"/>
              <a:t> </a:t>
            </a:r>
            <a:r>
              <a:rPr sz="3200" dirty="0"/>
              <a:t>it</a:t>
            </a:r>
            <a:r>
              <a:rPr sz="3200" spc="-60" dirty="0"/>
              <a:t> </a:t>
            </a:r>
            <a:r>
              <a:rPr sz="3200" dirty="0"/>
              <a:t>will</a:t>
            </a:r>
            <a:r>
              <a:rPr sz="3200" spc="-55" dirty="0"/>
              <a:t> </a:t>
            </a:r>
            <a:r>
              <a:rPr sz="3200" spc="-10" dirty="0"/>
              <a:t>occur!</a:t>
            </a:r>
            <a:endParaRPr sz="3200"/>
          </a:p>
        </p:txBody>
      </p: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11637" y="3141663"/>
            <a:ext cx="4249737" cy="23780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6" y="471677"/>
            <a:ext cx="3418319" cy="12298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9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/>
              <a:t>Risk</a:t>
            </a:r>
            <a:r>
              <a:rPr sz="4400" spc="-110" dirty="0"/>
              <a:t> </a:t>
            </a:r>
            <a:r>
              <a:rPr sz="4400" spc="-10" dirty="0"/>
              <a:t>Matrix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447800"/>
            <a:ext cx="89154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1184922"/>
            <a:ext cx="6511288" cy="899147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96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If</a:t>
            </a:r>
            <a:r>
              <a:rPr spc="-70" dirty="0"/>
              <a:t> </a:t>
            </a:r>
            <a:r>
              <a:rPr dirty="0"/>
              <a:t>your</a:t>
            </a:r>
            <a:r>
              <a:rPr spc="-70" dirty="0"/>
              <a:t> </a:t>
            </a:r>
            <a:r>
              <a:rPr dirty="0"/>
              <a:t>project</a:t>
            </a:r>
            <a:r>
              <a:rPr spc="-70" dirty="0"/>
              <a:t> </a:t>
            </a:r>
            <a:r>
              <a:rPr dirty="0"/>
              <a:t>is</a:t>
            </a:r>
            <a:r>
              <a:rPr spc="-80" dirty="0"/>
              <a:t> </a:t>
            </a:r>
            <a:r>
              <a:rPr dirty="0"/>
              <a:t>hardware</a:t>
            </a:r>
            <a:r>
              <a:rPr spc="-85" dirty="0"/>
              <a:t> </a:t>
            </a:r>
            <a:r>
              <a:rPr spc="-10" dirty="0"/>
              <a:t>based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57225" y="2362200"/>
            <a:ext cx="7829550" cy="386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015" indent="-285115">
              <a:lnSpc>
                <a:spcPct val="100000"/>
              </a:lnSpc>
              <a:spcBef>
                <a:spcPts val="100"/>
              </a:spcBef>
              <a:buChar char="–"/>
              <a:tabLst>
                <a:tab pos="755015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Meet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Tahoma"/>
                <a:cs typeface="Tahoma"/>
              </a:rPr>
              <a:t>tutor/lecturer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discuss your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project:</a:t>
            </a:r>
            <a:endParaRPr sz="2400" dirty="0">
              <a:latin typeface="Tahoma"/>
              <a:cs typeface="Tahoma"/>
            </a:endParaRPr>
          </a:p>
          <a:p>
            <a:pPr marL="1155065" lvl="1" indent="-227965">
              <a:lnSpc>
                <a:spcPct val="100000"/>
              </a:lnSpc>
              <a:spcBef>
                <a:spcPts val="575"/>
              </a:spcBef>
              <a:buClr>
                <a:srgbClr val="FFCC00"/>
              </a:buClr>
              <a:buSzPct val="118750"/>
              <a:buChar char="•"/>
              <a:tabLst>
                <a:tab pos="1155065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Feasibility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design/project</a:t>
            </a:r>
            <a:endParaRPr sz="2400" dirty="0">
              <a:latin typeface="Tahoma"/>
              <a:cs typeface="Tahoma"/>
            </a:endParaRPr>
          </a:p>
          <a:p>
            <a:pPr marL="1155065" lvl="1" indent="-227965">
              <a:lnSpc>
                <a:spcPct val="100000"/>
              </a:lnSpc>
              <a:spcBef>
                <a:spcPts val="575"/>
              </a:spcBef>
              <a:buClr>
                <a:srgbClr val="FFCC00"/>
              </a:buClr>
              <a:buSzPct val="118750"/>
              <a:buChar char="•"/>
              <a:tabLst>
                <a:tab pos="1155065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Parts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2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need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buy</a:t>
            </a:r>
            <a:endParaRPr sz="2400" dirty="0">
              <a:latin typeface="Tahoma"/>
              <a:cs typeface="Tahoma"/>
            </a:endParaRPr>
          </a:p>
          <a:p>
            <a:pPr marL="1155065" lvl="1" indent="-227965">
              <a:lnSpc>
                <a:spcPct val="100000"/>
              </a:lnSpc>
              <a:spcBef>
                <a:spcPts val="575"/>
              </a:spcBef>
              <a:buClr>
                <a:srgbClr val="FFCC00"/>
              </a:buClr>
              <a:buSzPct val="118750"/>
              <a:buChar char="•"/>
              <a:tabLst>
                <a:tab pos="1155065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might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need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undertake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500" dirty="0">
              <a:latin typeface="Tahoma"/>
              <a:cs typeface="Tahoma"/>
            </a:endParaRPr>
          </a:p>
          <a:p>
            <a:pPr marL="12700" marR="167640" indent="508000">
              <a:lnSpc>
                <a:spcPct val="100000"/>
              </a:lnSpc>
              <a:tabLst>
                <a:tab pos="1042035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member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team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meet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lang="en-US" sz="2400" dirty="0">
                <a:solidFill>
                  <a:srgbClr val="FFFFFF"/>
                </a:solidFill>
                <a:latin typeface="Tahoma"/>
                <a:cs typeface="Tahoma"/>
              </a:rPr>
              <a:t>Mr. Majid Munawar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develop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risk assessment.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Must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undertaken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prior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commencing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construction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lang="en-US" sz="2400" spc="-10" dirty="0">
                <a:solidFill>
                  <a:srgbClr val="FFFFFF"/>
                </a:solidFill>
                <a:latin typeface="Tahoma"/>
                <a:cs typeface="Tahoma"/>
              </a:rPr>
              <a:t> and prior to Innovation Fair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Tahoma</vt:lpstr>
      <vt:lpstr>Wingdings</vt:lpstr>
      <vt:lpstr>Office Theme</vt:lpstr>
      <vt:lpstr>Workplace, Health and Safety for Projects in ECTE250</vt:lpstr>
      <vt:lpstr>Roles and Responsibilities AS PER UNIVERSITY’S WHS POLICY</vt:lpstr>
      <vt:lpstr>Risk Management</vt:lpstr>
      <vt:lpstr>Hazard Identification</vt:lpstr>
      <vt:lpstr>Risk Matrix</vt:lpstr>
      <vt:lpstr>If your project is hardware based</vt:lpstr>
    </vt:vector>
  </TitlesOfParts>
  <Company>SECTE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OH&amp;S</dc:title>
  <dc:creator>sasha</dc:creator>
  <cp:lastModifiedBy>Mohamed Fareq Malek</cp:lastModifiedBy>
  <cp:revision>1</cp:revision>
  <dcterms:created xsi:type="dcterms:W3CDTF">2023-12-31T05:43:07Z</dcterms:created>
  <dcterms:modified xsi:type="dcterms:W3CDTF">2023-12-31T05:45:58Z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2020-07-16T00:00:00Z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2023-12-31T00:00:00Z</vt:filetime>
  </property>
  <property fmtid="{D5CDD505-2E9C-101B-9397-08002B2CF9AE}" pid="5" name="Producer">
    <vt:lpwstr>Adobe PDF Library 20.9.95</vt:lpwstr>
  </property>
</Properties>
</file>