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guides/harvard-citation-gui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863296"/>
            <a:ext cx="4800194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lang="en-US"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US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r>
              <a:rPr sz="3000" b="1" spc="-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/ Spring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3"/>
              </a:spcBef>
            </a:pPr>
            <a:r>
              <a:rPr sz="2000" b="1" spc="-6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epo</a:t>
            </a:r>
            <a:r>
              <a:rPr sz="2000" b="1" spc="9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 (D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-19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1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ab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2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2 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nd 6)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193754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Figu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5185" y="309628"/>
            <a:ext cx="414223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able</a:t>
            </a:r>
            <a:r>
              <a:rPr sz="6600" b="1" spc="-11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 D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275" y="1431452"/>
            <a:ext cx="188685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figures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7916" y="1431452"/>
            <a:ext cx="482727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ta</a:t>
            </a:r>
            <a:r>
              <a:rPr sz="4350" spc="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cited in the t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275" y="2494174"/>
            <a:ext cx="188669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fi</a:t>
            </a:r>
            <a:r>
              <a:rPr sz="4350" spc="9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ures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7345" y="2494174"/>
            <a:ext cx="436110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should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be placed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ht bel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7678" y="2494174"/>
            <a:ext cx="52660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315" y="2935894"/>
            <a:ext cx="517341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pa</a:t>
            </a:r>
            <a:r>
              <a:rPr sz="4350" spc="-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ag</a:t>
            </a:r>
            <a:r>
              <a:rPr sz="4350" spc="-3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aph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whi</a:t>
            </a:r>
            <a:r>
              <a:rPr sz="4350" spc="10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 th</a:t>
            </a:r>
            <a:r>
              <a:rPr sz="4350" spc="-11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y are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cited.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275" y="3996979"/>
            <a:ext cx="6259637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504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Cite the source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i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-50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 in case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</a:t>
            </a:r>
            <a:endParaRPr sz="2900">
              <a:latin typeface="Tw Cen MT"/>
              <a:cs typeface="Tw Cen MT"/>
            </a:endParaRPr>
          </a:p>
          <a:p>
            <a:pPr marL="332739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oduce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 ima</a:t>
            </a:r>
            <a:r>
              <a:rPr sz="2900" spc="-4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e/di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g</a:t>
            </a:r>
            <a:r>
              <a:rPr sz="2900" spc="-25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/illus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-2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ation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4520" y="3996979"/>
            <a:ext cx="56901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did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2886" y="3996979"/>
            <a:ext cx="52701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not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0528" y="3448812"/>
            <a:ext cx="3742944" cy="281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61160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Figu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able</a:t>
            </a:r>
            <a:r>
              <a:rPr sz="6600" b="1" spc="-11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 D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275" y="1431452"/>
            <a:ext cx="8028026" cy="10985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11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Example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100041"/>
              </a:lnSpc>
              <a:spcBef>
                <a:spcPts val="678"/>
              </a:spcBef>
            </a:pP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2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es</a:t>
            </a:r>
            <a:r>
              <a:rPr sz="2000" spc="0" dirty="0">
                <a:latin typeface="Times New Roman"/>
                <a:cs typeface="Times New Roman"/>
              </a:rPr>
              <a:t>ult</a:t>
            </a:r>
            <a:r>
              <a:rPr sz="2000" spc="21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our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st</a:t>
            </a:r>
            <a:r>
              <a:rPr sz="2000" spc="-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dy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mm</a:t>
            </a:r>
            <a:r>
              <a:rPr sz="2000" spc="0" dirty="0">
                <a:latin typeface="Times New Roman"/>
                <a:cs typeface="Times New Roman"/>
              </a:rPr>
              <a:t>arized</a:t>
            </a:r>
            <a:r>
              <a:rPr sz="2000" spc="23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23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o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plo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219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-1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gure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4" dirty="0">
                <a:latin typeface="Times New Roman"/>
                <a:cs typeface="Times New Roman"/>
              </a:rPr>
              <a:t>2</a:t>
            </a:r>
            <a:r>
              <a:rPr sz="2000" spc="0" dirty="0">
                <a:latin typeface="Times New Roman"/>
                <a:cs typeface="Times New Roman"/>
              </a:rPr>
              <a:t>,</a:t>
            </a:r>
            <a:r>
              <a:rPr sz="2000" spc="234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hi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h des</a:t>
            </a:r>
            <a:r>
              <a:rPr sz="2000" spc="-9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bes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uel</a:t>
            </a:r>
            <a:r>
              <a:rPr sz="2000" spc="43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consu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pt</a:t>
            </a:r>
            <a:r>
              <a:rPr sz="2000" spc="-1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on</a:t>
            </a:r>
            <a:r>
              <a:rPr sz="2000" spc="43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v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us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</a:t>
            </a:r>
            <a:r>
              <a:rPr sz="2000" spc="-9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pla</a:t>
            </a:r>
            <a:r>
              <a:rPr sz="2000" spc="-14" dirty="0">
                <a:latin typeface="Times New Roman"/>
                <a:cs typeface="Times New Roman"/>
              </a:rPr>
              <a:t>c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ent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and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horse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pow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or</a:t>
            </a:r>
            <a:r>
              <a:rPr sz="2000" spc="43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cars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275" y="2554914"/>
            <a:ext cx="672839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an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fac</a:t>
            </a:r>
            <a:r>
              <a:rPr sz="2000" spc="-14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ured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1970s.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V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1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zed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data</a:t>
            </a:r>
            <a:r>
              <a:rPr sz="2000" spc="3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hows</a:t>
            </a:r>
            <a:r>
              <a:rPr sz="2000" spc="59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</a:t>
            </a:r>
            <a:r>
              <a:rPr sz="2000" spc="5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v</a:t>
            </a:r>
            <a:r>
              <a:rPr sz="2000" spc="0" dirty="0">
                <a:latin typeface="Times New Roman"/>
                <a:cs typeface="Times New Roman"/>
              </a:rPr>
              <a:t>id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nt</a:t>
            </a:r>
            <a:r>
              <a:rPr sz="2000" spc="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decl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7501" y="2554914"/>
            <a:ext cx="13012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-1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he</a:t>
            </a:r>
            <a:r>
              <a:rPr sz="2000" spc="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275" y="2859468"/>
            <a:ext cx="1931567" cy="5853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Per </a:t>
            </a:r>
            <a:r>
              <a:rPr sz="2000" spc="1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Gal</a:t>
            </a:r>
            <a:r>
              <a:rPr sz="2000" spc="-19" dirty="0">
                <a:latin typeface="Times New Roman"/>
                <a:cs typeface="Times New Roman"/>
              </a:rPr>
              <a:t>l</a:t>
            </a:r>
            <a:r>
              <a:rPr sz="2000" spc="-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n </a:t>
            </a:r>
            <a:r>
              <a:rPr sz="2000" spc="134" dirty="0">
                <a:latin typeface="Times New Roman"/>
                <a:cs typeface="Times New Roman"/>
              </a:rPr>
              <a:t> </a:t>
            </a:r>
            <a:r>
              <a:rPr sz="2000" spc="-9" dirty="0">
                <a:latin typeface="Times New Roman"/>
                <a:cs typeface="Times New Roman"/>
              </a:rPr>
              <a:t>w</a:t>
            </a:r>
            <a:r>
              <a:rPr sz="2000" spc="0" dirty="0">
                <a:latin typeface="Times New Roman"/>
                <a:cs typeface="Times New Roman"/>
              </a:rPr>
              <a:t>hen</a:t>
            </a:r>
            <a:endParaRPr sz="2000">
              <a:latin typeface="Times New Roman"/>
              <a:cs typeface="Times New Roman"/>
            </a:endParaRPr>
          </a:p>
          <a:p>
            <a:pPr marL="12700" marR="38221">
              <a:lnSpc>
                <a:spcPct val="95825"/>
              </a:lnSpc>
            </a:pP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4" dirty="0">
                <a:latin typeface="Times New Roman"/>
                <a:cs typeface="Times New Roman"/>
              </a:rPr>
              <a:t>u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ptio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5260" y="2859468"/>
            <a:ext cx="74014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14" dirty="0">
                <a:latin typeface="Times New Roman"/>
                <a:cs typeface="Times New Roman"/>
              </a:rPr>
              <a:t>e</a:t>
            </a:r>
            <a:r>
              <a:rPr sz="2000" spc="-9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gine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3902" y="2859468"/>
            <a:ext cx="457562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s</a:t>
            </a: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1874" y="2859468"/>
            <a:ext cx="429787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14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0890" y="2859468"/>
            <a:ext cx="700399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power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1178" y="2859468"/>
            <a:ext cx="105560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-19" dirty="0">
                <a:latin typeface="Times New Roman"/>
                <a:cs typeface="Times New Roman"/>
              </a:rPr>
              <a:t>i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c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ea</a:t>
            </a:r>
            <a:r>
              <a:rPr sz="2000" spc="-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14" dirty="0">
                <a:latin typeface="Times New Roman"/>
                <a:cs typeface="Times New Roman"/>
              </a:rPr>
              <a:t>s</a:t>
            </a:r>
            <a:r>
              <a:rPr sz="2000" spc="0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6939" y="2859468"/>
            <a:ext cx="65657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9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33031" y="2859468"/>
            <a:ext cx="17675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9317" y="2859468"/>
            <a:ext cx="7121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h</a:t>
            </a:r>
            <a:r>
              <a:rPr sz="2000" spc="-9" dirty="0">
                <a:latin typeface="Times New Roman"/>
                <a:cs typeface="Times New Roman"/>
              </a:rPr>
              <a:t>ig</a:t>
            </a:r>
            <a:r>
              <a:rPr sz="2000" spc="0" dirty="0">
                <a:latin typeface="Times New Roman"/>
                <a:cs typeface="Times New Roman"/>
              </a:rPr>
              <a:t>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273" y="2859468"/>
            <a:ext cx="459091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2000" spc="0" dirty="0">
                <a:latin typeface="Times New Roman"/>
                <a:cs typeface="Times New Roman"/>
              </a:rPr>
              <a:t>fu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221886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Acro</a:t>
            </a:r>
            <a:r>
              <a:rPr sz="6600" b="1" spc="-75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31452"/>
            <a:ext cx="8023467" cy="1278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54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 ac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-84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ym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a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ord or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name </a:t>
            </a:r>
            <a:r>
              <a:rPr sz="4350" spc="-59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med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as an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1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b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eviation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f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om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the ini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ial co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ponen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s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 a ph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e or a 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, usu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lly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indivi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ual</a:t>
            </a:r>
            <a:r>
              <a:rPr sz="2900" spc="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let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er</a:t>
            </a:r>
            <a:r>
              <a:rPr sz="2900" spc="-1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378475"/>
            <a:ext cx="7926659" cy="1403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3666" algn="just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5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s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el</a:t>
            </a:r>
            <a:r>
              <a:rPr sz="4350" spc="9" baseline="1055" dirty="0">
                <a:latin typeface="Tw Cen MT"/>
                <a:cs typeface="Tw Cen MT"/>
              </a:rPr>
              <a:t>l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out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ac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-84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yms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at fi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st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</a:t>
            </a:r>
            <a:r>
              <a:rPr sz="4350" spc="-1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. Example</a:t>
            </a:r>
            <a:endParaRPr sz="2900">
              <a:latin typeface="Tw Cen MT"/>
              <a:cs typeface="Tw Cen MT"/>
            </a:endParaRPr>
          </a:p>
          <a:p>
            <a:pPr marL="12700" algn="just">
              <a:lnSpc>
                <a:spcPct val="100041"/>
              </a:lnSpc>
              <a:spcBef>
                <a:spcPts val="676"/>
              </a:spcBef>
            </a:pPr>
            <a:r>
              <a:rPr sz="2000" spc="0" dirty="0">
                <a:latin typeface="Times New Roman"/>
                <a:cs typeface="Times New Roman"/>
              </a:rPr>
              <a:t>In</a:t>
            </a:r>
            <a:r>
              <a:rPr sz="2000" spc="-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r>
              <a:rPr sz="2000" spc="9" dirty="0">
                <a:latin typeface="Times New Roman"/>
                <a:cs typeface="Times New Roman"/>
              </a:rPr>
              <a:t>9</a:t>
            </a:r>
            <a:r>
              <a:rPr sz="2000" spc="0" dirty="0">
                <a:latin typeface="Times New Roman"/>
                <a:cs typeface="Times New Roman"/>
              </a:rPr>
              <a:t>65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l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y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and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-6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9" dirty="0">
                <a:latin typeface="Times New Roman"/>
                <a:cs typeface="Times New Roman"/>
              </a:rPr>
              <a:t>k</a:t>
            </a:r>
            <a:r>
              <a:rPr sz="2000" spc="0" dirty="0">
                <a:latin typeface="Times New Roman"/>
                <a:cs typeface="Times New Roman"/>
              </a:rPr>
              <a:t>ey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intr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duced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Fast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u</a:t>
            </a:r>
            <a:r>
              <a:rPr sz="2000" spc="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4" dirty="0">
                <a:latin typeface="Times New Roman"/>
                <a:cs typeface="Times New Roman"/>
              </a:rPr>
              <a:t>e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6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ra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sf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-9" dirty="0">
                <a:latin typeface="Times New Roman"/>
                <a:cs typeface="Times New Roman"/>
              </a:rPr>
              <a:t>r</a:t>
            </a:r>
            <a:r>
              <a:rPr sz="2000" spc="0" dirty="0">
                <a:latin typeface="Times New Roman"/>
                <a:cs typeface="Times New Roman"/>
              </a:rPr>
              <a:t>m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(</a:t>
            </a:r>
            <a:r>
              <a:rPr sz="2000" spc="4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FT).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 FFT</a:t>
            </a:r>
            <a:r>
              <a:rPr sz="2000" spc="-4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is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 fast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a</a:t>
            </a:r>
            <a:r>
              <a:rPr sz="2000" spc="-9" dirty="0">
                <a:latin typeface="Times New Roman"/>
                <a:cs typeface="Times New Roman"/>
              </a:rPr>
              <a:t>l</a:t>
            </a:r>
            <a:r>
              <a:rPr sz="2000" spc="0" dirty="0">
                <a:latin typeface="Times New Roman"/>
                <a:cs typeface="Times New Roman"/>
              </a:rPr>
              <a:t>g</a:t>
            </a:r>
            <a:r>
              <a:rPr sz="2000" spc="9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ri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hm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</a:t>
            </a:r>
            <a:r>
              <a:rPr sz="2000" spc="4" dirty="0">
                <a:latin typeface="Times New Roman"/>
                <a:cs typeface="Times New Roman"/>
              </a:rPr>
              <a:t>o</a:t>
            </a:r>
            <a:r>
              <a:rPr sz="2000" spc="0" dirty="0">
                <a:latin typeface="Times New Roman"/>
                <a:cs typeface="Times New Roman"/>
              </a:rPr>
              <a:t>r</a:t>
            </a:r>
            <a:r>
              <a:rPr sz="2000" spc="-2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co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p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a</a:t>
            </a:r>
            <a:r>
              <a:rPr sz="2000" spc="0" dirty="0">
                <a:latin typeface="Times New Roman"/>
                <a:cs typeface="Times New Roman"/>
              </a:rPr>
              <a:t>t</a:t>
            </a:r>
            <a:r>
              <a:rPr sz="2000" spc="-9" dirty="0">
                <a:latin typeface="Times New Roman"/>
                <a:cs typeface="Times New Roman"/>
              </a:rPr>
              <a:t>i</a:t>
            </a:r>
            <a:r>
              <a:rPr sz="2000" spc="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of</a:t>
            </a:r>
            <a:r>
              <a:rPr sz="2000" spc="-1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the</a:t>
            </a:r>
            <a:r>
              <a:rPr sz="2000" spc="-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Discre</a:t>
            </a:r>
            <a:r>
              <a:rPr sz="2000" spc="-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e</a:t>
            </a:r>
            <a:r>
              <a:rPr sz="2000" spc="-19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Fo</a:t>
            </a:r>
            <a:r>
              <a:rPr sz="2000" spc="9" dirty="0">
                <a:latin typeface="Times New Roman"/>
                <a:cs typeface="Times New Roman"/>
              </a:rPr>
              <a:t>u</a:t>
            </a:r>
            <a:r>
              <a:rPr sz="2000" spc="0" dirty="0">
                <a:latin typeface="Times New Roman"/>
                <a:cs typeface="Times New Roman"/>
              </a:rPr>
              <a:t>rier</a:t>
            </a:r>
            <a:r>
              <a:rPr sz="2000" spc="-79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rans</a:t>
            </a:r>
            <a:r>
              <a:rPr sz="2000" spc="9" dirty="0">
                <a:latin typeface="Times New Roman"/>
                <a:cs typeface="Times New Roman"/>
              </a:rPr>
              <a:t>f</a:t>
            </a:r>
            <a:r>
              <a:rPr sz="2000" spc="0" dirty="0">
                <a:latin typeface="Times New Roman"/>
                <a:cs typeface="Times New Roman"/>
              </a:rPr>
              <a:t>orm (</a:t>
            </a:r>
            <a:r>
              <a:rPr sz="2000" spc="9" dirty="0">
                <a:latin typeface="Times New Roman"/>
                <a:cs typeface="Times New Roman"/>
              </a:rPr>
              <a:t>D</a:t>
            </a:r>
            <a:r>
              <a:rPr sz="2000" spc="0" dirty="0">
                <a:latin typeface="Times New Roman"/>
                <a:cs typeface="Times New Roman"/>
              </a:rPr>
              <a:t>FT).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306375"/>
            <a:ext cx="711425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There is no n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ed </a:t>
            </a:r>
            <a:r>
              <a:rPr sz="4350" spc="-6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 table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-1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breviation</a:t>
            </a:r>
            <a:r>
              <a:rPr sz="4350" spc="-2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2399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31452"/>
            <a:ext cx="7378903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equations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be entered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with MS Equa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Edi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(or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equi</a:t>
            </a:r>
            <a:r>
              <a:rPr sz="2900" spc="-54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alen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2935894"/>
            <a:ext cx="7457804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equations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be numbered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cited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the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t</a:t>
            </a:r>
            <a:r>
              <a:rPr sz="2900" spc="-79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xt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– when necess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ry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–</a:t>
            </a:r>
            <a:r>
              <a:rPr sz="2900" spc="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using their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numbe</a:t>
            </a:r>
            <a:r>
              <a:rPr sz="2900" spc="-19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439433"/>
            <a:ext cx="8023212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ia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be 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xpl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ined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the t</a:t>
            </a:r>
            <a:r>
              <a:rPr sz="4350" spc="-7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oll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wing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the equa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ion (if</a:t>
            </a:r>
            <a:r>
              <a:rPr sz="2900" spc="7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not implici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ly clear)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6420" y="1700784"/>
            <a:ext cx="5449824" cy="4181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388" y="309628"/>
            <a:ext cx="2399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40419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Cro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275" y="1431452"/>
            <a:ext cx="6883663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98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5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can use 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oss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refe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ences</a:t>
            </a:r>
            <a:r>
              <a:rPr sz="4350" spc="-5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uppo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endParaRPr sz="2900">
              <a:latin typeface="Tw Cen MT"/>
              <a:cs typeface="Tw Cen MT"/>
            </a:endParaRPr>
          </a:p>
          <a:p>
            <a:pPr marL="332739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gument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/desi</a:t>
            </a:r>
            <a:r>
              <a:rPr sz="2900" spc="-9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n,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or to de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cribe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where </a:t>
            </a:r>
            <a:r>
              <a:rPr sz="2900" spc="-79" dirty="0">
                <a:latin typeface="Tw Cen MT"/>
                <a:cs typeface="Tw Cen MT"/>
              </a:rPr>
              <a:t>y</a:t>
            </a:r>
            <a:r>
              <a:rPr sz="2900" spc="0" dirty="0">
                <a:latin typeface="Tw Cen MT"/>
                <a:cs typeface="Tw Cen MT"/>
              </a:rPr>
              <a:t>ou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6906" y="1873906"/>
            <a:ext cx="71100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took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315" y="2315866"/>
            <a:ext cx="2349256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ins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i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0324" y="2315866"/>
            <a:ext cx="2237229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imilar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ks</a:t>
            </a:r>
            <a:r>
              <a:rPr sz="4350" spc="4" baseline="1055" dirty="0">
                <a:latin typeface="Tw Cen MT"/>
                <a:cs typeface="Tw Cen MT"/>
              </a:rPr>
              <a:t>)</a:t>
            </a:r>
            <a:r>
              <a:rPr sz="4350" spc="0" baseline="105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275" y="3378475"/>
            <a:ext cx="267732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</a:t>
            </a:r>
            <a:r>
              <a:rPr sz="4350" spc="-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oss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erence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7701" y="3378475"/>
            <a:ext cx="28439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3074" y="3378475"/>
            <a:ext cx="28421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7340" y="3378475"/>
            <a:ext cx="149095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erence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3921" y="3378475"/>
            <a:ext cx="36507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0063" y="3378475"/>
            <a:ext cx="176764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 </a:t>
            </a:r>
            <a:r>
              <a:rPr sz="4350" spc="-7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xte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nal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5094" y="3378475"/>
            <a:ext cx="99933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sou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315" y="3820435"/>
            <a:ext cx="38794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281" y="3820435"/>
            <a:ext cx="181087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mation.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40419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Cro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75" y="1431452"/>
            <a:ext cx="7960285" cy="1340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Ea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 refe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ence</a:t>
            </a:r>
            <a:r>
              <a:rPr sz="4350" spc="-44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</a:t>
            </a:r>
            <a:r>
              <a:rPr sz="4350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be:</a:t>
            </a:r>
            <a:endParaRPr sz="2900">
              <a:latin typeface="Tw Cen MT"/>
              <a:cs typeface="Tw Cen MT"/>
            </a:endParaRPr>
          </a:p>
          <a:p>
            <a:pPr marL="378460" marR="49606">
              <a:lnSpc>
                <a:spcPct val="90738"/>
              </a:lnSpc>
              <a:spcBef>
                <a:spcPts val="7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Cit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in the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-5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xt</a:t>
            </a:r>
            <a:endParaRPr sz="2600">
              <a:latin typeface="Tw Cen MT"/>
              <a:cs typeface="Tw Cen MT"/>
            </a:endParaRPr>
          </a:p>
          <a:p>
            <a:pPr marL="378460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Includ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in the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refer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nce</a:t>
            </a:r>
            <a:r>
              <a:rPr sz="2600" spc="-4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l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st (at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end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our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rep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3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t)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5" y="3439435"/>
            <a:ext cx="7200648" cy="85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Ha</a:t>
            </a:r>
            <a:r>
              <a:rPr sz="4350" spc="119" baseline="1055" dirty="0">
                <a:latin typeface="Tw Cen MT"/>
                <a:cs typeface="Tw Cen MT"/>
              </a:rPr>
              <a:t>r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erence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yle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5"/>
              </a:spcBef>
            </a:pP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https:/</a:t>
            </a:r>
            <a:r>
              <a:rPr sz="24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w</a:t>
            </a:r>
            <a:r>
              <a:rPr sz="2400" u="heavy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w</a:t>
            </a:r>
            <a:r>
              <a:rPr sz="2400" u="heavy" spc="-15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w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.mendel</a:t>
            </a:r>
            <a:r>
              <a:rPr sz="2400" u="heavy" spc="-9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2400" u="heavy" spc="-14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y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.com/</a:t>
            </a:r>
            <a:r>
              <a:rPr sz="2400" u="heavy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g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uide</a:t>
            </a:r>
            <a:r>
              <a:rPr sz="24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s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/ha</a:t>
            </a:r>
            <a:r>
              <a:rPr sz="2400" u="heavy" spc="10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2400" u="heavy" spc="-4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v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ar</a:t>
            </a:r>
            <a:r>
              <a:rPr sz="24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d-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cita</a:t>
            </a:r>
            <a:r>
              <a:rPr sz="2400" u="heavy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io</a:t>
            </a:r>
            <a:r>
              <a:rPr sz="24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n-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gu</a:t>
            </a:r>
            <a:r>
              <a:rPr sz="24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24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6420" y="1362456"/>
            <a:ext cx="5564124" cy="4835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138606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Cro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3708" y="309628"/>
            <a:ext cx="26196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40419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Cro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275" y="1430043"/>
            <a:ext cx="404875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 URL</a:t>
            </a:r>
            <a:r>
              <a:rPr sz="4200" spc="-41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not a</a:t>
            </a:r>
            <a:r>
              <a:rPr sz="4200" spc="9" baseline="1093" dirty="0">
                <a:latin typeface="Tw Cen MT"/>
                <a:cs typeface="Tw Cen MT"/>
              </a:rPr>
              <a:t> 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4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enc</a:t>
            </a:r>
            <a:r>
              <a:rPr sz="4200" spc="-1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2462284"/>
            <a:ext cx="43079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If</a:t>
            </a:r>
            <a:r>
              <a:rPr sz="4200" spc="74" baseline="1093" dirty="0">
                <a:latin typeface="Tw Cen MT"/>
                <a:cs typeface="Tw Cen MT"/>
              </a:rPr>
              <a:t> </a:t>
            </a:r>
            <a:r>
              <a:rPr sz="4200" spc="-69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40" baseline="1093" dirty="0">
                <a:latin typeface="Tw Cen MT"/>
                <a:cs typeface="Tw Cen MT"/>
              </a:rPr>
              <a:t> </a:t>
            </a:r>
            <a:r>
              <a:rPr sz="4200" spc="-109" baseline="1093" dirty="0">
                <a:latin typeface="Tw Cen MT"/>
                <a:cs typeface="Tw Cen MT"/>
              </a:rPr>
              <a:t>w</a:t>
            </a:r>
            <a:r>
              <a:rPr sz="4200" spc="0" baseline="1093" dirty="0">
                <a:latin typeface="Tw Cen MT"/>
                <a:cs typeface="Tw Cen MT"/>
              </a:rPr>
              <a:t>ant/n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ed</a:t>
            </a:r>
            <a:r>
              <a:rPr sz="4200" spc="-9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to</a:t>
            </a:r>
            <a:r>
              <a:rPr sz="4200" spc="-21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include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593" y="2462284"/>
            <a:ext cx="31492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an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L,</a:t>
            </a:r>
            <a:r>
              <a:rPr sz="4200" spc="-3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use</a:t>
            </a:r>
            <a:r>
              <a:rPr sz="4200" spc="-25" baseline="1093" dirty="0">
                <a:latin typeface="Tw Cen MT"/>
                <a:cs typeface="Tw Cen MT"/>
              </a:rPr>
              <a:t> </a:t>
            </a:r>
            <a:r>
              <a:rPr sz="4200" spc="-59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o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tnote</a:t>
            </a:r>
            <a:r>
              <a:rPr sz="4200" spc="-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75" y="3492889"/>
            <a:ext cx="7908902" cy="807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7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9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en</a:t>
            </a:r>
            <a:r>
              <a:rPr sz="4200" spc="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111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sh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uld</a:t>
            </a:r>
            <a:r>
              <a:rPr sz="4200" spc="-2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be</a:t>
            </a:r>
            <a:r>
              <a:rPr sz="4200" spc="-1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bo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k</a:t>
            </a:r>
            <a:r>
              <a:rPr sz="4200" spc="-54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r>
              <a:rPr sz="4200" spc="-71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ticle</a:t>
            </a:r>
            <a:r>
              <a:rPr sz="4200" spc="-50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r>
              <a:rPr sz="4200" spc="-84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4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-6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(i.</a:t>
            </a:r>
            <a:r>
              <a:rPr sz="4200" spc="-1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.</a:t>
            </a:r>
            <a:r>
              <a:rPr sz="4200" spc="-3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pe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endParaRPr sz="2800">
              <a:latin typeface="Tw Cen MT"/>
              <a:cs typeface="Tw Cen MT"/>
            </a:endParaRPr>
          </a:p>
          <a:p>
            <a:pPr marL="332739" marR="53263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r</a:t>
            </a:r>
            <a:r>
              <a:rPr sz="2800" spc="4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vi</a:t>
            </a:r>
            <a:r>
              <a:rPr sz="2800" spc="-59" dirty="0">
                <a:latin typeface="Tw Cen MT"/>
                <a:cs typeface="Tw Cen MT"/>
              </a:rPr>
              <a:t>e</a:t>
            </a:r>
            <a:r>
              <a:rPr sz="2800" spc="-64" dirty="0">
                <a:latin typeface="Tw Cen MT"/>
                <a:cs typeface="Tw Cen MT"/>
              </a:rPr>
              <a:t>w</a:t>
            </a:r>
            <a:r>
              <a:rPr sz="2800" spc="0" dirty="0">
                <a:latin typeface="Tw Cen MT"/>
                <a:cs typeface="Tw Cen MT"/>
              </a:rPr>
              <a:t>ed</a:t>
            </a:r>
            <a:r>
              <a:rPr sz="2800" spc="-8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and</a:t>
            </a:r>
            <a:r>
              <a:rPr sz="2800" spc="9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r</a:t>
            </a:r>
            <a:r>
              <a:rPr sz="2800" spc="4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liable</a:t>
            </a:r>
            <a:r>
              <a:rPr sz="2800" spc="-2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sour</a:t>
            </a:r>
            <a:r>
              <a:rPr sz="2800" spc="4" dirty="0">
                <a:latin typeface="Tw Cen MT"/>
                <a:cs typeface="Tw Cen MT"/>
              </a:rPr>
              <a:t>c</a:t>
            </a:r>
            <a:r>
              <a:rPr sz="2800" spc="0" dirty="0">
                <a:latin typeface="Tw Cen MT"/>
                <a:cs typeface="Tw Cen MT"/>
              </a:rPr>
              <a:t>e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of</a:t>
            </a:r>
            <a:r>
              <a:rPr sz="2800" spc="66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in</a:t>
            </a:r>
            <a:r>
              <a:rPr sz="2800" spc="-50" dirty="0">
                <a:latin typeface="Tw Cen MT"/>
                <a:cs typeface="Tw Cen MT"/>
              </a:rPr>
              <a:t>f</a:t>
            </a:r>
            <a:r>
              <a:rPr sz="2800" spc="0" dirty="0">
                <a:latin typeface="Tw Cen MT"/>
                <a:cs typeface="Tw Cen MT"/>
              </a:rPr>
              <a:t>o</a:t>
            </a:r>
            <a:r>
              <a:rPr sz="2800" spc="64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mation).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5" y="4951611"/>
            <a:ext cx="6299196" cy="1684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51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225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26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can 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9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er</a:t>
            </a:r>
            <a:r>
              <a:rPr sz="4200" spc="-4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to</a:t>
            </a:r>
            <a:r>
              <a:rPr sz="4200" spc="-6" baseline="1093" dirty="0">
                <a:latin typeface="Tw Cen MT"/>
                <a:cs typeface="Tw Cen MT"/>
              </a:rPr>
              <a:t> </a:t>
            </a:r>
            <a:r>
              <a:rPr sz="4200" spc="-69" baseline="1093" dirty="0">
                <a:latin typeface="Tw Cen MT"/>
                <a:cs typeface="Tw Cen MT"/>
              </a:rPr>
              <a:t>w</a:t>
            </a:r>
            <a:r>
              <a:rPr sz="4200" spc="-5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b</a:t>
            </a:r>
            <a:r>
              <a:rPr sz="4200" spc="-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c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ntents</a:t>
            </a:r>
            <a:r>
              <a:rPr sz="4200" spc="-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as</a:t>
            </a:r>
            <a:r>
              <a:rPr sz="4200" spc="-14" baseline="1093" dirty="0">
                <a:latin typeface="Tw Cen MT"/>
                <a:cs typeface="Tw Cen MT"/>
              </a:rPr>
              <a:t> </a:t>
            </a:r>
            <a:r>
              <a:rPr sz="4200" spc="-69" baseline="1093" dirty="0">
                <a:latin typeface="Tw Cen MT"/>
                <a:cs typeface="Tw Cen MT"/>
              </a:rPr>
              <a:t>w</a:t>
            </a:r>
            <a:r>
              <a:rPr sz="4200" spc="0" baseline="1093" dirty="0">
                <a:latin typeface="Tw Cen MT"/>
                <a:cs typeface="Tw Cen MT"/>
              </a:rPr>
              <a:t>ell</a:t>
            </a:r>
            <a:r>
              <a:rPr sz="4200" spc="-16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(the</a:t>
            </a:r>
            <a:endParaRPr sz="2800" dirty="0">
              <a:latin typeface="Tw Cen MT"/>
              <a:cs typeface="Tw Cen MT"/>
            </a:endParaRPr>
          </a:p>
          <a:p>
            <a:pPr marL="332739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be r</a:t>
            </a:r>
            <a:r>
              <a:rPr sz="2800" spc="9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liabl</a:t>
            </a:r>
            <a:r>
              <a:rPr sz="2800" spc="-100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,</a:t>
            </a:r>
            <a:r>
              <a:rPr sz="2800" spc="-23" dirty="0">
                <a:latin typeface="Tw Cen MT"/>
                <a:cs typeface="Tw Cen MT"/>
              </a:rPr>
              <a:t> </a:t>
            </a:r>
            <a:r>
              <a:rPr sz="2800" spc="-9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.</a:t>
            </a:r>
            <a:r>
              <a:rPr sz="2800" spc="-59" dirty="0">
                <a:latin typeface="Tw Cen MT"/>
                <a:cs typeface="Tw Cen MT"/>
              </a:rPr>
              <a:t>g</a:t>
            </a:r>
            <a:r>
              <a:rPr sz="2800" spc="0" dirty="0">
                <a:latin typeface="Tw Cen MT"/>
                <a:cs typeface="Tw Cen MT"/>
              </a:rPr>
              <a:t>.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W</a:t>
            </a:r>
            <a:r>
              <a:rPr sz="2800" spc="-9" dirty="0">
                <a:latin typeface="Tw Cen MT"/>
                <a:cs typeface="Tw Cen MT"/>
              </a:rPr>
              <a:t>i</a:t>
            </a:r>
            <a:r>
              <a:rPr sz="2800" spc="0" dirty="0">
                <a:latin typeface="Tw Cen MT"/>
                <a:cs typeface="Tw Cen MT"/>
              </a:rPr>
              <a:t>kipe</a:t>
            </a:r>
            <a:r>
              <a:rPr sz="2800" spc="4" dirty="0">
                <a:latin typeface="Tw Cen MT"/>
                <a:cs typeface="Tw Cen MT"/>
              </a:rPr>
              <a:t>d</a:t>
            </a:r>
            <a:r>
              <a:rPr sz="2800" spc="0" dirty="0">
                <a:latin typeface="Tw Cen MT"/>
                <a:cs typeface="Tw Cen MT"/>
              </a:rPr>
              <a:t>ia</a:t>
            </a:r>
            <a:r>
              <a:rPr sz="2800" spc="-24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is</a:t>
            </a:r>
            <a:r>
              <a:rPr sz="2800" spc="-5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fin</a:t>
            </a:r>
            <a:r>
              <a:rPr sz="2800" spc="-100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,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a </a:t>
            </a:r>
            <a:r>
              <a:rPr sz="2800" spc="4" dirty="0">
                <a:latin typeface="Tw Cen MT"/>
                <a:cs typeface="Tw Cen MT"/>
              </a:rPr>
              <a:t>b</a:t>
            </a:r>
            <a:r>
              <a:rPr sz="2800" spc="0" dirty="0">
                <a:latin typeface="Tw Cen MT"/>
                <a:cs typeface="Tw Cen MT"/>
              </a:rPr>
              <a:t>log</a:t>
            </a:r>
            <a:endParaRPr sz="2800" dirty="0">
              <a:latin typeface="Tw Cen MT"/>
              <a:cs typeface="Tw Cen MT"/>
            </a:endParaRPr>
          </a:p>
          <a:p>
            <a:pPr marL="332739" marR="58080">
              <a:lnSpc>
                <a:spcPct val="90738"/>
              </a:lnSpc>
              <a:spcBef>
                <a:spcPts val="310"/>
              </a:spcBef>
            </a:pPr>
            <a:r>
              <a:rPr sz="2800" spc="0" dirty="0">
                <a:latin typeface="Tw Cen MT"/>
                <a:cs typeface="Tw Cen MT"/>
              </a:rPr>
              <a:t>not).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2354" y="4951611"/>
            <a:ext cx="1675864" cy="8073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urce</a:t>
            </a:r>
            <a:r>
              <a:rPr sz="4200" spc="-54" baseline="1093" dirty="0">
                <a:latin typeface="Tw Cen MT"/>
                <a:cs typeface="Tw Cen MT"/>
              </a:rPr>
              <a:t> </a:t>
            </a:r>
            <a:r>
              <a:rPr sz="4200" spc="50" baseline="1093" dirty="0">
                <a:latin typeface="Tw Cen MT"/>
                <a:cs typeface="Tw Cen MT"/>
              </a:rPr>
              <a:t>m</a:t>
            </a:r>
            <a:r>
              <a:rPr sz="4200" spc="0" baseline="1093" dirty="0">
                <a:latin typeface="Tw Cen MT"/>
                <a:cs typeface="Tw Cen MT"/>
              </a:rPr>
              <a:t>ust</a:t>
            </a:r>
            <a:endParaRPr sz="2800">
              <a:latin typeface="Tw Cen MT"/>
              <a:cs typeface="Tw Cen MT"/>
            </a:endParaRPr>
          </a:p>
          <a:p>
            <a:pPr marL="28849" marR="53263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or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-59" dirty="0">
                <a:latin typeface="Tw Cen MT"/>
                <a:cs typeface="Tw Cen MT"/>
              </a:rPr>
              <a:t>f</a:t>
            </a:r>
            <a:r>
              <a:rPr sz="2800" spc="0" dirty="0">
                <a:latin typeface="Tw Cen MT"/>
                <a:cs typeface="Tw Cen MT"/>
              </a:rPr>
              <a:t>o</a:t>
            </a:r>
            <a:r>
              <a:rPr sz="2800" spc="64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um</a:t>
            </a:r>
            <a:r>
              <a:rPr sz="2800" spc="-32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is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40419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Cro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ences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275" y="1430043"/>
            <a:ext cx="4477909" cy="80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If</a:t>
            </a:r>
            <a:r>
              <a:rPr sz="4200" spc="69" baseline="1093" dirty="0">
                <a:latin typeface="Tw Cen MT"/>
                <a:cs typeface="Tw Cen MT"/>
              </a:rPr>
              <a:t> </a:t>
            </a:r>
            <a:r>
              <a:rPr sz="4200" spc="-75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ha</a:t>
            </a:r>
            <a:r>
              <a:rPr sz="4200" spc="-59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 f</a:t>
            </a:r>
            <a:r>
              <a:rPr sz="4200" spc="-5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w</a:t>
            </a:r>
            <a:r>
              <a:rPr sz="4200" spc="-2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f</a:t>
            </a:r>
            <a:r>
              <a:rPr sz="4200" spc="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r>
              <a:rPr sz="4200" spc="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nces</a:t>
            </a:r>
            <a:endParaRPr sz="2800">
              <a:latin typeface="Tw Cen MT"/>
              <a:cs typeface="Tw Cen MT"/>
            </a:endParaRPr>
          </a:p>
          <a:p>
            <a:pPr marL="332739" marR="53309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manuall</a:t>
            </a:r>
            <a:r>
              <a:rPr sz="2800" spc="-159" dirty="0">
                <a:latin typeface="Tw Cen MT"/>
                <a:cs typeface="Tw Cen MT"/>
              </a:rPr>
              <a:t>y</a:t>
            </a:r>
            <a:r>
              <a:rPr sz="2800" spc="0" dirty="0">
                <a:latin typeface="Tw Cen MT"/>
                <a:cs typeface="Tw Cen MT"/>
              </a:rPr>
              <a:t>.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1715" y="1430043"/>
            <a:ext cx="298940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-84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can handle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275" y="2888765"/>
            <a:ext cx="436186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09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If</a:t>
            </a:r>
            <a:r>
              <a:rPr sz="4200" spc="69" baseline="1093" dirty="0">
                <a:latin typeface="Tw Cen MT"/>
                <a:cs typeface="Tw Cen MT"/>
              </a:rPr>
              <a:t> </a:t>
            </a:r>
            <a:r>
              <a:rPr sz="4200" spc="-75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ha</a:t>
            </a:r>
            <a:r>
              <a:rPr sz="4200" spc="-59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ma</a:t>
            </a:r>
            <a:r>
              <a:rPr sz="4200" spc="-89" baseline="1093" dirty="0">
                <a:latin typeface="Tw Cen MT"/>
                <a:cs typeface="Tw Cen MT"/>
              </a:rPr>
              <a:t>n</a:t>
            </a:r>
            <a:r>
              <a:rPr sz="4200" spc="-184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use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 tool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5856" y="2888765"/>
            <a:ext cx="249175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su</a:t>
            </a:r>
            <a:r>
              <a:rPr sz="4200" spc="109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 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3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Z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te</a:t>
            </a:r>
            <a:r>
              <a:rPr sz="4200" spc="-5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o</a:t>
            </a:r>
            <a:r>
              <a:rPr sz="4200" spc="-41" baseline="1093" dirty="0">
                <a:latin typeface="Tw Cen MT"/>
                <a:cs typeface="Tw Cen MT"/>
              </a:rPr>
              <a:t> </a:t>
            </a:r>
            <a:r>
              <a:rPr sz="4200" spc="4" baseline="1093" dirty="0">
                <a:latin typeface="Tw Cen MT"/>
                <a:cs typeface="Tw Cen MT"/>
              </a:rPr>
              <a:t>or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3315" y="3316105"/>
            <a:ext cx="148092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M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nd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l</a:t>
            </a:r>
            <a:r>
              <a:rPr sz="4200" spc="-10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3236" y="3316105"/>
            <a:ext cx="90851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(</a:t>
            </a:r>
            <a:r>
              <a:rPr sz="4200" spc="-79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ou’ll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2511" y="3316105"/>
            <a:ext cx="75617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ha</a:t>
            </a:r>
            <a:r>
              <a:rPr sz="4200" spc="-54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9453" y="3316105"/>
            <a:ext cx="35243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to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2654" y="3316105"/>
            <a:ext cx="4522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do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5282" y="3316105"/>
            <a:ext cx="62266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that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9064" y="3316105"/>
            <a:ext cx="118726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-79" baseline="1093" dirty="0">
                <a:latin typeface="Tw Cen MT"/>
                <a:cs typeface="Tw Cen MT"/>
              </a:rPr>
              <a:t>n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r>
              <a:rPr sz="4200" spc="-104" baseline="1093" dirty="0">
                <a:latin typeface="Tw Cen MT"/>
                <a:cs typeface="Tw Cen MT"/>
              </a:rPr>
              <a:t>w</a:t>
            </a:r>
            <a:r>
              <a:rPr sz="4200" spc="-5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086" y="3316105"/>
            <a:ext cx="31195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in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8387" y="3316105"/>
            <a:ext cx="144505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ECTE45</a:t>
            </a:r>
            <a:r>
              <a:rPr sz="4200" spc="9" baseline="1093" dirty="0">
                <a:latin typeface="Tw Cen MT"/>
                <a:cs typeface="Tw Cen MT"/>
              </a:rPr>
              <a:t>1</a:t>
            </a:r>
            <a:r>
              <a:rPr sz="4200" spc="0" baseline="1093" dirty="0">
                <a:latin typeface="Tw Cen MT"/>
                <a:cs typeface="Tw Cen MT"/>
              </a:rPr>
              <a:t>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177547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129" baseline="1391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epo</a:t>
            </a:r>
            <a:r>
              <a:rPr sz="6600" spc="84" baseline="1391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260952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Originality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31452"/>
            <a:ext cx="2764442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t</a:t>
            </a:r>
            <a:r>
              <a:rPr sz="4350" spc="-8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included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ori</a:t>
            </a:r>
            <a:r>
              <a:rPr sz="2900" spc="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inal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5929" y="1431452"/>
            <a:ext cx="32335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0312" y="1431452"/>
            <a:ext cx="4402988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</a:t>
            </a:r>
            <a:r>
              <a:rPr sz="4350" spc="-9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xpected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be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935894"/>
            <a:ext cx="3108092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double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quotes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sou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ce</a:t>
            </a:r>
            <a:r>
              <a:rPr sz="2900" spc="-19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.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Example: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8466" y="2935894"/>
            <a:ext cx="470427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 </a:t>
            </a:r>
            <a:r>
              <a:rPr sz="4350" spc="-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ite periods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ta</a:t>
            </a:r>
            <a:r>
              <a:rPr sz="4350" spc="-50" baseline="1055" dirty="0">
                <a:latin typeface="Tw Cen MT"/>
                <a:cs typeface="Tw Cen MT"/>
              </a:rPr>
              <a:t>k</a:t>
            </a:r>
            <a:r>
              <a:rPr sz="4350" spc="0" baseline="1055" dirty="0">
                <a:latin typeface="Tw Cen MT"/>
                <a:cs typeface="Tw Cen MT"/>
              </a:rPr>
              <a:t>en f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om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other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440571"/>
            <a:ext cx="345203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0" dirty="0">
                <a:latin typeface="Times New Roman"/>
                <a:cs typeface="Times New Roman"/>
              </a:rPr>
              <a:t>“I</a:t>
            </a:r>
            <a:r>
              <a:rPr sz="2800" spc="-16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to</a:t>
            </a:r>
            <a:r>
              <a:rPr sz="2800" spc="9" dirty="0">
                <a:latin typeface="Times New Roman"/>
                <a:cs typeface="Times New Roman"/>
              </a:rPr>
              <a:t>o</a:t>
            </a:r>
            <a:r>
              <a:rPr sz="2800" spc="0" dirty="0">
                <a:latin typeface="Times New Roman"/>
                <a:cs typeface="Times New Roman"/>
              </a:rPr>
              <a:t>k</a:t>
            </a:r>
            <a:r>
              <a:rPr sz="2800" spc="-7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is</a:t>
            </a:r>
            <a:r>
              <a:rPr sz="2800" spc="-21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period</a:t>
            </a:r>
            <a:r>
              <a:rPr sz="2800" spc="-71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f</a:t>
            </a:r>
            <a:r>
              <a:rPr sz="2800" spc="9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om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4955" y="4440571"/>
            <a:ext cx="38820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5"/>
              </a:lnSpc>
              <a:spcBef>
                <a:spcPts val="147"/>
              </a:spcBef>
            </a:pPr>
            <a:r>
              <a:rPr sz="2800" spc="0" dirty="0">
                <a:latin typeface="Times New Roman"/>
                <a:cs typeface="Times New Roman"/>
              </a:rPr>
              <a:t>elsewhere”</a:t>
            </a:r>
            <a:r>
              <a:rPr sz="2800" spc="-124" dirty="0">
                <a:latin typeface="Times New Roman"/>
                <a:cs typeface="Times New Roman"/>
              </a:rPr>
              <a:t> </a:t>
            </a:r>
            <a:r>
              <a:rPr sz="2800" spc="0" dirty="0">
                <a:latin typeface="Times New Roman"/>
                <a:cs typeface="Times New Roman"/>
              </a:rPr>
              <a:t>(A</a:t>
            </a:r>
            <a:r>
              <a:rPr sz="2800" spc="9" dirty="0">
                <a:latin typeface="Times New Roman"/>
                <a:cs typeface="Times New Roman"/>
              </a:rPr>
              <a:t>u</a:t>
            </a:r>
            <a:r>
              <a:rPr sz="2800" spc="0" dirty="0">
                <a:latin typeface="Times New Roman"/>
                <a:cs typeface="Times New Roman"/>
              </a:rPr>
              <a:t>t</a:t>
            </a:r>
            <a:r>
              <a:rPr sz="2800" spc="4" dirty="0">
                <a:latin typeface="Times New Roman"/>
                <a:cs typeface="Times New Roman"/>
              </a:rPr>
              <a:t>h</a:t>
            </a:r>
            <a:r>
              <a:rPr sz="2800" spc="0" dirty="0">
                <a:latin typeface="Times New Roman"/>
                <a:cs typeface="Times New Roman"/>
              </a:rPr>
              <a:t>o</a:t>
            </a:r>
            <a:r>
              <a:rPr sz="2800" spc="-100" dirty="0">
                <a:latin typeface="Times New Roman"/>
                <a:cs typeface="Times New Roman"/>
              </a:rPr>
              <a:t>r</a:t>
            </a:r>
            <a:r>
              <a:rPr sz="2800" spc="0" dirty="0">
                <a:latin typeface="Times New Roman"/>
                <a:cs typeface="Times New Roman"/>
              </a:rPr>
              <a:t>,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279" dirty="0">
                <a:latin typeface="Times New Roman"/>
                <a:cs typeface="Times New Roman"/>
              </a:rPr>
              <a:t>Y</a:t>
            </a:r>
            <a:r>
              <a:rPr sz="2800" spc="0" dirty="0">
                <a:latin typeface="Times New Roman"/>
                <a:cs typeface="Times New Roman"/>
              </a:rPr>
              <a:t>e</a:t>
            </a:r>
            <a:r>
              <a:rPr sz="2800" spc="-9" dirty="0">
                <a:latin typeface="Times New Roman"/>
                <a:cs typeface="Times New Roman"/>
              </a:rPr>
              <a:t>a</a:t>
            </a:r>
            <a:r>
              <a:rPr sz="2800" spc="0" dirty="0">
                <a:latin typeface="Times New Roman"/>
                <a:cs typeface="Times New Roman"/>
              </a:rPr>
              <a:t>r</a:t>
            </a:r>
            <a:r>
              <a:rPr sz="2800" spc="9" dirty="0">
                <a:latin typeface="Times New Roman"/>
                <a:cs typeface="Times New Roman"/>
              </a:rPr>
              <a:t>)</a:t>
            </a:r>
            <a:r>
              <a:rPr sz="2800" spc="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36234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Ex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mples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172004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ECTE250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602" y="1431452"/>
            <a:ext cx="178080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Deli</a:t>
            </a:r>
            <a:r>
              <a:rPr sz="4350" spc="-6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able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0396" y="1431452"/>
            <a:ext cx="113089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repo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6122" y="1431452"/>
            <a:ext cx="75070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5721" y="1431452"/>
            <a:ext cx="236010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lang="en-US" sz="2900" dirty="0">
                <a:latin typeface="Tw Cen MT"/>
                <a:cs typeface="Tw Cen MT"/>
              </a:rPr>
              <a:t>previous years upload in Moodle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404040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epo</a:t>
            </a:r>
            <a:r>
              <a:rPr sz="6600" b="1" spc="2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275" y="1431452"/>
            <a:ext cx="4708723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eams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has to 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oduce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ts</a:t>
            </a:r>
            <a:endParaRPr sz="2900" dirty="0">
              <a:latin typeface="Tw Cen MT"/>
              <a:cs typeface="Tw Cen MT"/>
            </a:endParaRPr>
          </a:p>
          <a:p>
            <a:pPr marL="332739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and </a:t>
            </a:r>
            <a:r>
              <a:rPr lang="en-US" sz="2900" spc="0" dirty="0">
                <a:latin typeface="Tw Cen MT"/>
                <a:cs typeface="Tw Cen MT"/>
              </a:rPr>
              <a:t>Deliverable </a:t>
            </a:r>
            <a:r>
              <a:rPr sz="2900" spc="0" dirty="0">
                <a:latin typeface="Tw Cen MT"/>
                <a:cs typeface="Tw Cen MT"/>
              </a:rPr>
              <a:t>6.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8307" y="1431452"/>
            <a:ext cx="242639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Deli</a:t>
            </a:r>
            <a:r>
              <a:rPr sz="4350" spc="-6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able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2203" y="1431452"/>
            <a:ext cx="28442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2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275" y="2935894"/>
            <a:ext cx="431051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Sho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te</a:t>
            </a:r>
            <a:r>
              <a:rPr sz="4350" spc="1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hnical repo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ts</a:t>
            </a:r>
            <a:r>
              <a:rPr lang="en-US" sz="4350" spc="0" baseline="1055" dirty="0">
                <a:latin typeface="Tw Cen MT"/>
                <a:cs typeface="Tw Cen MT"/>
              </a:rPr>
              <a:t> are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9253" y="3399096"/>
            <a:ext cx="2245138" cy="50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lang="en-US" sz="2900" spc="0" dirty="0">
                <a:latin typeface="Tw Cen MT"/>
                <a:cs typeface="Tw Cen MT"/>
              </a:rPr>
              <a:t>Deliverable </a:t>
            </a:r>
            <a:r>
              <a:rPr sz="2900" spc="0" dirty="0">
                <a:latin typeface="Tw Cen MT"/>
                <a:cs typeface="Tw Cen MT"/>
              </a:rPr>
              <a:t>5.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3793" y="2935894"/>
            <a:ext cx="67282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also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7725" y="2935894"/>
            <a:ext cx="134562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required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9751" y="2935894"/>
            <a:ext cx="50414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3315" y="3378475"/>
            <a:ext cx="1903829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Deli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4436" y="3378475"/>
            <a:ext cx="36507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3,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0578" y="3378474"/>
            <a:ext cx="2356040" cy="507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lang="en-US" sz="4350" spc="0" baseline="1055" dirty="0">
                <a:latin typeface="Tw Cen MT"/>
                <a:cs typeface="Tw Cen MT"/>
              </a:rPr>
              <a:t>Deliverable </a:t>
            </a:r>
            <a:r>
              <a:rPr sz="4350" spc="0" baseline="1055" dirty="0">
                <a:latin typeface="Tw Cen MT"/>
                <a:cs typeface="Tw Cen MT"/>
              </a:rPr>
              <a:t>4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3966" y="3378475"/>
            <a:ext cx="649240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404040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epo</a:t>
            </a:r>
            <a:r>
              <a:rPr sz="6600" b="1" spc="2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31452"/>
            <a:ext cx="2614739" cy="25180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5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matting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867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Contents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0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Figu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5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225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le</a:t>
            </a:r>
            <a:r>
              <a:rPr sz="2900" spc="-5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21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Ac</a:t>
            </a:r>
            <a:r>
              <a:rPr sz="2900" spc="-5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-84" dirty="0">
                <a:latin typeface="Tw Cen MT"/>
                <a:cs typeface="Tw Cen MT"/>
              </a:rPr>
              <a:t>n</a:t>
            </a:r>
            <a:r>
              <a:rPr sz="2900" spc="0" dirty="0">
                <a:latin typeface="Tw Cen MT"/>
                <a:cs typeface="Tw Cen MT"/>
              </a:rPr>
              <a:t>ym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Equ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tions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5495" y="2494174"/>
            <a:ext cx="148505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Diag</a:t>
            </a:r>
            <a:r>
              <a:rPr sz="4350" spc="-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ams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086895"/>
            <a:ext cx="2853045" cy="14554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</a:t>
            </a:r>
            <a:r>
              <a:rPr sz="4350" spc="-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oss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eferences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867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igin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lity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Examples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262090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275" y="1424038"/>
            <a:ext cx="6203394" cy="25254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130"/>
              </a:lnSpc>
              <a:spcBef>
                <a:spcPts val="156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5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ont: </a:t>
            </a:r>
            <a:r>
              <a:rPr sz="2900" spc="-94" dirty="0">
                <a:latin typeface="Times New Roman"/>
                <a:cs typeface="Times New Roman"/>
              </a:rPr>
              <a:t>T</a:t>
            </a:r>
            <a:r>
              <a:rPr sz="2900" spc="0" dirty="0">
                <a:latin typeface="Times New Roman"/>
                <a:cs typeface="Times New Roman"/>
              </a:rPr>
              <a:t>i</a:t>
            </a:r>
            <a:r>
              <a:rPr sz="2900" spc="-44" dirty="0">
                <a:latin typeface="Times New Roman"/>
                <a:cs typeface="Times New Roman"/>
              </a:rPr>
              <a:t>m</a:t>
            </a:r>
            <a:r>
              <a:rPr sz="2900" spc="0" dirty="0">
                <a:latin typeface="Times New Roman"/>
                <a:cs typeface="Times New Roman"/>
              </a:rPr>
              <a:t>es</a:t>
            </a:r>
            <a:r>
              <a:rPr sz="2900" spc="4" dirty="0"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imes New Roman"/>
                <a:cs typeface="Times New Roman"/>
              </a:rPr>
              <a:t>New Ro</a:t>
            </a:r>
            <a:r>
              <a:rPr sz="2900" spc="-44" dirty="0">
                <a:latin typeface="Times New Roman"/>
                <a:cs typeface="Times New Roman"/>
              </a:rPr>
              <a:t>m</a:t>
            </a:r>
            <a:r>
              <a:rPr sz="2900" spc="0" dirty="0">
                <a:latin typeface="Times New Roman"/>
                <a:cs typeface="Times New Roman"/>
              </a:rPr>
              <a:t>an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39" baseline="1055" dirty="0">
                <a:latin typeface="Tw Cen MT"/>
                <a:cs typeface="Tw Cen MT"/>
              </a:rPr>
              <a:t> </a:t>
            </a:r>
            <a:r>
              <a:rPr sz="2900" spc="0" dirty="0">
                <a:latin typeface="Arial"/>
                <a:cs typeface="Arial"/>
              </a:rPr>
              <a:t>Arial</a:t>
            </a:r>
            <a:endParaRPr sz="2900">
              <a:latin typeface="Arial"/>
              <a:cs typeface="Arial"/>
            </a:endParaRPr>
          </a:p>
          <a:p>
            <a:pPr marL="12700" marR="55321">
              <a:lnSpc>
                <a:spcPct val="90738"/>
              </a:lnSpc>
              <a:spcBef>
                <a:spcPts val="851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Size: 11 or 12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0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Line s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acing: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be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een 1.1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1.5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lines</a:t>
            </a:r>
            <a:endParaRPr sz="2900">
              <a:latin typeface="Tw Cen MT"/>
              <a:cs typeface="Tw Cen MT"/>
            </a:endParaRPr>
          </a:p>
          <a:p>
            <a:pPr marL="12700" marR="35582">
              <a:lnSpc>
                <a:spcPct val="90738"/>
              </a:lnSpc>
              <a:spcBef>
                <a:spcPts val="1021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M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r</a:t>
            </a:r>
            <a:r>
              <a:rPr sz="2900" spc="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in: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1” on all sides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(can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be prin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ed)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Alignment: Jus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ified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4086895"/>
            <a:ext cx="3960249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header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eam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nam</a:t>
            </a:r>
            <a:r>
              <a:rPr sz="4350" spc="-125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  <a:p>
            <a:pPr marL="292379" marR="347082" algn="ctr">
              <a:lnSpc>
                <a:spcPct val="90738"/>
              </a:lnSpc>
              <a:spcBef>
                <a:spcPts val="171"/>
              </a:spcBef>
            </a:pP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ooter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50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number</a:t>
            </a:r>
            <a:r>
              <a:rPr sz="2900" spc="4" dirty="0">
                <a:latin typeface="Tw Cen MT"/>
                <a:cs typeface="Tw Cen MT"/>
              </a:rPr>
              <a:t>)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2228" y="4086895"/>
            <a:ext cx="176272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deli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able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0983" y="4086895"/>
            <a:ext cx="97687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name)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064" y="4086895"/>
            <a:ext cx="64975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62090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275" y="1431452"/>
            <a:ext cx="3176163" cy="8696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consistent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onts</a:t>
            </a:r>
            <a:endParaRPr sz="2900">
              <a:latin typeface="Tw Cen MT"/>
              <a:cs typeface="Tw Cen MT"/>
            </a:endParaRPr>
          </a:p>
          <a:p>
            <a:pPr marL="378460" marR="55366">
              <a:lnSpc>
                <a:spcPct val="95825"/>
              </a:lnSpc>
              <a:spcBef>
                <a:spcPts val="59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b="1" spc="0" dirty="0">
                <a:latin typeface="Times New Roman"/>
                <a:cs typeface="Times New Roman"/>
              </a:rPr>
              <a:t>1</a:t>
            </a:r>
            <a:r>
              <a:rPr sz="2600" b="1" spc="-4" dirty="0">
                <a:latin typeface="Times New Roman"/>
                <a:cs typeface="Times New Roman"/>
              </a:rPr>
              <a:t> </a:t>
            </a:r>
            <a:r>
              <a:rPr sz="2600" b="1" spc="0" dirty="0">
                <a:latin typeface="Times New Roman"/>
                <a:cs typeface="Times New Roman"/>
              </a:rPr>
              <a:t>Hea</a:t>
            </a:r>
            <a:r>
              <a:rPr sz="2600" b="1" spc="4" dirty="0">
                <a:latin typeface="Times New Roman"/>
                <a:cs typeface="Times New Roman"/>
              </a:rPr>
              <a:t>d</a:t>
            </a:r>
            <a:r>
              <a:rPr sz="2600" b="1" spc="0" dirty="0">
                <a:latin typeface="Times New Roman"/>
                <a:cs typeface="Times New Roman"/>
              </a:rPr>
              <a:t>ing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703" y="1431452"/>
            <a:ext cx="180322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heading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1382" y="1431452"/>
            <a:ext cx="124005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 sub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0057" y="1431452"/>
            <a:ext cx="128056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heading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9126" y="2399288"/>
            <a:ext cx="625157" cy="661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097" algn="r">
              <a:lnSpc>
                <a:spcPts val="2450"/>
              </a:lnSpc>
              <a:spcBef>
                <a:spcPts val="122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700" spc="97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300" b="1" spc="0" dirty="0">
                <a:latin typeface="Times New Roman"/>
                <a:cs typeface="Times New Roman"/>
              </a:rPr>
              <a:t>1.1</a:t>
            </a:r>
            <a:endParaRPr sz="2300">
              <a:latin typeface="Times New Roman"/>
              <a:cs typeface="Times New Roman"/>
            </a:endParaRPr>
          </a:p>
          <a:p>
            <a:pPr marR="12700" algn="r">
              <a:lnSpc>
                <a:spcPct val="92488"/>
              </a:lnSpc>
              <a:spcBef>
                <a:spcPts val="899"/>
              </a:spcBef>
            </a:pPr>
            <a:r>
              <a:rPr sz="1500" spc="0" dirty="0">
                <a:solidFill>
                  <a:srgbClr val="E7BB29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760" y="2399288"/>
            <a:ext cx="2464978" cy="6748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450"/>
              </a:lnSpc>
              <a:spcBef>
                <a:spcPts val="122"/>
              </a:spcBef>
            </a:pPr>
            <a:r>
              <a:rPr sz="2300" b="1" spc="0" dirty="0">
                <a:latin typeface="Times New Roman"/>
                <a:cs typeface="Times New Roman"/>
              </a:rPr>
              <a:t>S</a:t>
            </a:r>
            <a:r>
              <a:rPr sz="2300" b="1" spc="9" dirty="0">
                <a:latin typeface="Times New Roman"/>
                <a:cs typeface="Times New Roman"/>
              </a:rPr>
              <a:t>u</a:t>
            </a:r>
            <a:r>
              <a:rPr sz="2300" b="1" spc="-4" dirty="0">
                <a:latin typeface="Times New Roman"/>
                <a:cs typeface="Times New Roman"/>
              </a:rPr>
              <a:t>b</a:t>
            </a:r>
            <a:r>
              <a:rPr sz="2300" b="1" spc="0" dirty="0">
                <a:latin typeface="Times New Roman"/>
                <a:cs typeface="Times New Roman"/>
              </a:rPr>
              <a:t>-H</a:t>
            </a:r>
            <a:r>
              <a:rPr sz="2300" b="1" spc="-4" dirty="0">
                <a:latin typeface="Times New Roman"/>
                <a:cs typeface="Times New Roman"/>
              </a:rPr>
              <a:t>e</a:t>
            </a:r>
            <a:r>
              <a:rPr sz="2300" b="1" spc="0" dirty="0">
                <a:latin typeface="Times New Roman"/>
                <a:cs typeface="Times New Roman"/>
              </a:rPr>
              <a:t>ading</a:t>
            </a:r>
            <a:endParaRPr sz="2300">
              <a:latin typeface="Times New Roman"/>
              <a:cs typeface="Times New Roman"/>
            </a:endParaRPr>
          </a:p>
          <a:p>
            <a:pPr marL="32119">
              <a:lnSpc>
                <a:spcPct val="95825"/>
              </a:lnSpc>
              <a:spcBef>
                <a:spcPts val="380"/>
              </a:spcBef>
            </a:pPr>
            <a:r>
              <a:rPr sz="2000" i="1" spc="0" dirty="0">
                <a:latin typeface="Times New Roman"/>
                <a:cs typeface="Times New Roman"/>
              </a:rPr>
              <a:t>1</a:t>
            </a:r>
            <a:r>
              <a:rPr sz="2000" i="1" spc="4" dirty="0">
                <a:latin typeface="Times New Roman"/>
                <a:cs typeface="Times New Roman"/>
              </a:rPr>
              <a:t>.</a:t>
            </a:r>
            <a:r>
              <a:rPr sz="2000" i="1" spc="0" dirty="0">
                <a:latin typeface="Times New Roman"/>
                <a:cs typeface="Times New Roman"/>
              </a:rPr>
              <a:t>1</a:t>
            </a:r>
            <a:r>
              <a:rPr sz="2000" i="1" spc="4" dirty="0">
                <a:latin typeface="Times New Roman"/>
                <a:cs typeface="Times New Roman"/>
              </a:rPr>
              <a:t>.</a:t>
            </a:r>
            <a:r>
              <a:rPr sz="2000" i="1" spc="0" dirty="0">
                <a:latin typeface="Times New Roman"/>
                <a:cs typeface="Times New Roman"/>
              </a:rPr>
              <a:t>1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Times New Roman"/>
                <a:cs typeface="Times New Roman"/>
              </a:rPr>
              <a:t>S</a:t>
            </a:r>
            <a:r>
              <a:rPr sz="2000" i="1" spc="9" dirty="0">
                <a:latin typeface="Times New Roman"/>
                <a:cs typeface="Times New Roman"/>
              </a:rPr>
              <a:t>u</a:t>
            </a:r>
            <a:r>
              <a:rPr sz="2000" i="1" spc="14" dirty="0">
                <a:latin typeface="Times New Roman"/>
                <a:cs typeface="Times New Roman"/>
              </a:rPr>
              <a:t>b</a:t>
            </a:r>
            <a:r>
              <a:rPr sz="2000" i="1" spc="4" dirty="0">
                <a:latin typeface="Times New Roman"/>
                <a:cs typeface="Times New Roman"/>
              </a:rPr>
              <a:t>-</a:t>
            </a:r>
            <a:r>
              <a:rPr sz="2000" i="1" spc="0" dirty="0">
                <a:latin typeface="Times New Roman"/>
                <a:cs typeface="Times New Roman"/>
              </a:rPr>
              <a:t>Su</a:t>
            </a:r>
            <a:r>
              <a:rPr sz="2000" i="1" spc="-4" dirty="0">
                <a:latin typeface="Times New Roman"/>
                <a:cs typeface="Times New Roman"/>
              </a:rPr>
              <a:t>b-</a:t>
            </a:r>
            <a:r>
              <a:rPr sz="2000" i="1" spc="0" dirty="0">
                <a:latin typeface="Times New Roman"/>
                <a:cs typeface="Times New Roman"/>
              </a:rPr>
              <a:t>He</a:t>
            </a:r>
            <a:r>
              <a:rPr sz="2000" i="1" spc="9" dirty="0">
                <a:latin typeface="Times New Roman"/>
                <a:cs typeface="Times New Roman"/>
              </a:rPr>
              <a:t>a</a:t>
            </a:r>
            <a:r>
              <a:rPr sz="2000" i="1" spc="0" dirty="0">
                <a:latin typeface="Times New Roman"/>
                <a:cs typeface="Times New Roman"/>
              </a:rPr>
              <a:t>d</a:t>
            </a:r>
            <a:r>
              <a:rPr sz="2000" i="1" spc="-9" dirty="0">
                <a:latin typeface="Times New Roman"/>
                <a:cs typeface="Times New Roman"/>
              </a:rPr>
              <a:t>i</a:t>
            </a:r>
            <a:r>
              <a:rPr sz="2000" i="1" spc="0" dirty="0"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212477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Conte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1422573"/>
            <a:ext cx="186608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</a:t>
            </a:r>
            <a:r>
              <a:rPr sz="3600" spc="-39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er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Sheet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275" y="2331131"/>
            <a:ext cx="25101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8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le of</a:t>
            </a:r>
            <a:r>
              <a:rPr sz="3600" spc="7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Conte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4885" y="2331131"/>
            <a:ext cx="133451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(i.</a:t>
            </a:r>
            <a:r>
              <a:rPr sz="3600" spc="-25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. 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d</a:t>
            </a:r>
            <a:r>
              <a:rPr sz="3600" spc="-75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x)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5" y="3241340"/>
            <a:ext cx="5910491" cy="10952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09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Bo</a:t>
            </a:r>
            <a:r>
              <a:rPr sz="3600" spc="-75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 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e </a:t>
            </a:r>
            <a:r>
              <a:rPr sz="3600" spc="-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ith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 the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ord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cou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t)</a:t>
            </a:r>
            <a:endParaRPr sz="2400">
              <a:latin typeface="Tw Cen MT"/>
              <a:cs typeface="Tw Cen MT"/>
            </a:endParaRPr>
          </a:p>
          <a:p>
            <a:pPr marL="378460">
              <a:lnSpc>
                <a:spcPct val="90738"/>
              </a:lnSpc>
              <a:spcBef>
                <a:spcPts val="70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equ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red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detai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ed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ra</a:t>
            </a:r>
            <a:r>
              <a:rPr sz="2000" spc="0" dirty="0">
                <a:latin typeface="Tw Cen MT"/>
                <a:cs typeface="Tw Cen MT"/>
              </a:rPr>
              <a:t>b</a:t>
            </a:r>
            <a:r>
              <a:rPr sz="2000" spc="-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guide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ines</a:t>
            </a:r>
            <a:endParaRPr sz="2000">
              <a:latin typeface="Tw Cen MT"/>
              <a:cs typeface="Tw Cen MT"/>
            </a:endParaRPr>
          </a:p>
          <a:p>
            <a:pPr marL="378460" marR="38176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Use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op</a:t>
            </a:r>
            <a:r>
              <a:rPr sz="2000" spc="-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ia</a:t>
            </a:r>
            <a:r>
              <a:rPr sz="2000" spc="-1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subs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ions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275" y="4913422"/>
            <a:ext cx="7674125" cy="1722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86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Ap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endices</a:t>
            </a:r>
            <a:endParaRPr sz="2400" dirty="0">
              <a:latin typeface="Tw Cen MT"/>
              <a:cs typeface="Tw Cen MT"/>
            </a:endParaRPr>
          </a:p>
          <a:p>
            <a:pPr marL="652830" indent="-274370">
              <a:lnSpc>
                <a:spcPts val="2286"/>
              </a:lnSpc>
              <a:spcBef>
                <a:spcPts val="708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Ad</a:t>
            </a:r>
            <a:r>
              <a:rPr sz="2100" spc="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i</a:t>
            </a:r>
            <a:r>
              <a:rPr sz="2100" spc="-9" dirty="0">
                <a:latin typeface="Tw Cen MT"/>
                <a:cs typeface="Tw Cen MT"/>
              </a:rPr>
              <a:t>t</a:t>
            </a:r>
            <a:r>
              <a:rPr sz="2100" spc="0" dirty="0">
                <a:latin typeface="Tw Cen MT"/>
                <a:cs typeface="Tw Cen MT"/>
              </a:rPr>
              <a:t>ion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l m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ter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al</a:t>
            </a:r>
            <a:r>
              <a:rPr sz="2100" spc="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su</a:t>
            </a:r>
            <a:r>
              <a:rPr sz="2100" spc="75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h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as detai</a:t>
            </a:r>
            <a:r>
              <a:rPr sz="2100" spc="-9" dirty="0">
                <a:latin typeface="Tw Cen MT"/>
                <a:cs typeface="Tw Cen MT"/>
              </a:rPr>
              <a:t>l</a:t>
            </a:r>
            <a:r>
              <a:rPr sz="2100" spc="0" dirty="0">
                <a:latin typeface="Tw Cen MT"/>
                <a:cs typeface="Tw Cen MT"/>
              </a:rPr>
              <a:t>ed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table</a:t>
            </a:r>
            <a:r>
              <a:rPr sz="2100" spc="-34" dirty="0">
                <a:latin typeface="Tw Cen MT"/>
                <a:cs typeface="Tw Cen MT"/>
              </a:rPr>
              <a:t>s</a:t>
            </a:r>
            <a:r>
              <a:rPr sz="2100" spc="0" dirty="0">
                <a:latin typeface="Tw Cen MT"/>
                <a:cs typeface="Tw Cen MT"/>
              </a:rPr>
              <a:t>, c</a:t>
            </a:r>
            <a:r>
              <a:rPr sz="2100" spc="-4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r</a:t>
            </a:r>
            <a:r>
              <a:rPr sz="2100" spc="-9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ui</a:t>
            </a:r>
            <a:r>
              <a:rPr sz="2100" spc="-4" dirty="0">
                <a:latin typeface="Tw Cen MT"/>
                <a:cs typeface="Tw Cen MT"/>
              </a:rPr>
              <a:t>t</a:t>
            </a:r>
            <a:r>
              <a:rPr sz="2100" spc="0" dirty="0">
                <a:latin typeface="Tw Cen MT"/>
                <a:cs typeface="Tw Cen MT"/>
              </a:rPr>
              <a:t>,</a:t>
            </a:r>
            <a:r>
              <a:rPr sz="2100" spc="3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source</a:t>
            </a:r>
            <a:r>
              <a:rPr sz="2100" spc="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cod</a:t>
            </a:r>
            <a:r>
              <a:rPr sz="2100" spc="-75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, </a:t>
            </a:r>
            <a:endParaRPr sz="2100" dirty="0">
              <a:latin typeface="Tw Cen MT"/>
              <a:cs typeface="Tw Cen MT"/>
            </a:endParaRPr>
          </a:p>
          <a:p>
            <a:pPr marL="652830">
              <a:lnSpc>
                <a:spcPts val="2286"/>
              </a:lnSpc>
              <a:spcBef>
                <a:spcPts val="235"/>
              </a:spcBef>
            </a:pPr>
            <a:r>
              <a:rPr sz="2100" spc="0" dirty="0">
                <a:latin typeface="Tw Cen MT"/>
                <a:cs typeface="Tw Cen MT"/>
              </a:rPr>
              <a:t>com</a:t>
            </a:r>
            <a:r>
              <a:rPr sz="2100" spc="9" dirty="0">
                <a:latin typeface="Tw Cen MT"/>
                <a:cs typeface="Tw Cen MT"/>
              </a:rPr>
              <a:t>p</a:t>
            </a:r>
            <a:r>
              <a:rPr sz="2100" spc="0" dirty="0">
                <a:latin typeface="Tw Cen MT"/>
                <a:cs typeface="Tw Cen MT"/>
              </a:rPr>
              <a:t>lete Ga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tt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79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h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29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t/</a:t>
            </a:r>
            <a:r>
              <a:rPr sz="2100" spc="4" dirty="0">
                <a:latin typeface="Tw Cen MT"/>
                <a:cs typeface="Tw Cen MT"/>
              </a:rPr>
              <a:t>P</a:t>
            </a:r>
            <a:r>
              <a:rPr sz="2100" spc="0" dirty="0">
                <a:latin typeface="Tw Cen MT"/>
                <a:cs typeface="Tw Cen MT"/>
              </a:rPr>
              <a:t>N</a:t>
            </a:r>
            <a:r>
              <a:rPr sz="2100" spc="-11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, </a:t>
            </a:r>
            <a:r>
              <a:rPr sz="2100" spc="4" dirty="0">
                <a:latin typeface="Tw Cen MT"/>
                <a:cs typeface="Tw Cen MT"/>
              </a:rPr>
              <a:t>w</a:t>
            </a:r>
            <a:r>
              <a:rPr sz="2100" spc="0" dirty="0">
                <a:latin typeface="Tw Cen MT"/>
                <a:cs typeface="Tw Cen MT"/>
              </a:rPr>
              <a:t>hi</a:t>
            </a:r>
            <a:r>
              <a:rPr sz="2100" spc="79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h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are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too</a:t>
            </a:r>
            <a:r>
              <a:rPr sz="2100" spc="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d</a:t>
            </a:r>
            <a:r>
              <a:rPr sz="2100" spc="4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tai</a:t>
            </a:r>
            <a:r>
              <a:rPr sz="2100" spc="-9" dirty="0">
                <a:latin typeface="Tw Cen MT"/>
                <a:cs typeface="Tw Cen MT"/>
              </a:rPr>
              <a:t>l</a:t>
            </a:r>
            <a:r>
              <a:rPr sz="2100" spc="0" dirty="0">
                <a:latin typeface="Tw Cen MT"/>
                <a:cs typeface="Tw Cen MT"/>
              </a:rPr>
              <a:t>ed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-39" dirty="0">
                <a:latin typeface="Tw Cen MT"/>
                <a:cs typeface="Tw Cen MT"/>
              </a:rPr>
              <a:t>f</a:t>
            </a:r>
            <a:r>
              <a:rPr sz="2100" spc="0" dirty="0">
                <a:latin typeface="Tw Cen MT"/>
                <a:cs typeface="Tw Cen MT"/>
              </a:rPr>
              <a:t>or</a:t>
            </a:r>
            <a:r>
              <a:rPr sz="2100" spc="-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the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re</a:t>
            </a:r>
            <a:r>
              <a:rPr sz="2100" spc="4" dirty="0">
                <a:latin typeface="Tw Cen MT"/>
                <a:cs typeface="Tw Cen MT"/>
              </a:rPr>
              <a:t>p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t. </a:t>
            </a:r>
            <a:endParaRPr sz="2100" dirty="0">
              <a:latin typeface="Tw Cen MT"/>
              <a:cs typeface="Tw Cen MT"/>
            </a:endParaRPr>
          </a:p>
          <a:p>
            <a:pPr marL="652830">
              <a:lnSpc>
                <a:spcPts val="2286"/>
              </a:lnSpc>
              <a:spcBef>
                <a:spcPts val="235"/>
              </a:spcBef>
            </a:pPr>
            <a:r>
              <a:rPr sz="2100" spc="0" dirty="0">
                <a:latin typeface="Tw Cen MT"/>
                <a:cs typeface="Tw Cen MT"/>
              </a:rPr>
              <a:t>Must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be refer</a:t>
            </a:r>
            <a:r>
              <a:rPr sz="2100" spc="4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nced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n the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b</a:t>
            </a:r>
            <a:r>
              <a:rPr sz="2100" spc="9" dirty="0">
                <a:latin typeface="Tw Cen MT"/>
                <a:cs typeface="Tw Cen MT"/>
              </a:rPr>
              <a:t>o</a:t>
            </a:r>
            <a:r>
              <a:rPr sz="2100" spc="-54" dirty="0">
                <a:latin typeface="Tw Cen MT"/>
                <a:cs typeface="Tw Cen MT"/>
              </a:rPr>
              <a:t>d</a:t>
            </a:r>
            <a:r>
              <a:rPr sz="2100" spc="-114" dirty="0">
                <a:latin typeface="Tw Cen MT"/>
                <a:cs typeface="Tw Cen MT"/>
              </a:rPr>
              <a:t>y</a:t>
            </a:r>
            <a:r>
              <a:rPr sz="2100" spc="0" dirty="0">
                <a:latin typeface="Tw Cen MT"/>
                <a:cs typeface="Tw Cen MT"/>
              </a:rPr>
              <a:t>.</a:t>
            </a:r>
            <a:endParaRPr sz="21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61160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Figu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able</a:t>
            </a:r>
            <a:r>
              <a:rPr sz="6600" b="1" spc="-11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 D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1431452"/>
            <a:ext cx="7019343" cy="1310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27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figu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5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illust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ation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4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dia</a:t>
            </a:r>
            <a:r>
              <a:rPr sz="4350" spc="9" baseline="1055" dirty="0">
                <a:latin typeface="Tw Cen MT"/>
                <a:cs typeface="Tw Cen MT"/>
              </a:rPr>
              <a:t>g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am</a:t>
            </a:r>
            <a:r>
              <a:rPr sz="4350" spc="-6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</a:t>
            </a:r>
            <a:r>
              <a:rPr sz="4350" spc="-94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xplain</a:t>
            </a:r>
            <a:endParaRPr sz="2900">
              <a:latin typeface="Tw Cen MT"/>
              <a:cs typeface="Tw Cen MT"/>
            </a:endParaRPr>
          </a:p>
          <a:p>
            <a:pPr marL="332739" marR="4960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visu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lize di</a:t>
            </a:r>
            <a:r>
              <a:rPr sz="2900" spc="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ficult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concepts</a:t>
            </a:r>
            <a:endParaRPr sz="2900">
              <a:latin typeface="Tw Cen MT"/>
              <a:cs typeface="Tw Cen MT"/>
            </a:endParaRPr>
          </a:p>
          <a:p>
            <a:pPr marL="378460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E.</a:t>
            </a:r>
            <a:r>
              <a:rPr sz="2600" spc="-39" dirty="0">
                <a:latin typeface="Tw Cen MT"/>
                <a:cs typeface="Tw Cen MT"/>
              </a:rPr>
              <a:t>g</a:t>
            </a:r>
            <a:r>
              <a:rPr sz="2600" spc="0" dirty="0">
                <a:latin typeface="Tw Cen MT"/>
                <a:cs typeface="Tw Cen MT"/>
              </a:rPr>
              <a:t>.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b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o</a:t>
            </a:r>
            <a:r>
              <a:rPr sz="2600" spc="44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k d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ag</a:t>
            </a:r>
            <a:r>
              <a:rPr sz="2600" spc="-1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am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f</a:t>
            </a:r>
            <a:r>
              <a:rPr sz="2600" spc="0" dirty="0">
                <a:latin typeface="Tw Cen MT"/>
                <a:cs typeface="Tw Cen MT"/>
              </a:rPr>
              <a:t>or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syst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sign,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state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0463" y="1431452"/>
            <a:ext cx="64975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406" y="2781441"/>
            <a:ext cx="7020694" cy="1149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dia</a:t>
            </a:r>
            <a:r>
              <a:rPr sz="3900" spc="4" baseline="1177" dirty="0">
                <a:latin typeface="Tw Cen MT"/>
                <a:cs typeface="Tw Cen MT"/>
              </a:rPr>
              <a:t>g</a:t>
            </a:r>
            <a:r>
              <a:rPr sz="3900" spc="-2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am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-50" baseline="1177" dirty="0">
                <a:latin typeface="Tw Cen MT"/>
                <a:cs typeface="Tw Cen MT"/>
              </a:rPr>
              <a:t>f</a:t>
            </a:r>
            <a:r>
              <a:rPr sz="3900" spc="0" baseline="1177" dirty="0">
                <a:latin typeface="Tw Cen MT"/>
                <a:cs typeface="Tw Cen MT"/>
              </a:rPr>
              <a:t>or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-69" baseline="1177" dirty="0">
                <a:latin typeface="Tw Cen MT"/>
                <a:cs typeface="Tw Cen MT"/>
              </a:rPr>
              <a:t>y</a:t>
            </a:r>
            <a:r>
              <a:rPr sz="3900" spc="0" baseline="1177" dirty="0">
                <a:latin typeface="Tw Cen MT"/>
                <a:cs typeface="Tw Cen MT"/>
              </a:rPr>
              <a:t>our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state</a:t>
            </a:r>
            <a:r>
              <a:rPr sz="3900" spc="-2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ma</a:t>
            </a:r>
            <a:r>
              <a:rPr sz="3900" spc="104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hin</a:t>
            </a:r>
            <a:r>
              <a:rPr sz="3900" spc="-100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,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fl</a:t>
            </a:r>
            <a:r>
              <a:rPr sz="3900" spc="-64" baseline="1177" dirty="0">
                <a:latin typeface="Tw Cen MT"/>
                <a:cs typeface="Tw Cen MT"/>
              </a:rPr>
              <a:t>o</a:t>
            </a:r>
            <a:r>
              <a:rPr sz="3900" spc="-25" baseline="1177" dirty="0">
                <a:latin typeface="Tw Cen MT"/>
                <a:cs typeface="Tw Cen MT"/>
              </a:rPr>
              <a:t>w</a:t>
            </a:r>
            <a:r>
              <a:rPr sz="3900" spc="100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ha</a:t>
            </a:r>
            <a:r>
              <a:rPr sz="3900" spc="3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t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-50" baseline="1177" dirty="0">
                <a:latin typeface="Tw Cen MT"/>
                <a:cs typeface="Tw Cen MT"/>
              </a:rPr>
              <a:t>f</a:t>
            </a:r>
            <a:r>
              <a:rPr sz="3900" spc="0" baseline="1177" dirty="0">
                <a:latin typeface="Tw Cen MT"/>
                <a:cs typeface="Tw Cen MT"/>
              </a:rPr>
              <a:t>or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system</a:t>
            </a:r>
            <a:endParaRPr sz="2600">
              <a:latin typeface="Tw Cen MT"/>
              <a:cs typeface="Tw Cen MT"/>
            </a:endParaRPr>
          </a:p>
          <a:p>
            <a:pPr marL="12700" marR="12374">
              <a:lnSpc>
                <a:spcPct val="90738"/>
              </a:lnSpc>
              <a:spcBef>
                <a:spcPts val="152"/>
              </a:spcBef>
            </a:pPr>
            <a:r>
              <a:rPr sz="2600" spc="0" dirty="0">
                <a:latin typeface="Tw Cen MT"/>
                <a:cs typeface="Tw Cen MT"/>
              </a:rPr>
              <a:t>fun</a:t>
            </a:r>
            <a:r>
              <a:rPr sz="2600" spc="-9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on</a:t>
            </a:r>
            <a:r>
              <a:rPr sz="2600" spc="4" dirty="0">
                <a:latin typeface="Tw Cen MT"/>
                <a:cs typeface="Tw Cen MT"/>
              </a:rPr>
              <a:t>a</a:t>
            </a:r>
            <a:r>
              <a:rPr sz="2600" spc="0" dirty="0">
                <a:latin typeface="Tw Cen MT"/>
                <a:cs typeface="Tw Cen MT"/>
              </a:rPr>
              <a:t>l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5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Gantt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ha</a:t>
            </a:r>
            <a:r>
              <a:rPr sz="2600" spc="4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50" dirty="0">
                <a:latin typeface="Tw Cen MT"/>
                <a:cs typeface="Tw Cen MT"/>
              </a:rPr>
              <a:t>f</a:t>
            </a:r>
            <a:r>
              <a:rPr sz="2600" spc="0" dirty="0">
                <a:latin typeface="Tw Cen MT"/>
                <a:cs typeface="Tw Cen MT"/>
              </a:rPr>
              <a:t>or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an, i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lust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at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on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the</a:t>
            </a:r>
            <a:endParaRPr sz="2600">
              <a:latin typeface="Tw Cen MT"/>
              <a:cs typeface="Tw Cen MT"/>
            </a:endParaRPr>
          </a:p>
          <a:p>
            <a:pPr marL="12700" marR="49651">
              <a:lnSpc>
                <a:spcPct val="90738"/>
              </a:lnSpc>
              <a:spcBef>
                <a:spcPts val="285"/>
              </a:spcBef>
            </a:pPr>
            <a:r>
              <a:rPr sz="2600" spc="0" dirty="0">
                <a:latin typeface="Tw Cen MT"/>
                <a:cs typeface="Tw Cen MT"/>
              </a:rPr>
              <a:t>syst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-3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9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ent</a:t>
            </a:r>
            <a:r>
              <a:rPr sz="2600" spc="-4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in p</a:t>
            </a:r>
            <a:r>
              <a:rPr sz="2600" spc="-50" dirty="0">
                <a:latin typeface="Tw Cen MT"/>
                <a:cs typeface="Tw Cen MT"/>
              </a:rPr>
              <a:t>h</a:t>
            </a:r>
            <a:r>
              <a:rPr sz="2600" spc="0" dirty="0">
                <a:latin typeface="Tw Cen MT"/>
                <a:cs typeface="Tw Cen MT"/>
              </a:rPr>
              <a:t>ys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cal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spac</a:t>
            </a:r>
            <a:r>
              <a:rPr sz="2600" spc="-10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c…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75" y="4538493"/>
            <a:ext cx="774933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These figu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es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can be reu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ed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pre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entation!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61160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Figu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able</a:t>
            </a:r>
            <a:r>
              <a:rPr sz="6600" b="1" spc="-11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 D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ams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275" y="1431452"/>
            <a:ext cx="666436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All figures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ta</a:t>
            </a:r>
            <a:r>
              <a:rPr sz="4350" spc="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 be CAP</a:t>
            </a:r>
            <a:r>
              <a:rPr sz="4350" spc="-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035" y="2475356"/>
            <a:ext cx="662142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The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capti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should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include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 figure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numb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-17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,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and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6889" y="2475356"/>
            <a:ext cx="25747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a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406" y="2871357"/>
            <a:ext cx="7056773" cy="1149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det</a:t>
            </a:r>
            <a:r>
              <a:rPr sz="3900" spc="4" baseline="1177" dirty="0">
                <a:latin typeface="Tw Cen MT"/>
                <a:cs typeface="Tw Cen MT"/>
              </a:rPr>
              <a:t>a</a:t>
            </a:r>
            <a:r>
              <a:rPr sz="3900" spc="0" baseline="1177" dirty="0">
                <a:latin typeface="Tw Cen MT"/>
                <a:cs typeface="Tw Cen MT"/>
              </a:rPr>
              <a:t>i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ed</a:t>
            </a:r>
            <a:r>
              <a:rPr sz="3900" spc="-2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desc</a:t>
            </a:r>
            <a:r>
              <a:rPr sz="3900" spc="-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ip</a:t>
            </a:r>
            <a:r>
              <a:rPr sz="3900" spc="4" baseline="1177" dirty="0">
                <a:latin typeface="Tw Cen MT"/>
                <a:cs typeface="Tw Cen MT"/>
              </a:rPr>
              <a:t>t</a:t>
            </a:r>
            <a:r>
              <a:rPr sz="3900" spc="0" baseline="1177" dirty="0">
                <a:latin typeface="Tw Cen MT"/>
                <a:cs typeface="Tw Cen MT"/>
              </a:rPr>
              <a:t>i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-4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(i</a:t>
            </a:r>
            <a:r>
              <a:rPr sz="3900" spc="9" baseline="1177" dirty="0">
                <a:latin typeface="Tw Cen MT"/>
                <a:cs typeface="Tw Cen MT"/>
              </a:rPr>
              <a:t>.</a:t>
            </a:r>
            <a:r>
              <a:rPr sz="3900" spc="-1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.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the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read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r</a:t>
            </a:r>
            <a:r>
              <a:rPr sz="3900" spc="-3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can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g</a:t>
            </a:r>
            <a:r>
              <a:rPr sz="3900" spc="-25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asp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what</a:t>
            </a:r>
            <a:r>
              <a:rPr sz="3900" spc="-39" baseline="1177" dirty="0">
                <a:latin typeface="Tw Cen MT"/>
                <a:cs typeface="Tw Cen MT"/>
              </a:rPr>
              <a:t>’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  <a:p>
            <a:pPr marL="12700" marR="204680">
              <a:lnSpc>
                <a:spcPct val="99358"/>
              </a:lnSpc>
              <a:spcBef>
                <a:spcPts val="539"/>
              </a:spcBef>
            </a:pPr>
            <a:r>
              <a:rPr sz="2600" spc="0" dirty="0">
                <a:latin typeface="Tw Cen MT"/>
                <a:cs typeface="Tw Cen MT"/>
              </a:rPr>
              <a:t>the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aning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that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figure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39" dirty="0">
                <a:latin typeface="Tw Cen MT"/>
                <a:cs typeface="Tw Cen MT"/>
              </a:rPr>
              <a:t>v</a:t>
            </a:r>
            <a:r>
              <a:rPr sz="2600" spc="0" dirty="0">
                <a:latin typeface="Tw Cen MT"/>
                <a:cs typeface="Tw Cen MT"/>
              </a:rPr>
              <a:t>en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w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thout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rea</a:t>
            </a:r>
            <a:r>
              <a:rPr sz="2600" spc="4" dirty="0">
                <a:latin typeface="Tw Cen MT"/>
                <a:cs typeface="Tw Cen MT"/>
              </a:rPr>
              <a:t>d</a:t>
            </a:r>
            <a:r>
              <a:rPr sz="2600" spc="0" dirty="0">
                <a:latin typeface="Tw Cen MT"/>
                <a:cs typeface="Tw Cen MT"/>
              </a:rPr>
              <a:t>ing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the rep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3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t).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035" y="4609591"/>
            <a:ext cx="6790988" cy="7523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In the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capti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include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 l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-44" baseline="1177" dirty="0">
                <a:latin typeface="Tw Cen MT"/>
                <a:cs typeface="Tw Cen MT"/>
              </a:rPr>
              <a:t>g</a:t>
            </a:r>
            <a:r>
              <a:rPr sz="3900" spc="0" baseline="1177" dirty="0">
                <a:latin typeface="Tw Cen MT"/>
                <a:cs typeface="Tw Cen MT"/>
              </a:rPr>
              <a:t>end</a:t>
            </a:r>
            <a:r>
              <a:rPr sz="3900" spc="-25" baseline="1177" dirty="0">
                <a:latin typeface="Tw Cen MT"/>
                <a:cs typeface="Tw Cen MT"/>
              </a:rPr>
              <a:t> </a:t>
            </a:r>
            <a:r>
              <a:rPr sz="3900" spc="-50" baseline="1177" dirty="0">
                <a:latin typeface="Tw Cen MT"/>
                <a:cs typeface="Tw Cen MT"/>
              </a:rPr>
              <a:t>f</a:t>
            </a:r>
            <a:r>
              <a:rPr sz="3900" spc="0" baseline="1177" dirty="0">
                <a:latin typeface="Tw Cen MT"/>
                <a:cs typeface="Tw Cen MT"/>
              </a:rPr>
              <a:t>or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-64" baseline="1177" dirty="0">
                <a:latin typeface="Tw Cen MT"/>
                <a:cs typeface="Tw Cen MT"/>
              </a:rPr>
              <a:t>y</a:t>
            </a:r>
            <a:r>
              <a:rPr sz="3900" spc="0" baseline="1177" dirty="0">
                <a:latin typeface="Tw Cen MT"/>
                <a:cs typeface="Tw Cen MT"/>
              </a:rPr>
              <a:t>our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sym</a:t>
            </a:r>
            <a:r>
              <a:rPr sz="3900" spc="4" baseline="1177" dirty="0">
                <a:latin typeface="Tw Cen MT"/>
                <a:cs typeface="Tw Cen MT"/>
              </a:rPr>
              <a:t>b</a:t>
            </a:r>
            <a:r>
              <a:rPr sz="3900" spc="0" baseline="1177" dirty="0">
                <a:latin typeface="Tw Cen MT"/>
                <a:cs typeface="Tw Cen MT"/>
              </a:rPr>
              <a:t>ol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if</a:t>
            </a:r>
            <a:endParaRPr sz="2600">
              <a:latin typeface="Tw Cen MT"/>
              <a:cs typeface="Tw Cen MT"/>
            </a:endParaRPr>
          </a:p>
          <a:p>
            <a:pPr marL="287070" marR="49606">
              <a:lnSpc>
                <a:spcPct val="90738"/>
              </a:lnSpc>
              <a:spcBef>
                <a:spcPts val="147"/>
              </a:spcBef>
            </a:pPr>
            <a:r>
              <a:rPr sz="2600" spc="0" dirty="0">
                <a:latin typeface="Tw Cen MT"/>
                <a:cs typeface="Tw Cen MT"/>
              </a:rPr>
              <a:t>ne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(se</a:t>
            </a:r>
            <a:r>
              <a:rPr sz="2600" spc="4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ant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c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col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5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shape</a:t>
            </a:r>
            <a:r>
              <a:rPr sz="2600" spc="-4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c…)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57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878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9</cp:revision>
  <dcterms:modified xsi:type="dcterms:W3CDTF">2024-12-30T07:07:23Z</dcterms:modified>
</cp:coreProperties>
</file>