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59" r:id="rId4"/>
    <p:sldId id="257" r:id="rId5"/>
    <p:sldId id="266" r:id="rId6"/>
    <p:sldId id="274" r:id="rId7"/>
    <p:sldId id="270" r:id="rId8"/>
    <p:sldId id="258" r:id="rId9"/>
    <p:sldId id="267" r:id="rId10"/>
    <p:sldId id="273" r:id="rId11"/>
    <p:sldId id="271" r:id="rId12"/>
    <p:sldId id="269" r:id="rId13"/>
    <p:sldId id="260" r:id="rId14"/>
    <p:sldId id="261" r:id="rId15"/>
    <p:sldId id="272" r:id="rId16"/>
    <p:sldId id="263" r:id="rId17"/>
    <p:sldId id="262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1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2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9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52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2497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5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92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8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69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1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4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2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0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1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5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1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5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3C3A50-EEF0-41FA-84C5-A4AB0EF6011C}" type="datetimeFigureOut">
              <a:rPr lang="en-US" smtClean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8C551-861D-4DAC-8EE1-E7CF8621B4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f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B6BBF4-666B-497B-A8F2-EF1AE4C75BD3}"/>
              </a:ext>
            </a:extLst>
          </p:cNvPr>
          <p:cNvSpPr txBox="1"/>
          <p:nvPr/>
        </p:nvSpPr>
        <p:spPr>
          <a:xfrm>
            <a:off x="3801035" y="1895689"/>
            <a:ext cx="416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ECTE 250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A97F-B8C7-4F0E-9DE6-E790BAE38A09}"/>
              </a:ext>
            </a:extLst>
          </p:cNvPr>
          <p:cNvSpPr txBox="1"/>
          <p:nvPr/>
        </p:nvSpPr>
        <p:spPr>
          <a:xfrm>
            <a:off x="3545541" y="3429000"/>
            <a:ext cx="526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Engineering Design and Management 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0CADE-3FB8-4512-AD4F-4BACEFCA4190}"/>
              </a:ext>
            </a:extLst>
          </p:cNvPr>
          <p:cNvSpPr txBox="1"/>
          <p:nvPr/>
        </p:nvSpPr>
        <p:spPr>
          <a:xfrm>
            <a:off x="452717" y="4482353"/>
            <a:ext cx="3361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by:</a:t>
            </a:r>
          </a:p>
          <a:p>
            <a:r>
              <a:rPr lang="en-US" dirty="0"/>
              <a:t>                   Riyadh</a:t>
            </a:r>
          </a:p>
          <a:p>
            <a:r>
              <a:rPr lang="en-US" dirty="0"/>
              <a:t>                   Savio</a:t>
            </a:r>
          </a:p>
          <a:p>
            <a:r>
              <a:rPr lang="en-US" dirty="0"/>
              <a:t>                   Edwin</a:t>
            </a:r>
          </a:p>
          <a:p>
            <a:r>
              <a:rPr lang="en-US" dirty="0"/>
              <a:t>                   </a:t>
            </a:r>
            <a:r>
              <a:rPr lang="en-US" dirty="0" err="1"/>
              <a:t>Sachin</a:t>
            </a:r>
            <a:endParaRPr lang="en-US" dirty="0"/>
          </a:p>
        </p:txBody>
      </p:sp>
      <p:pic>
        <p:nvPicPr>
          <p:cNvPr id="8" name="Picture 7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9D092770-2D11-4E4B-9C63-016A8D7BB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61925"/>
            <a:ext cx="1985963" cy="1640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E8708E-03AB-40A8-9E21-E344108AF076}"/>
              </a:ext>
            </a:extLst>
          </p:cNvPr>
          <p:cNvSpPr txBox="1"/>
          <p:nvPr/>
        </p:nvSpPr>
        <p:spPr>
          <a:xfrm>
            <a:off x="599795" y="6093660"/>
            <a:ext cx="183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713E9-B3A5-439F-84FD-D34B471F0CDE}"/>
              </a:ext>
            </a:extLst>
          </p:cNvPr>
          <p:cNvSpPr txBox="1"/>
          <p:nvPr/>
        </p:nvSpPr>
        <p:spPr>
          <a:xfrm>
            <a:off x="6624918" y="5231886"/>
            <a:ext cx="5199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Knowledge speaks, but wisdom listens….</a:t>
            </a:r>
          </a:p>
          <a:p>
            <a:endParaRPr lang="en-US" sz="1600" i="1" dirty="0"/>
          </a:p>
          <a:p>
            <a:r>
              <a:rPr lang="en-US" sz="1600" dirty="0"/>
              <a:t>                                                                     </a:t>
            </a:r>
            <a:r>
              <a:rPr lang="en-US" sz="1600" i="1" dirty="0"/>
              <a:t>Jimi Hendrix</a:t>
            </a:r>
          </a:p>
          <a:p>
            <a:r>
              <a:rPr lang="en-US" sz="16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178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DCA69C6B-88F4-4AA7-B131-48EBD3DBC085}"/>
              </a:ext>
            </a:extLst>
          </p:cNvPr>
          <p:cNvSpPr/>
          <p:nvPr/>
        </p:nvSpPr>
        <p:spPr>
          <a:xfrm>
            <a:off x="1243562" y="1523999"/>
            <a:ext cx="1974768" cy="1201271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None</a:t>
            </a:r>
          </a:p>
          <a:p>
            <a:pPr algn="ctr"/>
            <a:r>
              <a:rPr lang="en-GB" dirty="0"/>
              <a:t>00</a:t>
            </a:r>
            <a:endParaRPr lang="en-US" dirty="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9B5310E9-2127-4DF1-9B1D-EF94744E7B39}"/>
              </a:ext>
            </a:extLst>
          </p:cNvPr>
          <p:cNvSpPr/>
          <p:nvPr/>
        </p:nvSpPr>
        <p:spPr>
          <a:xfrm>
            <a:off x="6140824" y="1523999"/>
            <a:ext cx="1974768" cy="1201271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Water Pass</a:t>
            </a:r>
          </a:p>
          <a:p>
            <a:pPr algn="ctr"/>
            <a:r>
              <a:rPr lang="en-GB" dirty="0"/>
              <a:t>10</a:t>
            </a:r>
            <a:endParaRPr lang="en-US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3B11155E-3A09-4035-819A-C1B78069285B}"/>
              </a:ext>
            </a:extLst>
          </p:cNvPr>
          <p:cNvSpPr/>
          <p:nvPr/>
        </p:nvSpPr>
        <p:spPr>
          <a:xfrm>
            <a:off x="1243562" y="4419599"/>
            <a:ext cx="1974768" cy="1201271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Store Water</a:t>
            </a:r>
          </a:p>
          <a:p>
            <a:pPr algn="ctr"/>
            <a:r>
              <a:rPr lang="en-GB" dirty="0"/>
              <a:t>01</a:t>
            </a:r>
            <a:endParaRPr lang="en-US" dirty="0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8F9F2541-888F-4712-B67E-964DCF7C9D26}"/>
              </a:ext>
            </a:extLst>
          </p:cNvPr>
          <p:cNvSpPr/>
          <p:nvPr/>
        </p:nvSpPr>
        <p:spPr>
          <a:xfrm>
            <a:off x="6140824" y="4419598"/>
            <a:ext cx="1974768" cy="1201271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Water No Pass</a:t>
            </a:r>
          </a:p>
          <a:p>
            <a:pPr algn="ctr"/>
            <a:r>
              <a:rPr lang="en-GB" dirty="0"/>
              <a:t>00</a:t>
            </a:r>
            <a:endParaRPr lang="en-US" dirty="0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58070A3-5A5B-4E10-8F05-37D6D70D696C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>
            <a:off x="3218330" y="2124635"/>
            <a:ext cx="292249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320503CC-5339-45D6-983F-6E274CCBE7F7}"/>
              </a:ext>
            </a:extLst>
          </p:cNvPr>
          <p:cNvCxnSpPr>
            <a:cxnSpLocks/>
            <a:stCxn id="43" idx="1"/>
            <a:endCxn id="42" idx="7"/>
          </p:cNvCxnSpPr>
          <p:nvPr/>
        </p:nvCxnSpPr>
        <p:spPr>
          <a:xfrm rot="16200000" flipV="1">
            <a:off x="4679577" y="-50524"/>
            <a:ext cx="12700" cy="3500890"/>
          </a:xfrm>
          <a:prstGeom prst="curvedConnector3">
            <a:avLst>
              <a:gd name="adj1" fmla="val 3185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EEFBCB1-80D2-4258-95E9-220DC0C5E3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68443" y="3575608"/>
            <a:ext cx="1687977" cy="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D12880F5-98B7-40BB-9FE6-0CAF6BAFF1D6}"/>
              </a:ext>
            </a:extLst>
          </p:cNvPr>
          <p:cNvCxnSpPr/>
          <p:nvPr/>
        </p:nvCxnSpPr>
        <p:spPr>
          <a:xfrm rot="5400000">
            <a:off x="6636218" y="3553826"/>
            <a:ext cx="17301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AB6D8DEF-E285-4478-9C40-AE8D2A4F1928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3218330" y="5020234"/>
            <a:ext cx="292249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F804BFC2-1A98-4AE4-844C-88C2B9E960FF}"/>
              </a:ext>
            </a:extLst>
          </p:cNvPr>
          <p:cNvCxnSpPr>
            <a:cxnSpLocks/>
            <a:stCxn id="45" idx="1"/>
          </p:cNvCxnSpPr>
          <p:nvPr/>
        </p:nvCxnSpPr>
        <p:spPr>
          <a:xfrm rot="16200000" flipV="1">
            <a:off x="3639065" y="1804563"/>
            <a:ext cx="2370224" cy="32116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929D18-2921-4D9B-83BA-A02F2985FD0C}"/>
              </a:ext>
            </a:extLst>
          </p:cNvPr>
          <p:cNvCxnSpPr/>
          <p:nvPr/>
        </p:nvCxnSpPr>
        <p:spPr>
          <a:xfrm>
            <a:off x="3155576" y="2337355"/>
            <a:ext cx="3092823" cy="237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3F600B-4773-4720-AEEB-960BB42902A6}"/>
              </a:ext>
            </a:extLst>
          </p:cNvPr>
          <p:cNvCxnSpPr>
            <a:cxnSpLocks/>
            <a:stCxn id="45" idx="3"/>
            <a:endCxn id="44" idx="5"/>
          </p:cNvCxnSpPr>
          <p:nvPr/>
        </p:nvCxnSpPr>
        <p:spPr>
          <a:xfrm flipH="1">
            <a:off x="2929132" y="5444947"/>
            <a:ext cx="3500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9BE5BA-20A2-47FA-AD4B-FC1CCEFD1F8A}"/>
              </a:ext>
            </a:extLst>
          </p:cNvPr>
          <p:cNvCxnSpPr>
            <a:cxnSpLocks/>
          </p:cNvCxnSpPr>
          <p:nvPr/>
        </p:nvCxnSpPr>
        <p:spPr>
          <a:xfrm>
            <a:off x="2490507" y="2731620"/>
            <a:ext cx="0" cy="176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F2A9A8-B5D9-406E-A177-1F84D4041171}"/>
              </a:ext>
            </a:extLst>
          </p:cNvPr>
          <p:cNvCxnSpPr>
            <a:cxnSpLocks/>
            <a:stCxn id="44" idx="7"/>
          </p:cNvCxnSpPr>
          <p:nvPr/>
        </p:nvCxnSpPr>
        <p:spPr>
          <a:xfrm flipV="1">
            <a:off x="2929132" y="2337355"/>
            <a:ext cx="3265479" cy="225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72E563-472B-4E4D-9AD1-04447446B018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3155576" y="2549348"/>
            <a:ext cx="3274446" cy="224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D750531-BC3A-4F03-8364-E8223896DD56}"/>
              </a:ext>
            </a:extLst>
          </p:cNvPr>
          <p:cNvSpPr txBox="1"/>
          <p:nvPr/>
        </p:nvSpPr>
        <p:spPr>
          <a:xfrm rot="2317406">
            <a:off x="5254985" y="377385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101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630C11-A264-4AEE-82D6-A0DAC586BF32}"/>
              </a:ext>
            </a:extLst>
          </p:cNvPr>
          <p:cNvSpPr txBox="1"/>
          <p:nvPr/>
        </p:nvSpPr>
        <p:spPr>
          <a:xfrm>
            <a:off x="4439857" y="18014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111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4FA4FB-8E97-4D3B-B599-114FBF7BF6F3}"/>
              </a:ext>
            </a:extLst>
          </p:cNvPr>
          <p:cNvSpPr txBox="1"/>
          <p:nvPr/>
        </p:nvSpPr>
        <p:spPr>
          <a:xfrm rot="1645648">
            <a:off x="4395961" y="237103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0XX/100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ABA0EA-CF72-428F-A5B9-F0C3B6BD7DA0}"/>
              </a:ext>
            </a:extLst>
          </p:cNvPr>
          <p:cNvSpPr txBox="1"/>
          <p:nvPr/>
        </p:nvSpPr>
        <p:spPr>
          <a:xfrm>
            <a:off x="4439857" y="99688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0XX/100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BF1E7B-63F7-4092-AB0D-064C20C2A274}"/>
              </a:ext>
            </a:extLst>
          </p:cNvPr>
          <p:cNvSpPr txBox="1"/>
          <p:nvPr/>
        </p:nvSpPr>
        <p:spPr>
          <a:xfrm rot="19569064">
            <a:off x="4634393" y="29871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111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82C5A9-8167-4038-88E8-D1F45C879408}"/>
              </a:ext>
            </a:extLst>
          </p:cNvPr>
          <p:cNvSpPr txBox="1"/>
          <p:nvPr/>
        </p:nvSpPr>
        <p:spPr>
          <a:xfrm rot="19298337">
            <a:off x="3994005" y="38399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397AE2-35B9-458A-BEDC-8068950E0138}"/>
              </a:ext>
            </a:extLst>
          </p:cNvPr>
          <p:cNvSpPr txBox="1"/>
          <p:nvPr/>
        </p:nvSpPr>
        <p:spPr>
          <a:xfrm>
            <a:off x="2199401" y="317181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3C3388-7E41-4AA4-8E7A-706D0236AE7C}"/>
              </a:ext>
            </a:extLst>
          </p:cNvPr>
          <p:cNvCxnSpPr>
            <a:cxnSpLocks/>
          </p:cNvCxnSpPr>
          <p:nvPr/>
        </p:nvCxnSpPr>
        <p:spPr>
          <a:xfrm flipV="1">
            <a:off x="1782711" y="2655730"/>
            <a:ext cx="0" cy="187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487CDE7-DCF6-454F-AAA6-D72B4E706644}"/>
              </a:ext>
            </a:extLst>
          </p:cNvPr>
          <p:cNvSpPr txBox="1"/>
          <p:nvPr/>
        </p:nvSpPr>
        <p:spPr>
          <a:xfrm>
            <a:off x="1397873" y="3171816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0XX/</a:t>
            </a:r>
          </a:p>
          <a:p>
            <a:r>
              <a:rPr lang="en-GB" dirty="0"/>
              <a:t>100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068816-70DE-4B6F-A057-02B2743D3AA0}"/>
              </a:ext>
            </a:extLst>
          </p:cNvPr>
          <p:cNvSpPr txBox="1"/>
          <p:nvPr/>
        </p:nvSpPr>
        <p:spPr>
          <a:xfrm>
            <a:off x="4394883" y="473985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594631-8569-4DE8-9535-3CCCB5E96124}"/>
              </a:ext>
            </a:extLst>
          </p:cNvPr>
          <p:cNvSpPr txBox="1"/>
          <p:nvPr/>
        </p:nvSpPr>
        <p:spPr>
          <a:xfrm>
            <a:off x="4394883" y="52515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110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8387CF-5EAC-4154-8EE3-7A71296C4500}"/>
              </a:ext>
            </a:extLst>
          </p:cNvPr>
          <p:cNvSpPr txBox="1"/>
          <p:nvPr/>
        </p:nvSpPr>
        <p:spPr>
          <a:xfrm>
            <a:off x="6602338" y="332979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111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6D1457-12E7-458E-8A74-231EC1E9697E}"/>
              </a:ext>
            </a:extLst>
          </p:cNvPr>
          <p:cNvSpPr txBox="1"/>
          <p:nvPr/>
        </p:nvSpPr>
        <p:spPr>
          <a:xfrm>
            <a:off x="7242043" y="332979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101</a:t>
            </a:r>
            <a:endParaRPr lang="en-US" dirty="0"/>
          </a:p>
        </p:txBody>
      </p:sp>
      <p:sp>
        <p:nvSpPr>
          <p:cNvPr id="70" name="Arrow: Curved Down 69">
            <a:extLst>
              <a:ext uri="{FF2B5EF4-FFF2-40B4-BE49-F238E27FC236}">
                <a16:creationId xmlns:a16="http://schemas.microsoft.com/office/drawing/2014/main" id="{95F223AD-2D9E-4245-9396-9BED7FE587C1}"/>
              </a:ext>
            </a:extLst>
          </p:cNvPr>
          <p:cNvSpPr/>
          <p:nvPr/>
        </p:nvSpPr>
        <p:spPr>
          <a:xfrm rot="20425243">
            <a:off x="1154963" y="953694"/>
            <a:ext cx="955722" cy="708081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Arrow: Curved Up 70">
            <a:extLst>
              <a:ext uri="{FF2B5EF4-FFF2-40B4-BE49-F238E27FC236}">
                <a16:creationId xmlns:a16="http://schemas.microsoft.com/office/drawing/2014/main" id="{BBDC4970-1DE0-47AC-9A25-8D962FE6DB73}"/>
              </a:ext>
            </a:extLst>
          </p:cNvPr>
          <p:cNvSpPr/>
          <p:nvPr/>
        </p:nvSpPr>
        <p:spPr>
          <a:xfrm rot="13372126">
            <a:off x="7724424" y="1128253"/>
            <a:ext cx="978419" cy="81908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Arrow: Curved Down 71">
            <a:extLst>
              <a:ext uri="{FF2B5EF4-FFF2-40B4-BE49-F238E27FC236}">
                <a16:creationId xmlns:a16="http://schemas.microsoft.com/office/drawing/2014/main" id="{8F8E4F64-DD09-40A8-80D9-4E0C06349A22}"/>
              </a:ext>
            </a:extLst>
          </p:cNvPr>
          <p:cNvSpPr/>
          <p:nvPr/>
        </p:nvSpPr>
        <p:spPr>
          <a:xfrm rot="7398347">
            <a:off x="7902163" y="5032375"/>
            <a:ext cx="991322" cy="906248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Arrow: Curved Down 72">
            <a:extLst>
              <a:ext uri="{FF2B5EF4-FFF2-40B4-BE49-F238E27FC236}">
                <a16:creationId xmlns:a16="http://schemas.microsoft.com/office/drawing/2014/main" id="{11B4C18E-701C-44A2-816E-F97FD17975F6}"/>
              </a:ext>
            </a:extLst>
          </p:cNvPr>
          <p:cNvSpPr/>
          <p:nvPr/>
        </p:nvSpPr>
        <p:spPr>
          <a:xfrm rot="14568476">
            <a:off x="568335" y="5034643"/>
            <a:ext cx="987274" cy="729974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2595F69-DB53-4A10-A1E2-EF88275A8830}"/>
              </a:ext>
            </a:extLst>
          </p:cNvPr>
          <p:cNvSpPr txBox="1"/>
          <p:nvPr/>
        </p:nvSpPr>
        <p:spPr>
          <a:xfrm>
            <a:off x="1006921" y="629362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0XX/100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CE23D3-522B-40F7-B663-59AD60A51313}"/>
              </a:ext>
            </a:extLst>
          </p:cNvPr>
          <p:cNvSpPr txBox="1"/>
          <p:nvPr/>
        </p:nvSpPr>
        <p:spPr>
          <a:xfrm>
            <a:off x="8100306" y="8656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111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4AC03E-DEE6-4883-9411-780F6D507EF1}"/>
              </a:ext>
            </a:extLst>
          </p:cNvPr>
          <p:cNvSpPr txBox="1"/>
          <p:nvPr/>
        </p:nvSpPr>
        <p:spPr>
          <a:xfrm>
            <a:off x="214225" y="548549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110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369EBB-6C92-4F75-BC10-61C09C405D58}"/>
              </a:ext>
            </a:extLst>
          </p:cNvPr>
          <p:cNvSpPr txBox="1"/>
          <p:nvPr/>
        </p:nvSpPr>
        <p:spPr>
          <a:xfrm>
            <a:off x="8695131" y="5522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101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6C2A9D-9B28-4692-A236-739005CA1953}"/>
              </a:ext>
            </a:extLst>
          </p:cNvPr>
          <p:cNvSpPr txBox="1"/>
          <p:nvPr/>
        </p:nvSpPr>
        <p:spPr>
          <a:xfrm>
            <a:off x="8232055" y="2465282"/>
            <a:ext cx="390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Order: Button-Temperature-Light.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0EB3CD-2B2F-48EE-AA1C-E220937CF5D6}"/>
              </a:ext>
            </a:extLst>
          </p:cNvPr>
          <p:cNvSpPr txBox="1"/>
          <p:nvPr/>
        </p:nvSpPr>
        <p:spPr>
          <a:xfrm>
            <a:off x="8232055" y="3699130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Order: Water flow-Red 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F46551-4C7F-4CA5-A2AA-E3FD3BC7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13" y="657106"/>
            <a:ext cx="9159573" cy="4276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8C4CF5-2870-4D15-B313-896F0A957887}"/>
              </a:ext>
            </a:extLst>
          </p:cNvPr>
          <p:cNvSpPr txBox="1"/>
          <p:nvPr/>
        </p:nvSpPr>
        <p:spPr>
          <a:xfrm>
            <a:off x="781050" y="5114925"/>
            <a:ext cx="3095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▪ </a:t>
            </a:r>
            <a:r>
              <a:rPr lang="en-GB" dirty="0"/>
              <a:t>Inputs:</a:t>
            </a:r>
          </a:p>
          <a:p>
            <a:r>
              <a:rPr lang="en-GB" dirty="0"/>
              <a:t>Button=E0.</a:t>
            </a:r>
          </a:p>
          <a:p>
            <a:r>
              <a:rPr lang="en-GB" dirty="0"/>
              <a:t>Water temperature=E1.</a:t>
            </a:r>
          </a:p>
          <a:p>
            <a:r>
              <a:rPr lang="en-GB" dirty="0"/>
              <a:t>Light sensor=E2.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3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468A1-D529-43FC-9874-C964074EDC2E}"/>
              </a:ext>
            </a:extLst>
          </p:cNvPr>
          <p:cNvSpPr txBox="1"/>
          <p:nvPr/>
        </p:nvSpPr>
        <p:spPr>
          <a:xfrm>
            <a:off x="708211" y="636493"/>
            <a:ext cx="6949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♦ Benefits of Our Proposals: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7270A-18DD-4EF3-B230-4B96D261EFDA}"/>
              </a:ext>
            </a:extLst>
          </p:cNvPr>
          <p:cNvSpPr txBox="1"/>
          <p:nvPr/>
        </p:nvSpPr>
        <p:spPr>
          <a:xfrm>
            <a:off x="1658471" y="204395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Proposal one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6E39B-0A5C-49D2-86AB-3AAADD45DF1B}"/>
              </a:ext>
            </a:extLst>
          </p:cNvPr>
          <p:cNvSpPr txBox="1"/>
          <p:nvPr/>
        </p:nvSpPr>
        <p:spPr>
          <a:xfrm>
            <a:off x="7055224" y="2043953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Proposal Two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51EF4-F3B9-4480-A5D3-73C4991DB1FD}"/>
              </a:ext>
            </a:extLst>
          </p:cNvPr>
          <p:cNvSpPr txBox="1"/>
          <p:nvPr/>
        </p:nvSpPr>
        <p:spPr>
          <a:xfrm>
            <a:off x="1093694" y="2761130"/>
            <a:ext cx="39892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● Conservation of Electrical energy.</a:t>
            </a:r>
          </a:p>
          <a:p>
            <a:endParaRPr lang="en-GB" dirty="0"/>
          </a:p>
          <a:p>
            <a:r>
              <a:rPr lang="en-GB" dirty="0"/>
              <a:t>● An automatic system that open blinds and close light at sun presence.</a:t>
            </a:r>
          </a:p>
          <a:p>
            <a:endParaRPr lang="en-GB" dirty="0"/>
          </a:p>
          <a:p>
            <a:r>
              <a:rPr lang="en-GB" dirty="0"/>
              <a:t>● Light turns off if no person is inside the room. </a:t>
            </a:r>
          </a:p>
          <a:p>
            <a:endParaRPr lang="en-GB" dirty="0"/>
          </a:p>
          <a:p>
            <a:r>
              <a:rPr lang="en-GB" dirty="0"/>
              <a:t>● Manual adjustment when the button is off.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2B4B8-3620-4856-A263-1C038F05D7C9}"/>
              </a:ext>
            </a:extLst>
          </p:cNvPr>
          <p:cNvSpPr txBox="1"/>
          <p:nvPr/>
        </p:nvSpPr>
        <p:spPr>
          <a:xfrm>
            <a:off x="6729777" y="2889646"/>
            <a:ext cx="3543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● Reduce of water waste. </a:t>
            </a:r>
          </a:p>
          <a:p>
            <a:endParaRPr lang="en-GB" dirty="0"/>
          </a:p>
          <a:p>
            <a:r>
              <a:rPr lang="en-GB" dirty="0"/>
              <a:t>● Red LED will inform if there is enough worm water to be used. </a:t>
            </a:r>
          </a:p>
          <a:p>
            <a:endParaRPr lang="en-GB" dirty="0"/>
          </a:p>
          <a:p>
            <a:r>
              <a:rPr lang="en-GB" dirty="0"/>
              <a:t>● The system will be offline if the room is dark. </a:t>
            </a:r>
          </a:p>
          <a:p>
            <a:endParaRPr lang="en-GB" dirty="0"/>
          </a:p>
          <a:p>
            <a:r>
              <a:rPr lang="en-GB" dirty="0"/>
              <a:t>● Convenient to use in showers.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6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658873-EDE3-4EFC-A668-1149F375E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712291"/>
              </p:ext>
            </p:extLst>
          </p:nvPr>
        </p:nvGraphicFramePr>
        <p:xfrm>
          <a:off x="932329" y="1462492"/>
          <a:ext cx="6122893" cy="52684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92466">
                  <a:extLst>
                    <a:ext uri="{9D8B030D-6E8A-4147-A177-3AD203B41FA5}">
                      <a16:colId xmlns:a16="http://schemas.microsoft.com/office/drawing/2014/main" val="2594614312"/>
                    </a:ext>
                  </a:extLst>
                </a:gridCol>
                <a:gridCol w="1992466">
                  <a:extLst>
                    <a:ext uri="{9D8B030D-6E8A-4147-A177-3AD203B41FA5}">
                      <a16:colId xmlns:a16="http://schemas.microsoft.com/office/drawing/2014/main" val="4043815874"/>
                    </a:ext>
                  </a:extLst>
                </a:gridCol>
                <a:gridCol w="2137961">
                  <a:extLst>
                    <a:ext uri="{9D8B030D-6E8A-4147-A177-3AD203B41FA5}">
                      <a16:colId xmlns:a16="http://schemas.microsoft.com/office/drawing/2014/main" val="3027643194"/>
                    </a:ext>
                  </a:extLst>
                </a:gridCol>
              </a:tblGrid>
              <a:tr h="46084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Part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Quantity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Price (AED)</a:t>
                      </a:r>
                    </a:p>
                    <a:p>
                      <a:pPr algn="ctr"/>
                      <a:r>
                        <a:rPr lang="en-GB" dirty="0"/>
                        <a:t>Each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59599"/>
                  </a:ext>
                </a:extLst>
              </a:tr>
              <a:tr h="446140">
                <a:tc>
                  <a:txBody>
                    <a:bodyPr/>
                    <a:lstStyle/>
                    <a:p>
                      <a:r>
                        <a:rPr lang="en-GB" dirty="0"/>
                        <a:t>Button/Switch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98119"/>
                  </a:ext>
                </a:extLst>
              </a:tr>
              <a:tr h="4461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DC motor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6302"/>
                  </a:ext>
                </a:extLst>
              </a:tr>
              <a:tr h="446140">
                <a:tc>
                  <a:txBody>
                    <a:bodyPr/>
                    <a:lstStyle/>
                    <a:p>
                      <a:r>
                        <a:rPr lang="en-GB" dirty="0"/>
                        <a:t>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841338"/>
                  </a:ext>
                </a:extLst>
              </a:tr>
              <a:tr h="715214">
                <a:tc>
                  <a:txBody>
                    <a:bodyPr/>
                    <a:lstStyle/>
                    <a:p>
                      <a:r>
                        <a:rPr lang="en-GB" dirty="0"/>
                        <a:t>PIR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43264"/>
                  </a:ext>
                </a:extLst>
              </a:tr>
              <a:tr h="715214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74HC74 (Dual D type flip flops)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7412"/>
                  </a:ext>
                </a:extLst>
              </a:tr>
              <a:tr h="929777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74LS08 (Quad 2-input AND gate)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56231"/>
                  </a:ext>
                </a:extLst>
              </a:tr>
              <a:tr h="929777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74HC02 (Quad 2-input NOR gate)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32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F4D6AF-DE5E-46F6-854B-2A4346B28A69}"/>
              </a:ext>
            </a:extLst>
          </p:cNvPr>
          <p:cNvSpPr txBox="1"/>
          <p:nvPr/>
        </p:nvSpPr>
        <p:spPr>
          <a:xfrm>
            <a:off x="588682" y="654423"/>
            <a:ext cx="741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♦ Equipment for Proposal 1:  </a:t>
            </a:r>
            <a:endParaRPr lang="en-US" sz="4000" dirty="0"/>
          </a:p>
        </p:txBody>
      </p:sp>
      <p:pic>
        <p:nvPicPr>
          <p:cNvPr id="7" name="Picture 6" descr="A picture containing white&#10;&#10;Description automatically generated">
            <a:extLst>
              <a:ext uri="{FF2B5EF4-FFF2-40B4-BE49-F238E27FC236}">
                <a16:creationId xmlns:a16="http://schemas.microsoft.com/office/drawing/2014/main" id="{512D70AB-00CC-456A-AF4E-F48A55156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118" y="1731433"/>
            <a:ext cx="2000810" cy="2000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977017-A944-4C84-BD59-39E9928C6B23}"/>
              </a:ext>
            </a:extLst>
          </p:cNvPr>
          <p:cNvSpPr txBox="1"/>
          <p:nvPr/>
        </p:nvSpPr>
        <p:spPr>
          <a:xfrm>
            <a:off x="7548283" y="4231341"/>
            <a:ext cx="4120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▪</a:t>
            </a:r>
            <a:r>
              <a:rPr lang="en-GB" dirty="0"/>
              <a:t> These parts could be incomplete. As we might require a new part.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97F25-E0F9-4644-82E6-B05F5C42D960}"/>
              </a:ext>
            </a:extLst>
          </p:cNvPr>
          <p:cNvSpPr txBox="1"/>
          <p:nvPr/>
        </p:nvSpPr>
        <p:spPr>
          <a:xfrm>
            <a:off x="7548283" y="5611906"/>
            <a:ext cx="4201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▪ </a:t>
            </a:r>
            <a:r>
              <a:rPr lang="en-GB" dirty="0"/>
              <a:t>555 Timer circuit will also be used. </a:t>
            </a:r>
            <a:endParaRPr lang="en-US" dirty="0"/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30504D55-1FA0-480E-A8A1-A0ED5F698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607" y="1731434"/>
            <a:ext cx="2143125" cy="20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5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553D34-9E97-4E47-A074-E255E513E04B}"/>
              </a:ext>
            </a:extLst>
          </p:cNvPr>
          <p:cNvSpPr txBox="1"/>
          <p:nvPr/>
        </p:nvSpPr>
        <p:spPr>
          <a:xfrm>
            <a:off x="627528" y="690283"/>
            <a:ext cx="7055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♦ Equipment for Proposal 2:  </a:t>
            </a:r>
            <a:endParaRPr lang="en-US" sz="4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480FB30-773F-44A7-8C52-AE4A3CEA5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63955"/>
              </p:ext>
            </p:extLst>
          </p:nvPr>
        </p:nvGraphicFramePr>
        <p:xfrm>
          <a:off x="1001058" y="1398169"/>
          <a:ext cx="6081057" cy="541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7019">
                  <a:extLst>
                    <a:ext uri="{9D8B030D-6E8A-4147-A177-3AD203B41FA5}">
                      <a16:colId xmlns:a16="http://schemas.microsoft.com/office/drawing/2014/main" val="2418117529"/>
                    </a:ext>
                  </a:extLst>
                </a:gridCol>
                <a:gridCol w="2027019">
                  <a:extLst>
                    <a:ext uri="{9D8B030D-6E8A-4147-A177-3AD203B41FA5}">
                      <a16:colId xmlns:a16="http://schemas.microsoft.com/office/drawing/2014/main" val="2483310393"/>
                    </a:ext>
                  </a:extLst>
                </a:gridCol>
                <a:gridCol w="2027019">
                  <a:extLst>
                    <a:ext uri="{9D8B030D-6E8A-4147-A177-3AD203B41FA5}">
                      <a16:colId xmlns:a16="http://schemas.microsoft.com/office/drawing/2014/main" val="2218998782"/>
                    </a:ext>
                  </a:extLst>
                </a:gridCol>
              </a:tblGrid>
              <a:tr h="62106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Part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Quantity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Price (AED)</a:t>
                      </a:r>
                      <a:r>
                        <a:rPr lang="en-US" dirty="0"/>
                        <a:t> Each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59980"/>
                  </a:ext>
                </a:extLst>
              </a:tr>
              <a:tr h="453688">
                <a:tc>
                  <a:txBody>
                    <a:bodyPr/>
                    <a:lstStyle/>
                    <a:p>
                      <a:r>
                        <a:rPr lang="en-GB" dirty="0"/>
                        <a:t>Button/Switch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9583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r>
                        <a:rPr lang="en-GB" dirty="0"/>
                        <a:t>Servo motor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97807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r>
                        <a:rPr lang="en-GB" dirty="0"/>
                        <a:t>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09785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r>
                        <a:rPr lang="en-GB" dirty="0"/>
                        <a:t>Photo resistor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43502"/>
                  </a:ext>
                </a:extLst>
              </a:tr>
              <a:tr h="621069">
                <a:tc>
                  <a:txBody>
                    <a:bodyPr/>
                    <a:lstStyle/>
                    <a:p>
                      <a:r>
                        <a:rPr lang="en-GB" dirty="0"/>
                        <a:t>Temperature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14423"/>
                  </a:ext>
                </a:extLst>
              </a:tr>
              <a:tr h="6210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74HC74 (Dual D type flip flops)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21860"/>
                  </a:ext>
                </a:extLst>
              </a:tr>
              <a:tr h="887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74HC02 (Quad 2-input NOR gate)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83244"/>
                  </a:ext>
                </a:extLst>
              </a:tr>
              <a:tr h="5659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74LS08 (Quad 2-input AND gate)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17914"/>
                  </a:ext>
                </a:extLst>
              </a:tr>
            </a:tbl>
          </a:graphicData>
        </a:graphic>
      </p:graphicFrame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72843FEC-5F1E-4587-BFFB-2C5994914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70" y="1821558"/>
            <a:ext cx="2143125" cy="2143125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5DD4A223-1BEE-457D-BF4A-0A1FA508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70" y="1821558"/>
            <a:ext cx="2152506" cy="2143125"/>
          </a:xfrm>
          <a:prstGeom prst="rect">
            <a:avLst/>
          </a:prstGeom>
        </p:spPr>
      </p:pic>
      <p:pic>
        <p:nvPicPr>
          <p:cNvPr id="14" name="Picture 13" descr="A picture containing meter&#10;&#10;Description automatically generated">
            <a:extLst>
              <a:ext uri="{FF2B5EF4-FFF2-40B4-BE49-F238E27FC236}">
                <a16:creationId xmlns:a16="http://schemas.microsoft.com/office/drawing/2014/main" id="{63010D2A-907F-4A61-ACF4-8272B1C9C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058" y="4248990"/>
            <a:ext cx="327211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8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48D2E-3334-41BF-92C1-5622F3DB9C77}"/>
              </a:ext>
            </a:extLst>
          </p:cNvPr>
          <p:cNvSpPr txBox="1"/>
          <p:nvPr/>
        </p:nvSpPr>
        <p:spPr>
          <a:xfrm>
            <a:off x="824752" y="654423"/>
            <a:ext cx="3881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♦ Labour Cost: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BDD53-EF58-413F-8185-AE2B25192F41}"/>
              </a:ext>
            </a:extLst>
          </p:cNvPr>
          <p:cNvSpPr txBox="1"/>
          <p:nvPr/>
        </p:nvSpPr>
        <p:spPr>
          <a:xfrm>
            <a:off x="824752" y="1419690"/>
            <a:ext cx="56119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▪</a:t>
            </a:r>
            <a:r>
              <a:rPr lang="en-GB" dirty="0"/>
              <a:t> Labour cost is 300AED/hour. And 400AED/hour for consultation from Lab instructor.  </a:t>
            </a:r>
          </a:p>
          <a:p>
            <a:endParaRPr lang="en-GB" dirty="0"/>
          </a:p>
          <a:p>
            <a:r>
              <a:rPr lang="en-GB" sz="2400" dirty="0"/>
              <a:t>▪</a:t>
            </a:r>
            <a:r>
              <a:rPr lang="en-GB" dirty="0"/>
              <a:t> The estimated working hours on the technical parts as follows: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43DAF1-2AB6-49D5-8778-2D6A727A4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02451"/>
              </p:ext>
            </p:extLst>
          </p:nvPr>
        </p:nvGraphicFramePr>
        <p:xfrm>
          <a:off x="824752" y="3139064"/>
          <a:ext cx="8301318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7106">
                  <a:extLst>
                    <a:ext uri="{9D8B030D-6E8A-4147-A177-3AD203B41FA5}">
                      <a16:colId xmlns:a16="http://schemas.microsoft.com/office/drawing/2014/main" val="2783116425"/>
                    </a:ext>
                  </a:extLst>
                </a:gridCol>
                <a:gridCol w="2767106">
                  <a:extLst>
                    <a:ext uri="{9D8B030D-6E8A-4147-A177-3AD203B41FA5}">
                      <a16:colId xmlns:a16="http://schemas.microsoft.com/office/drawing/2014/main" val="3406230944"/>
                    </a:ext>
                  </a:extLst>
                </a:gridCol>
                <a:gridCol w="2767106">
                  <a:extLst>
                    <a:ext uri="{9D8B030D-6E8A-4147-A177-3AD203B41FA5}">
                      <a16:colId xmlns:a16="http://schemas.microsoft.com/office/drawing/2014/main" val="645574121"/>
                    </a:ext>
                  </a:extLst>
                </a:gridCol>
              </a:tblGrid>
              <a:tr h="291902">
                <a:tc>
                  <a:txBody>
                    <a:bodyPr/>
                    <a:lstStyle/>
                    <a:p>
                      <a:r>
                        <a:rPr lang="en-GB" dirty="0"/>
                        <a:t>Technical work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Hours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Price (AED)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97930"/>
                  </a:ext>
                </a:extLst>
              </a:tr>
              <a:tr h="608195">
                <a:tc>
                  <a:txBody>
                    <a:bodyPr/>
                    <a:lstStyle/>
                    <a:p>
                      <a:r>
                        <a:rPr lang="en-GB" dirty="0"/>
                        <a:t>State Machine subsystem design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34338"/>
                  </a:ext>
                </a:extLst>
              </a:tr>
              <a:tr h="608195">
                <a:tc>
                  <a:txBody>
                    <a:bodyPr/>
                    <a:lstStyle/>
                    <a:p>
                      <a:r>
                        <a:rPr lang="en-GB" dirty="0"/>
                        <a:t>State machine integration design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75309"/>
                  </a:ext>
                </a:extLst>
              </a:tr>
              <a:tr h="608195">
                <a:tc>
                  <a:txBody>
                    <a:bodyPr/>
                    <a:lstStyle/>
                    <a:p>
                      <a:r>
                        <a:rPr lang="en-GB" dirty="0"/>
                        <a:t>Arduino subsystem design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60226"/>
                  </a:ext>
                </a:extLst>
              </a:tr>
              <a:tr h="608195">
                <a:tc>
                  <a:txBody>
                    <a:bodyPr/>
                    <a:lstStyle/>
                    <a:p>
                      <a:r>
                        <a:rPr lang="en-GB" dirty="0"/>
                        <a:t>Sensing subsystem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09578"/>
                  </a:ext>
                </a:extLst>
              </a:tr>
              <a:tr h="608195">
                <a:tc>
                  <a:txBody>
                    <a:bodyPr/>
                    <a:lstStyle/>
                    <a:p>
                      <a:r>
                        <a:rPr lang="en-GB" dirty="0"/>
                        <a:t>Auxiliary subsystem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1716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8D4EA7-D6AB-44B0-8B66-B7FBFDEBF5DA}"/>
              </a:ext>
            </a:extLst>
          </p:cNvPr>
          <p:cNvSpPr txBox="1"/>
          <p:nvPr/>
        </p:nvSpPr>
        <p:spPr>
          <a:xfrm>
            <a:off x="9215716" y="5966560"/>
            <a:ext cx="2411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▪ </a:t>
            </a:r>
            <a:r>
              <a:rPr lang="en-GB" b="1" dirty="0"/>
              <a:t>The total price is: 21,600 AED.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19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DEF2AE-A059-498C-AC95-B2582670EBD0}"/>
              </a:ext>
            </a:extLst>
          </p:cNvPr>
          <p:cNvSpPr/>
          <p:nvPr/>
        </p:nvSpPr>
        <p:spPr>
          <a:xfrm>
            <a:off x="923366" y="1412011"/>
            <a:ext cx="742277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▪</a:t>
            </a:r>
            <a:r>
              <a:rPr lang="en-US" dirty="0"/>
              <a:t> To whom these products appeal to</a:t>
            </a:r>
          </a:p>
          <a:p>
            <a:endParaRPr lang="en-US" dirty="0"/>
          </a:p>
          <a:p>
            <a:r>
              <a:rPr lang="en-US" sz="2400" dirty="0"/>
              <a:t>▪</a:t>
            </a:r>
            <a:r>
              <a:rPr lang="en-US" dirty="0"/>
              <a:t> The 1</a:t>
            </a:r>
            <a:r>
              <a:rPr lang="en-US" baseline="30000" dirty="0"/>
              <a:t>st</a:t>
            </a:r>
            <a:r>
              <a:rPr lang="en-US" dirty="0"/>
              <a:t> design, which involves the integration of light sensors and blinds, which help reduce the consumption of electricity.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▪</a:t>
            </a:r>
            <a:r>
              <a:rPr lang="en-US" dirty="0"/>
              <a:t> The target market, is companies with large office spaces , real estate projects to help design and integrate the system.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400" dirty="0"/>
              <a:t>▪</a:t>
            </a:r>
            <a:r>
              <a:rPr lang="en-US" dirty="0"/>
              <a:t> The second design: Water heating system.</a:t>
            </a:r>
          </a:p>
          <a:p>
            <a:endParaRPr lang="en-US" dirty="0"/>
          </a:p>
          <a:p>
            <a:r>
              <a:rPr lang="en-US" sz="2400" dirty="0"/>
              <a:t>▪</a:t>
            </a:r>
            <a:r>
              <a:rPr lang="en-US" dirty="0"/>
              <a:t> One way of approaching is to design, manufacture and market the product, we can also patent the design and sell it to other companies, who might be interested in gaining a better edge from its competitors.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3BFDC-0E5B-4BE1-B15B-5EC323C5397E}"/>
              </a:ext>
            </a:extLst>
          </p:cNvPr>
          <p:cNvSpPr txBox="1"/>
          <p:nvPr/>
        </p:nvSpPr>
        <p:spPr>
          <a:xfrm>
            <a:off x="537882" y="506902"/>
            <a:ext cx="7153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♦ Market Prospects: </a:t>
            </a:r>
            <a:endParaRPr lang="en-US" sz="4000" dirty="0"/>
          </a:p>
        </p:txBody>
      </p:sp>
      <p:sp>
        <p:nvSpPr>
          <p:cNvPr id="6" name="Action Button: Help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692C685-EC76-49A2-9E7E-C01D7FE1C3CA}"/>
              </a:ext>
            </a:extLst>
          </p:cNvPr>
          <p:cNvSpPr/>
          <p:nvPr/>
        </p:nvSpPr>
        <p:spPr>
          <a:xfrm>
            <a:off x="5127813" y="1563414"/>
            <a:ext cx="188258" cy="224117"/>
          </a:xfrm>
          <a:prstGeom prst="actionButtonHelp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0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D1EFFF-824B-4BEE-8DD6-52E00A9C0C33}"/>
              </a:ext>
            </a:extLst>
          </p:cNvPr>
          <p:cNvSpPr/>
          <p:nvPr/>
        </p:nvSpPr>
        <p:spPr>
          <a:xfrm>
            <a:off x="923366" y="1443841"/>
            <a:ext cx="94667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/>
              <a:t>▪</a:t>
            </a:r>
            <a:r>
              <a:rPr lang="en-US" dirty="0"/>
              <a:t> The designed product in mind is a Moore Machine.</a:t>
            </a:r>
          </a:p>
          <a:p>
            <a:endParaRPr lang="en-US" dirty="0"/>
          </a:p>
          <a:p>
            <a:r>
              <a:rPr lang="en-US" sz="2400" dirty="0"/>
              <a:t>▪</a:t>
            </a:r>
            <a:r>
              <a:rPr lang="en-US" dirty="0"/>
              <a:t> Both designs have Analog sensors and uses an Analog to Digital convertor.</a:t>
            </a:r>
          </a:p>
          <a:p>
            <a:endParaRPr lang="en-US" dirty="0"/>
          </a:p>
          <a:p>
            <a:r>
              <a:rPr lang="en-US" sz="2400" dirty="0"/>
              <a:t>▪</a:t>
            </a:r>
            <a:r>
              <a:rPr lang="en-US" dirty="0"/>
              <a:t> The first design involves a DC Permanent Magnet motor, whereas</a:t>
            </a:r>
          </a:p>
          <a:p>
            <a:r>
              <a:rPr lang="en-US" dirty="0"/>
              <a:t>the second design uses a DC Servo motor.</a:t>
            </a:r>
          </a:p>
          <a:p>
            <a:endParaRPr lang="en-US" dirty="0"/>
          </a:p>
          <a:p>
            <a:r>
              <a:rPr lang="en-US" sz="2400" dirty="0"/>
              <a:t>▪</a:t>
            </a:r>
            <a:r>
              <a:rPr lang="en-US" dirty="0"/>
              <a:t> Each design has one button, primarily used to turn on the device or</a:t>
            </a:r>
          </a:p>
          <a:p>
            <a:r>
              <a:rPr lang="en-US" dirty="0"/>
              <a:t>vice versa.</a:t>
            </a:r>
          </a:p>
          <a:p>
            <a:endParaRPr lang="en-US" dirty="0"/>
          </a:p>
          <a:p>
            <a:r>
              <a:rPr lang="en-US" sz="2400" dirty="0"/>
              <a:t>▪</a:t>
            </a:r>
            <a:r>
              <a:rPr lang="en-US" dirty="0"/>
              <a:t> Application of IOT (Internet of Things).</a:t>
            </a:r>
          </a:p>
          <a:p>
            <a:endParaRPr lang="en-US" dirty="0"/>
          </a:p>
          <a:p>
            <a:r>
              <a:rPr lang="en-US" sz="2400" dirty="0"/>
              <a:t>▪</a:t>
            </a:r>
            <a:r>
              <a:rPr lang="en-US" dirty="0"/>
              <a:t> The designs includes a two-line LCD display.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A5F54-AD14-4B46-9E08-2EC3DCDD795E}"/>
              </a:ext>
            </a:extLst>
          </p:cNvPr>
          <p:cNvSpPr txBox="1"/>
          <p:nvPr/>
        </p:nvSpPr>
        <p:spPr>
          <a:xfrm>
            <a:off x="735106" y="735955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♦ Conclusion: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2280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B9559D-F58E-4543-A738-5D0216DAB483}"/>
              </a:ext>
            </a:extLst>
          </p:cNvPr>
          <p:cNvSpPr/>
          <p:nvPr/>
        </p:nvSpPr>
        <p:spPr>
          <a:xfrm>
            <a:off x="923366" y="2274838"/>
            <a:ext cx="900953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▪</a:t>
            </a:r>
            <a:r>
              <a:rPr lang="en-US" dirty="0"/>
              <a:t> The light sensor from the water heating system may be replaced with a sensor that detects whether the tank is full or empty.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▪</a:t>
            </a:r>
            <a:r>
              <a:rPr lang="en-US" dirty="0"/>
              <a:t> Any flaws seen in the design ,or changes needed to be made (as a result of complexity, or for any reason that my hold valid and justified), by mentors or fellow competitors, will be investigated and worked upon.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AB878-F797-4007-9306-0F71E59E83CD}"/>
              </a:ext>
            </a:extLst>
          </p:cNvPr>
          <p:cNvSpPr txBox="1"/>
          <p:nvPr/>
        </p:nvSpPr>
        <p:spPr>
          <a:xfrm>
            <a:off x="762001" y="833719"/>
            <a:ext cx="6635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♦ Future Design Changes: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009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F4A230-35DB-40F0-BAC3-E45ABC8BD173}"/>
              </a:ext>
            </a:extLst>
          </p:cNvPr>
          <p:cNvSpPr txBox="1"/>
          <p:nvPr/>
        </p:nvSpPr>
        <p:spPr>
          <a:xfrm>
            <a:off x="3388660" y="2228671"/>
            <a:ext cx="5020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Thank you! 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F18C2-3CCE-4A8B-89A4-BF0CBED21B9F}"/>
              </a:ext>
            </a:extLst>
          </p:cNvPr>
          <p:cNvSpPr txBox="1"/>
          <p:nvPr/>
        </p:nvSpPr>
        <p:spPr>
          <a:xfrm>
            <a:off x="3236258" y="4123764"/>
            <a:ext cx="590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ask questions if you have any concern.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A8ED8-65B0-48F2-B0C8-E7D8DF082093}"/>
              </a:ext>
            </a:extLst>
          </p:cNvPr>
          <p:cNvSpPr txBox="1"/>
          <p:nvPr/>
        </p:nvSpPr>
        <p:spPr>
          <a:xfrm>
            <a:off x="3231776" y="663714"/>
            <a:ext cx="5728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 Table of Contents: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72CB7-7C8F-475E-8A87-E83DAF511C25}"/>
              </a:ext>
            </a:extLst>
          </p:cNvPr>
          <p:cNvSpPr txBox="1"/>
          <p:nvPr/>
        </p:nvSpPr>
        <p:spPr>
          <a:xfrm>
            <a:off x="1039906" y="1371600"/>
            <a:ext cx="101121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1.Introduction.</a:t>
            </a:r>
          </a:p>
          <a:p>
            <a:endParaRPr lang="en-GB" dirty="0"/>
          </a:p>
          <a:p>
            <a:r>
              <a:rPr lang="en-GB" dirty="0"/>
              <a:t>2. First Idea</a:t>
            </a:r>
          </a:p>
          <a:p>
            <a:r>
              <a:rPr lang="en-GB" dirty="0"/>
              <a:t>   2.1. Flow Chart 1.</a:t>
            </a:r>
          </a:p>
          <a:p>
            <a:r>
              <a:rPr lang="en-GB" dirty="0"/>
              <a:t>   2.2. State Machine 1.</a:t>
            </a:r>
          </a:p>
          <a:p>
            <a:endParaRPr lang="en-GB" dirty="0"/>
          </a:p>
          <a:p>
            <a:r>
              <a:rPr lang="en-GB" dirty="0"/>
              <a:t>3. Second Idea.</a:t>
            </a:r>
          </a:p>
          <a:p>
            <a:r>
              <a:rPr lang="en-GB" dirty="0"/>
              <a:t>   3.1. Flow Chart 2.</a:t>
            </a:r>
          </a:p>
          <a:p>
            <a:r>
              <a:rPr lang="en-GB" dirty="0"/>
              <a:t>   3.2. State Machine 2.</a:t>
            </a:r>
          </a:p>
          <a:p>
            <a:endParaRPr lang="en-GB" dirty="0"/>
          </a:p>
          <a:p>
            <a:r>
              <a:rPr lang="en-GB" dirty="0"/>
              <a:t>4. Benefits of Our Proposals. </a:t>
            </a:r>
          </a:p>
          <a:p>
            <a:endParaRPr lang="en-GB" dirty="0"/>
          </a:p>
          <a:p>
            <a:r>
              <a:rPr lang="en-GB" dirty="0"/>
              <a:t>5. Equipment.</a:t>
            </a:r>
          </a:p>
          <a:p>
            <a:endParaRPr lang="en-GB" dirty="0"/>
          </a:p>
          <a:p>
            <a:r>
              <a:rPr lang="en-GB" dirty="0"/>
              <a:t>6. Market Impact. </a:t>
            </a:r>
          </a:p>
          <a:p>
            <a:endParaRPr lang="en-GB" dirty="0"/>
          </a:p>
          <a:p>
            <a:r>
              <a:rPr lang="en-GB" dirty="0"/>
              <a:t>7. Conclusion. </a:t>
            </a:r>
          </a:p>
          <a:p>
            <a:endParaRPr lang="en-GB" dirty="0"/>
          </a:p>
          <a:p>
            <a:r>
              <a:rPr lang="en-GB" dirty="0"/>
              <a:t>8. Future Design Changes.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21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FCDF-CC6E-4269-B944-C48C039AE836}"/>
              </a:ext>
            </a:extLst>
          </p:cNvPr>
          <p:cNvSpPr txBox="1"/>
          <p:nvPr/>
        </p:nvSpPr>
        <p:spPr>
          <a:xfrm>
            <a:off x="636493" y="663388"/>
            <a:ext cx="4043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♦ Introduction: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FC048-D737-4282-B696-DF7FAB2FDE01}"/>
              </a:ext>
            </a:extLst>
          </p:cNvPr>
          <p:cNvSpPr txBox="1"/>
          <p:nvPr/>
        </p:nvSpPr>
        <p:spPr>
          <a:xfrm>
            <a:off x="869574" y="1927410"/>
            <a:ext cx="571948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▪ </a:t>
            </a:r>
            <a:r>
              <a:rPr lang="en-GB" dirty="0"/>
              <a:t>The first four phases of a product design are:</a:t>
            </a:r>
          </a:p>
          <a:p>
            <a:endParaRPr lang="en-GB" dirty="0"/>
          </a:p>
          <a:p>
            <a:r>
              <a:rPr lang="en-GB" dirty="0"/>
              <a:t>1- Detailed Design. </a:t>
            </a:r>
          </a:p>
          <a:p>
            <a:r>
              <a:rPr lang="en-GB" dirty="0"/>
              <a:t>2- Simulation.</a:t>
            </a:r>
          </a:p>
          <a:p>
            <a:r>
              <a:rPr lang="en-GB" dirty="0"/>
              <a:t>3- Breadboard prototype.</a:t>
            </a:r>
          </a:p>
          <a:p>
            <a:r>
              <a:rPr lang="en-GB" dirty="0"/>
              <a:t>4- </a:t>
            </a:r>
            <a:r>
              <a:rPr lang="en-GB" dirty="0" err="1"/>
              <a:t>Perforboard</a:t>
            </a:r>
            <a:r>
              <a:rPr lang="en-GB" dirty="0"/>
              <a:t> prototype.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F7B7E-4B1B-4AF1-A13A-BBDA85F7B8A9}"/>
              </a:ext>
            </a:extLst>
          </p:cNvPr>
          <p:cNvSpPr txBox="1"/>
          <p:nvPr/>
        </p:nvSpPr>
        <p:spPr>
          <a:xfrm>
            <a:off x="842671" y="4643924"/>
            <a:ext cx="6113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▪ </a:t>
            </a:r>
            <a:r>
              <a:rPr lang="en-US" dirty="0"/>
              <a:t>From engineering perspective, what can we do to reduce the energy wasted </a:t>
            </a:r>
          </a:p>
        </p:txBody>
      </p:sp>
      <p:sp>
        <p:nvSpPr>
          <p:cNvPr id="6" name="Action Button: Help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DC9412F-8B25-40FA-BE79-863EB516B1FB}"/>
              </a:ext>
            </a:extLst>
          </p:cNvPr>
          <p:cNvSpPr/>
          <p:nvPr/>
        </p:nvSpPr>
        <p:spPr>
          <a:xfrm>
            <a:off x="4043061" y="5094872"/>
            <a:ext cx="188258" cy="224117"/>
          </a:xfrm>
          <a:prstGeom prst="actionButtonHelp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B195E-9174-4A66-9B59-D9950C095C0C}"/>
              </a:ext>
            </a:extLst>
          </p:cNvPr>
          <p:cNvSpPr txBox="1"/>
          <p:nvPr/>
        </p:nvSpPr>
        <p:spPr>
          <a:xfrm>
            <a:off x="833711" y="4043341"/>
            <a:ext cx="3908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▪</a:t>
            </a:r>
            <a:r>
              <a:rPr lang="en-US" dirty="0"/>
              <a:t> Why should we save energy</a:t>
            </a:r>
          </a:p>
        </p:txBody>
      </p:sp>
      <p:sp>
        <p:nvSpPr>
          <p:cNvPr id="8" name="Action Button: Help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1484DE9-5D6D-4157-B584-960A3270AF55}"/>
              </a:ext>
            </a:extLst>
          </p:cNvPr>
          <p:cNvSpPr/>
          <p:nvPr/>
        </p:nvSpPr>
        <p:spPr>
          <a:xfrm>
            <a:off x="4231319" y="4202672"/>
            <a:ext cx="188258" cy="224117"/>
          </a:xfrm>
          <a:prstGeom prst="actionButtonHelp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5EE44-2F16-4368-8F1B-A7205AABC67C}"/>
              </a:ext>
            </a:extLst>
          </p:cNvPr>
          <p:cNvSpPr txBox="1"/>
          <p:nvPr/>
        </p:nvSpPr>
        <p:spPr>
          <a:xfrm>
            <a:off x="869574" y="5660423"/>
            <a:ext cx="412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▪</a:t>
            </a:r>
            <a:r>
              <a:rPr lang="en-US" dirty="0"/>
              <a:t> What is internet of things</a:t>
            </a:r>
          </a:p>
        </p:txBody>
      </p:sp>
      <p:pic>
        <p:nvPicPr>
          <p:cNvPr id="14" name="Picture 13" descr="A picture containing food&#10;&#10;Description automatically generated">
            <a:extLst>
              <a:ext uri="{FF2B5EF4-FFF2-40B4-BE49-F238E27FC236}">
                <a16:creationId xmlns:a16="http://schemas.microsoft.com/office/drawing/2014/main" id="{1B00C8FB-F26C-4131-82E4-6D124128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87" y="1700934"/>
            <a:ext cx="3962400" cy="4523304"/>
          </a:xfrm>
          <a:prstGeom prst="rect">
            <a:avLst/>
          </a:prstGeom>
        </p:spPr>
      </p:pic>
      <p:sp>
        <p:nvSpPr>
          <p:cNvPr id="16" name="Action Button: Help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338E257-B908-4461-A39C-7A710C0F7ABD}"/>
              </a:ext>
            </a:extLst>
          </p:cNvPr>
          <p:cNvSpPr/>
          <p:nvPr/>
        </p:nvSpPr>
        <p:spPr>
          <a:xfrm>
            <a:off x="3899637" y="5891255"/>
            <a:ext cx="188258" cy="224117"/>
          </a:xfrm>
          <a:prstGeom prst="actionButtonHelp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9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F5038C-0CBE-4A33-A6FB-4FC54682451F}"/>
              </a:ext>
            </a:extLst>
          </p:cNvPr>
          <p:cNvSpPr txBox="1"/>
          <p:nvPr/>
        </p:nvSpPr>
        <p:spPr>
          <a:xfrm>
            <a:off x="600635" y="652661"/>
            <a:ext cx="41775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♦ First Idea: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A3BC7-3EDD-441E-BE53-611F3D2575B8}"/>
              </a:ext>
            </a:extLst>
          </p:cNvPr>
          <p:cNvSpPr txBox="1"/>
          <p:nvPr/>
        </p:nvSpPr>
        <p:spPr>
          <a:xfrm>
            <a:off x="950259" y="1863546"/>
            <a:ext cx="514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▪</a:t>
            </a:r>
            <a:r>
              <a:rPr lang="en-GB" dirty="0"/>
              <a:t> A system that reduces waste of electricity.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B8050-D8E2-4655-B5B9-D0F80E853BEB}"/>
              </a:ext>
            </a:extLst>
          </p:cNvPr>
          <p:cNvSpPr txBox="1"/>
          <p:nvPr/>
        </p:nvSpPr>
        <p:spPr>
          <a:xfrm>
            <a:off x="950259" y="2713622"/>
            <a:ext cx="5916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▪</a:t>
            </a:r>
            <a:r>
              <a:rPr lang="en-GB" dirty="0"/>
              <a:t> Blinds will open automatically during the day if there is sunlight.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3DFC2-420B-421B-BC8D-126DC1BA608D}"/>
              </a:ext>
            </a:extLst>
          </p:cNvPr>
          <p:cNvSpPr txBox="1"/>
          <p:nvPr/>
        </p:nvSpPr>
        <p:spPr>
          <a:xfrm>
            <a:off x="950259" y="3839597"/>
            <a:ext cx="5853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▪</a:t>
            </a:r>
            <a:r>
              <a:rPr lang="en-GB" dirty="0"/>
              <a:t> Light bulb will turn on if there is no enough light inside the room.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29749-6817-4495-AC01-CFDC6D79277B}"/>
              </a:ext>
            </a:extLst>
          </p:cNvPr>
          <p:cNvSpPr txBox="1"/>
          <p:nvPr/>
        </p:nvSpPr>
        <p:spPr>
          <a:xfrm>
            <a:off x="950259" y="4965572"/>
            <a:ext cx="548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▪</a:t>
            </a:r>
            <a:r>
              <a:rPr lang="en-GB" dirty="0"/>
              <a:t> Blinds and the bulb keep on switching and working, respectively. </a:t>
            </a:r>
            <a:endParaRPr lang="en-US" dirty="0"/>
          </a:p>
        </p:txBody>
      </p:sp>
      <p:pic>
        <p:nvPicPr>
          <p:cNvPr id="9" name="Picture 8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FA529A5E-7CAC-44B5-9054-5D0E4D6E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90" y="1863546"/>
            <a:ext cx="3678891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5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7273B93-BA8B-447D-BB0E-668D1F754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25" y="562535"/>
            <a:ext cx="6049364" cy="60826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8880ED-8372-45C9-B059-774A3E0D8F60}"/>
              </a:ext>
            </a:extLst>
          </p:cNvPr>
          <p:cNvSpPr txBox="1"/>
          <p:nvPr/>
        </p:nvSpPr>
        <p:spPr>
          <a:xfrm>
            <a:off x="242772" y="562535"/>
            <a:ext cx="3820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♦ Flow Chart 1: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505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AB4E3E36-6D33-4DBA-AC64-C0D1926BCE81}"/>
              </a:ext>
            </a:extLst>
          </p:cNvPr>
          <p:cNvSpPr/>
          <p:nvPr/>
        </p:nvSpPr>
        <p:spPr>
          <a:xfrm>
            <a:off x="1243562" y="1523999"/>
            <a:ext cx="1974768" cy="1201271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None</a:t>
            </a:r>
          </a:p>
          <a:p>
            <a:pPr algn="ctr"/>
            <a:r>
              <a:rPr lang="en-GB" dirty="0"/>
              <a:t>XX</a:t>
            </a:r>
            <a:endParaRPr lang="en-US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0E06645-0726-41A7-B13A-C9196C138C2B}"/>
              </a:ext>
            </a:extLst>
          </p:cNvPr>
          <p:cNvSpPr/>
          <p:nvPr/>
        </p:nvSpPr>
        <p:spPr>
          <a:xfrm>
            <a:off x="6140824" y="1523999"/>
            <a:ext cx="1974768" cy="1201271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Open Blinds Close Light 01</a:t>
            </a: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83D59C3-459B-403E-9ABC-123580598830}"/>
              </a:ext>
            </a:extLst>
          </p:cNvPr>
          <p:cNvSpPr/>
          <p:nvPr/>
        </p:nvSpPr>
        <p:spPr>
          <a:xfrm>
            <a:off x="1243562" y="4419599"/>
            <a:ext cx="1974768" cy="1201271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Close Both </a:t>
            </a:r>
          </a:p>
          <a:p>
            <a:pPr algn="ctr"/>
            <a:r>
              <a:rPr lang="en-GB" dirty="0"/>
              <a:t>00</a:t>
            </a: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7EEF0CC-60BB-48A4-AACE-57500D16946F}"/>
              </a:ext>
            </a:extLst>
          </p:cNvPr>
          <p:cNvSpPr/>
          <p:nvPr/>
        </p:nvSpPr>
        <p:spPr>
          <a:xfrm>
            <a:off x="6140823" y="4419598"/>
            <a:ext cx="2097742" cy="1201271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Open </a:t>
            </a:r>
          </a:p>
          <a:p>
            <a:pPr algn="ctr"/>
            <a:r>
              <a:rPr lang="en-GB" dirty="0"/>
              <a:t>Light </a:t>
            </a:r>
          </a:p>
          <a:p>
            <a:pPr algn="ctr"/>
            <a:r>
              <a:rPr lang="en-GB" dirty="0"/>
              <a:t>Close Blinds</a:t>
            </a:r>
          </a:p>
          <a:p>
            <a:pPr algn="ctr"/>
            <a:r>
              <a:rPr lang="en-GB" dirty="0"/>
              <a:t>10</a:t>
            </a:r>
            <a:endParaRPr lang="en-US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8DD39C7-6AD3-42C0-90B8-8AA26BD60ED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218330" y="2124635"/>
            <a:ext cx="292249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25EF7BC-CF79-43D0-B485-8C7853D4689D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V="1">
            <a:off x="4679577" y="-50524"/>
            <a:ext cx="12700" cy="3500890"/>
          </a:xfrm>
          <a:prstGeom prst="curvedConnector3">
            <a:avLst>
              <a:gd name="adj1" fmla="val 31852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C869025-659B-4834-B6DD-859D44F4346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68443" y="3575608"/>
            <a:ext cx="1687977" cy="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2D5A61A-84EA-4200-BE0E-C03B1981E761}"/>
              </a:ext>
            </a:extLst>
          </p:cNvPr>
          <p:cNvCxnSpPr/>
          <p:nvPr/>
        </p:nvCxnSpPr>
        <p:spPr>
          <a:xfrm rot="5400000">
            <a:off x="6636218" y="3553826"/>
            <a:ext cx="17301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7B4EDE9-5267-4157-855A-BA5F9ACD3B39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218330" y="5020234"/>
            <a:ext cx="2922493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2AE9C924-D320-4B82-A25D-176878E54491}"/>
              </a:ext>
            </a:extLst>
          </p:cNvPr>
          <p:cNvCxnSpPr>
            <a:cxnSpLocks/>
            <a:stCxn id="5" idx="1"/>
          </p:cNvCxnSpPr>
          <p:nvPr/>
        </p:nvCxnSpPr>
        <p:spPr>
          <a:xfrm rot="16200000" flipV="1">
            <a:off x="3648070" y="1795560"/>
            <a:ext cx="2370224" cy="32296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E611F7-DC8D-4CF2-8747-B9D6581F76E1}"/>
              </a:ext>
            </a:extLst>
          </p:cNvPr>
          <p:cNvCxnSpPr/>
          <p:nvPr/>
        </p:nvCxnSpPr>
        <p:spPr>
          <a:xfrm>
            <a:off x="3155576" y="2337355"/>
            <a:ext cx="3092823" cy="237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3CBAF9-4F3D-4B4F-9193-D1CC961759EE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flipH="1">
            <a:off x="2929132" y="5444947"/>
            <a:ext cx="3518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418767-CECC-4DE1-8932-6719CD145F6B}"/>
              </a:ext>
            </a:extLst>
          </p:cNvPr>
          <p:cNvCxnSpPr>
            <a:cxnSpLocks/>
          </p:cNvCxnSpPr>
          <p:nvPr/>
        </p:nvCxnSpPr>
        <p:spPr>
          <a:xfrm>
            <a:off x="2490507" y="2731620"/>
            <a:ext cx="0" cy="176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8EA209-0F38-4CB6-8AF0-6B3AE95D4D18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929132" y="2337355"/>
            <a:ext cx="3265479" cy="225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B058E9-828E-4C8A-87C8-259754541D5E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3155576" y="2549348"/>
            <a:ext cx="3274446" cy="224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30419CC-BDAD-47D1-A793-BF7D8CD11709}"/>
              </a:ext>
            </a:extLst>
          </p:cNvPr>
          <p:cNvSpPr txBox="1"/>
          <p:nvPr/>
        </p:nvSpPr>
        <p:spPr>
          <a:xfrm rot="2317406">
            <a:off x="5254985" y="377385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110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A0DA0A-5015-4CB4-9017-A165DEBF558E}"/>
              </a:ext>
            </a:extLst>
          </p:cNvPr>
          <p:cNvSpPr txBox="1"/>
          <p:nvPr/>
        </p:nvSpPr>
        <p:spPr>
          <a:xfrm>
            <a:off x="4439857" y="18014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111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26D7DA-CCC2-4281-AE19-A5D75B1CF00C}"/>
              </a:ext>
            </a:extLst>
          </p:cNvPr>
          <p:cNvSpPr txBox="1"/>
          <p:nvPr/>
        </p:nvSpPr>
        <p:spPr>
          <a:xfrm rot="2110207">
            <a:off x="4787952" y="24067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0XX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57D624-EB7A-48B9-B21A-5428571E26AE}"/>
              </a:ext>
            </a:extLst>
          </p:cNvPr>
          <p:cNvSpPr txBox="1"/>
          <p:nvPr/>
        </p:nvSpPr>
        <p:spPr>
          <a:xfrm>
            <a:off x="4439857" y="10503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0XX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254643-A2B5-4E05-8330-3F0E0D7171E6}"/>
              </a:ext>
            </a:extLst>
          </p:cNvPr>
          <p:cNvSpPr txBox="1"/>
          <p:nvPr/>
        </p:nvSpPr>
        <p:spPr>
          <a:xfrm rot="19569064">
            <a:off x="4634393" y="29871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111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A6C90D-20DB-473F-A69D-672B61E992CD}"/>
              </a:ext>
            </a:extLst>
          </p:cNvPr>
          <p:cNvSpPr txBox="1"/>
          <p:nvPr/>
        </p:nvSpPr>
        <p:spPr>
          <a:xfrm rot="19298337">
            <a:off x="3987592" y="383992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10X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940D61-81E5-4437-812B-A894EF34A7C7}"/>
              </a:ext>
            </a:extLst>
          </p:cNvPr>
          <p:cNvSpPr txBox="1"/>
          <p:nvPr/>
        </p:nvSpPr>
        <p:spPr>
          <a:xfrm>
            <a:off x="2199401" y="3171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10X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73E542A-0B33-431B-985D-ACDBCA6B0C28}"/>
              </a:ext>
            </a:extLst>
          </p:cNvPr>
          <p:cNvCxnSpPr>
            <a:cxnSpLocks/>
          </p:cNvCxnSpPr>
          <p:nvPr/>
        </p:nvCxnSpPr>
        <p:spPr>
          <a:xfrm flipV="1">
            <a:off x="1782711" y="2655730"/>
            <a:ext cx="0" cy="187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F91B1F5-6567-4D01-8203-1DAC831652F6}"/>
              </a:ext>
            </a:extLst>
          </p:cNvPr>
          <p:cNvSpPr txBox="1"/>
          <p:nvPr/>
        </p:nvSpPr>
        <p:spPr>
          <a:xfrm>
            <a:off x="1472507" y="317181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0XX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74EAFC-648E-47FE-948F-FD6048952B67}"/>
              </a:ext>
            </a:extLst>
          </p:cNvPr>
          <p:cNvSpPr txBox="1"/>
          <p:nvPr/>
        </p:nvSpPr>
        <p:spPr>
          <a:xfrm>
            <a:off x="4394883" y="473985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110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449261-3338-47A6-8F3A-438644F3AC6C}"/>
              </a:ext>
            </a:extLst>
          </p:cNvPr>
          <p:cNvSpPr txBox="1"/>
          <p:nvPr/>
        </p:nvSpPr>
        <p:spPr>
          <a:xfrm>
            <a:off x="4394883" y="525153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10X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11EA56-8347-41DE-BA72-A0A45FAA48C1}"/>
              </a:ext>
            </a:extLst>
          </p:cNvPr>
          <p:cNvSpPr txBox="1"/>
          <p:nvPr/>
        </p:nvSpPr>
        <p:spPr>
          <a:xfrm>
            <a:off x="6602338" y="332979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111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A907E8-8695-4274-B1BC-325B9221340A}"/>
              </a:ext>
            </a:extLst>
          </p:cNvPr>
          <p:cNvSpPr txBox="1"/>
          <p:nvPr/>
        </p:nvSpPr>
        <p:spPr>
          <a:xfrm>
            <a:off x="7242043" y="332979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110</a:t>
            </a:r>
            <a:endParaRPr lang="en-US" dirty="0"/>
          </a:p>
        </p:txBody>
      </p:sp>
      <p:sp>
        <p:nvSpPr>
          <p:cNvPr id="95" name="Arrow: Curved Down 94">
            <a:extLst>
              <a:ext uri="{FF2B5EF4-FFF2-40B4-BE49-F238E27FC236}">
                <a16:creationId xmlns:a16="http://schemas.microsoft.com/office/drawing/2014/main" id="{0D246359-A5BE-4481-8D9B-0E885EAEBEA5}"/>
              </a:ext>
            </a:extLst>
          </p:cNvPr>
          <p:cNvSpPr/>
          <p:nvPr/>
        </p:nvSpPr>
        <p:spPr>
          <a:xfrm rot="20425243">
            <a:off x="1154963" y="953694"/>
            <a:ext cx="955722" cy="708081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Arrow: Curved Up 96">
            <a:extLst>
              <a:ext uri="{FF2B5EF4-FFF2-40B4-BE49-F238E27FC236}">
                <a16:creationId xmlns:a16="http://schemas.microsoft.com/office/drawing/2014/main" id="{95F100F5-6434-4DBC-9953-0B1A91EA0B58}"/>
              </a:ext>
            </a:extLst>
          </p:cNvPr>
          <p:cNvSpPr/>
          <p:nvPr/>
        </p:nvSpPr>
        <p:spPr>
          <a:xfrm rot="13372126">
            <a:off x="7724424" y="1128253"/>
            <a:ext cx="978419" cy="81908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Arrow: Curved Down 97">
            <a:extLst>
              <a:ext uri="{FF2B5EF4-FFF2-40B4-BE49-F238E27FC236}">
                <a16:creationId xmlns:a16="http://schemas.microsoft.com/office/drawing/2014/main" id="{FF68D146-C927-40F4-A92D-F82E6997E0F6}"/>
              </a:ext>
            </a:extLst>
          </p:cNvPr>
          <p:cNvSpPr/>
          <p:nvPr/>
        </p:nvSpPr>
        <p:spPr>
          <a:xfrm rot="7398347">
            <a:off x="7966640" y="5069094"/>
            <a:ext cx="991322" cy="906248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Arrow: Curved Down 99">
            <a:extLst>
              <a:ext uri="{FF2B5EF4-FFF2-40B4-BE49-F238E27FC236}">
                <a16:creationId xmlns:a16="http://schemas.microsoft.com/office/drawing/2014/main" id="{2FDE1F92-DEE5-49EE-8CCD-4453A3E1ADCC}"/>
              </a:ext>
            </a:extLst>
          </p:cNvPr>
          <p:cNvSpPr/>
          <p:nvPr/>
        </p:nvSpPr>
        <p:spPr>
          <a:xfrm rot="14568476">
            <a:off x="568335" y="5034643"/>
            <a:ext cx="987274" cy="729974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81F120-EEBC-4307-A7DB-A4F10EFBE4D7}"/>
              </a:ext>
            </a:extLst>
          </p:cNvPr>
          <p:cNvSpPr txBox="1"/>
          <p:nvPr/>
        </p:nvSpPr>
        <p:spPr>
          <a:xfrm>
            <a:off x="1157438" y="6810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0XX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798A94E-76D1-47A5-8B4F-148A896AC6B1}"/>
              </a:ext>
            </a:extLst>
          </p:cNvPr>
          <p:cNvSpPr txBox="1"/>
          <p:nvPr/>
        </p:nvSpPr>
        <p:spPr>
          <a:xfrm>
            <a:off x="8100306" y="8656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111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F2F3B2-CD11-435E-AFE5-C52030237602}"/>
              </a:ext>
            </a:extLst>
          </p:cNvPr>
          <p:cNvSpPr txBox="1"/>
          <p:nvPr/>
        </p:nvSpPr>
        <p:spPr>
          <a:xfrm>
            <a:off x="214225" y="54854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10X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190E6B5-750B-4DC1-83BE-479F32E5ED3D}"/>
              </a:ext>
            </a:extLst>
          </p:cNvPr>
          <p:cNvSpPr txBox="1"/>
          <p:nvPr/>
        </p:nvSpPr>
        <p:spPr>
          <a:xfrm>
            <a:off x="8811044" y="558385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110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7AD665-4CA2-4990-91E8-13FF13C9A21D}"/>
              </a:ext>
            </a:extLst>
          </p:cNvPr>
          <p:cNvSpPr txBox="1"/>
          <p:nvPr/>
        </p:nvSpPr>
        <p:spPr>
          <a:xfrm>
            <a:off x="8342036" y="2376175"/>
            <a:ext cx="381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Order: Switch-Motion-Light.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AA20D9-EF1F-4A6C-9935-A10EC69AEB69}"/>
              </a:ext>
            </a:extLst>
          </p:cNvPr>
          <p:cNvSpPr txBox="1"/>
          <p:nvPr/>
        </p:nvSpPr>
        <p:spPr>
          <a:xfrm>
            <a:off x="8342036" y="3127272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Order: Light-Blinds.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9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AE98FD8-8790-4AAA-B038-99DB2BF9D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58" y="761891"/>
            <a:ext cx="9199484" cy="418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7B6FC-4ED2-4731-82EE-8A823C9E64DE}"/>
              </a:ext>
            </a:extLst>
          </p:cNvPr>
          <p:cNvSpPr txBox="1"/>
          <p:nvPr/>
        </p:nvSpPr>
        <p:spPr>
          <a:xfrm>
            <a:off x="781050" y="5114925"/>
            <a:ext cx="2390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▪ </a:t>
            </a:r>
            <a:r>
              <a:rPr lang="en-GB" dirty="0"/>
              <a:t>Inputs:</a:t>
            </a:r>
          </a:p>
          <a:p>
            <a:r>
              <a:rPr lang="en-GB" dirty="0"/>
              <a:t>Button=I1.</a:t>
            </a:r>
          </a:p>
          <a:p>
            <a:r>
              <a:rPr lang="en-GB" dirty="0"/>
              <a:t>Motion sensor=E1.</a:t>
            </a:r>
          </a:p>
          <a:p>
            <a:r>
              <a:rPr lang="en-GB" dirty="0"/>
              <a:t>Light intensity=E2.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1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88F94-E1DE-4324-AD67-EAF91CDA2641}"/>
              </a:ext>
            </a:extLst>
          </p:cNvPr>
          <p:cNvSpPr txBox="1"/>
          <p:nvPr/>
        </p:nvSpPr>
        <p:spPr>
          <a:xfrm>
            <a:off x="627529" y="657143"/>
            <a:ext cx="4195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♦ Second Idea: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32BF0-EA84-4DEE-AA9C-E6AF81CB1E7D}"/>
              </a:ext>
            </a:extLst>
          </p:cNvPr>
          <p:cNvSpPr txBox="1"/>
          <p:nvPr/>
        </p:nvSpPr>
        <p:spPr>
          <a:xfrm>
            <a:off x="860609" y="1887413"/>
            <a:ext cx="511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▪</a:t>
            </a:r>
            <a:r>
              <a:rPr lang="en-GB" dirty="0"/>
              <a:t> A system that reduces the waste of water.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FA6BA-2940-4B89-8235-87727D4BB92F}"/>
              </a:ext>
            </a:extLst>
          </p:cNvPr>
          <p:cNvSpPr txBox="1"/>
          <p:nvPr/>
        </p:nvSpPr>
        <p:spPr>
          <a:xfrm>
            <a:off x="860609" y="2897669"/>
            <a:ext cx="4760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▪</a:t>
            </a:r>
            <a:r>
              <a:rPr lang="en-GB" dirty="0"/>
              <a:t> The water would pass only if it is warm.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E5AA9-BF6D-4A1E-AA46-0D8122EF3435}"/>
              </a:ext>
            </a:extLst>
          </p:cNvPr>
          <p:cNvSpPr txBox="1"/>
          <p:nvPr/>
        </p:nvSpPr>
        <p:spPr>
          <a:xfrm>
            <a:off x="860609" y="3929300"/>
            <a:ext cx="498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▪</a:t>
            </a:r>
            <a:r>
              <a:rPr lang="en-GB" dirty="0"/>
              <a:t> The system works only if the room is bright.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406DB-41AE-4692-8E92-25EE0FAE3F8E}"/>
              </a:ext>
            </a:extLst>
          </p:cNvPr>
          <p:cNvSpPr txBox="1"/>
          <p:nvPr/>
        </p:nvSpPr>
        <p:spPr>
          <a:xfrm>
            <a:off x="860609" y="4939556"/>
            <a:ext cx="5118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▪</a:t>
            </a:r>
            <a:r>
              <a:rPr lang="en-GB" dirty="0"/>
              <a:t> A red LED indictor will turn on if there is enough warm water stored.</a:t>
            </a:r>
            <a:endParaRPr lang="en-US" dirty="0"/>
          </a:p>
        </p:txBody>
      </p:sp>
      <p:pic>
        <p:nvPicPr>
          <p:cNvPr id="9" name="Picture 8" descr="A picture containing drawing, plate, clock&#10;&#10;Description automatically generated">
            <a:extLst>
              <a:ext uri="{FF2B5EF4-FFF2-40B4-BE49-F238E27FC236}">
                <a16:creationId xmlns:a16="http://schemas.microsoft.com/office/drawing/2014/main" id="{C4B1E13E-43E8-43F1-BE21-FA0599CD1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512" y="1508021"/>
            <a:ext cx="3679451" cy="2143125"/>
          </a:xfrm>
          <a:prstGeom prst="rect">
            <a:avLst/>
          </a:prstGeom>
        </p:spPr>
      </p:pic>
      <p:pic>
        <p:nvPicPr>
          <p:cNvPr id="11" name="Picture 10" descr="A picture containing light&#10;&#10;Description automatically generated">
            <a:extLst>
              <a:ext uri="{FF2B5EF4-FFF2-40B4-BE49-F238E27FC236}">
                <a16:creationId xmlns:a16="http://schemas.microsoft.com/office/drawing/2014/main" id="{D02B592A-3B95-4502-9856-642085C79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787" y="4262702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0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6638D6A-F741-4715-A7A3-DFEE43842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954" y="634254"/>
            <a:ext cx="6698596" cy="5985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5D272A-1D51-44D2-A612-A68BDCB5207A}"/>
              </a:ext>
            </a:extLst>
          </p:cNvPr>
          <p:cNvSpPr txBox="1"/>
          <p:nvPr/>
        </p:nvSpPr>
        <p:spPr>
          <a:xfrm>
            <a:off x="520677" y="634253"/>
            <a:ext cx="3820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♦ Flow Chart 2: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17849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2050</TotalTime>
  <Words>963</Words>
  <Application>Microsoft Office PowerPoint</Application>
  <PresentationFormat>Widescreen</PresentationFormat>
  <Paragraphs>247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RIYADH ALKHARRAT</dc:creator>
  <cp:lastModifiedBy>Mohamed Fareq Malek</cp:lastModifiedBy>
  <cp:revision>47</cp:revision>
  <dcterms:created xsi:type="dcterms:W3CDTF">2019-12-01T14:42:05Z</dcterms:created>
  <dcterms:modified xsi:type="dcterms:W3CDTF">2019-12-09T17:13:23Z</dcterms:modified>
</cp:coreProperties>
</file>