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4" r:id="rId8"/>
    <p:sldId id="261" r:id="rId9"/>
    <p:sldId id="263" r:id="rId10"/>
    <p:sldId id="268" r:id="rId11"/>
    <p:sldId id="265" r:id="rId12"/>
    <p:sldId id="271" r:id="rId13"/>
    <p:sldId id="267" r:id="rId14"/>
    <p:sldId id="266" r:id="rId15"/>
    <p:sldId id="269" r:id="rId16"/>
    <p:sldId id="270" r:id="rId17"/>
    <p:sldId id="26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4003BA-B4EA-4A1C-8907-847A5E555DE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C0DE6D-4364-4688-B0EC-E5034FA12BA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95540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3BA-B4EA-4A1C-8907-847A5E555DE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DE6D-4364-4688-B0EC-E5034FA1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9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3BA-B4EA-4A1C-8907-847A5E555DE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DE6D-4364-4688-B0EC-E5034FA1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2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3BA-B4EA-4A1C-8907-847A5E555DE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DE6D-4364-4688-B0EC-E5034FA1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8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4003BA-B4EA-4A1C-8907-847A5E555DE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C0DE6D-4364-4688-B0EC-E5034FA12B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47073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3BA-B4EA-4A1C-8907-847A5E555DE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DE6D-4364-4688-B0EC-E5034FA1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5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3BA-B4EA-4A1C-8907-847A5E555DE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DE6D-4364-4688-B0EC-E5034FA1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6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3BA-B4EA-4A1C-8907-847A5E555DE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DE6D-4364-4688-B0EC-E5034FA1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6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03BA-B4EA-4A1C-8907-847A5E555DE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DE6D-4364-4688-B0EC-E5034FA1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8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4003BA-B4EA-4A1C-8907-847A5E555DE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C0DE6D-4364-4688-B0EC-E5034FA12B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461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4003BA-B4EA-4A1C-8907-847A5E555DE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C0DE6D-4364-4688-B0EC-E5034FA12B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7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D4003BA-B4EA-4A1C-8907-847A5E555DE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FC0DE6D-4364-4688-B0EC-E5034FA12B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36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yscale.com/research/AE/Job=Cost_Engineer/Salary" TargetMode="External"/><Relationship Id="rId2" Type="http://schemas.openxmlformats.org/officeDocument/2006/relationships/hyperlink" Target="https://www.thenational.ae/business/energy/dubai-announces-new-electric-vehicle-incentives-1.66128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ox.com/2016/6/6/11867894/electric-cars-global-sales" TargetMode="External"/><Relationship Id="rId4" Type="http://schemas.openxmlformats.org/officeDocument/2006/relationships/hyperlink" Target="http://www.arabianbusiness.com/interviews/transport/377757-how-the-uae-is-revving-up-for-an-electric-car-revolutio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8080-6DE0-42B4-83D5-96D8EC3AD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44347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F9BC7-6320-4408-A4ED-ECBC54BE3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28" y="4907756"/>
            <a:ext cx="9144000" cy="1655762"/>
          </a:xfrm>
        </p:spPr>
        <p:txBody>
          <a:bodyPr/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Group-I : Zaid Al </a:t>
            </a:r>
            <a:r>
              <a:rPr lang="en-US" sz="1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Taher</a:t>
            </a:r>
            <a:r>
              <a:rPr lang="en-US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Managing Director</a:t>
            </a: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Faisal </a:t>
            </a:r>
            <a:r>
              <a:rPr lang="en-US" sz="1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Mostawe</a:t>
            </a:r>
            <a:r>
              <a:rPr lang="en-US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Hardware Engineering</a:t>
            </a: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Usman </a:t>
            </a:r>
            <a:r>
              <a:rPr lang="en-US" sz="1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Mehboob</a:t>
            </a:r>
            <a:r>
              <a:rPr lang="en-US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Marketing, Finance, and Sales Manager</a:t>
            </a: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</a:t>
            </a:r>
            <a:r>
              <a:rPr lang="en-US" sz="1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Tushar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Agarwal – Technical Design and Innovation</a:t>
            </a:r>
            <a:endParaRPr 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DC8080-6DE0-42B4-83D5-96D8EC3AD645}"/>
              </a:ext>
            </a:extLst>
          </p:cNvPr>
          <p:cNvSpPr txBox="1">
            <a:spLocks/>
          </p:cNvSpPr>
          <p:nvPr/>
        </p:nvSpPr>
        <p:spPr>
          <a:xfrm>
            <a:off x="1986071" y="2200985"/>
            <a:ext cx="8361229" cy="14434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Future Brought to the present</a:t>
            </a:r>
            <a:endParaRPr lang="en-US" sz="2400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5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3C7C-E5BA-478E-9105-DF0AB92A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71043" cy="77251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Benefits Do Our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roposals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ffer!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64E9-5464-4054-8509-C882426D4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779" y="20574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 1: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notify the user if the parking spot is available or not.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Notifies the user if charging is complete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 Controlled Gate to allow the user into the charging spots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 2: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notify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user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availability of the road.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notify the user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availability of the charging lane.</a:t>
            </a:r>
          </a:p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servo motor will be used to operate traffic gates along the charge lane.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3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9529-C2CA-416F-B030-96A9DC62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Estimation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98C98F-3B87-4962-88A6-F2352EEA48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308875"/>
              </p:ext>
            </p:extLst>
          </p:nvPr>
        </p:nvGraphicFramePr>
        <p:xfrm>
          <a:off x="1371600" y="1734209"/>
          <a:ext cx="10198100" cy="4437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736823107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971649039"/>
                    </a:ext>
                  </a:extLst>
                </a:gridCol>
                <a:gridCol w="4546600">
                  <a:extLst>
                    <a:ext uri="{9D8B030D-6E8A-4147-A177-3AD203B41FA5}">
                      <a16:colId xmlns:a16="http://schemas.microsoft.com/office/drawing/2014/main" val="1800353048"/>
                    </a:ext>
                  </a:extLst>
                </a:gridCol>
              </a:tblGrid>
              <a:tr h="714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Time Spent 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 Cost (for 4 engineers per Deliverable)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552376"/>
                  </a:ext>
                </a:extLst>
              </a:tr>
              <a:tr h="4137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Deliverable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1800 AED</a:t>
                      </a:r>
                      <a:endParaRPr lang="en-US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338076"/>
                  </a:ext>
                </a:extLst>
              </a:tr>
              <a:tr h="4137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Deliverable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3600 AED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435584"/>
                  </a:ext>
                </a:extLst>
              </a:tr>
              <a:tr h="4137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Deliverable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 AED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56573"/>
                  </a:ext>
                </a:extLst>
              </a:tr>
              <a:tr h="4137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Deliverable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2400 AED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50764"/>
                  </a:ext>
                </a:extLst>
              </a:tr>
              <a:tr h="4137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Deliverable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5400 AED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025142"/>
                  </a:ext>
                </a:extLst>
              </a:tr>
              <a:tr h="4137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Deliverable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9000 AED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967572"/>
                  </a:ext>
                </a:extLst>
              </a:tr>
              <a:tr h="4137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Deliverable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1200 AED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295437"/>
                  </a:ext>
                </a:extLst>
              </a:tr>
              <a:tr h="4137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Deliverable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900   AED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800948"/>
                  </a:ext>
                </a:extLst>
              </a:tr>
              <a:tr h="41375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Labor Cost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25,800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985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9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648D-F3F9-4A0B-86DD-1559E424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78" y="181303"/>
            <a:ext cx="9601200" cy="80404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Estimation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72256C-1C37-46D2-9A2D-C6BAF1E737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720558"/>
              </p:ext>
            </p:extLst>
          </p:nvPr>
        </p:nvGraphicFramePr>
        <p:xfrm>
          <a:off x="1477616" y="808390"/>
          <a:ext cx="9515061" cy="573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687">
                  <a:extLst>
                    <a:ext uri="{9D8B030D-6E8A-4147-A177-3AD203B41FA5}">
                      <a16:colId xmlns:a16="http://schemas.microsoft.com/office/drawing/2014/main" val="3801139965"/>
                    </a:ext>
                  </a:extLst>
                </a:gridCol>
                <a:gridCol w="3171687">
                  <a:extLst>
                    <a:ext uri="{9D8B030D-6E8A-4147-A177-3AD203B41FA5}">
                      <a16:colId xmlns:a16="http://schemas.microsoft.com/office/drawing/2014/main" val="2701513496"/>
                    </a:ext>
                  </a:extLst>
                </a:gridCol>
                <a:gridCol w="3171687">
                  <a:extLst>
                    <a:ext uri="{9D8B030D-6E8A-4147-A177-3AD203B41FA5}">
                      <a16:colId xmlns:a16="http://schemas.microsoft.com/office/drawing/2014/main" val="1704356464"/>
                    </a:ext>
                  </a:extLst>
                </a:gridCol>
              </a:tblGrid>
              <a:tr h="34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 (per piece)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645357"/>
                  </a:ext>
                </a:extLst>
              </a:tr>
              <a:tr h="34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Push 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Arduino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Kit (600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AED)</a:t>
                      </a:r>
                      <a:endParaRPr lang="en-US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81452"/>
                  </a:ext>
                </a:extLst>
              </a:tr>
              <a:tr h="34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Potentiometer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Arduino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Kit (600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AED)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976581"/>
                  </a:ext>
                </a:extLst>
              </a:tr>
              <a:tr h="34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 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Arduino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Kit (600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AED)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926355"/>
                  </a:ext>
                </a:extLst>
              </a:tr>
              <a:tr h="34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Green 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Arduino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Kit (600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AED)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169364"/>
                  </a:ext>
                </a:extLst>
              </a:tr>
              <a:tr h="344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Servo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Motor</a:t>
                      </a:r>
                      <a:endParaRPr lang="en-US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Arduino Kit (600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AED)</a:t>
                      </a:r>
                      <a:endParaRPr lang="en-US" dirty="0" smtClean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8985"/>
                  </a:ext>
                </a:extLst>
              </a:tr>
              <a:tr h="43393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74HC74 (Dual D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f/f)</a:t>
                      </a:r>
                      <a:endParaRPr lang="en-US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  AED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100942"/>
                  </a:ext>
                </a:extLst>
              </a:tr>
              <a:tr h="60287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74HC132 (Quad 2-input NAND gate Schmitt Trigger) 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    AED</a:t>
                      </a:r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551095"/>
                  </a:ext>
                </a:extLst>
              </a:tr>
              <a:tr h="344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74HC02(Q2-input 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 gate)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  AED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8335428"/>
                  </a:ext>
                </a:extLst>
              </a:tr>
              <a:tr h="344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NE555 Timers</a:t>
                      </a:r>
                      <a:endParaRPr lang="en-US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    AED</a:t>
                      </a:r>
                      <a:endParaRPr lang="en-US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2356401"/>
                  </a:ext>
                </a:extLst>
              </a:tr>
              <a:tr h="344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74LS08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(Q2-input 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gate)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 AED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039137"/>
                  </a:ext>
                </a:extLst>
              </a:tr>
              <a:tr h="344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74LS04 (HEX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Inverter)</a:t>
                      </a:r>
                      <a:endParaRPr lang="en-US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  AED</a:t>
                      </a:r>
                      <a:endParaRPr lang="en-US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9733997"/>
                  </a:ext>
                </a:extLst>
              </a:tr>
              <a:tr h="3679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74HC86 (Quad 2-input XOR)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  AED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67931390"/>
                  </a:ext>
                </a:extLst>
              </a:tr>
              <a:tr h="551529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Cost</a:t>
                      </a:r>
                      <a:endParaRPr lang="en-US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AED (Including possible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Variation 30 AED)</a:t>
                      </a:r>
                      <a:endParaRPr lang="en-US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72478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40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0ECD-AC1C-40F5-A328-7C749703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139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Future Brought To the Present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53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</a:t>
            </a:r>
            <a:endParaRPr lang="en-US" sz="53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251F9-1C66-43F4-893B-A39CAA555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20462"/>
            <a:ext cx="9601200" cy="3746938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 and sustainable systems are the future.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 systems will benefit the overall Eco-system and work hand in hand with society for a better tomorrow.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2" name="Picture 4" descr="Image result for the fu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307" y="2529708"/>
            <a:ext cx="5291410" cy="208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72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C14D-E0CA-488D-9EFC-BB827849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Electron?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6" descr="Image result for why u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154" name="Picture 10" descr="Image result for why 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718" y="1986456"/>
            <a:ext cx="6741839" cy="390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4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ny questions">
            <a:extLst>
              <a:ext uri="{FF2B5EF4-FFF2-40B4-BE49-F238E27FC236}">
                <a16:creationId xmlns:a16="http://schemas.microsoft.com/office/drawing/2014/main" id="{635D27E5-BDF8-40FF-ADB0-5536EB1E4E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014" y="1036983"/>
            <a:ext cx="8892257" cy="478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73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61610-677A-4AE0-8A27-6112D002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46D45-643A-491F-A35A-B8C14CC9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www.thenational.ae/business/energy/dubai-announces-new-electric-vehicle-incentives-1.661286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www.payscale.com/research/AE/Job=Cost_Engineer/Salary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http://www.arabianbusiness.com/interviews/transport/377757-how-the-uae-is-revving-up-for-an-electric-car-revolution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://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www.vox.com/2016/6/6/11867894/electric-cars-global-sales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4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2BF2-5E8B-4BE0-8877-A427FCBC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Diagrams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D001CC-8118-4698-83D1-5F6F1126D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97" y="2171238"/>
            <a:ext cx="5062605" cy="37835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1A441-5504-4F7E-B569-D376623D8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71238"/>
            <a:ext cx="5445912" cy="3783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161FFC-BC92-4B66-8118-620BA9F3C0D9}"/>
              </a:ext>
            </a:extLst>
          </p:cNvPr>
          <p:cNvSpPr txBox="1"/>
          <p:nvPr/>
        </p:nvSpPr>
        <p:spPr>
          <a:xfrm>
            <a:off x="2887716" y="1769796"/>
            <a:ext cx="189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Proposal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F9849D-6271-4CBD-AB88-CFF98B86A745}"/>
              </a:ext>
            </a:extLst>
          </p:cNvPr>
          <p:cNvSpPr txBox="1"/>
          <p:nvPr/>
        </p:nvSpPr>
        <p:spPr>
          <a:xfrm>
            <a:off x="8209509" y="1769796"/>
            <a:ext cx="189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Proposal 2</a:t>
            </a:r>
          </a:p>
        </p:txBody>
      </p:sp>
    </p:spTree>
    <p:extLst>
      <p:ext uri="{BB962C8B-B14F-4D97-AF65-F5344CB8AC3E}">
        <p14:creationId xmlns:p14="http://schemas.microsoft.com/office/powerpoint/2010/main" val="6473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State Table And Boolean Expressions for proposal one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00807" y="2171699"/>
            <a:ext cx="4711260" cy="4071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002060"/>
                </a:solidFill>
              </a:rPr>
              <a:t>Inputs: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P – Pressure Sensor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- 0 = No car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- 1 = Car present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V – Current switch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- 0 </a:t>
            </a:r>
            <a:r>
              <a:rPr lang="en-US" sz="2000" dirty="0">
                <a:solidFill>
                  <a:srgbClr val="002060"/>
                </a:solidFill>
              </a:rPr>
              <a:t>=</a:t>
            </a:r>
            <a:r>
              <a:rPr lang="en-US" sz="2000" dirty="0" smtClean="0">
                <a:solidFill>
                  <a:srgbClr val="002060"/>
                </a:solidFill>
              </a:rPr>
              <a:t> Not charging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- 1 = Charging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Outputs: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X – One if Spot Available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Y – One if Car Done Charging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Z – One if Fault Detected</a:t>
            </a:r>
            <a:endParaRPr lang="en-GB" sz="2000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465" y="1489035"/>
            <a:ext cx="6153313" cy="502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7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State Table And Boolean Expressions for proposal one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208344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Inputs: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A </a:t>
            </a:r>
            <a:r>
              <a:rPr lang="en-US" dirty="0">
                <a:solidFill>
                  <a:srgbClr val="002060"/>
                </a:solidFill>
              </a:rPr>
              <a:t>– </a:t>
            </a:r>
            <a:r>
              <a:rPr lang="en-US" dirty="0" smtClean="0">
                <a:solidFill>
                  <a:srgbClr val="002060"/>
                </a:solidFill>
              </a:rPr>
              <a:t>Motor operated gate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	- 0 = </a:t>
            </a:r>
            <a:r>
              <a:rPr lang="en-US" dirty="0" smtClean="0">
                <a:solidFill>
                  <a:srgbClr val="002060"/>
                </a:solidFill>
              </a:rPr>
              <a:t>Closed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	- 1 = </a:t>
            </a:r>
            <a:r>
              <a:rPr lang="en-US" dirty="0" smtClean="0">
                <a:solidFill>
                  <a:srgbClr val="002060"/>
                </a:solidFill>
              </a:rPr>
              <a:t>Open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B </a:t>
            </a:r>
            <a:r>
              <a:rPr lang="en-US" dirty="0">
                <a:solidFill>
                  <a:srgbClr val="002060"/>
                </a:solidFill>
              </a:rPr>
              <a:t>– Current switch</a:t>
            </a:r>
          </a:p>
          <a:p>
            <a:r>
              <a:rPr lang="en-US" dirty="0">
                <a:solidFill>
                  <a:srgbClr val="002060"/>
                </a:solidFill>
              </a:rPr>
              <a:t>	- 0 = </a:t>
            </a:r>
            <a:r>
              <a:rPr lang="en-US" dirty="0" smtClean="0">
                <a:solidFill>
                  <a:srgbClr val="002060"/>
                </a:solidFill>
              </a:rPr>
              <a:t>Charging not available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	- 1 = </a:t>
            </a:r>
            <a:r>
              <a:rPr lang="en-US" dirty="0" smtClean="0">
                <a:solidFill>
                  <a:srgbClr val="002060"/>
                </a:solidFill>
              </a:rPr>
              <a:t>Charging is available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Outputs:</a:t>
            </a:r>
          </a:p>
          <a:p>
            <a:r>
              <a:rPr lang="en-US" dirty="0">
                <a:solidFill>
                  <a:srgbClr val="002060"/>
                </a:solidFill>
              </a:rPr>
              <a:t>X – </a:t>
            </a:r>
            <a:r>
              <a:rPr lang="en-US" dirty="0" smtClean="0">
                <a:solidFill>
                  <a:srgbClr val="002060"/>
                </a:solidFill>
              </a:rPr>
              <a:t>One if the road is available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Y – One if </a:t>
            </a:r>
            <a:r>
              <a:rPr lang="en-US" dirty="0" smtClean="0">
                <a:solidFill>
                  <a:srgbClr val="002060"/>
                </a:solidFill>
              </a:rPr>
              <a:t>Charging system is operational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631" y="1428750"/>
            <a:ext cx="62388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35F5-22F5-4BA5-887A-0C920199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0111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BB98D-ADB9-4CFA-96E5-C93FFE414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0200"/>
            <a:ext cx="9601200" cy="206528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of Things – Car Parking and Traffic Management.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 is to build a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prototype for a project that will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electric car charging and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management.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u="sng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Minimal Electrical </a:t>
            </a:r>
            <a:r>
              <a:rPr lang="en-US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u="sng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ower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 and </a:t>
            </a:r>
            <a:r>
              <a:rPr lang="en-US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u="sng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aximum Functionality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26" name="Picture 2" descr="Image result for stuck in traffic dubai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98" y="3350172"/>
            <a:ext cx="5351526" cy="312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58435F5-22F5-4BA5-887A-0C920199CA2D}"/>
              </a:ext>
            </a:extLst>
          </p:cNvPr>
          <p:cNvSpPr txBox="1">
            <a:spLocks/>
          </p:cNvSpPr>
          <p:nvPr/>
        </p:nvSpPr>
        <p:spPr>
          <a:xfrm>
            <a:off x="6526924" y="3170401"/>
            <a:ext cx="4950373" cy="23120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Stuck in Traffic?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Find a parking spot?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recharge your electric car?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Image result for face pal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5" y="4372154"/>
            <a:ext cx="2635469" cy="209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0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369" y="402021"/>
            <a:ext cx="9601200" cy="14859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Gantt Chart 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369" y="1324302"/>
            <a:ext cx="3145221" cy="5102774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002060"/>
                </a:solidFill>
              </a:rPr>
              <a:t>Deliverable One: Proposal Presentation</a:t>
            </a:r>
          </a:p>
          <a:p>
            <a:r>
              <a:rPr lang="en-US" sz="1800" dirty="0" smtClean="0">
                <a:solidFill>
                  <a:srgbClr val="002060"/>
                </a:solidFill>
              </a:rPr>
              <a:t>Deliverable Two: Detailed Design</a:t>
            </a:r>
          </a:p>
          <a:p>
            <a:r>
              <a:rPr lang="en-US" sz="1800" dirty="0" smtClean="0">
                <a:solidFill>
                  <a:srgbClr val="002060"/>
                </a:solidFill>
              </a:rPr>
              <a:t>Deliverable Three: Design Simulation</a:t>
            </a:r>
          </a:p>
          <a:p>
            <a:r>
              <a:rPr lang="en-US" sz="1800" dirty="0" smtClean="0">
                <a:solidFill>
                  <a:srgbClr val="002060"/>
                </a:solidFill>
              </a:rPr>
              <a:t>Deliverable Four: Breadboard Prototype</a:t>
            </a:r>
          </a:p>
          <a:p>
            <a:r>
              <a:rPr lang="en-US" sz="1800" dirty="0" smtClean="0">
                <a:solidFill>
                  <a:srgbClr val="002060"/>
                </a:solidFill>
              </a:rPr>
              <a:t>Deliverable 5: </a:t>
            </a:r>
            <a:r>
              <a:rPr lang="en-US" sz="1800" dirty="0" err="1" smtClean="0">
                <a:solidFill>
                  <a:srgbClr val="002060"/>
                </a:solidFill>
              </a:rPr>
              <a:t>Perfoboard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US" sz="1800" dirty="0" smtClean="0">
                <a:solidFill>
                  <a:srgbClr val="002060"/>
                </a:solidFill>
              </a:rPr>
              <a:t>Deliverable 6: Final Design Report</a:t>
            </a:r>
          </a:p>
          <a:p>
            <a:r>
              <a:rPr lang="en-US" sz="1800" dirty="0" smtClean="0">
                <a:solidFill>
                  <a:srgbClr val="002060"/>
                </a:solidFill>
              </a:rPr>
              <a:t>Deliverable 7: Final Design Presentation</a:t>
            </a:r>
          </a:p>
          <a:p>
            <a:r>
              <a:rPr lang="en-US" sz="1800" dirty="0" smtClean="0">
                <a:solidFill>
                  <a:srgbClr val="002060"/>
                </a:solidFill>
              </a:rPr>
              <a:t>Deliverable 8: Trade Show</a:t>
            </a:r>
            <a:endParaRPr lang="en-GB" sz="18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366" y="1032641"/>
            <a:ext cx="7165428" cy="448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3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8DA7-5E19-4775-83DB-F0FF96EF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Electron’s Proposal One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5E4C-E474-4D22-92E8-F156DE0F1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5607"/>
            <a:ext cx="9601200" cy="436179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 One: Electric Car Parking Monitor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Informs you which charging stations are available.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Informs you when your vehicle is done charging.</a:t>
            </a:r>
          </a:p>
          <a:p>
            <a:pPr marL="530352" lvl="1" indent="0">
              <a:buNone/>
            </a:pP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Image result for rta electric c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269" y="2885090"/>
            <a:ext cx="6424448" cy="355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83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6745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Electron’s Proposal Two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2545"/>
            <a:ext cx="9601200" cy="35814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 Two: Electric Car Rechargeable Roads Monitoring System.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Informs you which roads are currently clear for driving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Informs you which roads have the recharge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facility working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pic>
        <p:nvPicPr>
          <p:cNvPr id="3076" name="Picture 4" descr="Image result for electric car chARGING ROA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22593"/>
            <a:ext cx="7910244" cy="354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80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3E5D-196C-4FDC-9C74-FA823A00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Flow D</a:t>
            </a:r>
            <a:r>
              <a:rPr lang="en-US" dirty="0" smtClean="0">
                <a:solidFill>
                  <a:srgbClr val="002060"/>
                </a:solidFill>
              </a:rPr>
              <a:t>iagrams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50524C-AB52-4AAF-AD12-197426145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0450"/>
            <a:ext cx="4974710" cy="409575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28434C-A9B5-4C1A-8661-F2AC7C5D1355}"/>
              </a:ext>
            </a:extLst>
          </p:cNvPr>
          <p:cNvSpPr txBox="1"/>
          <p:nvPr/>
        </p:nvSpPr>
        <p:spPr>
          <a:xfrm>
            <a:off x="3360058" y="1881743"/>
            <a:ext cx="46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509AA-C36D-4363-B28D-405DB4DB5710}"/>
              </a:ext>
            </a:extLst>
          </p:cNvPr>
          <p:cNvSpPr txBox="1"/>
          <p:nvPr/>
        </p:nvSpPr>
        <p:spPr>
          <a:xfrm>
            <a:off x="8732822" y="1871077"/>
            <a:ext cx="179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72562-860B-4B9B-A054-66C6FFFF6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326" y="2330450"/>
            <a:ext cx="5106319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1F93-0C24-4DF0-8867-98760769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1F17EA-ACCB-4D83-83FD-979115028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671" y="1479176"/>
            <a:ext cx="6857652" cy="5014314"/>
          </a:xfrm>
        </p:spPr>
      </p:pic>
    </p:spTree>
    <p:extLst>
      <p:ext uri="{BB962C8B-B14F-4D97-AF65-F5344CB8AC3E}">
        <p14:creationId xmlns:p14="http://schemas.microsoft.com/office/powerpoint/2010/main" val="3048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40C3-EDD2-4135-8D22-0C2D1093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784" y="313566"/>
            <a:ext cx="9601200" cy="70603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ars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B6D25-1AE4-4323-863E-78950DBDD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92" y="1038867"/>
            <a:ext cx="9601200" cy="35814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electric car costs around 22000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$.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Electricity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cheaper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gas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 cars will be cheaper in the 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with economies of scale.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5122" name="Picture 2" descr="Image result for why use electric cars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28" y="2345267"/>
            <a:ext cx="8311264" cy="420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9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96D3-A119-4E14-98C1-335B0FC8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Prospective Market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EEBFD-8065-491B-8251-5B9095BAD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2300"/>
            <a:ext cx="9601200" cy="35814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</a:t>
            </a: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arket share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Electric cars will increase highly by 2030.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6FA5D-596C-4062-B5D5-FB03DD955BF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477" y="2467610"/>
            <a:ext cx="8767445" cy="4022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779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FB62-EE85-4DA8-B2C5-70E8032B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Prospective Market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08471B-90A9-4E54-8864-1532177A6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r>
              <a:rPr lang="en-GB" dirty="0" smtClean="0">
                <a:solidFill>
                  <a:srgbClr val="002060"/>
                </a:solidFill>
              </a:rPr>
              <a:t>“Dubai </a:t>
            </a:r>
            <a:r>
              <a:rPr lang="en-GB" dirty="0">
                <a:solidFill>
                  <a:srgbClr val="002060"/>
                </a:solidFill>
              </a:rPr>
              <a:t>will spend millions of dirhams on incentives to have 42,000 electric vehicles (EVs) on the emirate’s streets by </a:t>
            </a:r>
            <a:r>
              <a:rPr lang="en-GB" dirty="0" smtClean="0">
                <a:solidFill>
                  <a:srgbClr val="002060"/>
                </a:solidFill>
              </a:rPr>
              <a:t>2030 [1].”</a:t>
            </a:r>
          </a:p>
          <a:p>
            <a:r>
              <a:rPr lang="en-GB" dirty="0">
                <a:solidFill>
                  <a:srgbClr val="002060"/>
                </a:solidFill>
              </a:rPr>
              <a:t>About 220 free parking slots will be reserved for electric vehicles (EVs) across Dubai in 2018, The Roads and Transport Authority (</a:t>
            </a:r>
            <a:r>
              <a:rPr lang="en-GB" dirty="0" err="1">
                <a:solidFill>
                  <a:srgbClr val="002060"/>
                </a:solidFill>
              </a:rPr>
              <a:t>RTA</a:t>
            </a:r>
            <a:r>
              <a:rPr lang="en-GB" dirty="0">
                <a:solidFill>
                  <a:srgbClr val="002060"/>
                </a:solidFill>
              </a:rPr>
              <a:t>) </a:t>
            </a:r>
            <a:r>
              <a:rPr lang="en-GB" dirty="0" smtClean="0">
                <a:solidFill>
                  <a:srgbClr val="002060"/>
                </a:solidFill>
              </a:rPr>
              <a:t>confirmed [1].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 err="1" smtClean="0">
                <a:solidFill>
                  <a:srgbClr val="002060"/>
                </a:solidFill>
              </a:rPr>
              <a:t>RTA</a:t>
            </a:r>
            <a:r>
              <a:rPr lang="en-US" dirty="0" smtClean="0">
                <a:solidFill>
                  <a:srgbClr val="002060"/>
                </a:solidFill>
              </a:rPr>
              <a:t> has shown Significant interest in Sustainable and Electric Car related projects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098" name="Picture 2" descr="Image result for r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883" y="228600"/>
            <a:ext cx="4579883" cy="171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rta abu dhabi electric ca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640" y="4233041"/>
            <a:ext cx="5068615" cy="251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36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343</TotalTime>
  <Words>689</Words>
  <Application>Microsoft Office PowerPoint</Application>
  <PresentationFormat>Widescreen</PresentationFormat>
  <Paragraphs>169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Franklin Gothic Book</vt:lpstr>
      <vt:lpstr>Crop</vt:lpstr>
      <vt:lpstr>ELECTRON</vt:lpstr>
      <vt:lpstr>Introduction</vt:lpstr>
      <vt:lpstr>Electron’s Proposal One</vt:lpstr>
      <vt:lpstr>Electron’s Proposal Two</vt:lpstr>
      <vt:lpstr>Flow Diagrams</vt:lpstr>
      <vt:lpstr>Block Diagram</vt:lpstr>
      <vt:lpstr>Why Electric Cars?</vt:lpstr>
      <vt:lpstr>Prospective Market</vt:lpstr>
      <vt:lpstr>Prospective Market</vt:lpstr>
      <vt:lpstr>What Benefits Do Our Proposals Offer!</vt:lpstr>
      <vt:lpstr>Labor Cost Estimation</vt:lpstr>
      <vt:lpstr>Parts Cost Estimation</vt:lpstr>
      <vt:lpstr>The Future Brought To the Present           Electron</vt:lpstr>
      <vt:lpstr>Why Electron?</vt:lpstr>
      <vt:lpstr>PowerPoint Presentation</vt:lpstr>
      <vt:lpstr>References</vt:lpstr>
      <vt:lpstr>State Diagrams</vt:lpstr>
      <vt:lpstr>State Table And Boolean Expressions for proposal one</vt:lpstr>
      <vt:lpstr>State Table And Boolean Expressions for proposal one</vt:lpstr>
      <vt:lpstr>Gantt Chart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ECTE 250</dc:title>
  <dc:creator>Samsung</dc:creator>
  <cp:lastModifiedBy>Mohd Fareq Abd Malek</cp:lastModifiedBy>
  <cp:revision>53</cp:revision>
  <dcterms:created xsi:type="dcterms:W3CDTF">2018-02-17T07:49:35Z</dcterms:created>
  <dcterms:modified xsi:type="dcterms:W3CDTF">2019-09-30T06:21:44Z</dcterms:modified>
</cp:coreProperties>
</file>