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8288000" cy="10287000"/>
  <p:notesSz cx="6858000" cy="9144000"/>
  <p:embeddedFontLst>
    <p:embeddedFont>
      <p:font typeface="Bebas Neue" panose="020B0604020202020204" charset="0"/>
      <p:regular r:id="rId22"/>
    </p:embeddedFont>
    <p:embeddedFont>
      <p:font typeface="Bebas Neue Bold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nva Sans" panose="020B0604020202020204" charset="0"/>
      <p:regular r:id="rId28"/>
    </p:embeddedFont>
    <p:embeddedFont>
      <p:font typeface="Canva Sans Bold" panose="020B0604020202020204" charset="0"/>
      <p:regular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6C5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22" autoAdjust="0"/>
  </p:normalViewPr>
  <p:slideViewPr>
    <p:cSldViewPr>
      <p:cViewPr varScale="1">
        <p:scale>
          <a:sx n="41" d="100"/>
          <a:sy n="41" d="100"/>
        </p:scale>
        <p:origin x="8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038469">
            <a:off x="4141059" y="-4344281"/>
            <a:ext cx="10005885" cy="18975564"/>
            <a:chOff x="0" y="0"/>
            <a:chExt cx="2635295" cy="49976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35295" cy="4997679"/>
            </a:xfrm>
            <a:custGeom>
              <a:avLst/>
              <a:gdLst/>
              <a:ahLst/>
              <a:cxnLst/>
              <a:rect l="l" t="t" r="r" b="b"/>
              <a:pathLst>
                <a:path w="2635295" h="4997679">
                  <a:moveTo>
                    <a:pt x="0" y="0"/>
                  </a:moveTo>
                  <a:lnTo>
                    <a:pt x="2635295" y="0"/>
                  </a:lnTo>
                  <a:lnTo>
                    <a:pt x="2635295" y="4997679"/>
                  </a:lnTo>
                  <a:lnTo>
                    <a:pt x="0" y="4997679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93914" y="1333608"/>
            <a:ext cx="12100171" cy="6722190"/>
            <a:chOff x="0" y="0"/>
            <a:chExt cx="13790855" cy="766144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90856" cy="7661441"/>
            </a:xfrm>
            <a:custGeom>
              <a:avLst/>
              <a:gdLst/>
              <a:ahLst/>
              <a:cxnLst/>
              <a:rect l="l" t="t" r="r" b="b"/>
              <a:pathLst>
                <a:path w="13790856" h="7661441">
                  <a:moveTo>
                    <a:pt x="0" y="0"/>
                  </a:moveTo>
                  <a:lnTo>
                    <a:pt x="0" y="7661441"/>
                  </a:lnTo>
                  <a:lnTo>
                    <a:pt x="13790856" y="7661441"/>
                  </a:lnTo>
                  <a:lnTo>
                    <a:pt x="13790856" y="0"/>
                  </a:lnTo>
                  <a:lnTo>
                    <a:pt x="0" y="0"/>
                  </a:lnTo>
                  <a:close/>
                  <a:moveTo>
                    <a:pt x="13729895" y="7600481"/>
                  </a:moveTo>
                  <a:lnTo>
                    <a:pt x="59690" y="7600481"/>
                  </a:lnTo>
                  <a:lnTo>
                    <a:pt x="59690" y="59690"/>
                  </a:lnTo>
                  <a:lnTo>
                    <a:pt x="13729895" y="59690"/>
                  </a:lnTo>
                  <a:lnTo>
                    <a:pt x="13729895" y="7600481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2512646" y="4876148"/>
            <a:ext cx="13262707" cy="2281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784"/>
              </a:lnSpc>
            </a:pPr>
            <a:r>
              <a:rPr lang="en-US" sz="20499">
                <a:solidFill>
                  <a:srgbClr val="9D6C53"/>
                </a:solidFill>
                <a:latin typeface="Bebas Neue"/>
              </a:rPr>
              <a:t>DELIVERABLE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953633" y="2109403"/>
            <a:ext cx="10380734" cy="1928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977"/>
              </a:lnSpc>
              <a:spcBef>
                <a:spcPct val="0"/>
              </a:spcBef>
            </a:pPr>
            <a:r>
              <a:rPr lang="en-US" sz="10697">
                <a:solidFill>
                  <a:srgbClr val="9D6C53"/>
                </a:solidFill>
                <a:latin typeface="Poppins"/>
              </a:rPr>
              <a:t>ECTE 250 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921963" y="1028700"/>
            <a:ext cx="304908" cy="30490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475332" y="1028700"/>
            <a:ext cx="304908" cy="304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028700" y="1028700"/>
            <a:ext cx="304908" cy="304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217741" y="6666530"/>
            <a:ext cx="585251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9D6C53"/>
                </a:solidFill>
                <a:latin typeface="Canva Sans Bold"/>
              </a:rPr>
              <a:t>Design Simulation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0050" y="8017698"/>
            <a:ext cx="5244124" cy="2269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9D6C53"/>
                </a:solidFill>
                <a:latin typeface="Canva Sans"/>
              </a:rPr>
              <a:t>Group D:</a:t>
            </a:r>
          </a:p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9D6C53"/>
                </a:solidFill>
                <a:latin typeface="Canva Sans"/>
              </a:rPr>
              <a:t>Hani Jaaskelainen (7420833)</a:t>
            </a:r>
          </a:p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9D6C53"/>
                </a:solidFill>
                <a:latin typeface="Canva Sans"/>
              </a:rPr>
              <a:t>Vindhya Suvarna (7329696)</a:t>
            </a:r>
          </a:p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9D6C53"/>
                </a:solidFill>
                <a:latin typeface="Canva Sans"/>
              </a:rPr>
              <a:t>Mohammed Owais Gaonkar (7419296)</a:t>
            </a:r>
          </a:p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9D6C53"/>
                </a:solidFill>
                <a:latin typeface="Canva Sans"/>
              </a:rPr>
              <a:t>Mohamed Atef Ali (7399194)</a:t>
            </a:r>
          </a:p>
          <a:p>
            <a:pPr algn="ctr">
              <a:lnSpc>
                <a:spcPts val="3020"/>
              </a:lnSpc>
            </a:pPr>
            <a:r>
              <a:rPr lang="en-US" sz="2157">
                <a:solidFill>
                  <a:srgbClr val="9D6C53"/>
                </a:solidFill>
                <a:latin typeface="Canva Sans"/>
              </a:rPr>
              <a:t>Sneh Divyesh Parekh (7789713)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704850"/>
            <a:ext cx="16954500" cy="8877300"/>
            <a:chOff x="0" y="0"/>
            <a:chExt cx="4465383" cy="23380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5383" cy="2338054"/>
            </a:xfrm>
            <a:custGeom>
              <a:avLst/>
              <a:gdLst/>
              <a:ahLst/>
              <a:cxnLst/>
              <a:rect l="l" t="t" r="r" b="b"/>
              <a:pathLst>
                <a:path w="4465383" h="2338054">
                  <a:moveTo>
                    <a:pt x="0" y="0"/>
                  </a:moveTo>
                  <a:lnTo>
                    <a:pt x="4465383" y="0"/>
                  </a:lnTo>
                  <a:lnTo>
                    <a:pt x="4465383" y="2338054"/>
                  </a:lnTo>
                  <a:lnTo>
                    <a:pt x="0" y="2338054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26492" y="4713795"/>
            <a:ext cx="10235016" cy="133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63"/>
              </a:lnSpc>
              <a:spcBef>
                <a:spcPct val="0"/>
              </a:spcBef>
            </a:pPr>
            <a:r>
              <a:rPr lang="en-US" sz="11900">
                <a:solidFill>
                  <a:srgbClr val="FFFFFF"/>
                </a:solidFill>
                <a:latin typeface="Bebas Neue"/>
              </a:rPr>
              <a:t>budget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198081" y="5421630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942059" y="1476498"/>
            <a:ext cx="9142884" cy="6735256"/>
            <a:chOff x="0" y="0"/>
            <a:chExt cx="18663166" cy="13748528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8518385" cy="13603749"/>
            </a:xfrm>
            <a:custGeom>
              <a:avLst/>
              <a:gdLst/>
              <a:ahLst/>
              <a:cxnLst/>
              <a:rect l="l" t="t" r="r" b="b"/>
              <a:pathLst>
                <a:path w="18518385" h="13603749">
                  <a:moveTo>
                    <a:pt x="0" y="0"/>
                  </a:moveTo>
                  <a:lnTo>
                    <a:pt x="18518385" y="0"/>
                  </a:lnTo>
                  <a:lnTo>
                    <a:pt x="18518385" y="13603749"/>
                  </a:lnTo>
                  <a:lnTo>
                    <a:pt x="0" y="13603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8663166" cy="13748528"/>
            </a:xfrm>
            <a:custGeom>
              <a:avLst/>
              <a:gdLst/>
              <a:ahLst/>
              <a:cxnLst/>
              <a:rect l="l" t="t" r="r" b="b"/>
              <a:pathLst>
                <a:path w="18663166" h="13748528">
                  <a:moveTo>
                    <a:pt x="18518386" y="13603748"/>
                  </a:moveTo>
                  <a:lnTo>
                    <a:pt x="18663166" y="13603748"/>
                  </a:lnTo>
                  <a:lnTo>
                    <a:pt x="18663166" y="13748528"/>
                  </a:lnTo>
                  <a:lnTo>
                    <a:pt x="18518386" y="13748528"/>
                  </a:lnTo>
                  <a:lnTo>
                    <a:pt x="18518386" y="1360374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603748"/>
                  </a:lnTo>
                  <a:lnTo>
                    <a:pt x="0" y="13603748"/>
                  </a:lnTo>
                  <a:lnTo>
                    <a:pt x="0" y="144780"/>
                  </a:lnTo>
                  <a:close/>
                  <a:moveTo>
                    <a:pt x="0" y="13603748"/>
                  </a:moveTo>
                  <a:lnTo>
                    <a:pt x="144780" y="13603748"/>
                  </a:lnTo>
                  <a:lnTo>
                    <a:pt x="144780" y="13748528"/>
                  </a:lnTo>
                  <a:lnTo>
                    <a:pt x="0" y="13748528"/>
                  </a:lnTo>
                  <a:lnTo>
                    <a:pt x="0" y="13603748"/>
                  </a:lnTo>
                  <a:close/>
                  <a:moveTo>
                    <a:pt x="18518386" y="144780"/>
                  </a:moveTo>
                  <a:lnTo>
                    <a:pt x="18663166" y="144780"/>
                  </a:lnTo>
                  <a:lnTo>
                    <a:pt x="18663166" y="13603748"/>
                  </a:lnTo>
                  <a:lnTo>
                    <a:pt x="18518386" y="13603748"/>
                  </a:lnTo>
                  <a:lnTo>
                    <a:pt x="18518386" y="144780"/>
                  </a:lnTo>
                  <a:close/>
                  <a:moveTo>
                    <a:pt x="144780" y="13603748"/>
                  </a:moveTo>
                  <a:lnTo>
                    <a:pt x="18518386" y="13603748"/>
                  </a:lnTo>
                  <a:lnTo>
                    <a:pt x="18518386" y="13748528"/>
                  </a:lnTo>
                  <a:lnTo>
                    <a:pt x="144780" y="13748528"/>
                  </a:lnTo>
                  <a:lnTo>
                    <a:pt x="144780" y="13603748"/>
                  </a:lnTo>
                  <a:close/>
                  <a:moveTo>
                    <a:pt x="18518386" y="0"/>
                  </a:moveTo>
                  <a:lnTo>
                    <a:pt x="18663166" y="0"/>
                  </a:lnTo>
                  <a:lnTo>
                    <a:pt x="18663166" y="144780"/>
                  </a:lnTo>
                  <a:lnTo>
                    <a:pt x="18518386" y="144780"/>
                  </a:lnTo>
                  <a:lnTo>
                    <a:pt x="1851838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518386" y="0"/>
                  </a:lnTo>
                  <a:lnTo>
                    <a:pt x="1851838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187975" y="1697218"/>
            <a:ext cx="8651051" cy="629381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36948" y="513175"/>
            <a:ext cx="6673452" cy="38921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5335"/>
              </a:lnSpc>
            </a:pPr>
            <a:r>
              <a:rPr lang="en-US" sz="12467" dirty="0" err="1">
                <a:solidFill>
                  <a:srgbClr val="9D6C53"/>
                </a:solidFill>
                <a:latin typeface="Bebas Neue"/>
              </a:rPr>
              <a:t>protoyping</a:t>
            </a:r>
            <a:r>
              <a:rPr lang="en-US" sz="12467" dirty="0">
                <a:solidFill>
                  <a:srgbClr val="9D6C53"/>
                </a:solidFill>
                <a:latin typeface="Bebas Neue"/>
              </a:rPr>
              <a:t> parts list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275792" y="6698645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2599472" y="2036178"/>
            <a:ext cx="13030055" cy="6913532"/>
            <a:chOff x="0" y="0"/>
            <a:chExt cx="23116201" cy="12265075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22971422" cy="12120295"/>
            </a:xfrm>
            <a:custGeom>
              <a:avLst/>
              <a:gdLst/>
              <a:ahLst/>
              <a:cxnLst/>
              <a:rect l="l" t="t" r="r" b="b"/>
              <a:pathLst>
                <a:path w="22971422" h="12120295">
                  <a:moveTo>
                    <a:pt x="0" y="0"/>
                  </a:moveTo>
                  <a:lnTo>
                    <a:pt x="22971422" y="0"/>
                  </a:lnTo>
                  <a:lnTo>
                    <a:pt x="22971422" y="12120295"/>
                  </a:lnTo>
                  <a:lnTo>
                    <a:pt x="0" y="12120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3116201" cy="12265075"/>
            </a:xfrm>
            <a:custGeom>
              <a:avLst/>
              <a:gdLst/>
              <a:ahLst/>
              <a:cxnLst/>
              <a:rect l="l" t="t" r="r" b="b"/>
              <a:pathLst>
                <a:path w="23116201" h="12265075">
                  <a:moveTo>
                    <a:pt x="22971421" y="12120296"/>
                  </a:moveTo>
                  <a:lnTo>
                    <a:pt x="23116201" y="12120296"/>
                  </a:lnTo>
                  <a:lnTo>
                    <a:pt x="23116201" y="12265075"/>
                  </a:lnTo>
                  <a:lnTo>
                    <a:pt x="22971421" y="12265075"/>
                  </a:lnTo>
                  <a:lnTo>
                    <a:pt x="22971421" y="1212029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120296"/>
                  </a:lnTo>
                  <a:lnTo>
                    <a:pt x="0" y="12120296"/>
                  </a:lnTo>
                  <a:lnTo>
                    <a:pt x="0" y="144780"/>
                  </a:lnTo>
                  <a:close/>
                  <a:moveTo>
                    <a:pt x="0" y="12120296"/>
                  </a:moveTo>
                  <a:lnTo>
                    <a:pt x="144780" y="12120296"/>
                  </a:lnTo>
                  <a:lnTo>
                    <a:pt x="144780" y="12265075"/>
                  </a:lnTo>
                  <a:lnTo>
                    <a:pt x="0" y="12265075"/>
                  </a:lnTo>
                  <a:lnTo>
                    <a:pt x="0" y="12120295"/>
                  </a:lnTo>
                  <a:close/>
                  <a:moveTo>
                    <a:pt x="22971421" y="144780"/>
                  </a:moveTo>
                  <a:lnTo>
                    <a:pt x="23116201" y="144780"/>
                  </a:lnTo>
                  <a:lnTo>
                    <a:pt x="23116201" y="12120296"/>
                  </a:lnTo>
                  <a:lnTo>
                    <a:pt x="22971421" y="12120296"/>
                  </a:lnTo>
                  <a:lnTo>
                    <a:pt x="22971421" y="144780"/>
                  </a:lnTo>
                  <a:close/>
                  <a:moveTo>
                    <a:pt x="144780" y="12120296"/>
                  </a:moveTo>
                  <a:lnTo>
                    <a:pt x="22971421" y="12120296"/>
                  </a:lnTo>
                  <a:lnTo>
                    <a:pt x="22971421" y="12265075"/>
                  </a:lnTo>
                  <a:lnTo>
                    <a:pt x="144780" y="12265075"/>
                  </a:lnTo>
                  <a:lnTo>
                    <a:pt x="144780" y="12120295"/>
                  </a:lnTo>
                  <a:close/>
                  <a:moveTo>
                    <a:pt x="22971421" y="0"/>
                  </a:moveTo>
                  <a:lnTo>
                    <a:pt x="23116201" y="0"/>
                  </a:lnTo>
                  <a:lnTo>
                    <a:pt x="23116201" y="144780"/>
                  </a:lnTo>
                  <a:lnTo>
                    <a:pt x="22971421" y="144780"/>
                  </a:lnTo>
                  <a:lnTo>
                    <a:pt x="2297142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2971421" y="0"/>
                  </a:lnTo>
                  <a:lnTo>
                    <a:pt x="2297142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1072" y="2247900"/>
            <a:ext cx="12405855" cy="6574126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309678" y="422700"/>
            <a:ext cx="12078054" cy="1962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5335"/>
              </a:lnSpc>
            </a:pPr>
            <a:r>
              <a:rPr lang="en-US" sz="12467" dirty="0">
                <a:solidFill>
                  <a:srgbClr val="9D6C53"/>
                </a:solidFill>
                <a:latin typeface="Bebas Neue"/>
              </a:rPr>
              <a:t>labor cost estimation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5275792" y="6698645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265327" y="1977662"/>
            <a:ext cx="12993973" cy="5865845"/>
            <a:chOff x="0" y="0"/>
            <a:chExt cx="28472189" cy="12853147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28327408" cy="12708367"/>
            </a:xfrm>
            <a:custGeom>
              <a:avLst/>
              <a:gdLst/>
              <a:ahLst/>
              <a:cxnLst/>
              <a:rect l="l" t="t" r="r" b="b"/>
              <a:pathLst>
                <a:path w="28327408" h="12708367">
                  <a:moveTo>
                    <a:pt x="0" y="0"/>
                  </a:moveTo>
                  <a:lnTo>
                    <a:pt x="28327408" y="0"/>
                  </a:lnTo>
                  <a:lnTo>
                    <a:pt x="28327408" y="12708367"/>
                  </a:lnTo>
                  <a:lnTo>
                    <a:pt x="0" y="12708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8472191" cy="12853146"/>
            </a:xfrm>
            <a:custGeom>
              <a:avLst/>
              <a:gdLst/>
              <a:ahLst/>
              <a:cxnLst/>
              <a:rect l="l" t="t" r="r" b="b"/>
              <a:pathLst>
                <a:path w="28472191" h="12853146">
                  <a:moveTo>
                    <a:pt x="28327409" y="12708367"/>
                  </a:moveTo>
                  <a:lnTo>
                    <a:pt x="28472191" y="12708367"/>
                  </a:lnTo>
                  <a:lnTo>
                    <a:pt x="28472191" y="12853146"/>
                  </a:lnTo>
                  <a:lnTo>
                    <a:pt x="28327409" y="12853146"/>
                  </a:lnTo>
                  <a:lnTo>
                    <a:pt x="28327409" y="1270836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708367"/>
                  </a:lnTo>
                  <a:lnTo>
                    <a:pt x="0" y="12708367"/>
                  </a:lnTo>
                  <a:lnTo>
                    <a:pt x="0" y="144780"/>
                  </a:lnTo>
                  <a:close/>
                  <a:moveTo>
                    <a:pt x="0" y="12708367"/>
                  </a:moveTo>
                  <a:lnTo>
                    <a:pt x="144780" y="12708367"/>
                  </a:lnTo>
                  <a:lnTo>
                    <a:pt x="144780" y="12853146"/>
                  </a:lnTo>
                  <a:lnTo>
                    <a:pt x="0" y="12853146"/>
                  </a:lnTo>
                  <a:lnTo>
                    <a:pt x="0" y="12708367"/>
                  </a:lnTo>
                  <a:close/>
                  <a:moveTo>
                    <a:pt x="28327409" y="144780"/>
                  </a:moveTo>
                  <a:lnTo>
                    <a:pt x="28472191" y="144780"/>
                  </a:lnTo>
                  <a:lnTo>
                    <a:pt x="28472191" y="12708367"/>
                  </a:lnTo>
                  <a:lnTo>
                    <a:pt x="28327409" y="12708367"/>
                  </a:lnTo>
                  <a:lnTo>
                    <a:pt x="28327409" y="144780"/>
                  </a:lnTo>
                  <a:close/>
                  <a:moveTo>
                    <a:pt x="144780" y="12708367"/>
                  </a:moveTo>
                  <a:lnTo>
                    <a:pt x="28327409" y="12708367"/>
                  </a:lnTo>
                  <a:lnTo>
                    <a:pt x="28327409" y="12853146"/>
                  </a:lnTo>
                  <a:lnTo>
                    <a:pt x="144780" y="12853146"/>
                  </a:lnTo>
                  <a:lnTo>
                    <a:pt x="144780" y="12708367"/>
                  </a:lnTo>
                  <a:close/>
                  <a:moveTo>
                    <a:pt x="28327409" y="0"/>
                  </a:moveTo>
                  <a:lnTo>
                    <a:pt x="28472191" y="0"/>
                  </a:lnTo>
                  <a:lnTo>
                    <a:pt x="28472191" y="144780"/>
                  </a:lnTo>
                  <a:lnTo>
                    <a:pt x="28327409" y="144780"/>
                  </a:lnTo>
                  <a:lnTo>
                    <a:pt x="2832740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327409" y="0"/>
                  </a:lnTo>
                  <a:lnTo>
                    <a:pt x="2832740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119859" y="7909584"/>
            <a:ext cx="9284908" cy="1414793"/>
            <a:chOff x="0" y="0"/>
            <a:chExt cx="20344944" cy="3100072"/>
          </a:xfrm>
        </p:grpSpPr>
        <p:sp>
          <p:nvSpPr>
            <p:cNvPr id="11" name="Freeform 11"/>
            <p:cNvSpPr/>
            <p:nvPr/>
          </p:nvSpPr>
          <p:spPr>
            <a:xfrm>
              <a:off x="72390" y="72390"/>
              <a:ext cx="20200165" cy="2955292"/>
            </a:xfrm>
            <a:custGeom>
              <a:avLst/>
              <a:gdLst/>
              <a:ahLst/>
              <a:cxnLst/>
              <a:rect l="l" t="t" r="r" b="b"/>
              <a:pathLst>
                <a:path w="20200165" h="2955292">
                  <a:moveTo>
                    <a:pt x="0" y="0"/>
                  </a:moveTo>
                  <a:lnTo>
                    <a:pt x="20200165" y="0"/>
                  </a:lnTo>
                  <a:lnTo>
                    <a:pt x="20200165" y="2955292"/>
                  </a:lnTo>
                  <a:lnTo>
                    <a:pt x="0" y="2955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20344944" cy="3100072"/>
            </a:xfrm>
            <a:custGeom>
              <a:avLst/>
              <a:gdLst/>
              <a:ahLst/>
              <a:cxnLst/>
              <a:rect l="l" t="t" r="r" b="b"/>
              <a:pathLst>
                <a:path w="20344944" h="3100072">
                  <a:moveTo>
                    <a:pt x="20200164" y="2955292"/>
                  </a:moveTo>
                  <a:lnTo>
                    <a:pt x="20344944" y="2955292"/>
                  </a:lnTo>
                  <a:lnTo>
                    <a:pt x="20344944" y="3100072"/>
                  </a:lnTo>
                  <a:lnTo>
                    <a:pt x="20200164" y="3100072"/>
                  </a:lnTo>
                  <a:lnTo>
                    <a:pt x="20200164" y="295529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955292"/>
                  </a:lnTo>
                  <a:lnTo>
                    <a:pt x="0" y="2955292"/>
                  </a:lnTo>
                  <a:lnTo>
                    <a:pt x="0" y="144780"/>
                  </a:lnTo>
                  <a:close/>
                  <a:moveTo>
                    <a:pt x="0" y="2955292"/>
                  </a:moveTo>
                  <a:lnTo>
                    <a:pt x="144780" y="2955292"/>
                  </a:lnTo>
                  <a:lnTo>
                    <a:pt x="144780" y="3100072"/>
                  </a:lnTo>
                  <a:lnTo>
                    <a:pt x="0" y="3100072"/>
                  </a:lnTo>
                  <a:lnTo>
                    <a:pt x="0" y="2955292"/>
                  </a:lnTo>
                  <a:close/>
                  <a:moveTo>
                    <a:pt x="20200164" y="144780"/>
                  </a:moveTo>
                  <a:lnTo>
                    <a:pt x="20344944" y="144780"/>
                  </a:lnTo>
                  <a:lnTo>
                    <a:pt x="20344944" y="2955292"/>
                  </a:lnTo>
                  <a:lnTo>
                    <a:pt x="20200164" y="2955292"/>
                  </a:lnTo>
                  <a:lnTo>
                    <a:pt x="20200164" y="144780"/>
                  </a:lnTo>
                  <a:close/>
                  <a:moveTo>
                    <a:pt x="144780" y="2955292"/>
                  </a:moveTo>
                  <a:lnTo>
                    <a:pt x="20200164" y="2955292"/>
                  </a:lnTo>
                  <a:lnTo>
                    <a:pt x="20200164" y="3100072"/>
                  </a:lnTo>
                  <a:lnTo>
                    <a:pt x="144780" y="3100072"/>
                  </a:lnTo>
                  <a:lnTo>
                    <a:pt x="144780" y="2955292"/>
                  </a:lnTo>
                  <a:close/>
                  <a:moveTo>
                    <a:pt x="20200164" y="0"/>
                  </a:moveTo>
                  <a:lnTo>
                    <a:pt x="20344944" y="0"/>
                  </a:lnTo>
                  <a:lnTo>
                    <a:pt x="20344944" y="144780"/>
                  </a:lnTo>
                  <a:lnTo>
                    <a:pt x="20200164" y="144780"/>
                  </a:lnTo>
                  <a:lnTo>
                    <a:pt x="2020016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200164" y="0"/>
                  </a:lnTo>
                  <a:lnTo>
                    <a:pt x="2020016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250002" y="8023899"/>
            <a:ext cx="9024623" cy="118616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66228" y="2198716"/>
            <a:ext cx="11992171" cy="280190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988709" y="5074005"/>
            <a:ext cx="11547209" cy="2464104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12836" y="7786"/>
            <a:ext cx="17454851" cy="3892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5335"/>
              </a:lnSpc>
            </a:pPr>
            <a:r>
              <a:rPr lang="en-US" sz="12467" dirty="0">
                <a:solidFill>
                  <a:srgbClr val="9D6C53"/>
                </a:solidFill>
                <a:latin typeface="Bebas Neue"/>
              </a:rPr>
              <a:t>rate of return and net present value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704850"/>
            <a:ext cx="16954500" cy="8877300"/>
            <a:chOff x="0" y="0"/>
            <a:chExt cx="4465383" cy="23380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5383" cy="2338054"/>
            </a:xfrm>
            <a:custGeom>
              <a:avLst/>
              <a:gdLst/>
              <a:ahLst/>
              <a:cxnLst/>
              <a:rect l="l" t="t" r="r" b="b"/>
              <a:pathLst>
                <a:path w="4465383" h="2338054">
                  <a:moveTo>
                    <a:pt x="0" y="0"/>
                  </a:moveTo>
                  <a:lnTo>
                    <a:pt x="4465383" y="0"/>
                  </a:lnTo>
                  <a:lnTo>
                    <a:pt x="4465383" y="2338054"/>
                  </a:lnTo>
                  <a:lnTo>
                    <a:pt x="0" y="2338054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26492" y="4713795"/>
            <a:ext cx="10235016" cy="133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63"/>
              </a:lnSpc>
              <a:spcBef>
                <a:spcPct val="0"/>
              </a:spcBef>
            </a:pPr>
            <a:r>
              <a:rPr lang="en-US" sz="11900">
                <a:solidFill>
                  <a:srgbClr val="FFFFFF"/>
                </a:solidFill>
                <a:latin typeface="Bebas Neue"/>
              </a:rPr>
              <a:t>MARKETING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4180585" y="2862328"/>
            <a:ext cx="2984623" cy="298462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7801803" y="4108265"/>
            <a:ext cx="2682814" cy="2682814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 rot="-5449151">
            <a:off x="8777447" y="3706093"/>
            <a:ext cx="75783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5" name="AutoShape 5"/>
          <p:cNvSpPr/>
          <p:nvPr/>
        </p:nvSpPr>
        <p:spPr>
          <a:xfrm rot="-9437665">
            <a:off x="7155175" y="4863774"/>
            <a:ext cx="7244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 rot="-9788898" flipH="1">
            <a:off x="10491639" y="4630690"/>
            <a:ext cx="574332" cy="4661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7" name="AutoShape 7"/>
          <p:cNvSpPr/>
          <p:nvPr/>
        </p:nvSpPr>
        <p:spPr>
          <a:xfrm rot="8100000">
            <a:off x="7507391" y="6648783"/>
            <a:ext cx="7244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8" name="AutoShape 8"/>
          <p:cNvSpPr/>
          <p:nvPr/>
        </p:nvSpPr>
        <p:spPr>
          <a:xfrm rot="2320697">
            <a:off x="9990865" y="6677144"/>
            <a:ext cx="7244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9" name="TextBox 9"/>
          <p:cNvSpPr txBox="1"/>
          <p:nvPr/>
        </p:nvSpPr>
        <p:spPr>
          <a:xfrm>
            <a:off x="7658634" y="4683378"/>
            <a:ext cx="2969151" cy="131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"/>
              </a:rPr>
              <a:t>Target customers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02028" y="3336266"/>
            <a:ext cx="2222938" cy="251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6"/>
              </a:lnSpc>
            </a:pPr>
            <a:r>
              <a:rPr lang="en-US" sz="2390">
                <a:solidFill>
                  <a:srgbClr val="000000"/>
                </a:solidFill>
                <a:latin typeface="Canva Sans"/>
              </a:rPr>
              <a:t>Families of the elderly who want to ensure their safety and wellbeing</a:t>
            </a:r>
          </a:p>
          <a:p>
            <a:pPr algn="ctr">
              <a:lnSpc>
                <a:spcPts val="3346"/>
              </a:lnSpc>
            </a:pPr>
            <a:endParaRPr lang="en-US" sz="239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58634" y="361642"/>
            <a:ext cx="2984623" cy="2984623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248408" y="1105542"/>
            <a:ext cx="1864843" cy="1449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>
                <a:solidFill>
                  <a:srgbClr val="000000"/>
                </a:solidFill>
                <a:latin typeface="Canva Sans"/>
              </a:rPr>
              <a:t>Elder care facilities</a:t>
            </a:r>
          </a:p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endParaRPr lang="en-US" sz="2490">
              <a:solidFill>
                <a:srgbClr val="000000"/>
              </a:solidFill>
              <a:latin typeface="Canva Sans"/>
            </a:endParaRP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122792" y="2862328"/>
            <a:ext cx="2984623" cy="298462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672896" y="6937452"/>
            <a:ext cx="2984623" cy="2984623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630480" y="6979146"/>
            <a:ext cx="2984623" cy="2984623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1520526" y="3462338"/>
            <a:ext cx="2189155" cy="173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>
                <a:solidFill>
                  <a:srgbClr val="000000"/>
                </a:solidFill>
                <a:latin typeface="Canva Sans"/>
              </a:rPr>
              <a:t>Home health care providers</a:t>
            </a:r>
          </a:p>
          <a:p>
            <a:pPr algn="ctr">
              <a:lnSpc>
                <a:spcPts val="3486"/>
              </a:lnSpc>
            </a:pPr>
            <a:endParaRPr lang="en-US" sz="249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72179" y="7568684"/>
            <a:ext cx="2901227" cy="1736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>
                <a:solidFill>
                  <a:srgbClr val="000000"/>
                </a:solidFill>
                <a:latin typeface="Canva Sans"/>
              </a:rPr>
              <a:t>Senior living communities and retirement homes</a:t>
            </a:r>
          </a:p>
          <a:p>
            <a:pPr algn="ctr">
              <a:lnSpc>
                <a:spcPts val="3486"/>
              </a:lnSpc>
            </a:pPr>
            <a:endParaRPr lang="en-US" sz="2490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935587" y="7318387"/>
            <a:ext cx="2459242" cy="2175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6"/>
              </a:lnSpc>
            </a:pPr>
            <a:r>
              <a:rPr lang="en-US" sz="2490">
                <a:solidFill>
                  <a:srgbClr val="000000"/>
                </a:solidFill>
                <a:latin typeface="Canva Sans"/>
              </a:rPr>
              <a:t>Patients recovering from falls or similar injuries</a:t>
            </a:r>
          </a:p>
          <a:p>
            <a:pPr algn="ctr">
              <a:lnSpc>
                <a:spcPts val="3486"/>
              </a:lnSpc>
            </a:pPr>
            <a:endParaRPr lang="en-US" sz="2490">
              <a:solidFill>
                <a:srgbClr val="000000"/>
              </a:solidFill>
              <a:latin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2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7014" y="83503"/>
            <a:ext cx="13897354" cy="2168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500"/>
              </a:lnSpc>
            </a:pPr>
            <a:r>
              <a:rPr lang="en-US" sz="12500" dirty="0">
                <a:solidFill>
                  <a:srgbClr val="9D6C53"/>
                </a:solidFill>
                <a:latin typeface="Bebas Neue Bold"/>
              </a:rPr>
              <a:t>Strategies to boost sales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351988" y="3132631"/>
            <a:ext cx="3086100" cy="4412550"/>
            <a:chOff x="0" y="0"/>
            <a:chExt cx="812800" cy="10592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059223"/>
            </a:xfrm>
            <a:custGeom>
              <a:avLst/>
              <a:gdLst/>
              <a:ahLst/>
              <a:cxnLst/>
              <a:rect l="l" t="t" r="r" b="b"/>
              <a:pathLst>
                <a:path w="812800" h="1059223">
                  <a:moveTo>
                    <a:pt x="0" y="0"/>
                  </a:moveTo>
                  <a:lnTo>
                    <a:pt x="812800" y="0"/>
                  </a:lnTo>
                  <a:lnTo>
                    <a:pt x="812800" y="1059223"/>
                  </a:lnTo>
                  <a:lnTo>
                    <a:pt x="0" y="1059223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14300"/>
              <a:ext cx="812800" cy="927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80"/>
                </a:lnSpc>
              </a:pPr>
              <a:endParaRPr lang="en-US" sz="3700" dirty="0">
                <a:solidFill>
                  <a:srgbClr val="000000"/>
                </a:solidFill>
                <a:latin typeface="Poppins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000000"/>
                  </a:solidFill>
                  <a:latin typeface="Poppins"/>
                </a:rPr>
                <a:t>Do a demonstration of the product to show how it works and allow potential customers to try it.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47788" y="2959659"/>
            <a:ext cx="3086100" cy="4585522"/>
            <a:chOff x="0" y="-33089"/>
            <a:chExt cx="812800" cy="1207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174621"/>
            </a:xfrm>
            <a:custGeom>
              <a:avLst/>
              <a:gdLst/>
              <a:ahLst/>
              <a:cxnLst/>
              <a:rect l="l" t="t" r="r" b="b"/>
              <a:pathLst>
                <a:path w="812800" h="1174621">
                  <a:moveTo>
                    <a:pt x="0" y="0"/>
                  </a:moveTo>
                  <a:lnTo>
                    <a:pt x="812800" y="0"/>
                  </a:lnTo>
                  <a:lnTo>
                    <a:pt x="812800" y="1174621"/>
                  </a:lnTo>
                  <a:lnTo>
                    <a:pt x="0" y="1174621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3089"/>
              <a:ext cx="812800" cy="927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80"/>
                </a:lnSpc>
              </a:pPr>
              <a:endParaRPr lang="en-US" sz="3700" dirty="0">
                <a:solidFill>
                  <a:srgbClr val="000000"/>
                </a:solidFill>
                <a:latin typeface="Poppins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000000"/>
                  </a:solidFill>
                  <a:latin typeface="Poppins"/>
                </a:rPr>
                <a:t>Provide leaflets and brochures that potential customers could take home and read more about the product</a:t>
              </a:r>
            </a:p>
            <a:p>
              <a:pPr algn="ctr">
                <a:lnSpc>
                  <a:spcPts val="3500"/>
                </a:lnSpc>
              </a:pPr>
              <a:endParaRPr lang="en-US" sz="2500" dirty="0">
                <a:solidFill>
                  <a:srgbClr val="000000"/>
                </a:solidFill>
                <a:latin typeface="Poppi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345712" y="3085294"/>
            <a:ext cx="3086100" cy="4507225"/>
            <a:chOff x="0" y="0"/>
            <a:chExt cx="812800" cy="14054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405416"/>
            </a:xfrm>
            <a:custGeom>
              <a:avLst/>
              <a:gdLst/>
              <a:ahLst/>
              <a:cxnLst/>
              <a:rect l="l" t="t" r="r" b="b"/>
              <a:pathLst>
                <a:path w="812800" h="1405416">
                  <a:moveTo>
                    <a:pt x="0" y="0"/>
                  </a:moveTo>
                  <a:lnTo>
                    <a:pt x="812800" y="0"/>
                  </a:lnTo>
                  <a:lnTo>
                    <a:pt x="812800" y="1405416"/>
                  </a:lnTo>
                  <a:lnTo>
                    <a:pt x="0" y="1405416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178227"/>
              <a:ext cx="812800" cy="927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80"/>
                </a:lnSpc>
              </a:pPr>
              <a:endParaRPr lang="en-US" sz="2500" dirty="0">
                <a:solidFill>
                  <a:srgbClr val="000000"/>
                </a:solidFill>
                <a:latin typeface="Poppins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000000"/>
                  </a:solidFill>
                  <a:latin typeface="Poppins"/>
                </a:rPr>
                <a:t>Set up the booth alongside companies operating in the same field as the field that our product is based in (healthcare-related products)</a:t>
              </a:r>
            </a:p>
            <a:p>
              <a:pPr algn="ctr">
                <a:lnSpc>
                  <a:spcPts val="3500"/>
                </a:lnSpc>
              </a:pPr>
              <a:endParaRPr lang="en-US" sz="2500" dirty="0">
                <a:solidFill>
                  <a:srgbClr val="000000"/>
                </a:solidFill>
                <a:latin typeface="Poppi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54064" y="2920262"/>
            <a:ext cx="3086100" cy="4624919"/>
            <a:chOff x="0" y="-54865"/>
            <a:chExt cx="812800" cy="11140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1059223"/>
            </a:xfrm>
            <a:custGeom>
              <a:avLst/>
              <a:gdLst/>
              <a:ahLst/>
              <a:cxnLst/>
              <a:rect l="l" t="t" r="r" b="b"/>
              <a:pathLst>
                <a:path w="812800" h="1059223">
                  <a:moveTo>
                    <a:pt x="0" y="0"/>
                  </a:moveTo>
                  <a:lnTo>
                    <a:pt x="812800" y="0"/>
                  </a:lnTo>
                  <a:lnTo>
                    <a:pt x="812800" y="1059223"/>
                  </a:lnTo>
                  <a:lnTo>
                    <a:pt x="0" y="1059223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4865"/>
              <a:ext cx="812800" cy="9271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180"/>
                </a:lnSpc>
              </a:pPr>
              <a:endParaRPr lang="en-US" sz="3700" dirty="0">
                <a:solidFill>
                  <a:srgbClr val="000000"/>
                </a:solidFill>
                <a:latin typeface="Poppins"/>
              </a:endParaRPr>
            </a:p>
            <a:p>
              <a:pPr algn="ctr">
                <a:lnSpc>
                  <a:spcPts val="3500"/>
                </a:lnSpc>
              </a:pPr>
              <a:r>
                <a:rPr lang="en-US" sz="2500" dirty="0">
                  <a:solidFill>
                    <a:srgbClr val="000000"/>
                  </a:solidFill>
                  <a:latin typeface="Poppins"/>
                </a:rPr>
                <a:t>Utilize an eye-catching booth design and a catchy brand name and slogan to attract potential customers.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358580" y="3686175"/>
            <a:ext cx="9570839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C2ADA2"/>
                </a:solidFill>
                <a:latin typeface="Bebas Neue Bold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5162550"/>
            <a:ext cx="12332970" cy="0"/>
          </a:xfrm>
          <a:prstGeom prst="line">
            <a:avLst/>
          </a:prstGeom>
          <a:ln w="47625" cap="flat">
            <a:solidFill>
              <a:srgbClr val="9D6C53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1099528" y="1848125"/>
            <a:ext cx="6698346" cy="6590751"/>
            <a:chOff x="0" y="0"/>
            <a:chExt cx="19732939" cy="19415970"/>
          </a:xfrm>
        </p:grpSpPr>
        <p:sp>
          <p:nvSpPr>
            <p:cNvPr id="4" name="Freeform 4"/>
            <p:cNvSpPr/>
            <p:nvPr/>
          </p:nvSpPr>
          <p:spPr>
            <a:xfrm>
              <a:off x="72390" y="72390"/>
              <a:ext cx="19588159" cy="19271191"/>
            </a:xfrm>
            <a:custGeom>
              <a:avLst/>
              <a:gdLst/>
              <a:ahLst/>
              <a:cxnLst/>
              <a:rect l="l" t="t" r="r" b="b"/>
              <a:pathLst>
                <a:path w="19588159" h="19271191">
                  <a:moveTo>
                    <a:pt x="0" y="0"/>
                  </a:moveTo>
                  <a:lnTo>
                    <a:pt x="19588159" y="0"/>
                  </a:lnTo>
                  <a:lnTo>
                    <a:pt x="19588159" y="19271191"/>
                  </a:lnTo>
                  <a:lnTo>
                    <a:pt x="0" y="19271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9732940" cy="19415970"/>
            </a:xfrm>
            <a:custGeom>
              <a:avLst/>
              <a:gdLst/>
              <a:ahLst/>
              <a:cxnLst/>
              <a:rect l="l" t="t" r="r" b="b"/>
              <a:pathLst>
                <a:path w="19732940" h="19415970">
                  <a:moveTo>
                    <a:pt x="19588159" y="19271190"/>
                  </a:moveTo>
                  <a:lnTo>
                    <a:pt x="19732940" y="19271190"/>
                  </a:lnTo>
                  <a:lnTo>
                    <a:pt x="19732940" y="19415970"/>
                  </a:lnTo>
                  <a:lnTo>
                    <a:pt x="19588159" y="19415970"/>
                  </a:lnTo>
                  <a:lnTo>
                    <a:pt x="19588159" y="1927119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271190"/>
                  </a:lnTo>
                  <a:lnTo>
                    <a:pt x="0" y="19271190"/>
                  </a:lnTo>
                  <a:lnTo>
                    <a:pt x="0" y="144780"/>
                  </a:lnTo>
                  <a:close/>
                  <a:moveTo>
                    <a:pt x="0" y="19271190"/>
                  </a:moveTo>
                  <a:lnTo>
                    <a:pt x="144780" y="19271190"/>
                  </a:lnTo>
                  <a:lnTo>
                    <a:pt x="144780" y="19415970"/>
                  </a:lnTo>
                  <a:lnTo>
                    <a:pt x="0" y="19415970"/>
                  </a:lnTo>
                  <a:lnTo>
                    <a:pt x="0" y="19271190"/>
                  </a:lnTo>
                  <a:close/>
                  <a:moveTo>
                    <a:pt x="19588159" y="144780"/>
                  </a:moveTo>
                  <a:lnTo>
                    <a:pt x="19732940" y="144780"/>
                  </a:lnTo>
                  <a:lnTo>
                    <a:pt x="19732940" y="19271190"/>
                  </a:lnTo>
                  <a:lnTo>
                    <a:pt x="19588159" y="19271190"/>
                  </a:lnTo>
                  <a:lnTo>
                    <a:pt x="19588159" y="144780"/>
                  </a:lnTo>
                  <a:close/>
                  <a:moveTo>
                    <a:pt x="144780" y="19271190"/>
                  </a:moveTo>
                  <a:lnTo>
                    <a:pt x="19588159" y="19271190"/>
                  </a:lnTo>
                  <a:lnTo>
                    <a:pt x="19588159" y="19415970"/>
                  </a:lnTo>
                  <a:lnTo>
                    <a:pt x="144780" y="19415970"/>
                  </a:lnTo>
                  <a:lnTo>
                    <a:pt x="144780" y="19271190"/>
                  </a:lnTo>
                  <a:close/>
                  <a:moveTo>
                    <a:pt x="19588159" y="0"/>
                  </a:moveTo>
                  <a:lnTo>
                    <a:pt x="19732940" y="0"/>
                  </a:lnTo>
                  <a:lnTo>
                    <a:pt x="19732940" y="144780"/>
                  </a:lnTo>
                  <a:lnTo>
                    <a:pt x="19588159" y="144780"/>
                  </a:lnTo>
                  <a:lnTo>
                    <a:pt x="1958815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9588159" y="0"/>
                  </a:lnTo>
                  <a:lnTo>
                    <a:pt x="1958815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1446016" y="2133600"/>
            <a:ext cx="6005372" cy="6019800"/>
            <a:chOff x="0" y="0"/>
            <a:chExt cx="8007162" cy="8026400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2"/>
            <a:srcRect l="19573" r="19573"/>
            <a:stretch>
              <a:fillRect/>
            </a:stretch>
          </p:blipFill>
          <p:spPr>
            <a:xfrm>
              <a:off x="0" y="0"/>
              <a:ext cx="8007162" cy="8026400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0" y="9582150"/>
            <a:ext cx="18288000" cy="1049378"/>
            <a:chOff x="0" y="0"/>
            <a:chExt cx="4816593" cy="2763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276379"/>
            </a:xfrm>
            <a:custGeom>
              <a:avLst/>
              <a:gdLst/>
              <a:ahLst/>
              <a:cxnLst/>
              <a:rect l="l" t="t" r="r" b="b"/>
              <a:pathLst>
                <a:path w="4816592" h="276379">
                  <a:moveTo>
                    <a:pt x="0" y="0"/>
                  </a:moveTo>
                  <a:lnTo>
                    <a:pt x="4816592" y="0"/>
                  </a:lnTo>
                  <a:lnTo>
                    <a:pt x="4816592" y="276379"/>
                  </a:lnTo>
                  <a:lnTo>
                    <a:pt x="0" y="276379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-324261"/>
            <a:ext cx="18288000" cy="1029111"/>
            <a:chOff x="0" y="0"/>
            <a:chExt cx="4816593" cy="27104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16592" cy="271042"/>
            </a:xfrm>
            <a:custGeom>
              <a:avLst/>
              <a:gdLst/>
              <a:ahLst/>
              <a:cxnLst/>
              <a:rect l="l" t="t" r="r" b="b"/>
              <a:pathLst>
                <a:path w="4816592" h="271042">
                  <a:moveTo>
                    <a:pt x="0" y="0"/>
                  </a:moveTo>
                  <a:lnTo>
                    <a:pt x="4816592" y="0"/>
                  </a:lnTo>
                  <a:lnTo>
                    <a:pt x="4816592" y="271042"/>
                  </a:lnTo>
                  <a:lnTo>
                    <a:pt x="0" y="271042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5288198"/>
            <a:ext cx="10235016" cy="3901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60"/>
              </a:lnSpc>
            </a:pPr>
            <a:r>
              <a:rPr lang="en-US" sz="2400" dirty="0">
                <a:solidFill>
                  <a:srgbClr val="9D6C53"/>
                </a:solidFill>
                <a:latin typeface="Poppins"/>
              </a:rPr>
              <a:t>• According to WHO, falls are the 2nd leading cause of accidental deaths worldwide and the cause of 684,000 deaths of people globally.</a:t>
            </a:r>
          </a:p>
          <a:p>
            <a:pPr>
              <a:lnSpc>
                <a:spcPts val="3360"/>
              </a:lnSpc>
            </a:pPr>
            <a:endParaRPr lang="en-US" sz="2400" dirty="0">
              <a:solidFill>
                <a:srgbClr val="9D6C53"/>
              </a:solidFill>
              <a:latin typeface="Poppins"/>
            </a:endParaRPr>
          </a:p>
          <a:p>
            <a:pPr>
              <a:lnSpc>
                <a:spcPts val="3360"/>
              </a:lnSpc>
            </a:pPr>
            <a:r>
              <a:rPr lang="en-US" sz="2400" dirty="0">
                <a:solidFill>
                  <a:srgbClr val="9D6C53"/>
                </a:solidFill>
                <a:latin typeface="Poppins"/>
              </a:rPr>
              <a:t>•Most of them are adults older than the age of 60.</a:t>
            </a:r>
          </a:p>
          <a:p>
            <a:pPr>
              <a:lnSpc>
                <a:spcPts val="3360"/>
              </a:lnSpc>
            </a:pPr>
            <a:endParaRPr lang="en-US" sz="2400" dirty="0">
              <a:solidFill>
                <a:srgbClr val="9D6C53"/>
              </a:solidFill>
              <a:latin typeface="Poppins"/>
            </a:endParaRPr>
          </a:p>
          <a:p>
            <a:pPr>
              <a:lnSpc>
                <a:spcPts val="3360"/>
              </a:lnSpc>
            </a:pPr>
            <a:r>
              <a:rPr lang="en-US" sz="2400" dirty="0">
                <a:solidFill>
                  <a:srgbClr val="9D6C53"/>
                </a:solidFill>
                <a:latin typeface="Poppins"/>
              </a:rPr>
              <a:t>• To help tackle this issue, we suggest an Arduino-based fall detection system.</a:t>
            </a:r>
          </a:p>
          <a:p>
            <a:pPr marL="0" lvl="0" indent="0">
              <a:lnSpc>
                <a:spcPts val="3360"/>
              </a:lnSpc>
              <a:spcBef>
                <a:spcPct val="0"/>
              </a:spcBef>
            </a:pPr>
            <a:endParaRPr lang="en-US" sz="2400" dirty="0">
              <a:solidFill>
                <a:srgbClr val="9D6C53"/>
              </a:solidFill>
              <a:latin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1893894"/>
            <a:ext cx="10235016" cy="133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163"/>
              </a:lnSpc>
              <a:spcBef>
                <a:spcPct val="0"/>
              </a:spcBef>
            </a:pPr>
            <a:r>
              <a:rPr lang="en-US" sz="11900" dirty="0">
                <a:solidFill>
                  <a:srgbClr val="9D6C53"/>
                </a:solidFill>
                <a:latin typeface="Bebas Neue"/>
              </a:rPr>
              <a:t>INTRODUCTION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4841" y="3057068"/>
            <a:ext cx="693231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9D6C53"/>
                </a:solidFill>
                <a:latin typeface="Canva Sans Bold"/>
              </a:rPr>
              <a:t>Fall detection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96879" y="403799"/>
            <a:ext cx="13431667" cy="2128484"/>
            <a:chOff x="0" y="0"/>
            <a:chExt cx="3537558" cy="5605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37558" cy="560588"/>
            </a:xfrm>
            <a:custGeom>
              <a:avLst/>
              <a:gdLst/>
              <a:ahLst/>
              <a:cxnLst/>
              <a:rect l="l" t="t" r="r" b="b"/>
              <a:pathLst>
                <a:path w="3537558" h="560588">
                  <a:moveTo>
                    <a:pt x="0" y="0"/>
                  </a:moveTo>
                  <a:lnTo>
                    <a:pt x="3537558" y="0"/>
                  </a:lnTo>
                  <a:lnTo>
                    <a:pt x="3537558" y="560588"/>
                  </a:lnTo>
                  <a:lnTo>
                    <a:pt x="0" y="560588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80958" y="811706"/>
            <a:ext cx="11870242" cy="1468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1685"/>
              </a:lnSpc>
            </a:pPr>
            <a:r>
              <a:rPr lang="en-US" sz="9500">
                <a:solidFill>
                  <a:srgbClr val="9D6C53"/>
                </a:solidFill>
                <a:latin typeface="Bebas Neue"/>
              </a:rPr>
              <a:t>Overall Project description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-9525"/>
            <a:ext cx="666750" cy="10296525"/>
            <a:chOff x="0" y="0"/>
            <a:chExt cx="175605" cy="27118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5605" cy="2711842"/>
            </a:xfrm>
            <a:custGeom>
              <a:avLst/>
              <a:gdLst/>
              <a:ahLst/>
              <a:cxnLst/>
              <a:rect l="l" t="t" r="r" b="b"/>
              <a:pathLst>
                <a:path w="175605" h="2711842">
                  <a:moveTo>
                    <a:pt x="0" y="0"/>
                  </a:moveTo>
                  <a:lnTo>
                    <a:pt x="175605" y="0"/>
                  </a:lnTo>
                  <a:lnTo>
                    <a:pt x="175605" y="2711842"/>
                  </a:lnTo>
                  <a:lnTo>
                    <a:pt x="0" y="271184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A85E843C-FE01-C975-C4DA-1637BF919B5E}"/>
              </a:ext>
            </a:extLst>
          </p:cNvPr>
          <p:cNvSpPr/>
          <p:nvPr/>
        </p:nvSpPr>
        <p:spPr>
          <a:xfrm>
            <a:off x="6297239" y="2934747"/>
            <a:ext cx="5528576" cy="1678836"/>
          </a:xfrm>
          <a:prstGeom prst="flowChartTerminator">
            <a:avLst/>
          </a:prstGeom>
          <a:solidFill>
            <a:srgbClr val="9D6C53"/>
          </a:solidFill>
          <a:ln>
            <a:solidFill>
              <a:srgbClr val="9D6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60"/>
              </a:lnSpc>
            </a:pPr>
            <a:r>
              <a:rPr lang="en-US" sz="1800" dirty="0">
                <a:solidFill>
                  <a:srgbClr val="FFFFFF"/>
                </a:solidFill>
                <a:latin typeface="Poppins"/>
              </a:rPr>
              <a:t>Accelerometer monitors user motion to detect a fall (downward acceleration)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87953A33-B921-7536-504E-9EADED85E0D1}"/>
              </a:ext>
            </a:extLst>
          </p:cNvPr>
          <p:cNvSpPr/>
          <p:nvPr/>
        </p:nvSpPr>
        <p:spPr>
          <a:xfrm>
            <a:off x="6248400" y="5555576"/>
            <a:ext cx="5528576" cy="1678836"/>
          </a:xfrm>
          <a:prstGeom prst="flowChartTerminator">
            <a:avLst/>
          </a:prstGeom>
          <a:solidFill>
            <a:srgbClr val="9D6C53"/>
          </a:solidFill>
          <a:ln>
            <a:solidFill>
              <a:srgbClr val="9D6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220"/>
              </a:lnSpc>
            </a:pPr>
            <a:r>
              <a:rPr lang="en-US" sz="1800" dirty="0">
                <a:solidFill>
                  <a:srgbClr val="FFFFFF"/>
                </a:solidFill>
                <a:latin typeface="Poppins"/>
              </a:rPr>
              <a:t>If a fall is detected, the system will ask the user if the measurement is a false alarm.</a:t>
            </a: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A126156-3619-F60E-107E-91929C51B46A}"/>
              </a:ext>
            </a:extLst>
          </p:cNvPr>
          <p:cNvSpPr/>
          <p:nvPr/>
        </p:nvSpPr>
        <p:spPr>
          <a:xfrm>
            <a:off x="6297239" y="8194543"/>
            <a:ext cx="5528576" cy="1678836"/>
          </a:xfrm>
          <a:prstGeom prst="flowChartTerminator">
            <a:avLst/>
          </a:prstGeom>
          <a:solidFill>
            <a:srgbClr val="9D6C53"/>
          </a:solidFill>
          <a:ln>
            <a:solidFill>
              <a:srgbClr val="9D6C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60"/>
              </a:lnSpc>
            </a:pPr>
            <a:r>
              <a:rPr lang="en-US" sz="1800" dirty="0">
                <a:solidFill>
                  <a:srgbClr val="FFFFFF"/>
                </a:solidFill>
                <a:latin typeface="Poppins"/>
              </a:rPr>
              <a:t>If false alarm is not pressed after 5 sec, system sends an SMS to emergency until contact response is received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9140B7-4CDC-82B0-9FD1-CBAFE61D8992}"/>
              </a:ext>
            </a:extLst>
          </p:cNvPr>
          <p:cNvCxnSpPr>
            <a:cxnSpLocks/>
          </p:cNvCxnSpPr>
          <p:nvPr/>
        </p:nvCxnSpPr>
        <p:spPr>
          <a:xfrm>
            <a:off x="9061527" y="4613583"/>
            <a:ext cx="0" cy="941993"/>
          </a:xfrm>
          <a:prstGeom prst="straightConnector1">
            <a:avLst/>
          </a:prstGeom>
          <a:ln>
            <a:solidFill>
              <a:srgbClr val="9D6C5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FAC921-EF8A-1E80-86FB-885CDE865A10}"/>
              </a:ext>
            </a:extLst>
          </p:cNvPr>
          <p:cNvCxnSpPr>
            <a:cxnSpLocks/>
          </p:cNvCxnSpPr>
          <p:nvPr/>
        </p:nvCxnSpPr>
        <p:spPr>
          <a:xfrm>
            <a:off x="9054039" y="7252550"/>
            <a:ext cx="0" cy="941993"/>
          </a:xfrm>
          <a:prstGeom prst="straightConnector1">
            <a:avLst/>
          </a:prstGeom>
          <a:ln>
            <a:solidFill>
              <a:srgbClr val="9D6C53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198081" y="5421630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039803" y="1441448"/>
            <a:ext cx="11409505" cy="6803192"/>
            <a:chOff x="0" y="0"/>
            <a:chExt cx="20632486" cy="12302617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20487707" cy="12157837"/>
            </a:xfrm>
            <a:custGeom>
              <a:avLst/>
              <a:gdLst/>
              <a:ahLst/>
              <a:cxnLst/>
              <a:rect l="l" t="t" r="r" b="b"/>
              <a:pathLst>
                <a:path w="20487707" h="12157837">
                  <a:moveTo>
                    <a:pt x="0" y="0"/>
                  </a:moveTo>
                  <a:lnTo>
                    <a:pt x="20487707" y="0"/>
                  </a:lnTo>
                  <a:lnTo>
                    <a:pt x="20487707" y="12157837"/>
                  </a:lnTo>
                  <a:lnTo>
                    <a:pt x="0" y="12157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20632486" cy="12302617"/>
            </a:xfrm>
            <a:custGeom>
              <a:avLst/>
              <a:gdLst/>
              <a:ahLst/>
              <a:cxnLst/>
              <a:rect l="l" t="t" r="r" b="b"/>
              <a:pathLst>
                <a:path w="20632486" h="12302617">
                  <a:moveTo>
                    <a:pt x="20487706" y="12157837"/>
                  </a:moveTo>
                  <a:lnTo>
                    <a:pt x="20632486" y="12157837"/>
                  </a:lnTo>
                  <a:lnTo>
                    <a:pt x="20632486" y="12302617"/>
                  </a:lnTo>
                  <a:lnTo>
                    <a:pt x="20487706" y="12302617"/>
                  </a:lnTo>
                  <a:lnTo>
                    <a:pt x="20487706" y="1215783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2157838"/>
                  </a:lnTo>
                  <a:lnTo>
                    <a:pt x="0" y="12157838"/>
                  </a:lnTo>
                  <a:lnTo>
                    <a:pt x="0" y="144780"/>
                  </a:lnTo>
                  <a:close/>
                  <a:moveTo>
                    <a:pt x="0" y="12157838"/>
                  </a:moveTo>
                  <a:lnTo>
                    <a:pt x="144780" y="12157838"/>
                  </a:lnTo>
                  <a:lnTo>
                    <a:pt x="144780" y="12302617"/>
                  </a:lnTo>
                  <a:lnTo>
                    <a:pt x="0" y="12302617"/>
                  </a:lnTo>
                  <a:lnTo>
                    <a:pt x="0" y="12157837"/>
                  </a:lnTo>
                  <a:close/>
                  <a:moveTo>
                    <a:pt x="20487706" y="144780"/>
                  </a:moveTo>
                  <a:lnTo>
                    <a:pt x="20632486" y="144780"/>
                  </a:lnTo>
                  <a:lnTo>
                    <a:pt x="20632486" y="12157838"/>
                  </a:lnTo>
                  <a:lnTo>
                    <a:pt x="20487706" y="12157838"/>
                  </a:lnTo>
                  <a:lnTo>
                    <a:pt x="20487706" y="144780"/>
                  </a:lnTo>
                  <a:close/>
                  <a:moveTo>
                    <a:pt x="144780" y="12157837"/>
                  </a:moveTo>
                  <a:lnTo>
                    <a:pt x="20487706" y="12157837"/>
                  </a:lnTo>
                  <a:lnTo>
                    <a:pt x="20487706" y="12302617"/>
                  </a:lnTo>
                  <a:lnTo>
                    <a:pt x="144780" y="12302617"/>
                  </a:lnTo>
                  <a:lnTo>
                    <a:pt x="144780" y="12157837"/>
                  </a:lnTo>
                  <a:close/>
                  <a:moveTo>
                    <a:pt x="20487706" y="0"/>
                  </a:moveTo>
                  <a:lnTo>
                    <a:pt x="20632486" y="0"/>
                  </a:lnTo>
                  <a:lnTo>
                    <a:pt x="20632486" y="144780"/>
                  </a:lnTo>
                  <a:lnTo>
                    <a:pt x="20487706" y="144780"/>
                  </a:lnTo>
                  <a:lnTo>
                    <a:pt x="2048770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487706" y="0"/>
                  </a:lnTo>
                  <a:lnTo>
                    <a:pt x="2048770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366325" y="1819397"/>
            <a:ext cx="10699059" cy="6047294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889401"/>
            <a:ext cx="5594198" cy="1859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637"/>
              </a:lnSpc>
            </a:pPr>
            <a:r>
              <a:rPr lang="en-US" sz="11900">
                <a:solidFill>
                  <a:srgbClr val="9D6C53"/>
                </a:solidFill>
                <a:latin typeface="Bebas Neue"/>
              </a:rPr>
              <a:t>3d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7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704850"/>
            <a:ext cx="16954500" cy="8877300"/>
            <a:chOff x="0" y="0"/>
            <a:chExt cx="4465383" cy="23380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65383" cy="2338054"/>
            </a:xfrm>
            <a:custGeom>
              <a:avLst/>
              <a:gdLst/>
              <a:ahLst/>
              <a:cxnLst/>
              <a:rect l="l" t="t" r="r" b="b"/>
              <a:pathLst>
                <a:path w="4465383" h="2338054">
                  <a:moveTo>
                    <a:pt x="0" y="0"/>
                  </a:moveTo>
                  <a:lnTo>
                    <a:pt x="4465383" y="0"/>
                  </a:lnTo>
                  <a:lnTo>
                    <a:pt x="4465383" y="2338054"/>
                  </a:lnTo>
                  <a:lnTo>
                    <a:pt x="0" y="2338054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26492" y="4713795"/>
            <a:ext cx="10235016" cy="133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163"/>
              </a:lnSpc>
              <a:spcBef>
                <a:spcPct val="0"/>
              </a:spcBef>
            </a:pPr>
            <a:r>
              <a:rPr lang="en-US" sz="11900">
                <a:solidFill>
                  <a:srgbClr val="FFFFFF"/>
                </a:solidFill>
                <a:latin typeface="Bebas Neue"/>
              </a:rPr>
              <a:t>design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198081" y="5421630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116416" y="1019373"/>
            <a:ext cx="8781660" cy="7647343"/>
            <a:chOff x="0" y="0"/>
            <a:chExt cx="15880397" cy="13829144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5735617" cy="13684364"/>
            </a:xfrm>
            <a:custGeom>
              <a:avLst/>
              <a:gdLst/>
              <a:ahLst/>
              <a:cxnLst/>
              <a:rect l="l" t="t" r="r" b="b"/>
              <a:pathLst>
                <a:path w="15735617" h="13684364">
                  <a:moveTo>
                    <a:pt x="0" y="0"/>
                  </a:moveTo>
                  <a:lnTo>
                    <a:pt x="15735617" y="0"/>
                  </a:lnTo>
                  <a:lnTo>
                    <a:pt x="15735617" y="13684364"/>
                  </a:lnTo>
                  <a:lnTo>
                    <a:pt x="0" y="136843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880398" cy="13829145"/>
            </a:xfrm>
            <a:custGeom>
              <a:avLst/>
              <a:gdLst/>
              <a:ahLst/>
              <a:cxnLst/>
              <a:rect l="l" t="t" r="r" b="b"/>
              <a:pathLst>
                <a:path w="15880398" h="13829145">
                  <a:moveTo>
                    <a:pt x="15735618" y="13684365"/>
                  </a:moveTo>
                  <a:lnTo>
                    <a:pt x="15880398" y="13684365"/>
                  </a:lnTo>
                  <a:lnTo>
                    <a:pt x="15880398" y="13829145"/>
                  </a:lnTo>
                  <a:lnTo>
                    <a:pt x="15735618" y="13829145"/>
                  </a:lnTo>
                  <a:lnTo>
                    <a:pt x="15735618" y="1368436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684365"/>
                  </a:lnTo>
                  <a:lnTo>
                    <a:pt x="0" y="13684365"/>
                  </a:lnTo>
                  <a:lnTo>
                    <a:pt x="0" y="144780"/>
                  </a:lnTo>
                  <a:close/>
                  <a:moveTo>
                    <a:pt x="0" y="13684365"/>
                  </a:moveTo>
                  <a:lnTo>
                    <a:pt x="144780" y="13684365"/>
                  </a:lnTo>
                  <a:lnTo>
                    <a:pt x="144780" y="13829145"/>
                  </a:lnTo>
                  <a:lnTo>
                    <a:pt x="0" y="13829145"/>
                  </a:lnTo>
                  <a:lnTo>
                    <a:pt x="0" y="13684365"/>
                  </a:lnTo>
                  <a:close/>
                  <a:moveTo>
                    <a:pt x="15735618" y="144780"/>
                  </a:moveTo>
                  <a:lnTo>
                    <a:pt x="15880398" y="144780"/>
                  </a:lnTo>
                  <a:lnTo>
                    <a:pt x="15880398" y="13684365"/>
                  </a:lnTo>
                  <a:lnTo>
                    <a:pt x="15735618" y="13684365"/>
                  </a:lnTo>
                  <a:lnTo>
                    <a:pt x="15735618" y="144780"/>
                  </a:lnTo>
                  <a:close/>
                  <a:moveTo>
                    <a:pt x="144780" y="13684365"/>
                  </a:moveTo>
                  <a:lnTo>
                    <a:pt x="15735618" y="13684365"/>
                  </a:lnTo>
                  <a:lnTo>
                    <a:pt x="15735618" y="13829145"/>
                  </a:lnTo>
                  <a:lnTo>
                    <a:pt x="144780" y="13829145"/>
                  </a:lnTo>
                  <a:lnTo>
                    <a:pt x="144780" y="13684365"/>
                  </a:lnTo>
                  <a:close/>
                  <a:moveTo>
                    <a:pt x="15735618" y="0"/>
                  </a:moveTo>
                  <a:lnTo>
                    <a:pt x="15880398" y="0"/>
                  </a:lnTo>
                  <a:lnTo>
                    <a:pt x="15880398" y="144780"/>
                  </a:lnTo>
                  <a:lnTo>
                    <a:pt x="15735618" y="144780"/>
                  </a:lnTo>
                  <a:lnTo>
                    <a:pt x="1573561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5735618" y="0"/>
                  </a:lnTo>
                  <a:lnTo>
                    <a:pt x="1573561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51170" y="1454851"/>
            <a:ext cx="8086880" cy="674521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889401"/>
            <a:ext cx="5594198" cy="1859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637"/>
              </a:lnSpc>
            </a:pPr>
            <a:r>
              <a:rPr lang="en-US" sz="11900">
                <a:solidFill>
                  <a:srgbClr val="9D6C53"/>
                </a:solidFill>
                <a:latin typeface="Bebas Neue"/>
              </a:rPr>
              <a:t>FLOWCHART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304499" y="5421630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8792534" y="-1120773"/>
            <a:ext cx="5921169" cy="12528546"/>
            <a:chOff x="0" y="0"/>
            <a:chExt cx="12974372" cy="27452353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2829591" cy="27307573"/>
            </a:xfrm>
            <a:custGeom>
              <a:avLst/>
              <a:gdLst/>
              <a:ahLst/>
              <a:cxnLst/>
              <a:rect l="l" t="t" r="r" b="b"/>
              <a:pathLst>
                <a:path w="12829591" h="27307573">
                  <a:moveTo>
                    <a:pt x="0" y="0"/>
                  </a:moveTo>
                  <a:lnTo>
                    <a:pt x="12829591" y="0"/>
                  </a:lnTo>
                  <a:lnTo>
                    <a:pt x="12829591" y="27307573"/>
                  </a:lnTo>
                  <a:lnTo>
                    <a:pt x="0" y="27307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2974372" cy="27452352"/>
            </a:xfrm>
            <a:custGeom>
              <a:avLst/>
              <a:gdLst/>
              <a:ahLst/>
              <a:cxnLst/>
              <a:rect l="l" t="t" r="r" b="b"/>
              <a:pathLst>
                <a:path w="12974372" h="27452352">
                  <a:moveTo>
                    <a:pt x="12829591" y="27307573"/>
                  </a:moveTo>
                  <a:lnTo>
                    <a:pt x="12974372" y="27307573"/>
                  </a:lnTo>
                  <a:lnTo>
                    <a:pt x="12974372" y="27452352"/>
                  </a:lnTo>
                  <a:lnTo>
                    <a:pt x="12829591" y="27452352"/>
                  </a:lnTo>
                  <a:lnTo>
                    <a:pt x="12829591" y="2730757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7307573"/>
                  </a:lnTo>
                  <a:lnTo>
                    <a:pt x="0" y="27307573"/>
                  </a:lnTo>
                  <a:lnTo>
                    <a:pt x="0" y="144780"/>
                  </a:lnTo>
                  <a:close/>
                  <a:moveTo>
                    <a:pt x="0" y="27307573"/>
                  </a:moveTo>
                  <a:lnTo>
                    <a:pt x="144780" y="27307573"/>
                  </a:lnTo>
                  <a:lnTo>
                    <a:pt x="144780" y="27452352"/>
                  </a:lnTo>
                  <a:lnTo>
                    <a:pt x="0" y="27452352"/>
                  </a:lnTo>
                  <a:lnTo>
                    <a:pt x="0" y="27307573"/>
                  </a:lnTo>
                  <a:close/>
                  <a:moveTo>
                    <a:pt x="12829591" y="144780"/>
                  </a:moveTo>
                  <a:lnTo>
                    <a:pt x="12974372" y="144780"/>
                  </a:lnTo>
                  <a:lnTo>
                    <a:pt x="12974372" y="27307573"/>
                  </a:lnTo>
                  <a:lnTo>
                    <a:pt x="12829591" y="27307573"/>
                  </a:lnTo>
                  <a:lnTo>
                    <a:pt x="12829591" y="144780"/>
                  </a:lnTo>
                  <a:close/>
                  <a:moveTo>
                    <a:pt x="144780" y="27307573"/>
                  </a:moveTo>
                  <a:lnTo>
                    <a:pt x="12829592" y="27307573"/>
                  </a:lnTo>
                  <a:lnTo>
                    <a:pt x="12829592" y="27452352"/>
                  </a:lnTo>
                  <a:lnTo>
                    <a:pt x="144780" y="27452352"/>
                  </a:lnTo>
                  <a:lnTo>
                    <a:pt x="144780" y="27307573"/>
                  </a:lnTo>
                  <a:close/>
                  <a:moveTo>
                    <a:pt x="12829591" y="0"/>
                  </a:moveTo>
                  <a:lnTo>
                    <a:pt x="12974372" y="0"/>
                  </a:lnTo>
                  <a:lnTo>
                    <a:pt x="12974372" y="144780"/>
                  </a:lnTo>
                  <a:lnTo>
                    <a:pt x="12829591" y="144780"/>
                  </a:lnTo>
                  <a:lnTo>
                    <a:pt x="1282959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829592" y="0"/>
                  </a:lnTo>
                  <a:lnTo>
                    <a:pt x="12829592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05892" y="2551832"/>
            <a:ext cx="12094452" cy="518333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261170"/>
            <a:ext cx="5594198" cy="371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637"/>
              </a:lnSpc>
            </a:pPr>
            <a:r>
              <a:rPr lang="en-US" sz="11900">
                <a:solidFill>
                  <a:srgbClr val="9D6C53"/>
                </a:solidFill>
                <a:latin typeface="Bebas Neue"/>
              </a:rPr>
              <a:t>Block Diagram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198081" y="5421630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4492714" y="686036"/>
            <a:ext cx="7247404" cy="6942613"/>
            <a:chOff x="0" y="0"/>
            <a:chExt cx="15880397" cy="15212544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5735617" cy="15067765"/>
            </a:xfrm>
            <a:custGeom>
              <a:avLst/>
              <a:gdLst/>
              <a:ahLst/>
              <a:cxnLst/>
              <a:rect l="l" t="t" r="r" b="b"/>
              <a:pathLst>
                <a:path w="15735617" h="15067765">
                  <a:moveTo>
                    <a:pt x="0" y="0"/>
                  </a:moveTo>
                  <a:lnTo>
                    <a:pt x="15735617" y="0"/>
                  </a:lnTo>
                  <a:lnTo>
                    <a:pt x="15735617" y="15067765"/>
                  </a:lnTo>
                  <a:lnTo>
                    <a:pt x="0" y="15067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5880398" cy="15212544"/>
            </a:xfrm>
            <a:custGeom>
              <a:avLst/>
              <a:gdLst/>
              <a:ahLst/>
              <a:cxnLst/>
              <a:rect l="l" t="t" r="r" b="b"/>
              <a:pathLst>
                <a:path w="15880398" h="15212544">
                  <a:moveTo>
                    <a:pt x="15735618" y="15067764"/>
                  </a:moveTo>
                  <a:lnTo>
                    <a:pt x="15880398" y="15067764"/>
                  </a:lnTo>
                  <a:lnTo>
                    <a:pt x="15880398" y="15212544"/>
                  </a:lnTo>
                  <a:lnTo>
                    <a:pt x="15735618" y="15212544"/>
                  </a:lnTo>
                  <a:lnTo>
                    <a:pt x="15735618" y="1506776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5067764"/>
                  </a:lnTo>
                  <a:lnTo>
                    <a:pt x="0" y="15067764"/>
                  </a:lnTo>
                  <a:lnTo>
                    <a:pt x="0" y="144780"/>
                  </a:lnTo>
                  <a:close/>
                  <a:moveTo>
                    <a:pt x="0" y="15067764"/>
                  </a:moveTo>
                  <a:lnTo>
                    <a:pt x="144780" y="15067764"/>
                  </a:lnTo>
                  <a:lnTo>
                    <a:pt x="144780" y="15212544"/>
                  </a:lnTo>
                  <a:lnTo>
                    <a:pt x="0" y="15212544"/>
                  </a:lnTo>
                  <a:lnTo>
                    <a:pt x="0" y="15067764"/>
                  </a:lnTo>
                  <a:close/>
                  <a:moveTo>
                    <a:pt x="15735618" y="144780"/>
                  </a:moveTo>
                  <a:lnTo>
                    <a:pt x="15880398" y="144780"/>
                  </a:lnTo>
                  <a:lnTo>
                    <a:pt x="15880398" y="15067764"/>
                  </a:lnTo>
                  <a:lnTo>
                    <a:pt x="15735618" y="15067764"/>
                  </a:lnTo>
                  <a:lnTo>
                    <a:pt x="15735618" y="144780"/>
                  </a:lnTo>
                  <a:close/>
                  <a:moveTo>
                    <a:pt x="144780" y="15067764"/>
                  </a:moveTo>
                  <a:lnTo>
                    <a:pt x="15735618" y="15067764"/>
                  </a:lnTo>
                  <a:lnTo>
                    <a:pt x="15735618" y="15212544"/>
                  </a:lnTo>
                  <a:lnTo>
                    <a:pt x="144780" y="15212544"/>
                  </a:lnTo>
                  <a:lnTo>
                    <a:pt x="144780" y="15067764"/>
                  </a:lnTo>
                  <a:close/>
                  <a:moveTo>
                    <a:pt x="15735618" y="0"/>
                  </a:moveTo>
                  <a:lnTo>
                    <a:pt x="15880398" y="0"/>
                  </a:lnTo>
                  <a:lnTo>
                    <a:pt x="15880398" y="144780"/>
                  </a:lnTo>
                  <a:lnTo>
                    <a:pt x="15735618" y="144780"/>
                  </a:lnTo>
                  <a:lnTo>
                    <a:pt x="1573561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5735618" y="0"/>
                  </a:lnTo>
                  <a:lnTo>
                    <a:pt x="1573561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044108" y="686036"/>
            <a:ext cx="3316450" cy="2586391"/>
            <a:chOff x="0" y="0"/>
            <a:chExt cx="17115867" cy="13348104"/>
          </a:xfrm>
        </p:grpSpPr>
        <p:sp>
          <p:nvSpPr>
            <p:cNvPr id="11" name="Freeform 11"/>
            <p:cNvSpPr/>
            <p:nvPr/>
          </p:nvSpPr>
          <p:spPr>
            <a:xfrm>
              <a:off x="72390" y="72390"/>
              <a:ext cx="16971088" cy="13203324"/>
            </a:xfrm>
            <a:custGeom>
              <a:avLst/>
              <a:gdLst/>
              <a:ahLst/>
              <a:cxnLst/>
              <a:rect l="l" t="t" r="r" b="b"/>
              <a:pathLst>
                <a:path w="16971088" h="13203324">
                  <a:moveTo>
                    <a:pt x="0" y="0"/>
                  </a:moveTo>
                  <a:lnTo>
                    <a:pt x="16971088" y="0"/>
                  </a:lnTo>
                  <a:lnTo>
                    <a:pt x="16971088" y="13203324"/>
                  </a:lnTo>
                  <a:lnTo>
                    <a:pt x="0" y="13203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0" y="0"/>
              <a:ext cx="17115867" cy="13348105"/>
            </a:xfrm>
            <a:custGeom>
              <a:avLst/>
              <a:gdLst/>
              <a:ahLst/>
              <a:cxnLst/>
              <a:rect l="l" t="t" r="r" b="b"/>
              <a:pathLst>
                <a:path w="17115867" h="13348105">
                  <a:moveTo>
                    <a:pt x="16971087" y="13203324"/>
                  </a:moveTo>
                  <a:lnTo>
                    <a:pt x="17115867" y="13203324"/>
                  </a:lnTo>
                  <a:lnTo>
                    <a:pt x="17115867" y="13348105"/>
                  </a:lnTo>
                  <a:lnTo>
                    <a:pt x="16971087" y="13348105"/>
                  </a:lnTo>
                  <a:lnTo>
                    <a:pt x="16971087" y="1320332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203324"/>
                  </a:lnTo>
                  <a:lnTo>
                    <a:pt x="0" y="13203324"/>
                  </a:lnTo>
                  <a:lnTo>
                    <a:pt x="0" y="144780"/>
                  </a:lnTo>
                  <a:close/>
                  <a:moveTo>
                    <a:pt x="0" y="13203324"/>
                  </a:moveTo>
                  <a:lnTo>
                    <a:pt x="144780" y="13203324"/>
                  </a:lnTo>
                  <a:lnTo>
                    <a:pt x="144780" y="13348105"/>
                  </a:lnTo>
                  <a:lnTo>
                    <a:pt x="0" y="13348105"/>
                  </a:lnTo>
                  <a:lnTo>
                    <a:pt x="0" y="13203324"/>
                  </a:lnTo>
                  <a:close/>
                  <a:moveTo>
                    <a:pt x="16971087" y="144780"/>
                  </a:moveTo>
                  <a:lnTo>
                    <a:pt x="17115867" y="144780"/>
                  </a:lnTo>
                  <a:lnTo>
                    <a:pt x="17115867" y="13203324"/>
                  </a:lnTo>
                  <a:lnTo>
                    <a:pt x="16971087" y="13203324"/>
                  </a:lnTo>
                  <a:lnTo>
                    <a:pt x="16971087" y="144780"/>
                  </a:lnTo>
                  <a:close/>
                  <a:moveTo>
                    <a:pt x="144780" y="13203324"/>
                  </a:moveTo>
                  <a:lnTo>
                    <a:pt x="16971087" y="13203324"/>
                  </a:lnTo>
                  <a:lnTo>
                    <a:pt x="16971087" y="13348105"/>
                  </a:lnTo>
                  <a:lnTo>
                    <a:pt x="144780" y="13348105"/>
                  </a:lnTo>
                  <a:lnTo>
                    <a:pt x="144780" y="13203324"/>
                  </a:lnTo>
                  <a:close/>
                  <a:moveTo>
                    <a:pt x="16971087" y="0"/>
                  </a:moveTo>
                  <a:lnTo>
                    <a:pt x="17115867" y="0"/>
                  </a:lnTo>
                  <a:lnTo>
                    <a:pt x="17115867" y="144780"/>
                  </a:lnTo>
                  <a:lnTo>
                    <a:pt x="16971087" y="144780"/>
                  </a:lnTo>
                  <a:lnTo>
                    <a:pt x="1697108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971087" y="0"/>
                  </a:lnTo>
                  <a:lnTo>
                    <a:pt x="169710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14735699" y="3549788"/>
            <a:ext cx="3232242" cy="2572126"/>
            <a:chOff x="0" y="0"/>
            <a:chExt cx="17115867" cy="13620320"/>
          </a:xfrm>
        </p:grpSpPr>
        <p:sp>
          <p:nvSpPr>
            <p:cNvPr id="14" name="Freeform 14"/>
            <p:cNvSpPr/>
            <p:nvPr/>
          </p:nvSpPr>
          <p:spPr>
            <a:xfrm>
              <a:off x="72390" y="72390"/>
              <a:ext cx="16971088" cy="13475540"/>
            </a:xfrm>
            <a:custGeom>
              <a:avLst/>
              <a:gdLst/>
              <a:ahLst/>
              <a:cxnLst/>
              <a:rect l="l" t="t" r="r" b="b"/>
              <a:pathLst>
                <a:path w="16971088" h="13475540">
                  <a:moveTo>
                    <a:pt x="0" y="0"/>
                  </a:moveTo>
                  <a:lnTo>
                    <a:pt x="16971088" y="0"/>
                  </a:lnTo>
                  <a:lnTo>
                    <a:pt x="16971088" y="13475540"/>
                  </a:lnTo>
                  <a:lnTo>
                    <a:pt x="0" y="134755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7115867" cy="13620321"/>
            </a:xfrm>
            <a:custGeom>
              <a:avLst/>
              <a:gdLst/>
              <a:ahLst/>
              <a:cxnLst/>
              <a:rect l="l" t="t" r="r" b="b"/>
              <a:pathLst>
                <a:path w="17115867" h="13620321">
                  <a:moveTo>
                    <a:pt x="16971087" y="13475540"/>
                  </a:moveTo>
                  <a:lnTo>
                    <a:pt x="17115867" y="13475540"/>
                  </a:lnTo>
                  <a:lnTo>
                    <a:pt x="17115867" y="13620321"/>
                  </a:lnTo>
                  <a:lnTo>
                    <a:pt x="16971087" y="13620321"/>
                  </a:lnTo>
                  <a:lnTo>
                    <a:pt x="16971087" y="1347554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3475540"/>
                  </a:lnTo>
                  <a:lnTo>
                    <a:pt x="0" y="13475540"/>
                  </a:lnTo>
                  <a:lnTo>
                    <a:pt x="0" y="144780"/>
                  </a:lnTo>
                  <a:close/>
                  <a:moveTo>
                    <a:pt x="0" y="13475540"/>
                  </a:moveTo>
                  <a:lnTo>
                    <a:pt x="144780" y="13475540"/>
                  </a:lnTo>
                  <a:lnTo>
                    <a:pt x="144780" y="13620321"/>
                  </a:lnTo>
                  <a:lnTo>
                    <a:pt x="0" y="13620321"/>
                  </a:lnTo>
                  <a:lnTo>
                    <a:pt x="0" y="13475540"/>
                  </a:lnTo>
                  <a:close/>
                  <a:moveTo>
                    <a:pt x="16971087" y="144780"/>
                  </a:moveTo>
                  <a:lnTo>
                    <a:pt x="17115867" y="144780"/>
                  </a:lnTo>
                  <a:lnTo>
                    <a:pt x="17115867" y="13475540"/>
                  </a:lnTo>
                  <a:lnTo>
                    <a:pt x="16971087" y="13475540"/>
                  </a:lnTo>
                  <a:lnTo>
                    <a:pt x="16971087" y="144780"/>
                  </a:lnTo>
                  <a:close/>
                  <a:moveTo>
                    <a:pt x="144780" y="13475540"/>
                  </a:moveTo>
                  <a:lnTo>
                    <a:pt x="16971087" y="13475540"/>
                  </a:lnTo>
                  <a:lnTo>
                    <a:pt x="16971087" y="13620321"/>
                  </a:lnTo>
                  <a:lnTo>
                    <a:pt x="144780" y="13620321"/>
                  </a:lnTo>
                  <a:lnTo>
                    <a:pt x="144780" y="13475540"/>
                  </a:lnTo>
                  <a:close/>
                  <a:moveTo>
                    <a:pt x="16971087" y="0"/>
                  </a:moveTo>
                  <a:lnTo>
                    <a:pt x="17115867" y="0"/>
                  </a:lnTo>
                  <a:lnTo>
                    <a:pt x="17115867" y="144780"/>
                  </a:lnTo>
                  <a:lnTo>
                    <a:pt x="16971087" y="144780"/>
                  </a:lnTo>
                  <a:lnTo>
                    <a:pt x="1697108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971087" y="0"/>
                  </a:lnTo>
                  <a:lnTo>
                    <a:pt x="1697108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2141449" y="6399276"/>
            <a:ext cx="4210371" cy="2471678"/>
            <a:chOff x="0" y="0"/>
            <a:chExt cx="16436225" cy="9648807"/>
          </a:xfrm>
        </p:grpSpPr>
        <p:sp>
          <p:nvSpPr>
            <p:cNvPr id="17" name="Freeform 17"/>
            <p:cNvSpPr/>
            <p:nvPr/>
          </p:nvSpPr>
          <p:spPr>
            <a:xfrm>
              <a:off x="72390" y="72390"/>
              <a:ext cx="16291445" cy="9504027"/>
            </a:xfrm>
            <a:custGeom>
              <a:avLst/>
              <a:gdLst/>
              <a:ahLst/>
              <a:cxnLst/>
              <a:rect l="l" t="t" r="r" b="b"/>
              <a:pathLst>
                <a:path w="16291445" h="9504027">
                  <a:moveTo>
                    <a:pt x="0" y="0"/>
                  </a:moveTo>
                  <a:lnTo>
                    <a:pt x="16291445" y="0"/>
                  </a:lnTo>
                  <a:lnTo>
                    <a:pt x="16291445" y="9504027"/>
                  </a:lnTo>
                  <a:lnTo>
                    <a:pt x="0" y="95040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0" y="0"/>
              <a:ext cx="16436225" cy="9648807"/>
            </a:xfrm>
            <a:custGeom>
              <a:avLst/>
              <a:gdLst/>
              <a:ahLst/>
              <a:cxnLst/>
              <a:rect l="l" t="t" r="r" b="b"/>
              <a:pathLst>
                <a:path w="16436225" h="9648807">
                  <a:moveTo>
                    <a:pt x="16291444" y="9504027"/>
                  </a:moveTo>
                  <a:lnTo>
                    <a:pt x="16436225" y="9504027"/>
                  </a:lnTo>
                  <a:lnTo>
                    <a:pt x="16436225" y="9648807"/>
                  </a:lnTo>
                  <a:lnTo>
                    <a:pt x="16291444" y="9648807"/>
                  </a:lnTo>
                  <a:lnTo>
                    <a:pt x="16291444" y="950402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9504027"/>
                  </a:lnTo>
                  <a:lnTo>
                    <a:pt x="0" y="9504027"/>
                  </a:lnTo>
                  <a:lnTo>
                    <a:pt x="0" y="144780"/>
                  </a:lnTo>
                  <a:close/>
                  <a:moveTo>
                    <a:pt x="0" y="9504027"/>
                  </a:moveTo>
                  <a:lnTo>
                    <a:pt x="144780" y="9504027"/>
                  </a:lnTo>
                  <a:lnTo>
                    <a:pt x="144780" y="9648807"/>
                  </a:lnTo>
                  <a:lnTo>
                    <a:pt x="0" y="9648807"/>
                  </a:lnTo>
                  <a:lnTo>
                    <a:pt x="0" y="9504027"/>
                  </a:lnTo>
                  <a:close/>
                  <a:moveTo>
                    <a:pt x="16291444" y="144780"/>
                  </a:moveTo>
                  <a:lnTo>
                    <a:pt x="16436225" y="144780"/>
                  </a:lnTo>
                  <a:lnTo>
                    <a:pt x="16436225" y="9504027"/>
                  </a:lnTo>
                  <a:lnTo>
                    <a:pt x="16291444" y="9504027"/>
                  </a:lnTo>
                  <a:lnTo>
                    <a:pt x="16291444" y="144780"/>
                  </a:lnTo>
                  <a:close/>
                  <a:moveTo>
                    <a:pt x="144780" y="9504027"/>
                  </a:moveTo>
                  <a:lnTo>
                    <a:pt x="16291446" y="9504027"/>
                  </a:lnTo>
                  <a:lnTo>
                    <a:pt x="16291446" y="9648807"/>
                  </a:lnTo>
                  <a:lnTo>
                    <a:pt x="144780" y="9648807"/>
                  </a:lnTo>
                  <a:lnTo>
                    <a:pt x="144780" y="9504027"/>
                  </a:lnTo>
                  <a:close/>
                  <a:moveTo>
                    <a:pt x="16291444" y="0"/>
                  </a:moveTo>
                  <a:lnTo>
                    <a:pt x="16436225" y="0"/>
                  </a:lnTo>
                  <a:lnTo>
                    <a:pt x="16436225" y="144780"/>
                  </a:lnTo>
                  <a:lnTo>
                    <a:pt x="16291444" y="144780"/>
                  </a:lnTo>
                  <a:lnTo>
                    <a:pt x="1629144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6291446" y="0"/>
                  </a:lnTo>
                  <a:lnTo>
                    <a:pt x="1629144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141449" y="804389"/>
            <a:ext cx="3121769" cy="2356481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860814" y="3683713"/>
            <a:ext cx="2964368" cy="2315412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277890" y="6555015"/>
            <a:ext cx="3946498" cy="219514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86255" y="1028700"/>
            <a:ext cx="6660323" cy="6246166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218927" y="3261170"/>
            <a:ext cx="5594198" cy="3717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637"/>
              </a:lnSpc>
            </a:pPr>
            <a:r>
              <a:rPr lang="en-US" sz="11900">
                <a:solidFill>
                  <a:srgbClr val="9D6C53"/>
                </a:solidFill>
                <a:latin typeface="Bebas Neue"/>
              </a:rPr>
              <a:t>State Diagram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6198081" y="5421630"/>
            <a:ext cx="3836670" cy="3836670"/>
            <a:chOff x="0" y="0"/>
            <a:chExt cx="2787650" cy="27876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87650" cy="2787650"/>
            </a:xfrm>
            <a:custGeom>
              <a:avLst/>
              <a:gdLst/>
              <a:ahLst/>
              <a:cxnLst/>
              <a:rect l="l" t="t" r="r" b="b"/>
              <a:pathLst>
                <a:path w="2787650" h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490803" y="506017"/>
            <a:ext cx="8391568" cy="8860948"/>
            <a:chOff x="0" y="0"/>
            <a:chExt cx="18387472" cy="19415970"/>
          </a:xfrm>
        </p:grpSpPr>
        <p:sp>
          <p:nvSpPr>
            <p:cNvPr id="5" name="Freeform 5"/>
            <p:cNvSpPr/>
            <p:nvPr/>
          </p:nvSpPr>
          <p:spPr>
            <a:xfrm>
              <a:off x="72390" y="72390"/>
              <a:ext cx="18242692" cy="19271191"/>
            </a:xfrm>
            <a:custGeom>
              <a:avLst/>
              <a:gdLst/>
              <a:ahLst/>
              <a:cxnLst/>
              <a:rect l="l" t="t" r="r" b="b"/>
              <a:pathLst>
                <a:path w="18242692" h="19271191">
                  <a:moveTo>
                    <a:pt x="0" y="0"/>
                  </a:moveTo>
                  <a:lnTo>
                    <a:pt x="18242692" y="0"/>
                  </a:lnTo>
                  <a:lnTo>
                    <a:pt x="18242692" y="19271191"/>
                  </a:lnTo>
                  <a:lnTo>
                    <a:pt x="0" y="192711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18387473" cy="19415970"/>
            </a:xfrm>
            <a:custGeom>
              <a:avLst/>
              <a:gdLst/>
              <a:ahLst/>
              <a:cxnLst/>
              <a:rect l="l" t="t" r="r" b="b"/>
              <a:pathLst>
                <a:path w="18387473" h="19415970">
                  <a:moveTo>
                    <a:pt x="18242693" y="19271190"/>
                  </a:moveTo>
                  <a:lnTo>
                    <a:pt x="18387473" y="19271190"/>
                  </a:lnTo>
                  <a:lnTo>
                    <a:pt x="18387473" y="19415970"/>
                  </a:lnTo>
                  <a:lnTo>
                    <a:pt x="18242693" y="19415970"/>
                  </a:lnTo>
                  <a:lnTo>
                    <a:pt x="18242693" y="1927119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271190"/>
                  </a:lnTo>
                  <a:lnTo>
                    <a:pt x="0" y="19271190"/>
                  </a:lnTo>
                  <a:lnTo>
                    <a:pt x="0" y="144780"/>
                  </a:lnTo>
                  <a:close/>
                  <a:moveTo>
                    <a:pt x="0" y="19271190"/>
                  </a:moveTo>
                  <a:lnTo>
                    <a:pt x="144780" y="19271190"/>
                  </a:lnTo>
                  <a:lnTo>
                    <a:pt x="144780" y="19415970"/>
                  </a:lnTo>
                  <a:lnTo>
                    <a:pt x="0" y="19415970"/>
                  </a:lnTo>
                  <a:lnTo>
                    <a:pt x="0" y="19271190"/>
                  </a:lnTo>
                  <a:close/>
                  <a:moveTo>
                    <a:pt x="18242693" y="144780"/>
                  </a:moveTo>
                  <a:lnTo>
                    <a:pt x="18387473" y="144780"/>
                  </a:lnTo>
                  <a:lnTo>
                    <a:pt x="18387473" y="19271190"/>
                  </a:lnTo>
                  <a:lnTo>
                    <a:pt x="18242693" y="19271190"/>
                  </a:lnTo>
                  <a:lnTo>
                    <a:pt x="18242693" y="144780"/>
                  </a:lnTo>
                  <a:close/>
                  <a:moveTo>
                    <a:pt x="144780" y="19271190"/>
                  </a:moveTo>
                  <a:lnTo>
                    <a:pt x="18242693" y="19271190"/>
                  </a:lnTo>
                  <a:lnTo>
                    <a:pt x="18242693" y="19415970"/>
                  </a:lnTo>
                  <a:lnTo>
                    <a:pt x="144780" y="19415970"/>
                  </a:lnTo>
                  <a:lnTo>
                    <a:pt x="144780" y="19271190"/>
                  </a:lnTo>
                  <a:close/>
                  <a:moveTo>
                    <a:pt x="18242693" y="0"/>
                  </a:moveTo>
                  <a:lnTo>
                    <a:pt x="18387473" y="0"/>
                  </a:lnTo>
                  <a:lnTo>
                    <a:pt x="18387473" y="144780"/>
                  </a:lnTo>
                  <a:lnTo>
                    <a:pt x="18242693" y="144780"/>
                  </a:lnTo>
                  <a:lnTo>
                    <a:pt x="182426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8242693" y="0"/>
                  </a:lnTo>
                  <a:lnTo>
                    <a:pt x="182426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0" y="9582150"/>
            <a:ext cx="18288000" cy="704850"/>
            <a:chOff x="0" y="0"/>
            <a:chExt cx="4816593" cy="1856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85640"/>
            </a:xfrm>
            <a:custGeom>
              <a:avLst/>
              <a:gdLst/>
              <a:ahLst/>
              <a:cxnLst/>
              <a:rect l="l" t="t" r="r" b="b"/>
              <a:pathLst>
                <a:path w="4816592" h="185640">
                  <a:moveTo>
                    <a:pt x="0" y="0"/>
                  </a:moveTo>
                  <a:lnTo>
                    <a:pt x="4816592" y="0"/>
                  </a:lnTo>
                  <a:lnTo>
                    <a:pt x="4816592" y="185640"/>
                  </a:lnTo>
                  <a:lnTo>
                    <a:pt x="0" y="18564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812800" cy="8794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867732" y="1844620"/>
            <a:ext cx="7637711" cy="618374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74476" y="3283839"/>
            <a:ext cx="8493256" cy="1859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4637"/>
              </a:lnSpc>
            </a:pPr>
            <a:r>
              <a:rPr lang="en-US" sz="11900">
                <a:solidFill>
                  <a:srgbClr val="9D6C53"/>
                </a:solidFill>
                <a:latin typeface="Bebas Neue"/>
              </a:rPr>
              <a:t>State machine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72F3B46224143B8CD26E338C72912" ma:contentTypeVersion="8" ma:contentTypeDescription="Create a new document." ma:contentTypeScope="" ma:versionID="a747ff42db883a071f74f999ec65fb4f">
  <xsd:schema xmlns:xsd="http://www.w3.org/2001/XMLSchema" xmlns:xs="http://www.w3.org/2001/XMLSchema" xmlns:p="http://schemas.microsoft.com/office/2006/metadata/properties" xmlns:ns3="4096cd4b-da9f-442a-815f-a35e4889907e" xmlns:ns4="ca35c3f6-d0f1-4c46-84b2-a93c4fe76a2a" targetNamespace="http://schemas.microsoft.com/office/2006/metadata/properties" ma:root="true" ma:fieldsID="c8af3e31b865a568bf94f1aef1e79ae0" ns3:_="" ns4:_="">
    <xsd:import namespace="4096cd4b-da9f-442a-815f-a35e4889907e"/>
    <xsd:import namespace="ca35c3f6-d0f1-4c46-84b2-a93c4fe76a2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96cd4b-da9f-442a-815f-a35e488990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35c3f6-d0f1-4c46-84b2-a93c4fe76a2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96cd4b-da9f-442a-815f-a35e488990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017A3-269B-447B-B661-C816F8789B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96cd4b-da9f-442a-815f-a35e4889907e"/>
    <ds:schemaRef ds:uri="ca35c3f6-d0f1-4c46-84b2-a93c4fe76a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472C3B-1F73-42A7-A3C8-B164104DDA63}">
  <ds:schemaRefs>
    <ds:schemaRef ds:uri="http://purl.org/dc/elements/1.1/"/>
    <ds:schemaRef ds:uri="http://purl.org/dc/terms/"/>
    <ds:schemaRef ds:uri="http://www.w3.org/XML/1998/namespace"/>
    <ds:schemaRef ds:uri="4096cd4b-da9f-442a-815f-a35e4889907e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ca35c3f6-d0f1-4c46-84b2-a93c4fe76a2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92C3C21-464D-4F79-9049-6C48960E30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292</Words>
  <Application>Microsoft Office PowerPoint</Application>
  <PresentationFormat>Custom</PresentationFormat>
  <Paragraphs>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Bebas Neue</vt:lpstr>
      <vt:lpstr>Bebas Neue Bold</vt:lpstr>
      <vt:lpstr>Calibri</vt:lpstr>
      <vt:lpstr>Canva Sans</vt:lpstr>
      <vt:lpstr>Canva Sans Bold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deliverable3_ppt</dc:title>
  <dc:creator>H4n1J445k3l41n3n</dc:creator>
  <cp:lastModifiedBy>Mohamed Fareq Malek</cp:lastModifiedBy>
  <cp:revision>5</cp:revision>
  <dcterms:created xsi:type="dcterms:W3CDTF">2006-08-16T00:00:00Z</dcterms:created>
  <dcterms:modified xsi:type="dcterms:W3CDTF">2024-03-04T18:23:52Z</dcterms:modified>
  <dc:identifier>DAFcZXgvM1w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0x010100CA572F3B46224143B8CD26E338C72912</vt:lpwstr>
  </property>
</Properties>
</file>