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7" r:id="rId4"/>
    <p:sldId id="268" r:id="rId5"/>
    <p:sldId id="258" r:id="rId6"/>
    <p:sldId id="259" r:id="rId7"/>
    <p:sldId id="260" r:id="rId8"/>
    <p:sldId id="261" r:id="rId9"/>
    <p:sldId id="262" r:id="rId10"/>
    <p:sldId id="263" r:id="rId11"/>
    <p:sldId id="264" r:id="rId12"/>
    <p:sldId id="265" r:id="rId13"/>
    <p:sldId id="266"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2974"/>
    <p:restoredTop sz="96405"/>
  </p:normalViewPr>
  <p:slideViewPr>
    <p:cSldViewPr snapToGrid="0" snapToObjects="1">
      <p:cViewPr varScale="1">
        <p:scale>
          <a:sx n="121" d="100"/>
          <a:sy n="121" d="100"/>
        </p:scale>
        <p:origin x="200" y="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1/28/21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1/28/21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1/28/21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1/28/21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1/28/21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1/28/21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1/28/21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1/28/21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1/28/21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1/28/21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1/28/21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1/28/21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1/28/21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24B80-AE6F-0C47-9384-FC5718F7C3BE}"/>
              </a:ext>
            </a:extLst>
          </p:cNvPr>
          <p:cNvSpPr>
            <a:spLocks noGrp="1"/>
          </p:cNvSpPr>
          <p:nvPr>
            <p:ph type="ctrTitle"/>
          </p:nvPr>
        </p:nvSpPr>
        <p:spPr/>
        <p:txBody>
          <a:bodyPr/>
          <a:lstStyle/>
          <a:p>
            <a:r>
              <a:rPr lang="en-US" dirty="0"/>
              <a:t>ECTE250 Project</a:t>
            </a:r>
          </a:p>
        </p:txBody>
      </p:sp>
      <p:sp>
        <p:nvSpPr>
          <p:cNvPr id="3" name="Subtitle 2">
            <a:extLst>
              <a:ext uri="{FF2B5EF4-FFF2-40B4-BE49-F238E27FC236}">
                <a16:creationId xmlns:a16="http://schemas.microsoft.com/office/drawing/2014/main" id="{84B96739-45CA-4843-BF10-C9A971325178}"/>
              </a:ext>
            </a:extLst>
          </p:cNvPr>
          <p:cNvSpPr>
            <a:spLocks noGrp="1"/>
          </p:cNvSpPr>
          <p:nvPr>
            <p:ph type="subTitle" idx="1"/>
          </p:nvPr>
        </p:nvSpPr>
        <p:spPr/>
        <p:txBody>
          <a:bodyPr/>
          <a:lstStyle/>
          <a:p>
            <a:r>
              <a:rPr lang="en-US" dirty="0"/>
              <a:t>Group b</a:t>
            </a:r>
          </a:p>
        </p:txBody>
      </p:sp>
    </p:spTree>
    <p:extLst>
      <p:ext uri="{BB962C8B-B14F-4D97-AF65-F5344CB8AC3E}">
        <p14:creationId xmlns:p14="http://schemas.microsoft.com/office/powerpoint/2010/main" val="21086649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D561A-7169-1F49-A578-160A9AA5D15F}"/>
              </a:ext>
            </a:extLst>
          </p:cNvPr>
          <p:cNvSpPr>
            <a:spLocks noGrp="1"/>
          </p:cNvSpPr>
          <p:nvPr>
            <p:ph type="title"/>
          </p:nvPr>
        </p:nvSpPr>
        <p:spPr/>
        <p:txBody>
          <a:bodyPr/>
          <a:lstStyle/>
          <a:p>
            <a:r>
              <a:rPr lang="en-US" dirty="0"/>
              <a:t>Who could benefit?</a:t>
            </a:r>
          </a:p>
        </p:txBody>
      </p:sp>
      <p:sp>
        <p:nvSpPr>
          <p:cNvPr id="3" name="Content Placeholder 2">
            <a:extLst>
              <a:ext uri="{FF2B5EF4-FFF2-40B4-BE49-F238E27FC236}">
                <a16:creationId xmlns:a16="http://schemas.microsoft.com/office/drawing/2014/main" id="{F7BC7644-5BF8-C746-9175-12B768C0B755}"/>
              </a:ext>
            </a:extLst>
          </p:cNvPr>
          <p:cNvSpPr>
            <a:spLocks noGrp="1"/>
          </p:cNvSpPr>
          <p:nvPr>
            <p:ph idx="1"/>
          </p:nvPr>
        </p:nvSpPr>
        <p:spPr/>
        <p:txBody>
          <a:bodyPr/>
          <a:lstStyle/>
          <a:p>
            <a:r>
              <a:rPr lang="en-US" dirty="0"/>
              <a:t>Variety of companies could benefit from this technology (Globally speaking)</a:t>
            </a:r>
          </a:p>
          <a:p>
            <a:r>
              <a:rPr lang="en-US" dirty="0"/>
              <a:t>This technology has infinite applications from </a:t>
            </a:r>
            <a:r>
              <a:rPr lang="en-US" dirty="0" err="1"/>
              <a:t>Emmar</a:t>
            </a:r>
            <a:r>
              <a:rPr lang="en-US" dirty="0"/>
              <a:t> to </a:t>
            </a:r>
            <a:r>
              <a:rPr lang="en-US" dirty="0" err="1"/>
              <a:t>Damac</a:t>
            </a:r>
            <a:r>
              <a:rPr lang="en-US" dirty="0"/>
              <a:t> to RTA. The applications truly are endless and it stands to be said that once implemented the values will be reaped accordingly.</a:t>
            </a:r>
          </a:p>
          <a:p>
            <a:r>
              <a:rPr lang="en-US" dirty="0"/>
              <a:t>Especially when you really focus on the “Green Energy” aspect of it all, that is a theme that we as the people of earth are collectively striving towards</a:t>
            </a:r>
          </a:p>
        </p:txBody>
      </p:sp>
    </p:spTree>
    <p:extLst>
      <p:ext uri="{BB962C8B-B14F-4D97-AF65-F5344CB8AC3E}">
        <p14:creationId xmlns:p14="http://schemas.microsoft.com/office/powerpoint/2010/main" val="556690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6E077-87B4-D94D-B4D9-8E18C49DB8D5}"/>
              </a:ext>
            </a:extLst>
          </p:cNvPr>
          <p:cNvSpPr>
            <a:spLocks noGrp="1"/>
          </p:cNvSpPr>
          <p:nvPr>
            <p:ph type="title"/>
          </p:nvPr>
        </p:nvSpPr>
        <p:spPr/>
        <p:txBody>
          <a:bodyPr/>
          <a:lstStyle/>
          <a:p>
            <a:r>
              <a:rPr lang="en-US" dirty="0"/>
              <a:t>Estimated Labor Costs</a:t>
            </a:r>
          </a:p>
        </p:txBody>
      </p:sp>
      <p:graphicFrame>
        <p:nvGraphicFramePr>
          <p:cNvPr id="4" name="Table 4">
            <a:extLst>
              <a:ext uri="{FF2B5EF4-FFF2-40B4-BE49-F238E27FC236}">
                <a16:creationId xmlns:a16="http://schemas.microsoft.com/office/drawing/2014/main" id="{30BDC4B6-48A7-C54F-83F9-A21AB6470D44}"/>
              </a:ext>
            </a:extLst>
          </p:cNvPr>
          <p:cNvGraphicFramePr>
            <a:graphicFrameLocks noGrp="1"/>
          </p:cNvGraphicFramePr>
          <p:nvPr>
            <p:ph idx="1"/>
            <p:extLst>
              <p:ext uri="{D42A27DB-BD31-4B8C-83A1-F6EECF244321}">
                <p14:modId xmlns:p14="http://schemas.microsoft.com/office/powerpoint/2010/main" val="3385532889"/>
              </p:ext>
            </p:extLst>
          </p:nvPr>
        </p:nvGraphicFramePr>
        <p:xfrm>
          <a:off x="1103313" y="2052638"/>
          <a:ext cx="8947149" cy="3708400"/>
        </p:xfrm>
        <a:graphic>
          <a:graphicData uri="http://schemas.openxmlformats.org/drawingml/2006/table">
            <a:tbl>
              <a:tblPr firstRow="1" bandRow="1">
                <a:tableStyleId>{5C22544A-7EE6-4342-B048-85BDC9FD1C3A}</a:tableStyleId>
              </a:tblPr>
              <a:tblGrid>
                <a:gridCol w="2982383">
                  <a:extLst>
                    <a:ext uri="{9D8B030D-6E8A-4147-A177-3AD203B41FA5}">
                      <a16:colId xmlns:a16="http://schemas.microsoft.com/office/drawing/2014/main" val="3548022170"/>
                    </a:ext>
                  </a:extLst>
                </a:gridCol>
                <a:gridCol w="2982383">
                  <a:extLst>
                    <a:ext uri="{9D8B030D-6E8A-4147-A177-3AD203B41FA5}">
                      <a16:colId xmlns:a16="http://schemas.microsoft.com/office/drawing/2014/main" val="42025918"/>
                    </a:ext>
                  </a:extLst>
                </a:gridCol>
                <a:gridCol w="2982383">
                  <a:extLst>
                    <a:ext uri="{9D8B030D-6E8A-4147-A177-3AD203B41FA5}">
                      <a16:colId xmlns:a16="http://schemas.microsoft.com/office/drawing/2014/main" val="1244159214"/>
                    </a:ext>
                  </a:extLst>
                </a:gridCol>
              </a:tblGrid>
              <a:tr h="370840">
                <a:tc>
                  <a:txBody>
                    <a:bodyPr/>
                    <a:lstStyle/>
                    <a:p>
                      <a:r>
                        <a:rPr lang="en-US" dirty="0"/>
                        <a:t>Deliverable</a:t>
                      </a:r>
                    </a:p>
                  </a:txBody>
                  <a:tcPr/>
                </a:tc>
                <a:tc>
                  <a:txBody>
                    <a:bodyPr/>
                    <a:lstStyle/>
                    <a:p>
                      <a:r>
                        <a:rPr lang="en-US" dirty="0"/>
                        <a:t>Hours</a:t>
                      </a:r>
                    </a:p>
                  </a:txBody>
                  <a:tcPr/>
                </a:tc>
                <a:tc>
                  <a:txBody>
                    <a:bodyPr/>
                    <a:lstStyle/>
                    <a:p>
                      <a:r>
                        <a:rPr lang="en-US" dirty="0"/>
                        <a:t>Cost</a:t>
                      </a:r>
                    </a:p>
                  </a:txBody>
                  <a:tcPr/>
                </a:tc>
                <a:extLst>
                  <a:ext uri="{0D108BD9-81ED-4DB2-BD59-A6C34878D82A}">
                    <a16:rowId xmlns:a16="http://schemas.microsoft.com/office/drawing/2014/main" val="3528186624"/>
                  </a:ext>
                </a:extLst>
              </a:tr>
              <a:tr h="370840">
                <a:tc>
                  <a:txBody>
                    <a:bodyPr/>
                    <a:lstStyle/>
                    <a:p>
                      <a:r>
                        <a:rPr lang="en-US" dirty="0"/>
                        <a:t>1</a:t>
                      </a:r>
                    </a:p>
                  </a:txBody>
                  <a:tcPr/>
                </a:tc>
                <a:tc>
                  <a:txBody>
                    <a:bodyPr/>
                    <a:lstStyle/>
                    <a:p>
                      <a:r>
                        <a:rPr lang="en-US" dirty="0"/>
                        <a:t>5</a:t>
                      </a:r>
                    </a:p>
                  </a:txBody>
                  <a:tcPr/>
                </a:tc>
                <a:tc>
                  <a:txBody>
                    <a:bodyPr/>
                    <a:lstStyle/>
                    <a:p>
                      <a:r>
                        <a:rPr lang="en-US" dirty="0"/>
                        <a:t>1500</a:t>
                      </a:r>
                    </a:p>
                  </a:txBody>
                  <a:tcPr/>
                </a:tc>
                <a:extLst>
                  <a:ext uri="{0D108BD9-81ED-4DB2-BD59-A6C34878D82A}">
                    <a16:rowId xmlns:a16="http://schemas.microsoft.com/office/drawing/2014/main" val="1000527399"/>
                  </a:ext>
                </a:extLst>
              </a:tr>
              <a:tr h="370840">
                <a:tc>
                  <a:txBody>
                    <a:bodyPr/>
                    <a:lstStyle/>
                    <a:p>
                      <a:r>
                        <a:rPr lang="en-US" dirty="0"/>
                        <a:t>2</a:t>
                      </a:r>
                    </a:p>
                  </a:txBody>
                  <a:tcPr/>
                </a:tc>
                <a:tc>
                  <a:txBody>
                    <a:bodyPr/>
                    <a:lstStyle/>
                    <a:p>
                      <a:r>
                        <a:rPr lang="en-US" dirty="0"/>
                        <a:t>10</a:t>
                      </a:r>
                    </a:p>
                  </a:txBody>
                  <a:tcPr/>
                </a:tc>
                <a:tc>
                  <a:txBody>
                    <a:bodyPr/>
                    <a:lstStyle/>
                    <a:p>
                      <a:r>
                        <a:rPr lang="en-US" dirty="0"/>
                        <a:t>3000</a:t>
                      </a:r>
                    </a:p>
                  </a:txBody>
                  <a:tcPr/>
                </a:tc>
                <a:extLst>
                  <a:ext uri="{0D108BD9-81ED-4DB2-BD59-A6C34878D82A}">
                    <a16:rowId xmlns:a16="http://schemas.microsoft.com/office/drawing/2014/main" val="2523867214"/>
                  </a:ext>
                </a:extLst>
              </a:tr>
              <a:tr h="370840">
                <a:tc>
                  <a:txBody>
                    <a:bodyPr/>
                    <a:lstStyle/>
                    <a:p>
                      <a:r>
                        <a:rPr lang="en-US" dirty="0"/>
                        <a:t>3</a:t>
                      </a:r>
                    </a:p>
                  </a:txBody>
                  <a:tcPr/>
                </a:tc>
                <a:tc>
                  <a:txBody>
                    <a:bodyPr/>
                    <a:lstStyle/>
                    <a:p>
                      <a:r>
                        <a:rPr lang="en-US" dirty="0"/>
                        <a:t>4</a:t>
                      </a:r>
                    </a:p>
                  </a:txBody>
                  <a:tcPr/>
                </a:tc>
                <a:tc>
                  <a:txBody>
                    <a:bodyPr/>
                    <a:lstStyle/>
                    <a:p>
                      <a:r>
                        <a:rPr lang="en-US" dirty="0"/>
                        <a:t>1200</a:t>
                      </a:r>
                    </a:p>
                  </a:txBody>
                  <a:tcPr/>
                </a:tc>
                <a:extLst>
                  <a:ext uri="{0D108BD9-81ED-4DB2-BD59-A6C34878D82A}">
                    <a16:rowId xmlns:a16="http://schemas.microsoft.com/office/drawing/2014/main" val="993987391"/>
                  </a:ext>
                </a:extLst>
              </a:tr>
              <a:tr h="370840">
                <a:tc>
                  <a:txBody>
                    <a:bodyPr/>
                    <a:lstStyle/>
                    <a:p>
                      <a:r>
                        <a:rPr lang="en-US" dirty="0"/>
                        <a:t>4</a:t>
                      </a:r>
                    </a:p>
                  </a:txBody>
                  <a:tcPr/>
                </a:tc>
                <a:tc>
                  <a:txBody>
                    <a:bodyPr/>
                    <a:lstStyle/>
                    <a:p>
                      <a:r>
                        <a:rPr lang="en-US" dirty="0"/>
                        <a:t>6</a:t>
                      </a:r>
                    </a:p>
                  </a:txBody>
                  <a:tcPr/>
                </a:tc>
                <a:tc>
                  <a:txBody>
                    <a:bodyPr/>
                    <a:lstStyle/>
                    <a:p>
                      <a:r>
                        <a:rPr lang="en-US" dirty="0"/>
                        <a:t>1800</a:t>
                      </a:r>
                    </a:p>
                  </a:txBody>
                  <a:tcPr/>
                </a:tc>
                <a:extLst>
                  <a:ext uri="{0D108BD9-81ED-4DB2-BD59-A6C34878D82A}">
                    <a16:rowId xmlns:a16="http://schemas.microsoft.com/office/drawing/2014/main" val="4019466793"/>
                  </a:ext>
                </a:extLst>
              </a:tr>
              <a:tr h="370840">
                <a:tc>
                  <a:txBody>
                    <a:bodyPr/>
                    <a:lstStyle/>
                    <a:p>
                      <a:r>
                        <a:rPr lang="en-US" dirty="0"/>
                        <a:t>5</a:t>
                      </a:r>
                    </a:p>
                  </a:txBody>
                  <a:tcPr/>
                </a:tc>
                <a:tc>
                  <a:txBody>
                    <a:bodyPr/>
                    <a:lstStyle/>
                    <a:p>
                      <a:r>
                        <a:rPr lang="en-US" dirty="0"/>
                        <a:t>20</a:t>
                      </a:r>
                    </a:p>
                  </a:txBody>
                  <a:tcPr/>
                </a:tc>
                <a:tc>
                  <a:txBody>
                    <a:bodyPr/>
                    <a:lstStyle/>
                    <a:p>
                      <a:r>
                        <a:rPr lang="en-US" dirty="0"/>
                        <a:t>6000</a:t>
                      </a:r>
                    </a:p>
                  </a:txBody>
                  <a:tcPr/>
                </a:tc>
                <a:extLst>
                  <a:ext uri="{0D108BD9-81ED-4DB2-BD59-A6C34878D82A}">
                    <a16:rowId xmlns:a16="http://schemas.microsoft.com/office/drawing/2014/main" val="570673946"/>
                  </a:ext>
                </a:extLst>
              </a:tr>
              <a:tr h="370840">
                <a:tc>
                  <a:txBody>
                    <a:bodyPr/>
                    <a:lstStyle/>
                    <a:p>
                      <a:r>
                        <a:rPr lang="en-US" dirty="0"/>
                        <a:t>6</a:t>
                      </a:r>
                    </a:p>
                  </a:txBody>
                  <a:tcPr/>
                </a:tc>
                <a:tc>
                  <a:txBody>
                    <a:bodyPr/>
                    <a:lstStyle/>
                    <a:p>
                      <a:r>
                        <a:rPr lang="en-US" dirty="0"/>
                        <a:t>25</a:t>
                      </a:r>
                    </a:p>
                  </a:txBody>
                  <a:tcPr/>
                </a:tc>
                <a:tc>
                  <a:txBody>
                    <a:bodyPr/>
                    <a:lstStyle/>
                    <a:p>
                      <a:r>
                        <a:rPr lang="en-US" dirty="0"/>
                        <a:t>7500</a:t>
                      </a:r>
                    </a:p>
                  </a:txBody>
                  <a:tcPr/>
                </a:tc>
                <a:extLst>
                  <a:ext uri="{0D108BD9-81ED-4DB2-BD59-A6C34878D82A}">
                    <a16:rowId xmlns:a16="http://schemas.microsoft.com/office/drawing/2014/main" val="2237307270"/>
                  </a:ext>
                </a:extLst>
              </a:tr>
              <a:tr h="370840">
                <a:tc>
                  <a:txBody>
                    <a:bodyPr/>
                    <a:lstStyle/>
                    <a:p>
                      <a:r>
                        <a:rPr lang="en-US" dirty="0"/>
                        <a:t>7</a:t>
                      </a:r>
                    </a:p>
                  </a:txBody>
                  <a:tcPr/>
                </a:tc>
                <a:tc>
                  <a:txBody>
                    <a:bodyPr/>
                    <a:lstStyle/>
                    <a:p>
                      <a:r>
                        <a:rPr lang="en-US" dirty="0"/>
                        <a:t>2</a:t>
                      </a:r>
                    </a:p>
                  </a:txBody>
                  <a:tcPr/>
                </a:tc>
                <a:tc>
                  <a:txBody>
                    <a:bodyPr/>
                    <a:lstStyle/>
                    <a:p>
                      <a:r>
                        <a:rPr lang="en-US" dirty="0"/>
                        <a:t>600</a:t>
                      </a:r>
                    </a:p>
                  </a:txBody>
                  <a:tcPr/>
                </a:tc>
                <a:extLst>
                  <a:ext uri="{0D108BD9-81ED-4DB2-BD59-A6C34878D82A}">
                    <a16:rowId xmlns:a16="http://schemas.microsoft.com/office/drawing/2014/main" val="937475809"/>
                  </a:ext>
                </a:extLst>
              </a:tr>
              <a:tr h="370840">
                <a:tc>
                  <a:txBody>
                    <a:bodyPr/>
                    <a:lstStyle/>
                    <a:p>
                      <a:r>
                        <a:rPr lang="en-US" dirty="0"/>
                        <a:t>8</a:t>
                      </a:r>
                    </a:p>
                  </a:txBody>
                  <a:tcPr/>
                </a:tc>
                <a:tc>
                  <a:txBody>
                    <a:bodyPr/>
                    <a:lstStyle/>
                    <a:p>
                      <a:r>
                        <a:rPr lang="en-US" dirty="0"/>
                        <a:t>2</a:t>
                      </a:r>
                    </a:p>
                  </a:txBody>
                  <a:tcPr/>
                </a:tc>
                <a:tc>
                  <a:txBody>
                    <a:bodyPr/>
                    <a:lstStyle/>
                    <a:p>
                      <a:r>
                        <a:rPr lang="en-US" dirty="0"/>
                        <a:t>600</a:t>
                      </a:r>
                    </a:p>
                  </a:txBody>
                  <a:tcPr/>
                </a:tc>
                <a:extLst>
                  <a:ext uri="{0D108BD9-81ED-4DB2-BD59-A6C34878D82A}">
                    <a16:rowId xmlns:a16="http://schemas.microsoft.com/office/drawing/2014/main" val="4126384521"/>
                  </a:ext>
                </a:extLst>
              </a:tr>
              <a:tr h="370840">
                <a:tc>
                  <a:txBody>
                    <a:bodyPr/>
                    <a:lstStyle/>
                    <a:p>
                      <a:r>
                        <a:rPr lang="en-US" dirty="0"/>
                        <a:t>Total:</a:t>
                      </a:r>
                    </a:p>
                  </a:txBody>
                  <a:tcPr/>
                </a:tc>
                <a:tc>
                  <a:txBody>
                    <a:bodyPr/>
                    <a:lstStyle/>
                    <a:p>
                      <a:r>
                        <a:rPr lang="en-US" dirty="0"/>
                        <a:t>74</a:t>
                      </a:r>
                    </a:p>
                  </a:txBody>
                  <a:tcPr/>
                </a:tc>
                <a:tc>
                  <a:txBody>
                    <a:bodyPr/>
                    <a:lstStyle/>
                    <a:p>
                      <a:r>
                        <a:rPr lang="en-US" dirty="0"/>
                        <a:t>22200 AED</a:t>
                      </a:r>
                    </a:p>
                  </a:txBody>
                  <a:tcPr/>
                </a:tc>
                <a:extLst>
                  <a:ext uri="{0D108BD9-81ED-4DB2-BD59-A6C34878D82A}">
                    <a16:rowId xmlns:a16="http://schemas.microsoft.com/office/drawing/2014/main" val="3643305533"/>
                  </a:ext>
                </a:extLst>
              </a:tr>
            </a:tbl>
          </a:graphicData>
        </a:graphic>
      </p:graphicFrame>
    </p:spTree>
    <p:extLst>
      <p:ext uri="{BB962C8B-B14F-4D97-AF65-F5344CB8AC3E}">
        <p14:creationId xmlns:p14="http://schemas.microsoft.com/office/powerpoint/2010/main" val="1821864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2171D-9A4A-FF41-BCD1-344730AAAAB7}"/>
              </a:ext>
            </a:extLst>
          </p:cNvPr>
          <p:cNvSpPr>
            <a:spLocks noGrp="1"/>
          </p:cNvSpPr>
          <p:nvPr>
            <p:ph type="title"/>
          </p:nvPr>
        </p:nvSpPr>
        <p:spPr/>
        <p:txBody>
          <a:bodyPr/>
          <a:lstStyle/>
          <a:p>
            <a:r>
              <a:rPr lang="en-US" dirty="0"/>
              <a:t>Estimation of Cost</a:t>
            </a:r>
          </a:p>
        </p:txBody>
      </p:sp>
      <p:graphicFrame>
        <p:nvGraphicFramePr>
          <p:cNvPr id="4" name="Table 4">
            <a:extLst>
              <a:ext uri="{FF2B5EF4-FFF2-40B4-BE49-F238E27FC236}">
                <a16:creationId xmlns:a16="http://schemas.microsoft.com/office/drawing/2014/main" id="{5B239CB4-ABC3-3643-A793-DA11598D3089}"/>
              </a:ext>
            </a:extLst>
          </p:cNvPr>
          <p:cNvGraphicFramePr>
            <a:graphicFrameLocks noGrp="1"/>
          </p:cNvGraphicFramePr>
          <p:nvPr>
            <p:ph idx="1"/>
            <p:extLst>
              <p:ext uri="{D42A27DB-BD31-4B8C-83A1-F6EECF244321}">
                <p14:modId xmlns:p14="http://schemas.microsoft.com/office/powerpoint/2010/main" val="807708678"/>
              </p:ext>
            </p:extLst>
          </p:nvPr>
        </p:nvGraphicFramePr>
        <p:xfrm>
          <a:off x="1103313" y="2052638"/>
          <a:ext cx="8947149" cy="4348480"/>
        </p:xfrm>
        <a:graphic>
          <a:graphicData uri="http://schemas.openxmlformats.org/drawingml/2006/table">
            <a:tbl>
              <a:tblPr firstRow="1" bandRow="1">
                <a:tableStyleId>{5C22544A-7EE6-4342-B048-85BDC9FD1C3A}</a:tableStyleId>
              </a:tblPr>
              <a:tblGrid>
                <a:gridCol w="2982383">
                  <a:extLst>
                    <a:ext uri="{9D8B030D-6E8A-4147-A177-3AD203B41FA5}">
                      <a16:colId xmlns:a16="http://schemas.microsoft.com/office/drawing/2014/main" val="1222813892"/>
                    </a:ext>
                  </a:extLst>
                </a:gridCol>
                <a:gridCol w="2982383">
                  <a:extLst>
                    <a:ext uri="{9D8B030D-6E8A-4147-A177-3AD203B41FA5}">
                      <a16:colId xmlns:a16="http://schemas.microsoft.com/office/drawing/2014/main" val="962257596"/>
                    </a:ext>
                  </a:extLst>
                </a:gridCol>
                <a:gridCol w="2982383">
                  <a:extLst>
                    <a:ext uri="{9D8B030D-6E8A-4147-A177-3AD203B41FA5}">
                      <a16:colId xmlns:a16="http://schemas.microsoft.com/office/drawing/2014/main" val="961543931"/>
                    </a:ext>
                  </a:extLst>
                </a:gridCol>
              </a:tblGrid>
              <a:tr h="370840">
                <a:tc>
                  <a:txBody>
                    <a:bodyPr/>
                    <a:lstStyle/>
                    <a:p>
                      <a:r>
                        <a:rPr lang="en-US" dirty="0"/>
                        <a:t>Component</a:t>
                      </a:r>
                    </a:p>
                  </a:txBody>
                  <a:tcPr/>
                </a:tc>
                <a:tc>
                  <a:txBody>
                    <a:bodyPr/>
                    <a:lstStyle/>
                    <a:p>
                      <a:r>
                        <a:rPr lang="en-US" dirty="0"/>
                        <a:t>Quantity </a:t>
                      </a:r>
                    </a:p>
                  </a:txBody>
                  <a:tcPr/>
                </a:tc>
                <a:tc>
                  <a:txBody>
                    <a:bodyPr/>
                    <a:lstStyle/>
                    <a:p>
                      <a:r>
                        <a:rPr lang="en-US" dirty="0"/>
                        <a:t>Cost</a:t>
                      </a:r>
                    </a:p>
                  </a:txBody>
                  <a:tcPr/>
                </a:tc>
                <a:extLst>
                  <a:ext uri="{0D108BD9-81ED-4DB2-BD59-A6C34878D82A}">
                    <a16:rowId xmlns:a16="http://schemas.microsoft.com/office/drawing/2014/main" val="65515193"/>
                  </a:ext>
                </a:extLst>
              </a:tr>
              <a:tr h="370840">
                <a:tc>
                  <a:txBody>
                    <a:bodyPr/>
                    <a:lstStyle/>
                    <a:p>
                      <a:r>
                        <a:rPr lang="en-US" dirty="0"/>
                        <a:t>Resistors</a:t>
                      </a:r>
                    </a:p>
                  </a:txBody>
                  <a:tcPr/>
                </a:tc>
                <a:tc>
                  <a:txBody>
                    <a:bodyPr/>
                    <a:lstStyle/>
                    <a:p>
                      <a:endParaRPr lang="en-US" dirty="0"/>
                    </a:p>
                  </a:txBody>
                  <a:tcPr/>
                </a:tc>
                <a:tc>
                  <a:txBody>
                    <a:bodyPr/>
                    <a:lstStyle/>
                    <a:p>
                      <a:r>
                        <a:rPr lang="en-US" dirty="0"/>
                        <a:t>600 AED</a:t>
                      </a:r>
                    </a:p>
                  </a:txBody>
                  <a:tcPr/>
                </a:tc>
                <a:extLst>
                  <a:ext uri="{0D108BD9-81ED-4DB2-BD59-A6C34878D82A}">
                    <a16:rowId xmlns:a16="http://schemas.microsoft.com/office/drawing/2014/main" val="2175803594"/>
                  </a:ext>
                </a:extLst>
              </a:tr>
              <a:tr h="370840">
                <a:tc>
                  <a:txBody>
                    <a:bodyPr/>
                    <a:lstStyle/>
                    <a:p>
                      <a:r>
                        <a:rPr lang="en-US" dirty="0"/>
                        <a:t>LED Lights</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68048030"/>
                  </a:ext>
                </a:extLst>
              </a:tr>
              <a:tr h="370840">
                <a:tc>
                  <a:txBody>
                    <a:bodyPr/>
                    <a:lstStyle/>
                    <a:p>
                      <a:r>
                        <a:rPr lang="en-US" dirty="0"/>
                        <a:t>Servo Motor</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2743210798"/>
                  </a:ext>
                </a:extLst>
              </a:tr>
              <a:tr h="370840">
                <a:tc>
                  <a:txBody>
                    <a:bodyPr/>
                    <a:lstStyle/>
                    <a:p>
                      <a:r>
                        <a:rPr lang="en-US" dirty="0"/>
                        <a:t>Ceramic Piezoelectric Sensor</a:t>
                      </a:r>
                    </a:p>
                  </a:txBody>
                  <a:tcPr/>
                </a:tc>
                <a:tc>
                  <a:txBody>
                    <a:bodyPr/>
                    <a:lstStyle/>
                    <a:p>
                      <a:endParaRPr lang="en-US" dirty="0"/>
                    </a:p>
                  </a:txBody>
                  <a:tcPr/>
                </a:tc>
                <a:tc>
                  <a:txBody>
                    <a:bodyPr/>
                    <a:lstStyle/>
                    <a:p>
                      <a:r>
                        <a:rPr lang="en-US" dirty="0"/>
                        <a:t>50</a:t>
                      </a:r>
                    </a:p>
                  </a:txBody>
                  <a:tcPr/>
                </a:tc>
                <a:extLst>
                  <a:ext uri="{0D108BD9-81ED-4DB2-BD59-A6C34878D82A}">
                    <a16:rowId xmlns:a16="http://schemas.microsoft.com/office/drawing/2014/main" val="1653727522"/>
                  </a:ext>
                </a:extLst>
              </a:tr>
              <a:tr h="370840">
                <a:tc>
                  <a:txBody>
                    <a:bodyPr/>
                    <a:lstStyle/>
                    <a:p>
                      <a:r>
                        <a:rPr lang="en-US" dirty="0"/>
                        <a:t>Light Variable Resistor</a:t>
                      </a:r>
                    </a:p>
                  </a:txBody>
                  <a:tcPr/>
                </a:tc>
                <a:tc>
                  <a:txBody>
                    <a:bodyPr/>
                    <a:lstStyle/>
                    <a:p>
                      <a:endParaRPr lang="en-US"/>
                    </a:p>
                  </a:txBody>
                  <a:tcPr/>
                </a:tc>
                <a:tc>
                  <a:txBody>
                    <a:bodyPr/>
                    <a:lstStyle/>
                    <a:p>
                      <a:r>
                        <a:rPr lang="en-US" dirty="0"/>
                        <a:t>10</a:t>
                      </a:r>
                    </a:p>
                  </a:txBody>
                  <a:tcPr/>
                </a:tc>
                <a:extLst>
                  <a:ext uri="{0D108BD9-81ED-4DB2-BD59-A6C34878D82A}">
                    <a16:rowId xmlns:a16="http://schemas.microsoft.com/office/drawing/2014/main" val="2964891645"/>
                  </a:ext>
                </a:extLst>
              </a:tr>
              <a:tr h="370840">
                <a:tc>
                  <a:txBody>
                    <a:bodyPr/>
                    <a:lstStyle/>
                    <a:p>
                      <a:r>
                        <a:rPr lang="en-US" dirty="0"/>
                        <a:t>Dual D Type Flip Flops</a:t>
                      </a:r>
                    </a:p>
                  </a:txBody>
                  <a:tcPr/>
                </a:tc>
                <a:tc>
                  <a:txBody>
                    <a:bodyPr/>
                    <a:lstStyle/>
                    <a:p>
                      <a:endParaRPr lang="en-US"/>
                    </a:p>
                  </a:txBody>
                  <a:tcPr/>
                </a:tc>
                <a:tc>
                  <a:txBody>
                    <a:bodyPr/>
                    <a:lstStyle/>
                    <a:p>
                      <a:r>
                        <a:rPr lang="en-US" dirty="0"/>
                        <a:t>4</a:t>
                      </a:r>
                    </a:p>
                  </a:txBody>
                  <a:tcPr/>
                </a:tc>
                <a:extLst>
                  <a:ext uri="{0D108BD9-81ED-4DB2-BD59-A6C34878D82A}">
                    <a16:rowId xmlns:a16="http://schemas.microsoft.com/office/drawing/2014/main" val="2300947907"/>
                  </a:ext>
                </a:extLst>
              </a:tr>
              <a:tr h="370840">
                <a:tc>
                  <a:txBody>
                    <a:bodyPr/>
                    <a:lstStyle/>
                    <a:p>
                      <a:r>
                        <a:rPr lang="en-US" dirty="0"/>
                        <a:t>Quad 2 input NOR Gate</a:t>
                      </a:r>
                    </a:p>
                  </a:txBody>
                  <a:tcPr/>
                </a:tc>
                <a:tc>
                  <a:txBody>
                    <a:bodyPr/>
                    <a:lstStyle/>
                    <a:p>
                      <a:endParaRPr lang="en-US"/>
                    </a:p>
                  </a:txBody>
                  <a:tcPr/>
                </a:tc>
                <a:tc>
                  <a:txBody>
                    <a:bodyPr/>
                    <a:lstStyle/>
                    <a:p>
                      <a:r>
                        <a:rPr lang="en-US" dirty="0"/>
                        <a:t>4</a:t>
                      </a:r>
                    </a:p>
                  </a:txBody>
                  <a:tcPr/>
                </a:tc>
                <a:extLst>
                  <a:ext uri="{0D108BD9-81ED-4DB2-BD59-A6C34878D82A}">
                    <a16:rowId xmlns:a16="http://schemas.microsoft.com/office/drawing/2014/main" val="3776451285"/>
                  </a:ext>
                </a:extLst>
              </a:tr>
              <a:tr h="370840">
                <a:tc>
                  <a:txBody>
                    <a:bodyPr/>
                    <a:lstStyle/>
                    <a:p>
                      <a:r>
                        <a:rPr lang="en-US" dirty="0"/>
                        <a:t>Quad 2 input AND Gate</a:t>
                      </a:r>
                    </a:p>
                  </a:txBody>
                  <a:tcPr/>
                </a:tc>
                <a:tc>
                  <a:txBody>
                    <a:bodyPr/>
                    <a:lstStyle/>
                    <a:p>
                      <a:endParaRPr lang="en-US"/>
                    </a:p>
                  </a:txBody>
                  <a:tcPr/>
                </a:tc>
                <a:tc>
                  <a:txBody>
                    <a:bodyPr/>
                    <a:lstStyle/>
                    <a:p>
                      <a:r>
                        <a:rPr lang="en-US" dirty="0"/>
                        <a:t>8</a:t>
                      </a:r>
                    </a:p>
                  </a:txBody>
                  <a:tcPr/>
                </a:tc>
                <a:extLst>
                  <a:ext uri="{0D108BD9-81ED-4DB2-BD59-A6C34878D82A}">
                    <a16:rowId xmlns:a16="http://schemas.microsoft.com/office/drawing/2014/main" val="2524167250"/>
                  </a:ext>
                </a:extLst>
              </a:tr>
              <a:tr h="370840">
                <a:tc>
                  <a:txBody>
                    <a:bodyPr/>
                    <a:lstStyle/>
                    <a:p>
                      <a:r>
                        <a:rPr lang="en-US" dirty="0"/>
                        <a:t>HEX inverter Gate</a:t>
                      </a:r>
                    </a:p>
                  </a:txBody>
                  <a:tcPr/>
                </a:tc>
                <a:tc>
                  <a:txBody>
                    <a:bodyPr/>
                    <a:lstStyle/>
                    <a:p>
                      <a:endParaRPr lang="en-US"/>
                    </a:p>
                  </a:txBody>
                  <a:tcPr/>
                </a:tc>
                <a:tc>
                  <a:txBody>
                    <a:bodyPr/>
                    <a:lstStyle/>
                    <a:p>
                      <a:r>
                        <a:rPr lang="en-US" dirty="0"/>
                        <a:t>4</a:t>
                      </a:r>
                    </a:p>
                  </a:txBody>
                  <a:tcPr/>
                </a:tc>
                <a:extLst>
                  <a:ext uri="{0D108BD9-81ED-4DB2-BD59-A6C34878D82A}">
                    <a16:rowId xmlns:a16="http://schemas.microsoft.com/office/drawing/2014/main" val="17704410"/>
                  </a:ext>
                </a:extLst>
              </a:tr>
              <a:tr h="370840">
                <a:tc gridSpan="2">
                  <a:txBody>
                    <a:bodyPr/>
                    <a:lstStyle/>
                    <a:p>
                      <a:r>
                        <a:rPr lang="en-US" dirty="0"/>
                        <a:t>Total:</a:t>
                      </a:r>
                    </a:p>
                  </a:txBody>
                  <a:tcPr/>
                </a:tc>
                <a:tc hMerge="1">
                  <a:txBody>
                    <a:bodyPr/>
                    <a:lstStyle/>
                    <a:p>
                      <a:endParaRPr lang="en-US" dirty="0"/>
                    </a:p>
                  </a:txBody>
                  <a:tcPr/>
                </a:tc>
                <a:tc>
                  <a:txBody>
                    <a:bodyPr/>
                    <a:lstStyle/>
                    <a:p>
                      <a:r>
                        <a:rPr lang="en-US" dirty="0"/>
                        <a:t>680 AED</a:t>
                      </a:r>
                    </a:p>
                  </a:txBody>
                  <a:tcPr/>
                </a:tc>
                <a:extLst>
                  <a:ext uri="{0D108BD9-81ED-4DB2-BD59-A6C34878D82A}">
                    <a16:rowId xmlns:a16="http://schemas.microsoft.com/office/drawing/2014/main" val="1397830697"/>
                  </a:ext>
                </a:extLst>
              </a:tr>
            </a:tbl>
          </a:graphicData>
        </a:graphic>
      </p:graphicFrame>
    </p:spTree>
    <p:extLst>
      <p:ext uri="{BB962C8B-B14F-4D97-AF65-F5344CB8AC3E}">
        <p14:creationId xmlns:p14="http://schemas.microsoft.com/office/powerpoint/2010/main" val="2349943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AB01A-4EB6-694A-9776-A1B91C15E709}"/>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1180B522-FA70-784F-9B92-E5571727ADB8}"/>
              </a:ext>
            </a:extLst>
          </p:cNvPr>
          <p:cNvSpPr>
            <a:spLocks noGrp="1"/>
          </p:cNvSpPr>
          <p:nvPr>
            <p:ph idx="1"/>
          </p:nvPr>
        </p:nvSpPr>
        <p:spPr/>
        <p:txBody>
          <a:bodyPr/>
          <a:lstStyle/>
          <a:p>
            <a:r>
              <a:rPr lang="en-US" dirty="0"/>
              <a:t>This technology though may be inefficient in its current form, through advances in research and development it could yield plenty for the renewable energy community</a:t>
            </a:r>
          </a:p>
          <a:p>
            <a:endParaRPr lang="en-US" dirty="0"/>
          </a:p>
          <a:p>
            <a:endParaRPr lang="en-US" dirty="0"/>
          </a:p>
          <a:p>
            <a:r>
              <a:rPr lang="en-US" dirty="0"/>
              <a:t>Any Questions?</a:t>
            </a:r>
          </a:p>
        </p:txBody>
      </p:sp>
    </p:spTree>
    <p:extLst>
      <p:ext uri="{BB962C8B-B14F-4D97-AF65-F5344CB8AC3E}">
        <p14:creationId xmlns:p14="http://schemas.microsoft.com/office/powerpoint/2010/main" val="35334266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29A8A-8D12-FF4D-8EB6-563DE67B812E}"/>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365747AA-3143-CF49-97D4-E87E719605DD}"/>
              </a:ext>
            </a:extLst>
          </p:cNvPr>
          <p:cNvSpPr>
            <a:spLocks noGrp="1"/>
          </p:cNvSpPr>
          <p:nvPr>
            <p:ph idx="1"/>
          </p:nvPr>
        </p:nvSpPr>
        <p:spPr/>
        <p:txBody>
          <a:bodyPr/>
          <a:lstStyle/>
          <a:p>
            <a:r>
              <a:rPr lang="en-US" dirty="0"/>
              <a:t>Good morning everyone today we will display a possible project that our team will deliver with the central focus of helping the environment.</a:t>
            </a:r>
          </a:p>
          <a:p>
            <a:r>
              <a:rPr lang="en-US" dirty="0"/>
              <a:t>Issues with the environment are ever apparent and if we would like to have a world for our children’s children to exist in then we must take the necessary steps from now</a:t>
            </a:r>
          </a:p>
          <a:p>
            <a:r>
              <a:rPr lang="en-US" dirty="0"/>
              <a:t>The best course of action is to find ways to better our energy use, either through kinetic energy storage or through just better/more optimal use in general</a:t>
            </a:r>
          </a:p>
        </p:txBody>
      </p:sp>
    </p:spTree>
    <p:extLst>
      <p:ext uri="{BB962C8B-B14F-4D97-AF65-F5344CB8AC3E}">
        <p14:creationId xmlns:p14="http://schemas.microsoft.com/office/powerpoint/2010/main" val="644235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65F0E-B38D-E14F-A569-3DEFB1FE3CE5}"/>
              </a:ext>
            </a:extLst>
          </p:cNvPr>
          <p:cNvSpPr>
            <a:spLocks noGrp="1"/>
          </p:cNvSpPr>
          <p:nvPr>
            <p:ph type="title"/>
          </p:nvPr>
        </p:nvSpPr>
        <p:spPr/>
        <p:txBody>
          <a:bodyPr/>
          <a:lstStyle/>
          <a:p>
            <a:r>
              <a:rPr lang="en-US" dirty="0"/>
              <a:t>What is a Piezoelectric System</a:t>
            </a:r>
          </a:p>
        </p:txBody>
      </p:sp>
      <p:sp>
        <p:nvSpPr>
          <p:cNvPr id="3" name="Content Placeholder 2">
            <a:extLst>
              <a:ext uri="{FF2B5EF4-FFF2-40B4-BE49-F238E27FC236}">
                <a16:creationId xmlns:a16="http://schemas.microsoft.com/office/drawing/2014/main" id="{A66053EB-D60C-2F41-9D87-68265998F58F}"/>
              </a:ext>
            </a:extLst>
          </p:cNvPr>
          <p:cNvSpPr>
            <a:spLocks noGrp="1"/>
          </p:cNvSpPr>
          <p:nvPr>
            <p:ph idx="1"/>
          </p:nvPr>
        </p:nvSpPr>
        <p:spPr/>
        <p:txBody>
          <a:bodyPr/>
          <a:lstStyle/>
          <a:p>
            <a:r>
              <a:rPr lang="en-CA" b="1" dirty="0"/>
              <a:t>Piezoelectricity</a:t>
            </a:r>
            <a:r>
              <a:rPr lang="en-CA" dirty="0"/>
              <a:t> is the electric charge that accumulates in certain solid materials (such as crystals, certain ceramics, and biological matter such as bone, DNA and various proteins) in response to applied mechanical stress. The word </a:t>
            </a:r>
            <a:r>
              <a:rPr lang="en-CA" b="1" dirty="0"/>
              <a:t>piezoelectricity</a:t>
            </a:r>
            <a:r>
              <a:rPr lang="en-CA" dirty="0"/>
              <a:t> means electricity resulting from pressure and latent heat.</a:t>
            </a:r>
          </a:p>
          <a:p>
            <a:r>
              <a:rPr lang="en-CA" dirty="0"/>
              <a:t>-Wikipedia</a:t>
            </a:r>
          </a:p>
          <a:p>
            <a:endParaRPr lang="en-US" dirty="0"/>
          </a:p>
          <a:p>
            <a:endParaRPr lang="en-US" dirty="0"/>
          </a:p>
          <a:p>
            <a:endParaRPr lang="en-US" dirty="0"/>
          </a:p>
        </p:txBody>
      </p:sp>
    </p:spTree>
    <p:extLst>
      <p:ext uri="{BB962C8B-B14F-4D97-AF65-F5344CB8AC3E}">
        <p14:creationId xmlns:p14="http://schemas.microsoft.com/office/powerpoint/2010/main" val="1742105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lectronicdesign Com Sites Electronicdesign com Files Uploads 2015 02 0816 Cte Yang F1">
            <a:extLst>
              <a:ext uri="{FF2B5EF4-FFF2-40B4-BE49-F238E27FC236}">
                <a16:creationId xmlns:a16="http://schemas.microsoft.com/office/drawing/2014/main" id="{7C8B96A7-B29C-5A44-948E-20E982308BF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7869" y="974905"/>
            <a:ext cx="9404723" cy="49081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6202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3BDA8-5764-CB43-918C-EDC5FDBB7608}"/>
              </a:ext>
            </a:extLst>
          </p:cNvPr>
          <p:cNvSpPr>
            <a:spLocks noGrp="1"/>
          </p:cNvSpPr>
          <p:nvPr>
            <p:ph type="title"/>
          </p:nvPr>
        </p:nvSpPr>
        <p:spPr/>
        <p:txBody>
          <a:bodyPr/>
          <a:lstStyle/>
          <a:p>
            <a:r>
              <a:rPr lang="en-US" dirty="0"/>
              <a:t>Piezoelectric System</a:t>
            </a:r>
          </a:p>
        </p:txBody>
      </p:sp>
      <p:sp>
        <p:nvSpPr>
          <p:cNvPr id="3" name="Content Placeholder 2">
            <a:extLst>
              <a:ext uri="{FF2B5EF4-FFF2-40B4-BE49-F238E27FC236}">
                <a16:creationId xmlns:a16="http://schemas.microsoft.com/office/drawing/2014/main" id="{7F5D2C14-9D78-514B-8501-FCF71F6C11DC}"/>
              </a:ext>
            </a:extLst>
          </p:cNvPr>
          <p:cNvSpPr>
            <a:spLocks noGrp="1"/>
          </p:cNvSpPr>
          <p:nvPr>
            <p:ph idx="1"/>
          </p:nvPr>
        </p:nvSpPr>
        <p:spPr/>
        <p:txBody>
          <a:bodyPr/>
          <a:lstStyle/>
          <a:p>
            <a:r>
              <a:rPr lang="en-US" dirty="0"/>
              <a:t>Within the scheme of using a piezoelectric system two possibilities come to mind. The first is a rumble strip set up and the best use case that comes to mind would have to be at the Dubai Mall entrances. That should give the system a huge opportunity to gain and store energy, through which this stored energy can be used to possibly power signs and what not.</a:t>
            </a:r>
          </a:p>
          <a:p>
            <a:r>
              <a:rPr lang="en-US" dirty="0"/>
              <a:t>The second scheme would be the same system but not car related. In this case we consider placing the system by the Dubai Mall fountain show where a lot of people walk, this should also activate the system and allow it to charge.</a:t>
            </a:r>
          </a:p>
        </p:txBody>
      </p:sp>
    </p:spTree>
    <p:extLst>
      <p:ext uri="{BB962C8B-B14F-4D97-AF65-F5344CB8AC3E}">
        <p14:creationId xmlns:p14="http://schemas.microsoft.com/office/powerpoint/2010/main" val="4001115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5E57F-5E23-F54A-8729-BDC7A11AEC4A}"/>
              </a:ext>
            </a:extLst>
          </p:cNvPr>
          <p:cNvSpPr>
            <a:spLocks noGrp="1"/>
          </p:cNvSpPr>
          <p:nvPr>
            <p:ph type="title"/>
          </p:nvPr>
        </p:nvSpPr>
        <p:spPr/>
        <p:txBody>
          <a:bodyPr/>
          <a:lstStyle/>
          <a:p>
            <a:r>
              <a:rPr lang="en-US" dirty="0"/>
              <a:t>Possible State Diagram for the Piezoelectric System</a:t>
            </a:r>
          </a:p>
        </p:txBody>
      </p:sp>
      <p:pic>
        <p:nvPicPr>
          <p:cNvPr id="4" name="Content Placeholder 3">
            <a:extLst>
              <a:ext uri="{FF2B5EF4-FFF2-40B4-BE49-F238E27FC236}">
                <a16:creationId xmlns:a16="http://schemas.microsoft.com/office/drawing/2014/main" id="{BCAB276C-4CE3-724F-84E8-3FBD76AFA46A}"/>
              </a:ext>
            </a:extLst>
          </p:cNvPr>
          <p:cNvPicPr>
            <a:picLocks noGrp="1" noChangeAspect="1"/>
          </p:cNvPicPr>
          <p:nvPr>
            <p:ph idx="1"/>
          </p:nvPr>
        </p:nvPicPr>
        <p:blipFill>
          <a:blip r:embed="rId2"/>
          <a:stretch>
            <a:fillRect/>
          </a:stretch>
        </p:blipFill>
        <p:spPr>
          <a:xfrm>
            <a:off x="2923158" y="2052638"/>
            <a:ext cx="5307459" cy="4195762"/>
          </a:xfrm>
          <a:prstGeom prst="rect">
            <a:avLst/>
          </a:prstGeom>
        </p:spPr>
      </p:pic>
    </p:spTree>
    <p:extLst>
      <p:ext uri="{BB962C8B-B14F-4D97-AF65-F5344CB8AC3E}">
        <p14:creationId xmlns:p14="http://schemas.microsoft.com/office/powerpoint/2010/main" val="218442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3119F-1B79-1C4A-92EB-F210C10C3A42}"/>
              </a:ext>
            </a:extLst>
          </p:cNvPr>
          <p:cNvSpPr>
            <a:spLocks noGrp="1"/>
          </p:cNvSpPr>
          <p:nvPr>
            <p:ph type="title"/>
          </p:nvPr>
        </p:nvSpPr>
        <p:spPr/>
        <p:txBody>
          <a:bodyPr/>
          <a:lstStyle/>
          <a:p>
            <a:r>
              <a:rPr lang="en-US" dirty="0"/>
              <a:t>Flow Diagram</a:t>
            </a:r>
          </a:p>
        </p:txBody>
      </p:sp>
      <p:pic>
        <p:nvPicPr>
          <p:cNvPr id="4" name="Content Placeholder 3">
            <a:extLst>
              <a:ext uri="{FF2B5EF4-FFF2-40B4-BE49-F238E27FC236}">
                <a16:creationId xmlns:a16="http://schemas.microsoft.com/office/drawing/2014/main" id="{8027AAE1-7091-4248-9DB7-60BB900DCDBB}"/>
              </a:ext>
            </a:extLst>
          </p:cNvPr>
          <p:cNvPicPr>
            <a:picLocks noGrp="1" noChangeAspect="1"/>
          </p:cNvPicPr>
          <p:nvPr>
            <p:ph idx="1"/>
          </p:nvPr>
        </p:nvPicPr>
        <p:blipFill>
          <a:blip r:embed="rId2"/>
          <a:stretch>
            <a:fillRect/>
          </a:stretch>
        </p:blipFill>
        <p:spPr>
          <a:xfrm>
            <a:off x="555234" y="1779369"/>
            <a:ext cx="4069318" cy="4756016"/>
          </a:xfrm>
          <a:prstGeom prst="rect">
            <a:avLst/>
          </a:prstGeom>
        </p:spPr>
      </p:pic>
      <p:sp>
        <p:nvSpPr>
          <p:cNvPr id="6" name="TextBox 5">
            <a:extLst>
              <a:ext uri="{FF2B5EF4-FFF2-40B4-BE49-F238E27FC236}">
                <a16:creationId xmlns:a16="http://schemas.microsoft.com/office/drawing/2014/main" id="{B10DE345-A003-5844-9F65-00BAECD13832}"/>
              </a:ext>
            </a:extLst>
          </p:cNvPr>
          <p:cNvSpPr txBox="1"/>
          <p:nvPr/>
        </p:nvSpPr>
        <p:spPr>
          <a:xfrm>
            <a:off x="5202621" y="1853248"/>
            <a:ext cx="6117020" cy="1754326"/>
          </a:xfrm>
          <a:prstGeom prst="rect">
            <a:avLst/>
          </a:prstGeom>
          <a:noFill/>
        </p:spPr>
        <p:txBody>
          <a:bodyPr wrap="square" rtlCol="0">
            <a:spAutoFit/>
          </a:bodyPr>
          <a:lstStyle/>
          <a:p>
            <a:r>
              <a:rPr lang="en-US" dirty="0"/>
              <a:t>The main idea is for the system to run independently with two sensors, a pressure sensor and a light sensor. Once the conditions have been met, which are that it is night time, and that the sufficient energy has been stored then the energy should be displaced to the associated light fixtures deemed appropriate.</a:t>
            </a:r>
          </a:p>
        </p:txBody>
      </p:sp>
    </p:spTree>
    <p:extLst>
      <p:ext uri="{BB962C8B-B14F-4D97-AF65-F5344CB8AC3E}">
        <p14:creationId xmlns:p14="http://schemas.microsoft.com/office/powerpoint/2010/main" val="990494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E13D9-F421-944F-9FBB-A8B00CD379FC}"/>
              </a:ext>
            </a:extLst>
          </p:cNvPr>
          <p:cNvSpPr>
            <a:spLocks noGrp="1"/>
          </p:cNvSpPr>
          <p:nvPr>
            <p:ph type="title"/>
          </p:nvPr>
        </p:nvSpPr>
        <p:spPr/>
        <p:txBody>
          <a:bodyPr/>
          <a:lstStyle/>
          <a:p>
            <a:r>
              <a:rPr lang="en-US" dirty="0"/>
              <a:t>Block Diagram</a:t>
            </a:r>
          </a:p>
        </p:txBody>
      </p:sp>
      <p:pic>
        <p:nvPicPr>
          <p:cNvPr id="4" name="Content Placeholder 3">
            <a:extLst>
              <a:ext uri="{FF2B5EF4-FFF2-40B4-BE49-F238E27FC236}">
                <a16:creationId xmlns:a16="http://schemas.microsoft.com/office/drawing/2014/main" id="{FD5BD035-AA12-2740-BB35-EA0B77D67C8F}"/>
              </a:ext>
            </a:extLst>
          </p:cNvPr>
          <p:cNvPicPr>
            <a:picLocks noGrp="1" noChangeAspect="1"/>
          </p:cNvPicPr>
          <p:nvPr>
            <p:ph idx="1"/>
          </p:nvPr>
        </p:nvPicPr>
        <p:blipFill>
          <a:blip r:embed="rId2"/>
          <a:stretch>
            <a:fillRect/>
          </a:stretch>
        </p:blipFill>
        <p:spPr>
          <a:xfrm>
            <a:off x="1867506" y="2052638"/>
            <a:ext cx="7418763" cy="4195762"/>
          </a:xfrm>
          <a:prstGeom prst="rect">
            <a:avLst/>
          </a:prstGeom>
        </p:spPr>
      </p:pic>
    </p:spTree>
    <p:extLst>
      <p:ext uri="{BB962C8B-B14F-4D97-AF65-F5344CB8AC3E}">
        <p14:creationId xmlns:p14="http://schemas.microsoft.com/office/powerpoint/2010/main" val="144421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4456A-D884-784D-ABA0-A9F02EF02B84}"/>
              </a:ext>
            </a:extLst>
          </p:cNvPr>
          <p:cNvSpPr>
            <a:spLocks noGrp="1"/>
          </p:cNvSpPr>
          <p:nvPr>
            <p:ph type="title"/>
          </p:nvPr>
        </p:nvSpPr>
        <p:spPr/>
        <p:txBody>
          <a:bodyPr/>
          <a:lstStyle/>
          <a:p>
            <a:r>
              <a:rPr lang="en-US" dirty="0"/>
              <a:t>Reasoning behind this decision</a:t>
            </a:r>
          </a:p>
        </p:txBody>
      </p:sp>
      <p:sp>
        <p:nvSpPr>
          <p:cNvPr id="3" name="Content Placeholder 2">
            <a:extLst>
              <a:ext uri="{FF2B5EF4-FFF2-40B4-BE49-F238E27FC236}">
                <a16:creationId xmlns:a16="http://schemas.microsoft.com/office/drawing/2014/main" id="{BF3AD5A5-4F96-B24A-BFF9-9B8495E732A9}"/>
              </a:ext>
            </a:extLst>
          </p:cNvPr>
          <p:cNvSpPr>
            <a:spLocks noGrp="1"/>
          </p:cNvSpPr>
          <p:nvPr>
            <p:ph idx="1"/>
          </p:nvPr>
        </p:nvSpPr>
        <p:spPr/>
        <p:txBody>
          <a:bodyPr/>
          <a:lstStyle/>
          <a:p>
            <a:r>
              <a:rPr lang="en-US" dirty="0"/>
              <a:t>It is my firm belief that this technology has a lot of potential to be extremely vital in the future and it’s applications from a brainstorming standpoint seemed limitless as kinetic energy is such an accessible resource.</a:t>
            </a:r>
          </a:p>
          <a:p>
            <a:r>
              <a:rPr lang="en-US" dirty="0"/>
              <a:t>The potential to charge our phones while we move, the potential to charge electric cars wirelessly as they’re driving is a possibility as well</a:t>
            </a:r>
          </a:p>
          <a:p>
            <a:r>
              <a:rPr lang="en-US" dirty="0"/>
              <a:t>The best feature about this, is the fact that it uses natural forms of energy thus providing great value in our steps towards a greener future</a:t>
            </a:r>
          </a:p>
        </p:txBody>
      </p:sp>
    </p:spTree>
    <p:extLst>
      <p:ext uri="{BB962C8B-B14F-4D97-AF65-F5344CB8AC3E}">
        <p14:creationId xmlns:p14="http://schemas.microsoft.com/office/powerpoint/2010/main" val="26765086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1024</TotalTime>
  <Words>623</Words>
  <Application>Microsoft Macintosh PowerPoint</Application>
  <PresentationFormat>Widescreen</PresentationFormat>
  <Paragraphs>83</Paragraphs>
  <Slides>13</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Century Gothic</vt:lpstr>
      <vt:lpstr>Wingdings 3</vt:lpstr>
      <vt:lpstr>Ion</vt:lpstr>
      <vt:lpstr>ECTE250 Project</vt:lpstr>
      <vt:lpstr>Introduction</vt:lpstr>
      <vt:lpstr>What is a Piezoelectric System</vt:lpstr>
      <vt:lpstr>PowerPoint Presentation</vt:lpstr>
      <vt:lpstr>Piezoelectric System</vt:lpstr>
      <vt:lpstr>Possible State Diagram for the Piezoelectric System</vt:lpstr>
      <vt:lpstr>Flow Diagram</vt:lpstr>
      <vt:lpstr>Block Diagram</vt:lpstr>
      <vt:lpstr>Reasoning behind this decision</vt:lpstr>
      <vt:lpstr>Who could benefit?</vt:lpstr>
      <vt:lpstr>Estimated Labor Costs</vt:lpstr>
      <vt:lpstr>Estimation of Cost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ECTE250 Project</dc:title>
  <dc:creator>minaaelzik@gmail.com</dc:creator>
  <cp:lastModifiedBy>minaaelzik@gmail.com</cp:lastModifiedBy>
  <cp:revision>15</cp:revision>
  <dcterms:created xsi:type="dcterms:W3CDTF">2021-01-26T12:39:26Z</dcterms:created>
  <dcterms:modified xsi:type="dcterms:W3CDTF">2021-01-28T10:10:47Z</dcterms:modified>
</cp:coreProperties>
</file>