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72" r:id="rId5"/>
    <p:sldId id="273" r:id="rId6"/>
    <p:sldId id="275" r:id="rId7"/>
    <p:sldId id="274" r:id="rId8"/>
    <p:sldId id="257" r:id="rId9"/>
    <p:sldId id="276" r:id="rId10"/>
    <p:sldId id="277" r:id="rId11"/>
    <p:sldId id="270" r:id="rId12"/>
    <p:sldId id="263" r:id="rId13"/>
    <p:sldId id="269" r:id="rId14"/>
  </p:sldIdLst>
  <p:sldSz cx="18288000" cy="10287000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Montserrat Classic Bold" panose="020B0604020202020204" charset="0"/>
      <p:regular r:id="rId20"/>
      <p:bold r:id="rId21"/>
    </p:embeddedFont>
    <p:embeddedFont>
      <p:font typeface="Oswald" panose="00000500000000000000" pitchFamily="2" charset="0"/>
      <p:regular r:id="rId22"/>
      <p:bold r:id="rId23"/>
    </p:embeddedFont>
    <p:embeddedFont>
      <p:font typeface="Oswald Bold" panose="00000800000000000000" charset="0"/>
      <p:regular r:id="rId24"/>
      <p:bold r:id="rId25"/>
    </p:embeddedFont>
    <p:embeddedFont>
      <p:font typeface="Suez One" panose="00000500000000000000" pitchFamily="2" charset="-79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40" autoAdjust="0"/>
  </p:normalViewPr>
  <p:slideViewPr>
    <p:cSldViewPr>
      <p:cViewPr>
        <p:scale>
          <a:sx n="36" d="100"/>
          <a:sy n="36" d="100"/>
        </p:scale>
        <p:origin x="1214" y="8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19:47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24575,'-1'26'0,"0"0"0,-1 2 0,-1 2 0,0-1 0,0-2 0,0-3 0,0-2 0,0 0 0,-1 2 0,0 2 0,-1 2 0,0 3 0,-1-1 0,1-1 0,1-4 0,0-2 0,1-3 0,1 5 0,0-10 0,-1 10 0,2-17 0,-1 12 0,2-15 0,-1 7 0,1-4 0,-1 3 0,-1-1 0,2-1 0,-1-4 0,0-3 0,1 0 0,0 3 0,0 9 0,0 10 0,0 6 0,0-2 0,1-6 0,-1-6 0,2-1 0,-1 0 0,0-7 0,-1 0 0,0-6 0,1 7 0,2 6 0,-1 5 0,1 2 0,-1-10 0,-1-3 0,8-12 0,-6 3 0,6-5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19:49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0 24575,'-4'28'0,"-4"12"0,-5 16 0,-5 13 0,-2 1 0,-2 1 0,0-1 0,-1-9 0,3-10 0,6-14 0,5-10 0,5-6 0,2-3 0,0-3 0,1-4 0,1-1 0,-1 1 0,0 3 0,0 2 0,0-2 0,0-2 0,0-5 0,1-4 0,0-2 0,3 9 0,3 9 0,4 10 0,3 5 0,-1-4 0,-3-4 0,-3-6 0,-2-5 0,-2-3 0,-1-3 0,0-2 0,-1-3 0,1 3 0,1 5 0,1 3 0,0-1 0,-7-7 0,3-5 0,-5-4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19:50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24575,'52'24'0,"6"6"0,15 11 0,-2 4 0,-15-5 0,-15-4 0,-17-4 0,-7 2 0,2 2 0,5 3 0,8 2 0,9 3 0,9 1 0,-2-9 0,-9-11 0,-12-17 0,12-20 0,28-23 0,-13 6 0,5-2 0,12-7 0,3 0 0,-2-1 0,-2 1 0,-7 3 0,-2 0 0,-11 4 0,-3 1 0,30-25 0,-8 2 0,-12 8 0,-16 12 0,-12 10 0,-14 11 0,-7 6 0,-5 4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19:47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24575,'-1'26'0,"0"0"0,-1 2 0,-1 2 0,0-1 0,0-2 0,0-3 0,0-2 0,0 0 0,-1 2 0,0 2 0,-1 2 0,0 3 0,-1-1 0,1-1 0,1-4 0,0-2 0,1-3 0,1 5 0,0-10 0,-1 10 0,2-17 0,-1 12 0,2-15 0,-1 7 0,1-4 0,-1 3 0,-1-1 0,2-1 0,-1-4 0,0-3 0,1 0 0,0 3 0,0 9 0,0 10 0,0 6 0,0-2 0,1-6 0,-1-6 0,2-1 0,-1 0 0,0-7 0,-1 0 0,0-6 0,1 7 0,2 6 0,-1 5 0,1 2 0,-1-10 0,-1-3 0,8-12 0,-6 3 0,6-5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19:49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0 24575,'-4'28'0,"-4"12"0,-5 16 0,-5 13 0,-2 1 0,-2 1 0,0-1 0,-1-9 0,3-10 0,6-14 0,5-10 0,5-6 0,2-3 0,0-3 0,1-4 0,1-1 0,-1 1 0,0 3 0,0 2 0,0-2 0,0-2 0,0-5 0,1-4 0,0-2 0,3 9 0,3 9 0,4 10 0,3 5 0,-1-4 0,-3-4 0,-3-6 0,-2-5 0,-2-3 0,-1-3 0,0-2 0,-1-3 0,1 3 0,1 5 0,1 3 0,0-1 0,-7-7 0,3-5 0,-5-4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19:50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24575,'52'24'0,"6"6"0,15 11 0,-2 4 0,-15-5 0,-15-4 0,-17-4 0,-7 2 0,2 2 0,5 3 0,8 2 0,9 3 0,9 1 0,-2-9 0,-9-11 0,-12-17 0,12-20 0,28-23 0,-13 6 0,5-2 0,12-7 0,3 0 0,-2-1 0,-2 1 0,-7 3 0,-2 0 0,-11 4 0,-3 1 0,30-25 0,-8 2 0,-12 8 0,-16 12 0,-12 10 0,-14 11 0,-7 6 0,-5 4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19:47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24575,'-1'26'0,"0"0"0,-1 2 0,-1 2 0,0-1 0,0-2 0,0-3 0,0-2 0,0 0 0,-1 2 0,0 2 0,-1 2 0,0 3 0,-1-1 0,1-1 0,1-4 0,0-2 0,1-3 0,1 5 0,0-10 0,-1 10 0,2-17 0,-1 12 0,2-15 0,-1 7 0,1-4 0,-1 3 0,-1-1 0,2-1 0,-1-4 0,0-3 0,1 0 0,0 3 0,0 9 0,0 10 0,0 6 0,0-2 0,1-6 0,-1-6 0,2-1 0,-1 0 0,0-7 0,-1 0 0,0-6 0,1 7 0,2 6 0,-1 5 0,1 2 0,-1-10 0,-1-3 0,8-12 0,-6 3 0,6-5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19:49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0 24575,'-4'28'0,"-4"12"0,-5 16 0,-5 13 0,-2 1 0,-2 1 0,0-1 0,-1-9 0,3-10 0,6-14 0,5-10 0,5-6 0,2-3 0,0-3 0,1-4 0,1-1 0,-1 1 0,0 3 0,0 2 0,0-2 0,0-2 0,0-5 0,1-4 0,0-2 0,3 9 0,3 9 0,4 10 0,3 5 0,-1-4 0,-3-4 0,-3-6 0,-2-5 0,-2-3 0,-1-3 0,0-2 0,-1-3 0,1 3 0,1 5 0,1 3 0,0-1 0,-7-7 0,3-5 0,-5-4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8:19:50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24575,'52'24'0,"6"6"0,15 11 0,-2 4 0,-15-5 0,-15-4 0,-17-4 0,-7 2 0,2 2 0,5 3 0,8 2 0,9 3 0,9 1 0,-2-9 0,-9-11 0,-12-17 0,12-20 0,28-23 0,-13 6 0,5-2 0,12-7 0,3 0 0,-2-1 0,-2 1 0,-7 3 0,-2 0 0,-11 4 0,-3 1 0,30-25 0,-8 2 0,-12 8 0,-16 12 0,-12 10 0,-14 11 0,-7 6 0,-5 4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0A9F24F-97E5-6C45-8D20-DAE9179FB5EF}" type="datetimeFigureOut">
              <a:rPr lang="he-IL" smtClean="0"/>
              <a:t>כ"ה/אב/תשפ"ד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C49AB0B-AFF3-464E-A552-FF15CF3ED7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13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0B-AFF3-464E-A552-FF15CF3ED7E6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81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0B-AFF3-464E-A552-FF15CF3ED7E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21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0B-AFF3-464E-A552-FF15CF3ED7E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354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0B-AFF3-464E-A552-FF15CF3ED7E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703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0B-AFF3-464E-A552-FF15CF3ED7E6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94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12.jpeg"/><Relationship Id="rId1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2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8.jpeg"/><Relationship Id="rId1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svg"/><Relationship Id="rId15" Type="http://schemas.openxmlformats.org/officeDocument/2006/relationships/image" Target="../media/image19.png"/><Relationship Id="rId10" Type="http://schemas.openxmlformats.org/officeDocument/2006/relationships/customXml" Target="../ink/ink4.xml"/><Relationship Id="rId4" Type="http://schemas.openxmlformats.org/officeDocument/2006/relationships/image" Target="../media/image1.png"/><Relationship Id="rId9" Type="http://schemas.openxmlformats.org/officeDocument/2006/relationships/image" Target="../media/image12.jpe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customXml" Target="../ink/ink7.xml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12" Type="http://schemas.openxmlformats.org/officeDocument/2006/relationships/image" Target="../media/image12.jpeg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openxmlformats.org/officeDocument/2006/relationships/image" Target="../media/image7.svg"/><Relationship Id="rId15" Type="http://schemas.openxmlformats.org/officeDocument/2006/relationships/customXml" Target="../ink/ink8.xml"/><Relationship Id="rId10" Type="http://schemas.openxmlformats.org/officeDocument/2006/relationships/image" Target="../media/image10.png"/><Relationship Id="rId19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8" y="4629150"/>
            <a:ext cx="9022634" cy="2676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algn="ctr" defTabSz="914400" rtl="1" eaLnBrk="1" latinLnBrk="0" hangingPunct="1">
              <a:lnSpc>
                <a:spcPts val="9748"/>
              </a:lnSpc>
            </a:pPr>
            <a:r>
              <a:rPr lang="en-US" sz="9600" spc="1610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TAKI AMIAD</a:t>
            </a:r>
            <a:endParaRPr lang="en-US" sz="7063" spc="692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137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he-IL" sz="2653" spc="140" dirty="0">
                <a:solidFill>
                  <a:srgbClr val="231F20"/>
                </a:solidFill>
                <a:latin typeface="Montserrat Classic Bold"/>
                <a:ea typeface="Montserrat Classic Bold"/>
                <a:sym typeface="Montserrat Classic Bold"/>
              </a:rPr>
              <a:t>מגישים:</a:t>
            </a:r>
          </a:p>
          <a:p>
            <a:pPr algn="ctr">
              <a:lnSpc>
                <a:spcPts val="3661"/>
              </a:lnSpc>
            </a:pPr>
            <a:r>
              <a:rPr lang="he-IL" sz="2653" spc="140" dirty="0">
                <a:solidFill>
                  <a:srgbClr val="231F20"/>
                </a:solidFill>
                <a:latin typeface="Montserrat Classic Bold"/>
                <a:ea typeface="Montserrat Classic Bold"/>
                <a:sym typeface="Montserrat Classic Bold"/>
              </a:rPr>
              <a:t>יונתן באנסיי -207599499</a:t>
            </a:r>
          </a:p>
          <a:p>
            <a:pPr algn="ctr">
              <a:lnSpc>
                <a:spcPts val="3661"/>
              </a:lnSpc>
            </a:pPr>
            <a:r>
              <a:rPr lang="he-IL" sz="2653" spc="140" dirty="0">
                <a:solidFill>
                  <a:srgbClr val="231F20"/>
                </a:solidFill>
                <a:latin typeface="Montserrat Classic Bold"/>
                <a:ea typeface="Montserrat Classic Bold"/>
                <a:sym typeface="Montserrat Classic Bold"/>
              </a:rPr>
              <a:t>תהל </a:t>
            </a:r>
            <a:r>
              <a:rPr lang="he-IL" sz="2653" spc="140" dirty="0" err="1">
                <a:solidFill>
                  <a:srgbClr val="231F20"/>
                </a:solidFill>
                <a:latin typeface="Montserrat Classic Bold"/>
                <a:ea typeface="Montserrat Classic Bold"/>
                <a:sym typeface="Montserrat Classic Bold"/>
              </a:rPr>
              <a:t>בוטבול</a:t>
            </a:r>
            <a:r>
              <a:rPr lang="he-IL" sz="2653" spc="140" dirty="0">
                <a:solidFill>
                  <a:srgbClr val="231F20"/>
                </a:solidFill>
                <a:latin typeface="Montserrat Classic Bold"/>
                <a:ea typeface="Montserrat Classic Bold"/>
                <a:sym typeface="Montserrat Classic Bold"/>
              </a:rPr>
              <a:t> - 315259168</a:t>
            </a:r>
            <a:endParaRPr lang="en-US" sz="2653" spc="140" dirty="0">
              <a:solidFill>
                <a:srgbClr val="231F20"/>
              </a:solidFill>
              <a:latin typeface="Montserrat Classic Bold"/>
              <a:ea typeface="Montserrat Classic Bold"/>
              <a:sym typeface="Montserrat Classic Bold"/>
            </a:endParaRPr>
          </a:p>
        </p:txBody>
      </p:sp>
      <p:pic>
        <p:nvPicPr>
          <p:cNvPr id="1028" name="Picture 4" descr="טאקי – ויקיפדיה">
            <a:extLst>
              <a:ext uri="{FF2B5EF4-FFF2-40B4-BE49-F238E27FC236}">
                <a16:creationId xmlns:a16="http://schemas.microsoft.com/office/drawing/2014/main" id="{712BE24E-52BA-C4C2-D924-0912ED18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0" y="76208"/>
            <a:ext cx="5234614" cy="266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3814648" y="4583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2016048">
            <a:off x="11351754" y="396641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537FAF7-5FC6-538E-C2E5-30F0E0C7F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2498902"/>
            <a:ext cx="14780228" cy="6712310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38E39AAF-E49F-CA8A-2705-EB938E0046B2}"/>
              </a:ext>
            </a:extLst>
          </p:cNvPr>
          <p:cNvSpPr txBox="1"/>
          <p:nvPr/>
        </p:nvSpPr>
        <p:spPr>
          <a:xfrm>
            <a:off x="990600" y="569600"/>
            <a:ext cx="14240932" cy="163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77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itchFamily="2" charset="0"/>
                <a:ea typeface="Suez One"/>
                <a:cs typeface="+mn-cs"/>
                <a:sym typeface="Suez One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91485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35442" y="1506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729EDB2-E702-9941-9078-1AA4C346E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36416"/>
            <a:ext cx="14038794" cy="740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7"/>
          <p:cNvSpPr txBox="1"/>
          <p:nvPr/>
        </p:nvSpPr>
        <p:spPr>
          <a:xfrm>
            <a:off x="1066800" y="647701"/>
            <a:ext cx="8492333" cy="1671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6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Topology</a:t>
            </a:r>
            <a:endParaRPr lang="en-US" sz="9981" spc="978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3641520" y="-243918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65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9138708" y="7997372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6495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TextBox 11"/>
          <p:cNvSpPr txBox="1"/>
          <p:nvPr/>
        </p:nvSpPr>
        <p:spPr>
          <a:xfrm>
            <a:off x="1981201" y="1162049"/>
            <a:ext cx="708660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903"/>
              </a:lnSpc>
            </a:pPr>
            <a:r>
              <a:rPr lang="en-US" sz="9600" b="1" dirty="0">
                <a:latin typeface="Oswald" pitchFamily="2" charset="0"/>
                <a:cs typeface="Calibri" panose="020F0502020204030204" pitchFamily="34" charset="0"/>
              </a:rPr>
              <a:t>QA</a:t>
            </a:r>
            <a:endParaRPr lang="en-US" sz="9431" spc="924" dirty="0">
              <a:latin typeface="Oswald" pitchFamily="2" charset="0"/>
              <a:ea typeface="Oswald Bold"/>
              <a:cs typeface="Oswald Bold"/>
              <a:sym typeface="Oswal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71600" y="2705101"/>
            <a:ext cx="7825116" cy="4495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r>
              <a:rPr lang="he-IL" sz="2400" kern="1200" dirty="0"/>
              <a:t>התנתקות של הלקוח מהמשחק</a:t>
            </a:r>
          </a:p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r>
              <a:rPr lang="he-IL" sz="2400" dirty="0"/>
              <a:t>נסגר ה</a:t>
            </a:r>
            <a:r>
              <a:rPr lang="en-US" sz="2400" dirty="0"/>
              <a:t>socket</a:t>
            </a:r>
            <a:r>
              <a:rPr lang="he-IL" sz="2400" dirty="0"/>
              <a:t> לקוח מתנתק/שרת מנתק את הלקוח</a:t>
            </a:r>
            <a:endParaRPr lang="he-IL" sz="2400" kern="1200" dirty="0"/>
          </a:p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r>
              <a:rPr lang="he-IL" sz="2400" kern="1200" dirty="0"/>
              <a:t>לקוח מתנתק</a:t>
            </a:r>
          </a:p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r>
              <a:rPr lang="he-IL" sz="2400" kern="1200" dirty="0"/>
              <a:t>עוקבים אחרי </a:t>
            </a:r>
            <a:r>
              <a:rPr lang="en-US" sz="2400" kern="1200" dirty="0"/>
              <a:t>SN</a:t>
            </a:r>
            <a:r>
              <a:rPr lang="he-IL" sz="2400" kern="1200" dirty="0"/>
              <a:t>, מתנתקים (בהתאם להנחות יסוד)</a:t>
            </a:r>
          </a:p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r>
              <a:rPr lang="he-IL" sz="2400" kern="1200" dirty="0"/>
              <a:t>מנתק את הלקוח הספציפי</a:t>
            </a:r>
          </a:p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r>
              <a:rPr lang="he-IL" sz="2400" kern="1200" dirty="0"/>
              <a:t>השרת מנתק את המשתמש האחרון שנותר</a:t>
            </a:r>
          </a:p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r>
              <a:rPr lang="he-IL" sz="2400" dirty="0"/>
              <a:t>שחקן בוחר לבצע מהלך להוריד קלף אבל מוריד קלף לא חוקי</a:t>
            </a:r>
          </a:p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r>
              <a:rPr lang="he-IL" sz="2400" kern="1200" dirty="0"/>
              <a:t>שחקן בוחר להוריד סדרה או סט אבל מוריד רק קלף 1</a:t>
            </a:r>
          </a:p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endParaRPr lang="he-IL" sz="2400" kern="1200" dirty="0"/>
          </a:p>
          <a:p>
            <a:pPr marL="494517" lvl="1" indent="-247258" algn="r" rtl="1">
              <a:lnSpc>
                <a:spcPts val="3160"/>
              </a:lnSpc>
              <a:buFont typeface="Arial"/>
              <a:buChar char="•"/>
            </a:pPr>
            <a:endParaRPr lang="he-IL" sz="2400" kern="1200" dirty="0"/>
          </a:p>
          <a:p>
            <a:pPr marL="494517" lvl="1" indent="-247258" algn="l">
              <a:lnSpc>
                <a:spcPts val="3160"/>
              </a:lnSpc>
              <a:buFont typeface="Arial"/>
              <a:buChar char="•"/>
            </a:pPr>
            <a:endParaRPr lang="en-US" sz="2290" spc="22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102" name="Picture 6" descr="‫בדיקות אינטגרציה QA - מכללת INT‬‎">
            <a:extLst>
              <a:ext uri="{FF2B5EF4-FFF2-40B4-BE49-F238E27FC236}">
                <a16:creationId xmlns:a16="http://schemas.microsoft.com/office/drawing/2014/main" id="{2D20F94C-8059-8F08-B39B-9DFD0303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683" y="7848600"/>
            <a:ext cx="3327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to QA like a pro">
            <a:extLst>
              <a:ext uri="{FF2B5EF4-FFF2-40B4-BE49-F238E27FC236}">
                <a16:creationId xmlns:a16="http://schemas.microsoft.com/office/drawing/2014/main" id="{2A0C7567-7B01-AEBE-7E14-7D7E953E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716" y="5090308"/>
            <a:ext cx="4845107" cy="290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 rot="-10580377">
            <a:off x="8497880" y="-5385264"/>
            <a:ext cx="19314277" cy="19703125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DF86B68-2DEC-B281-3C55-179E084E3DA4}"/>
              </a:ext>
            </a:extLst>
          </p:cNvPr>
          <p:cNvSpPr txBox="1"/>
          <p:nvPr/>
        </p:nvSpPr>
        <p:spPr>
          <a:xfrm>
            <a:off x="990600" y="1409700"/>
            <a:ext cx="12409154" cy="1624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00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questions</a:t>
            </a:r>
          </a:p>
        </p:txBody>
      </p:sp>
      <p:pic>
        <p:nvPicPr>
          <p:cNvPr id="5124" name="Picture 4" descr="שאלות שלא שואלים">
            <a:extLst>
              <a:ext uri="{FF2B5EF4-FFF2-40B4-BE49-F238E27FC236}">
                <a16:creationId xmlns:a16="http://schemas.microsoft.com/office/drawing/2014/main" id="{A2B1399E-6979-8FA0-984C-24B983E5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2" y="6452267"/>
            <a:ext cx="3753217" cy="37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34565" y="5608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8" name="Group 8"/>
          <p:cNvGrpSpPr/>
          <p:nvPr/>
        </p:nvGrpSpPr>
        <p:grpSpPr>
          <a:xfrm>
            <a:off x="583959" y="2935077"/>
            <a:ext cx="10312641" cy="2654711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1" eaLnBrk="1" latinLnBrk="0" hangingPunct="1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65306" y="4396709"/>
            <a:ext cx="990599" cy="1032846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TextBox 17"/>
          <p:cNvSpPr txBox="1"/>
          <p:nvPr/>
        </p:nvSpPr>
        <p:spPr>
          <a:xfrm>
            <a:off x="1219201" y="888605"/>
            <a:ext cx="8339932" cy="1671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600" b="1" dirty="0">
                <a:solidFill>
                  <a:srgbClr val="000000"/>
                </a:solidFill>
                <a:latin typeface="Oswald" pitchFamily="2" charset="0"/>
                <a:ea typeface="Suez One"/>
                <a:sym typeface="Suez One"/>
              </a:rPr>
              <a:t>Introduction</a:t>
            </a:r>
            <a:endParaRPr lang="en-US" sz="9981" b="1" spc="978" dirty="0">
              <a:solidFill>
                <a:srgbClr val="231F20"/>
              </a:solidFill>
              <a:latin typeface="Oswald" pitchFamily="2" charset="0"/>
              <a:ea typeface="Oswald Bold"/>
              <a:sym typeface="Oswal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74959" y="2893563"/>
            <a:ext cx="8305800" cy="3275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משחק טאקי</a:t>
            </a:r>
            <a:r>
              <a:rPr lang="en-US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 עמיעד מבוסס על מודל שרת לקוח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כל לקוח שרוצה להצטרף למשחק מבקש גישה מהשרת.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 במשחק יכולים לשחק 2-4 שחקניםֿ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והמטרה היא להיפטר ראשון מכל הקלפים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כמה משחקים יכולים לרוץ במקביל אם משחק מלא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rgbClr val="000000"/>
              </a:solidFill>
              <a:latin typeface="Suez One"/>
              <a:ea typeface="Suez One"/>
              <a:cs typeface="Suez One"/>
              <a:sym typeface="Suez One"/>
              <a:rtl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08899" y="6005886"/>
            <a:ext cx="7132181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 defTabSz="914400" rtl="1" eaLnBrk="1" latinLnBrk="0" hangingPunct="1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692154" y="798727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2054" name="Picture 6" descr="server types in networks and IT">
            <a:extLst>
              <a:ext uri="{FF2B5EF4-FFF2-40B4-BE49-F238E27FC236}">
                <a16:creationId xmlns:a16="http://schemas.microsoft.com/office/drawing/2014/main" id="{2DE24758-9F57-2A13-9577-57EB8468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029" y="2170642"/>
            <a:ext cx="6374388" cy="424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3099B31C-46D0-B98C-4E97-8E02DF8CE6C5}"/>
              </a:ext>
            </a:extLst>
          </p:cNvPr>
          <p:cNvGrpSpPr/>
          <p:nvPr/>
        </p:nvGrpSpPr>
        <p:grpSpPr>
          <a:xfrm>
            <a:off x="609600" y="5861726"/>
            <a:ext cx="10287000" cy="2179972"/>
            <a:chOff x="0" y="0"/>
            <a:chExt cx="3682024" cy="746746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5B82BB1-82F7-B66B-D7FC-F6903FB045FF}"/>
                </a:ext>
              </a:extLst>
            </p:cNvPr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pPr marL="0" algn="r" defTabSz="914400" rtl="1" eaLnBrk="1" latinLnBrk="0" hangingPunct="1"/>
              <a:endParaRPr lang="he-IL" dirty="0"/>
            </a:p>
          </p:txBody>
        </p:sp>
        <p:sp>
          <p:nvSpPr>
            <p:cNvPr id="37" name="TextBox 10">
              <a:extLst>
                <a:ext uri="{FF2B5EF4-FFF2-40B4-BE49-F238E27FC236}">
                  <a16:creationId xmlns:a16="http://schemas.microsoft.com/office/drawing/2014/main" id="{EF9A6A12-A9FB-5B2A-19CA-AE0EE88D20CB}"/>
                </a:ext>
              </a:extLst>
            </p:cNvPr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1" eaLnBrk="1" latinLnBrk="0" hangingPunct="1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id="{73CA9256-04C7-CCE5-91FA-D9607C3DA9B2}"/>
              </a:ext>
            </a:extLst>
          </p:cNvPr>
          <p:cNvSpPr/>
          <p:nvPr/>
        </p:nvSpPr>
        <p:spPr>
          <a:xfrm>
            <a:off x="1615062" y="5948021"/>
            <a:ext cx="977022" cy="993696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4E15FACE-F0BA-0C6A-DB9E-D4C02E9B6C50}"/>
              </a:ext>
            </a:extLst>
          </p:cNvPr>
          <p:cNvSpPr txBox="1"/>
          <p:nvPr/>
        </p:nvSpPr>
        <p:spPr>
          <a:xfrm>
            <a:off x="2286000" y="5958831"/>
            <a:ext cx="8458200" cy="1613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המשחק נוצר על ידי קיבוץ עמיעד כפתרון יצירתי לסוג של משחק טאקי בטיולי שטח והוא  אינטרפטציה של משחק טאקי אבל עם  חבילת קלפים רגילה(</a:t>
            </a:r>
            <a:r>
              <a:rPr lang="en-US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2-A</a:t>
            </a: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).</a:t>
            </a:r>
          </a:p>
        </p:txBody>
      </p:sp>
      <p:pic>
        <p:nvPicPr>
          <p:cNvPr id="2056" name="Picture 8" descr="שקופית 1">
            <a:extLst>
              <a:ext uri="{FF2B5EF4-FFF2-40B4-BE49-F238E27FC236}">
                <a16:creationId xmlns:a16="http://schemas.microsoft.com/office/drawing/2014/main" id="{CE191776-18A4-EFD9-6599-B56C7DE8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87" y="6035590"/>
            <a:ext cx="447827" cy="69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D2A3D73-C5D6-6631-4156-8F42785E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5" y="6131691"/>
            <a:ext cx="339230" cy="5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B835653-6C27-7079-F6E4-09AEC79B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7" y="6177315"/>
            <a:ext cx="387533" cy="49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:a16="http://schemas.microsoft.com/office/drawing/2014/main" id="{3FF0A23F-83B1-288F-BF37-B46E0E00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3" b="50011"/>
          <a:stretch/>
        </p:blipFill>
        <p:spPr bwMode="auto">
          <a:xfrm>
            <a:off x="90697" y="5483584"/>
            <a:ext cx="1202915" cy="62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1ED05CB-DCF4-972A-ECF4-E19C6CE56F9E}"/>
              </a:ext>
            </a:extLst>
          </p:cNvPr>
          <p:cNvGrpSpPr/>
          <p:nvPr/>
        </p:nvGrpSpPr>
        <p:grpSpPr>
          <a:xfrm>
            <a:off x="669500" y="6786480"/>
            <a:ext cx="612360" cy="510120"/>
            <a:chOff x="669500" y="6786480"/>
            <a:chExt cx="6123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דיו 42">
                  <a:extLst>
                    <a:ext uri="{FF2B5EF4-FFF2-40B4-BE49-F238E27FC236}">
                      <a16:creationId xmlns:a16="http://schemas.microsoft.com/office/drawing/2014/main" id="{BF0E61C5-D906-5F41-5760-C0486959E295}"/>
                    </a:ext>
                  </a:extLst>
                </p14:cNvPr>
                <p14:cNvContentPartPr/>
                <p14:nvPr/>
              </p14:nvContentPartPr>
              <p14:xfrm>
                <a:off x="820340" y="6786480"/>
                <a:ext cx="28440" cy="324720"/>
              </p14:xfrm>
            </p:contentPart>
          </mc:Choice>
          <mc:Fallback xmlns="">
            <p:pic>
              <p:nvPicPr>
                <p:cNvPr id="43" name="דיו 42">
                  <a:extLst>
                    <a:ext uri="{FF2B5EF4-FFF2-40B4-BE49-F238E27FC236}">
                      <a16:creationId xmlns:a16="http://schemas.microsoft.com/office/drawing/2014/main" id="{BF0E61C5-D906-5F41-5760-C0486959E2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2340" y="6768840"/>
                  <a:ext cx="64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דיו 44">
                  <a:extLst>
                    <a:ext uri="{FF2B5EF4-FFF2-40B4-BE49-F238E27FC236}">
                      <a16:creationId xmlns:a16="http://schemas.microsoft.com/office/drawing/2014/main" id="{5B89B51C-4221-0062-8ADC-DB82C5152FF5}"/>
                    </a:ext>
                  </a:extLst>
                </p14:cNvPr>
                <p14:cNvContentPartPr/>
                <p14:nvPr/>
              </p14:nvContentPartPr>
              <p14:xfrm>
                <a:off x="944900" y="6793680"/>
                <a:ext cx="68040" cy="361800"/>
              </p14:xfrm>
            </p:contentPart>
          </mc:Choice>
          <mc:Fallback xmlns="">
            <p:pic>
              <p:nvPicPr>
                <p:cNvPr id="45" name="דיו 44">
                  <a:extLst>
                    <a:ext uri="{FF2B5EF4-FFF2-40B4-BE49-F238E27FC236}">
                      <a16:creationId xmlns:a16="http://schemas.microsoft.com/office/drawing/2014/main" id="{5B89B51C-4221-0062-8ADC-DB82C5152F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6900" y="6775680"/>
                  <a:ext cx="103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דיו 45">
                  <a:extLst>
                    <a:ext uri="{FF2B5EF4-FFF2-40B4-BE49-F238E27FC236}">
                      <a16:creationId xmlns:a16="http://schemas.microsoft.com/office/drawing/2014/main" id="{DACD16DC-A735-1168-46F5-86FF2A2FA58A}"/>
                    </a:ext>
                  </a:extLst>
                </p14:cNvPr>
                <p14:cNvContentPartPr/>
                <p14:nvPr/>
              </p14:nvContentPartPr>
              <p14:xfrm>
                <a:off x="669500" y="7072680"/>
                <a:ext cx="612360" cy="223920"/>
              </p14:xfrm>
            </p:contentPart>
          </mc:Choice>
          <mc:Fallback xmlns="">
            <p:pic>
              <p:nvPicPr>
                <p:cNvPr id="46" name="דיו 45">
                  <a:extLst>
                    <a:ext uri="{FF2B5EF4-FFF2-40B4-BE49-F238E27FC236}">
                      <a16:creationId xmlns:a16="http://schemas.microsoft.com/office/drawing/2014/main" id="{DACD16DC-A735-1168-46F5-86FF2A2FA5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860" y="7055040"/>
                  <a:ext cx="648000" cy="259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64" name="Picture 16" descr="קלפים/ קלפי מלחמה - נוני צעצועים">
            <a:extLst>
              <a:ext uri="{FF2B5EF4-FFF2-40B4-BE49-F238E27FC236}">
                <a16:creationId xmlns:a16="http://schemas.microsoft.com/office/drawing/2014/main" id="{031CFE89-F823-0626-9DEA-EFFBE154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91" y="7421193"/>
            <a:ext cx="1622591" cy="110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914400" y="56080"/>
            <a:ext cx="19167835" cy="1095482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pPr algn="r" rtl="1">
              <a:lnSpc>
                <a:spcPct val="150000"/>
              </a:lnSpc>
            </a:pPr>
            <a:endParaRPr lang="he-IL" sz="1800" dirty="0">
              <a:solidFill>
                <a:srgbClr val="000000"/>
              </a:solidFill>
              <a:latin typeface="Suez One"/>
              <a:ea typeface="Suez One"/>
              <a:cs typeface="Suez One"/>
              <a:sym typeface="Suez One"/>
              <a:rtl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19201" y="888605"/>
            <a:ext cx="8339932" cy="1671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600" b="1" dirty="0">
                <a:solidFill>
                  <a:srgbClr val="000000"/>
                </a:solidFill>
                <a:latin typeface="Oswald" pitchFamily="2" charset="0"/>
                <a:ea typeface="Suez One"/>
                <a:sym typeface="Suez One"/>
              </a:rPr>
              <a:t>Introduction</a:t>
            </a:r>
            <a:endParaRPr lang="en-US" sz="9981" b="1" spc="978" dirty="0">
              <a:solidFill>
                <a:srgbClr val="231F20"/>
              </a:solidFill>
              <a:latin typeface="Oswald" pitchFamily="2" charset="0"/>
              <a:ea typeface="Oswald Bold"/>
              <a:sym typeface="Oswal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163997" y="2167242"/>
            <a:ext cx="8305800" cy="1613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חוקי המשחק: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בכל תור לשחקן יש 5 אפשרויות ברשותו: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rgbClr val="000000"/>
              </a:solidFill>
              <a:latin typeface="Suez One"/>
              <a:ea typeface="Suez One"/>
              <a:cs typeface="Suez One"/>
              <a:sym typeface="Suez One"/>
              <a:rtl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08899" y="6005886"/>
            <a:ext cx="7132181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 defTabSz="914400" rtl="1" eaLnBrk="1" latinLnBrk="0" hangingPunct="1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692154" y="798727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2056" name="Picture 8" descr="שקופית 1">
            <a:extLst>
              <a:ext uri="{FF2B5EF4-FFF2-40B4-BE49-F238E27FC236}">
                <a16:creationId xmlns:a16="http://schemas.microsoft.com/office/drawing/2014/main" id="{CE191776-18A4-EFD9-6599-B56C7DE8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87" y="6035590"/>
            <a:ext cx="447827" cy="69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D2A3D73-C5D6-6631-4156-8F42785E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5" y="6131691"/>
            <a:ext cx="339230" cy="5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B835653-6C27-7079-F6E4-09AEC79B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7" y="6177315"/>
            <a:ext cx="387533" cy="49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:a16="http://schemas.microsoft.com/office/drawing/2014/main" id="{3FF0A23F-83B1-288F-BF37-B46E0E00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3" b="50011"/>
          <a:stretch/>
        </p:blipFill>
        <p:spPr bwMode="auto">
          <a:xfrm>
            <a:off x="90697" y="5483584"/>
            <a:ext cx="1202915" cy="62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1ED05CB-DCF4-972A-ECF4-E19C6CE56F9E}"/>
              </a:ext>
            </a:extLst>
          </p:cNvPr>
          <p:cNvGrpSpPr/>
          <p:nvPr/>
        </p:nvGrpSpPr>
        <p:grpSpPr>
          <a:xfrm>
            <a:off x="669500" y="6786480"/>
            <a:ext cx="612360" cy="510120"/>
            <a:chOff x="669500" y="6786480"/>
            <a:chExt cx="6123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דיו 42">
                  <a:extLst>
                    <a:ext uri="{FF2B5EF4-FFF2-40B4-BE49-F238E27FC236}">
                      <a16:creationId xmlns:a16="http://schemas.microsoft.com/office/drawing/2014/main" id="{BF0E61C5-D906-5F41-5760-C0486959E295}"/>
                    </a:ext>
                  </a:extLst>
                </p14:cNvPr>
                <p14:cNvContentPartPr/>
                <p14:nvPr/>
              </p14:nvContentPartPr>
              <p14:xfrm>
                <a:off x="820340" y="6786480"/>
                <a:ext cx="28440" cy="324720"/>
              </p14:xfrm>
            </p:contentPart>
          </mc:Choice>
          <mc:Fallback xmlns="">
            <p:pic>
              <p:nvPicPr>
                <p:cNvPr id="43" name="דיו 42">
                  <a:extLst>
                    <a:ext uri="{FF2B5EF4-FFF2-40B4-BE49-F238E27FC236}">
                      <a16:creationId xmlns:a16="http://schemas.microsoft.com/office/drawing/2014/main" id="{BF0E61C5-D906-5F41-5760-C0486959E2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340" y="6768480"/>
                  <a:ext cx="64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דיו 44">
                  <a:extLst>
                    <a:ext uri="{FF2B5EF4-FFF2-40B4-BE49-F238E27FC236}">
                      <a16:creationId xmlns:a16="http://schemas.microsoft.com/office/drawing/2014/main" id="{5B89B51C-4221-0062-8ADC-DB82C5152FF5}"/>
                    </a:ext>
                  </a:extLst>
                </p14:cNvPr>
                <p14:cNvContentPartPr/>
                <p14:nvPr/>
              </p14:nvContentPartPr>
              <p14:xfrm>
                <a:off x="944900" y="6793680"/>
                <a:ext cx="68040" cy="361800"/>
              </p14:xfrm>
            </p:contentPart>
          </mc:Choice>
          <mc:Fallback xmlns="">
            <p:pic>
              <p:nvPicPr>
                <p:cNvPr id="45" name="דיו 44">
                  <a:extLst>
                    <a:ext uri="{FF2B5EF4-FFF2-40B4-BE49-F238E27FC236}">
                      <a16:creationId xmlns:a16="http://schemas.microsoft.com/office/drawing/2014/main" id="{5B89B51C-4221-0062-8ADC-DB82C5152F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6900" y="6775698"/>
                  <a:ext cx="103680" cy="397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דיו 45">
                  <a:extLst>
                    <a:ext uri="{FF2B5EF4-FFF2-40B4-BE49-F238E27FC236}">
                      <a16:creationId xmlns:a16="http://schemas.microsoft.com/office/drawing/2014/main" id="{DACD16DC-A735-1168-46F5-86FF2A2FA58A}"/>
                    </a:ext>
                  </a:extLst>
                </p14:cNvPr>
                <p14:cNvContentPartPr/>
                <p14:nvPr/>
              </p14:nvContentPartPr>
              <p14:xfrm>
                <a:off x="669500" y="7072680"/>
                <a:ext cx="612360" cy="223920"/>
              </p14:xfrm>
            </p:contentPart>
          </mc:Choice>
          <mc:Fallback xmlns="">
            <p:pic>
              <p:nvPicPr>
                <p:cNvPr id="46" name="דיו 45">
                  <a:extLst>
                    <a:ext uri="{FF2B5EF4-FFF2-40B4-BE49-F238E27FC236}">
                      <a16:creationId xmlns:a16="http://schemas.microsoft.com/office/drawing/2014/main" id="{DACD16DC-A735-1168-46F5-86FF2A2FA5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1500" y="7054680"/>
                  <a:ext cx="648000" cy="259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64" name="Picture 16" descr="קלפים/ קלפי מלחמה - נוני צעצועים">
            <a:extLst>
              <a:ext uri="{FF2B5EF4-FFF2-40B4-BE49-F238E27FC236}">
                <a16:creationId xmlns:a16="http://schemas.microsoft.com/office/drawing/2014/main" id="{031CFE89-F823-0626-9DEA-EFFBE154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91" y="7421193"/>
            <a:ext cx="1622591" cy="110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B9367A-2424-E69D-B07B-B0342A7EE943}"/>
              </a:ext>
            </a:extLst>
          </p:cNvPr>
          <p:cNvSpPr txBox="1"/>
          <p:nvPr/>
        </p:nvSpPr>
        <p:spPr>
          <a:xfrm>
            <a:off x="1867360" y="3365505"/>
            <a:ext cx="9982200" cy="5980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1.  לזרוק קלף אחד שזהה או בערכו או בצורתו לקלף שבראש הערימה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5C43B9-0FF5-538E-153E-D0C339A0876B}"/>
              </a:ext>
            </a:extLst>
          </p:cNvPr>
          <p:cNvSpPr txBox="1"/>
          <p:nvPr/>
        </p:nvSpPr>
        <p:spPr>
          <a:xfrm>
            <a:off x="1943910" y="3969991"/>
            <a:ext cx="9982200" cy="11520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 2. לזרוק סט של  לפחות 2 קלפים בעל ערך זהה שאחד מהם זהה בצורתו לקלף בראש הערימה או שהערך של כולם זהה לערך בראש הערימה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04DCF-9B06-F804-D639-1CFE58AF4E2E}"/>
              </a:ext>
            </a:extLst>
          </p:cNvPr>
          <p:cNvSpPr txBox="1"/>
          <p:nvPr/>
        </p:nvSpPr>
        <p:spPr>
          <a:xfrm>
            <a:off x="2048267" y="6032885"/>
            <a:ext cx="9982200" cy="8070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2E7F4-6223-6EFB-1A4D-954FCE7E31AA}"/>
              </a:ext>
            </a:extLst>
          </p:cNvPr>
          <p:cNvSpPr txBox="1"/>
          <p:nvPr/>
        </p:nvSpPr>
        <p:spPr>
          <a:xfrm>
            <a:off x="1839553" y="5089520"/>
            <a:ext cx="9982200" cy="17060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3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3</a:t>
            </a: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. </a:t>
            </a:r>
            <a:r>
              <a:rPr lang="he-IL" sz="23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לזרוק סדרה של לפחות 3 קלפים עוקבים בעלי צורה זהה כך שהערך הקטן ביותר או הגדול ביותר זהה בערכו לערך שבראש הערימה או שצורת הסדרה זהה לזו שבראש הערימה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509F3-927F-D089-0135-77EEF588C4D4}"/>
              </a:ext>
            </a:extLst>
          </p:cNvPr>
          <p:cNvSpPr txBox="1"/>
          <p:nvPr/>
        </p:nvSpPr>
        <p:spPr>
          <a:xfrm>
            <a:off x="1867360" y="6579910"/>
            <a:ext cx="9982200" cy="5980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4. לקחת קלף מהקופה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BF6F8-D115-A3FF-680E-0EAEDE5B2EF1}"/>
              </a:ext>
            </a:extLst>
          </p:cNvPr>
          <p:cNvSpPr txBox="1"/>
          <p:nvPr/>
        </p:nvSpPr>
        <p:spPr>
          <a:xfrm>
            <a:off x="1963383" y="7254860"/>
            <a:ext cx="9982200" cy="5980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 5. לקחת את הקלף שבראש הערימה</a:t>
            </a:r>
          </a:p>
        </p:txBody>
      </p:sp>
    </p:spTree>
    <p:extLst>
      <p:ext uri="{BB962C8B-B14F-4D97-AF65-F5344CB8AC3E}">
        <p14:creationId xmlns:p14="http://schemas.microsoft.com/office/powerpoint/2010/main" val="44649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34565" y="5608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3959" y="2935077"/>
            <a:ext cx="12785143" cy="3449952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algn="ctr" defTabSz="914400" rtl="1" eaLnBrk="1" latinLnBrk="0" hangingPunct="1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65306" y="4396709"/>
            <a:ext cx="990599" cy="1032846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TextBox 17"/>
          <p:cNvSpPr txBox="1"/>
          <p:nvPr/>
        </p:nvSpPr>
        <p:spPr>
          <a:xfrm>
            <a:off x="1219201" y="888605"/>
            <a:ext cx="8339932" cy="1671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600" b="1" dirty="0">
                <a:solidFill>
                  <a:srgbClr val="000000"/>
                </a:solidFill>
                <a:latin typeface="Oswald" pitchFamily="2" charset="0"/>
                <a:ea typeface="Suez One"/>
                <a:sym typeface="Suez One"/>
              </a:rPr>
              <a:t>Introduction</a:t>
            </a:r>
            <a:endParaRPr lang="en-US" sz="9981" b="1" spc="978" dirty="0">
              <a:solidFill>
                <a:srgbClr val="231F20"/>
              </a:solidFill>
              <a:latin typeface="Oswald" pitchFamily="2" charset="0"/>
              <a:ea typeface="Oswald Bold"/>
              <a:sym typeface="Oswal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74958" y="2893563"/>
            <a:ext cx="10831441" cy="3275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הנחות יסוד בפרויקט: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הלקוח תמיד צודק – השרת מניח שתוכן ההודעות שהוא מקבל מהלקוח הוא נכון, כל הבדיקות על הקלט ועל קיום חוקי המשחק מתבצעות בקוד של הלקוח.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  <a:rtl/>
              </a:rPr>
              <a:t>משחק לא יכול להמשיך כאשר לשחקן חסר מידע – יקבל החלטות שגויות =&gt; לשחקן חסר מידע הוא עוזב.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rgbClr val="000000"/>
              </a:solidFill>
              <a:latin typeface="Suez One"/>
              <a:ea typeface="Suez One"/>
              <a:cs typeface="Suez One"/>
              <a:sym typeface="Suez One"/>
              <a:rtl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08899" y="6005886"/>
            <a:ext cx="7132181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 defTabSz="914400" rtl="1" eaLnBrk="1" latinLnBrk="0" hangingPunct="1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692154" y="798727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2054" name="Picture 6" descr="server types in networks and IT">
            <a:extLst>
              <a:ext uri="{FF2B5EF4-FFF2-40B4-BE49-F238E27FC236}">
                <a16:creationId xmlns:a16="http://schemas.microsoft.com/office/drawing/2014/main" id="{2DE24758-9F57-2A13-9577-57EB8468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00" y="5983984"/>
            <a:ext cx="6374388" cy="424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11">
            <a:extLst>
              <a:ext uri="{FF2B5EF4-FFF2-40B4-BE49-F238E27FC236}">
                <a16:creationId xmlns:a16="http://schemas.microsoft.com/office/drawing/2014/main" id="{73CA9256-04C7-CCE5-91FA-D9607C3DA9B2}"/>
              </a:ext>
            </a:extLst>
          </p:cNvPr>
          <p:cNvSpPr/>
          <p:nvPr/>
        </p:nvSpPr>
        <p:spPr>
          <a:xfrm>
            <a:off x="1615062" y="5948021"/>
            <a:ext cx="977022" cy="993696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2056" name="Picture 8" descr="שקופית 1">
            <a:extLst>
              <a:ext uri="{FF2B5EF4-FFF2-40B4-BE49-F238E27FC236}">
                <a16:creationId xmlns:a16="http://schemas.microsoft.com/office/drawing/2014/main" id="{CE191776-18A4-EFD9-6599-B56C7DE8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87" y="6035590"/>
            <a:ext cx="447827" cy="69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D2A3D73-C5D6-6631-4156-8F42785E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5" y="6131691"/>
            <a:ext cx="339230" cy="5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B835653-6C27-7079-F6E4-09AEC79B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7" y="6177315"/>
            <a:ext cx="387533" cy="49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:a16="http://schemas.microsoft.com/office/drawing/2014/main" id="{3FF0A23F-83B1-288F-BF37-B46E0E00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3" b="50011"/>
          <a:stretch/>
        </p:blipFill>
        <p:spPr bwMode="auto">
          <a:xfrm>
            <a:off x="90697" y="5483584"/>
            <a:ext cx="1202915" cy="62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1ED05CB-DCF4-972A-ECF4-E19C6CE56F9E}"/>
              </a:ext>
            </a:extLst>
          </p:cNvPr>
          <p:cNvGrpSpPr/>
          <p:nvPr/>
        </p:nvGrpSpPr>
        <p:grpSpPr>
          <a:xfrm>
            <a:off x="669500" y="6786480"/>
            <a:ext cx="612360" cy="510120"/>
            <a:chOff x="669500" y="6786480"/>
            <a:chExt cx="6123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דיו 42">
                  <a:extLst>
                    <a:ext uri="{FF2B5EF4-FFF2-40B4-BE49-F238E27FC236}">
                      <a16:creationId xmlns:a16="http://schemas.microsoft.com/office/drawing/2014/main" id="{BF0E61C5-D906-5F41-5760-C0486959E295}"/>
                    </a:ext>
                  </a:extLst>
                </p14:cNvPr>
                <p14:cNvContentPartPr/>
                <p14:nvPr/>
              </p14:nvContentPartPr>
              <p14:xfrm>
                <a:off x="820340" y="6786480"/>
                <a:ext cx="28440" cy="324720"/>
              </p14:xfrm>
            </p:contentPart>
          </mc:Choice>
          <mc:Fallback xmlns="">
            <p:pic>
              <p:nvPicPr>
                <p:cNvPr id="43" name="דיו 42">
                  <a:extLst>
                    <a:ext uri="{FF2B5EF4-FFF2-40B4-BE49-F238E27FC236}">
                      <a16:creationId xmlns:a16="http://schemas.microsoft.com/office/drawing/2014/main" id="{BF0E61C5-D906-5F41-5760-C0486959E2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2340" y="6768480"/>
                  <a:ext cx="64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5" name="דיו 44">
                  <a:extLst>
                    <a:ext uri="{FF2B5EF4-FFF2-40B4-BE49-F238E27FC236}">
                      <a16:creationId xmlns:a16="http://schemas.microsoft.com/office/drawing/2014/main" id="{5B89B51C-4221-0062-8ADC-DB82C5152FF5}"/>
                    </a:ext>
                  </a:extLst>
                </p14:cNvPr>
                <p14:cNvContentPartPr/>
                <p14:nvPr/>
              </p14:nvContentPartPr>
              <p14:xfrm>
                <a:off x="944900" y="6793680"/>
                <a:ext cx="68040" cy="361800"/>
              </p14:xfrm>
            </p:contentPart>
          </mc:Choice>
          <mc:Fallback xmlns="">
            <p:pic>
              <p:nvPicPr>
                <p:cNvPr id="45" name="דיו 44">
                  <a:extLst>
                    <a:ext uri="{FF2B5EF4-FFF2-40B4-BE49-F238E27FC236}">
                      <a16:creationId xmlns:a16="http://schemas.microsoft.com/office/drawing/2014/main" id="{5B89B51C-4221-0062-8ADC-DB82C5152F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6900" y="6775698"/>
                  <a:ext cx="103680" cy="397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6" name="דיו 45">
                  <a:extLst>
                    <a:ext uri="{FF2B5EF4-FFF2-40B4-BE49-F238E27FC236}">
                      <a16:creationId xmlns:a16="http://schemas.microsoft.com/office/drawing/2014/main" id="{DACD16DC-A735-1168-46F5-86FF2A2FA58A}"/>
                    </a:ext>
                  </a:extLst>
                </p14:cNvPr>
                <p14:cNvContentPartPr/>
                <p14:nvPr/>
              </p14:nvContentPartPr>
              <p14:xfrm>
                <a:off x="669500" y="7072680"/>
                <a:ext cx="612360" cy="223920"/>
              </p14:xfrm>
            </p:contentPart>
          </mc:Choice>
          <mc:Fallback xmlns="">
            <p:pic>
              <p:nvPicPr>
                <p:cNvPr id="46" name="דיו 45">
                  <a:extLst>
                    <a:ext uri="{FF2B5EF4-FFF2-40B4-BE49-F238E27FC236}">
                      <a16:creationId xmlns:a16="http://schemas.microsoft.com/office/drawing/2014/main" id="{DACD16DC-A735-1168-46F5-86FF2A2FA58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500" y="7054680"/>
                  <a:ext cx="648000" cy="259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64" name="Picture 16" descr="קלפים/ קלפי מלחמה - נוני צעצועים">
            <a:extLst>
              <a:ext uri="{FF2B5EF4-FFF2-40B4-BE49-F238E27FC236}">
                <a16:creationId xmlns:a16="http://schemas.microsoft.com/office/drawing/2014/main" id="{031CFE89-F823-0626-9DEA-EFFBE154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91" y="7421193"/>
            <a:ext cx="1622591" cy="110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4E0DB76-DEC3-429B-155F-D9F5D8557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571500"/>
            <a:ext cx="14516927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0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557540" y="6961089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תיבת טקסט 10">
            <a:extLst>
              <a:ext uri="{FF2B5EF4-FFF2-40B4-BE49-F238E27FC236}">
                <a16:creationId xmlns:a16="http://schemas.microsoft.com/office/drawing/2014/main" id="{4B89B0F8-5C52-BD34-DCF0-BDB0CCC490B7}"/>
              </a:ext>
            </a:extLst>
          </p:cNvPr>
          <p:cNvSpPr txBox="1"/>
          <p:nvPr/>
        </p:nvSpPr>
        <p:spPr>
          <a:xfrm>
            <a:off x="4191000" y="6227537"/>
            <a:ext cx="1276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 game: 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4CB8154-8057-CB0F-54E9-92E37590F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1485900"/>
            <a:ext cx="15849600" cy="7956373"/>
          </a:xfrm>
          <a:prstGeom prst="rect">
            <a:avLst/>
          </a:prstGeom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F0B2AA3E-34E3-544B-5BD6-EFFDD85E8D3B}"/>
              </a:ext>
            </a:extLst>
          </p:cNvPr>
          <p:cNvSpPr txBox="1"/>
          <p:nvPr/>
        </p:nvSpPr>
        <p:spPr>
          <a:xfrm>
            <a:off x="1362075" y="-266700"/>
            <a:ext cx="6934199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7200" b="1" dirty="0">
                <a:solidFill>
                  <a:srgbClr val="000000"/>
                </a:solidFill>
                <a:latin typeface="Oswald" pitchFamily="2" charset="0"/>
                <a:ea typeface="Suez One"/>
                <a:sym typeface="Suez One"/>
              </a:rPr>
              <a:t>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85770-BD00-4A6F-6686-D5317AB16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0" y="6455231"/>
            <a:ext cx="3352800" cy="498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E2DFD9-87B6-B39F-DEB1-F09F38561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8787" y="9070682"/>
            <a:ext cx="5372213" cy="2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8C84C285-FDA0-9FB7-377E-2277246370F9}"/>
              </a:ext>
            </a:extLst>
          </p:cNvPr>
          <p:cNvSpPr txBox="1"/>
          <p:nvPr/>
        </p:nvSpPr>
        <p:spPr>
          <a:xfrm>
            <a:off x="1362075" y="-266700"/>
            <a:ext cx="6934199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7200" b="1" dirty="0">
                <a:solidFill>
                  <a:srgbClr val="000000"/>
                </a:solidFill>
                <a:latin typeface="Oswald" pitchFamily="2" charset="0"/>
                <a:ea typeface="Suez One"/>
                <a:sym typeface="Suez One"/>
              </a:rPr>
              <a:t>Messages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551B8E-D558-173C-39C1-F7A0D0979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145" y="2523692"/>
            <a:ext cx="15506073" cy="52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1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A800B35-D695-D0EF-8DEE-B181FA6A4F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25" b="-953"/>
          <a:stretch/>
        </p:blipFill>
        <p:spPr>
          <a:xfrm>
            <a:off x="1414391" y="956732"/>
            <a:ext cx="16218876" cy="845849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7AC167B-8EE3-E4DB-E78E-20C84EED15B5}"/>
              </a:ext>
            </a:extLst>
          </p:cNvPr>
          <p:cNvSpPr txBox="1"/>
          <p:nvPr/>
        </p:nvSpPr>
        <p:spPr>
          <a:xfrm>
            <a:off x="2895600" y="138880"/>
            <a:ext cx="14240932" cy="163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77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itchFamily="2" charset="0"/>
                <a:ea typeface="Suez One"/>
                <a:cs typeface="+mn-cs"/>
                <a:sym typeface="Suez One"/>
              </a:rPr>
              <a:t>client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252739" y="592894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BD72D5A-F354-272D-F249-5C6609C402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54" b="-1"/>
          <a:stretch/>
        </p:blipFill>
        <p:spPr>
          <a:xfrm>
            <a:off x="1981200" y="1562100"/>
            <a:ext cx="15222348" cy="73641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AE672B0-A72B-31A1-B074-540E3BEF9516}"/>
              </a:ext>
            </a:extLst>
          </p:cNvPr>
          <p:cNvSpPr txBox="1"/>
          <p:nvPr/>
        </p:nvSpPr>
        <p:spPr>
          <a:xfrm>
            <a:off x="1694177" y="371849"/>
            <a:ext cx="14240932" cy="163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77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swald" pitchFamily="2" charset="0"/>
                <a:ea typeface="Suez One"/>
                <a:cs typeface="+mn-cs"/>
                <a:sym typeface="Suez One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9541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8962</TotalTime>
  <Words>299</Words>
  <Application>Microsoft Office PowerPoint</Application>
  <PresentationFormat>Custom</PresentationFormat>
  <Paragraphs>47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Montserrat Classic Bold</vt:lpstr>
      <vt:lpstr>Calibri</vt:lpstr>
      <vt:lpstr>Suez One</vt:lpstr>
      <vt:lpstr>Oswald Bold</vt:lpstr>
      <vt:lpstr>Oswald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תהל בוטבול</dc:creator>
  <cp:lastModifiedBy>תהל בוטבול</cp:lastModifiedBy>
  <cp:revision>7</cp:revision>
  <dcterms:created xsi:type="dcterms:W3CDTF">2006-08-16T00:00:00Z</dcterms:created>
  <dcterms:modified xsi:type="dcterms:W3CDTF">2024-09-02T09:56:00Z</dcterms:modified>
  <dc:identifier>DAGO-K4VxuM</dc:identifier>
</cp:coreProperties>
</file>