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5" r:id="rId9"/>
    <p:sldId id="280" r:id="rId10"/>
    <p:sldId id="276" r:id="rId11"/>
    <p:sldId id="279" r:id="rId12"/>
    <p:sldId id="281" r:id="rId13"/>
    <p:sldId id="282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827D1-A21A-428B-A6B1-AD3113A32169}" type="doc">
      <dgm:prSet loTypeId="urn:microsoft.com/office/officeart/2005/8/layout/process4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D7A3E5F-F888-4C61-A8DC-B691CC5078C6}">
      <dgm:prSet/>
      <dgm:spPr/>
      <dgm:t>
        <a:bodyPr/>
        <a:lstStyle/>
        <a:p>
          <a:pPr rtl="0"/>
          <a:r>
            <a:rPr lang="en-IN" dirty="0"/>
            <a:t>Tweeter Authentication</a:t>
          </a:r>
        </a:p>
      </dgm:t>
    </dgm:pt>
    <dgm:pt modelId="{B3EAAD3F-3F0B-4F75-A141-695532710AED}" type="parTrans" cxnId="{D6E7767F-EDB1-480D-8ECF-5CCD22A1FF0B}">
      <dgm:prSet/>
      <dgm:spPr/>
      <dgm:t>
        <a:bodyPr/>
        <a:lstStyle/>
        <a:p>
          <a:endParaRPr lang="en-IN"/>
        </a:p>
      </dgm:t>
    </dgm:pt>
    <dgm:pt modelId="{982170B9-1C1B-4126-AB1A-42198E1EF0A0}" type="sibTrans" cxnId="{D6E7767F-EDB1-480D-8ECF-5CCD22A1FF0B}">
      <dgm:prSet/>
      <dgm:spPr/>
      <dgm:t>
        <a:bodyPr/>
        <a:lstStyle/>
        <a:p>
          <a:endParaRPr lang="en-IN"/>
        </a:p>
      </dgm:t>
    </dgm:pt>
    <dgm:pt modelId="{661E5DD0-E14D-422D-A017-AF30D3FBE802}">
      <dgm:prSet/>
      <dgm:spPr/>
      <dgm:t>
        <a:bodyPr/>
        <a:lstStyle/>
        <a:p>
          <a:pPr rtl="0"/>
          <a:r>
            <a:rPr lang="en-IN"/>
            <a:t>Prepare Query Features</a:t>
          </a:r>
          <a:endParaRPr lang="en-IN" dirty="0"/>
        </a:p>
      </dgm:t>
    </dgm:pt>
    <dgm:pt modelId="{530FB60C-1BE2-4BFB-9D7B-EC0FEDC7AD2D}" type="parTrans" cxnId="{620B7185-9AF8-42C7-B21C-395CD20C31BF}">
      <dgm:prSet/>
      <dgm:spPr/>
      <dgm:t>
        <a:bodyPr/>
        <a:lstStyle/>
        <a:p>
          <a:endParaRPr lang="en-IN"/>
        </a:p>
      </dgm:t>
    </dgm:pt>
    <dgm:pt modelId="{AE447D4E-35AB-499F-9AFC-04F1986A7A22}" type="sibTrans" cxnId="{620B7185-9AF8-42C7-B21C-395CD20C31BF}">
      <dgm:prSet/>
      <dgm:spPr/>
      <dgm:t>
        <a:bodyPr/>
        <a:lstStyle/>
        <a:p>
          <a:endParaRPr lang="en-IN"/>
        </a:p>
      </dgm:t>
    </dgm:pt>
    <dgm:pt modelId="{BA0ED987-FA7C-4A9B-ACDB-FF1F0C271C08}">
      <dgm:prSet/>
      <dgm:spPr/>
      <dgm:t>
        <a:bodyPr/>
        <a:lstStyle/>
        <a:p>
          <a:pPr rtl="0"/>
          <a:r>
            <a:rPr lang="en-IN"/>
            <a:t>Get Sentiment Label of each Tweets</a:t>
          </a:r>
          <a:endParaRPr lang="en-IN" dirty="0"/>
        </a:p>
      </dgm:t>
    </dgm:pt>
    <dgm:pt modelId="{4A67605F-FB53-47E4-B8FB-6BBB04DA7903}" type="parTrans" cxnId="{802837F5-C549-4DD7-85EE-21B5CBBD8858}">
      <dgm:prSet/>
      <dgm:spPr/>
      <dgm:t>
        <a:bodyPr/>
        <a:lstStyle/>
        <a:p>
          <a:endParaRPr lang="en-IN"/>
        </a:p>
      </dgm:t>
    </dgm:pt>
    <dgm:pt modelId="{88DA6751-EB41-4BA7-8CA3-49D0EF95B884}" type="sibTrans" cxnId="{802837F5-C549-4DD7-85EE-21B5CBBD8858}">
      <dgm:prSet/>
      <dgm:spPr/>
      <dgm:t>
        <a:bodyPr/>
        <a:lstStyle/>
        <a:p>
          <a:endParaRPr lang="en-IN"/>
        </a:p>
      </dgm:t>
    </dgm:pt>
    <dgm:pt modelId="{99A7F910-FD12-4C7D-B635-177B6E1448E9}">
      <dgm:prSet/>
      <dgm:spPr/>
      <dgm:t>
        <a:bodyPr/>
        <a:lstStyle/>
        <a:p>
          <a:pPr rtl="0"/>
          <a:r>
            <a:rPr lang="en-IN"/>
            <a:t>Retrieve Tweets and Save them</a:t>
          </a:r>
          <a:endParaRPr lang="en-IN" dirty="0"/>
        </a:p>
      </dgm:t>
    </dgm:pt>
    <dgm:pt modelId="{9E987C51-A014-4AC8-A46D-0A45247E8658}" type="parTrans" cxnId="{A800486C-D5B6-4812-964D-A5CACE0849E7}">
      <dgm:prSet/>
      <dgm:spPr/>
      <dgm:t>
        <a:bodyPr/>
        <a:lstStyle/>
        <a:p>
          <a:endParaRPr lang="en-IN"/>
        </a:p>
      </dgm:t>
    </dgm:pt>
    <dgm:pt modelId="{21DA9B76-0CEF-4E34-9E3D-DC3A9EF83A1D}" type="sibTrans" cxnId="{A800486C-D5B6-4812-964D-A5CACE0849E7}">
      <dgm:prSet/>
      <dgm:spPr/>
      <dgm:t>
        <a:bodyPr/>
        <a:lstStyle/>
        <a:p>
          <a:endParaRPr lang="en-IN"/>
        </a:p>
      </dgm:t>
    </dgm:pt>
    <dgm:pt modelId="{D18593BF-7840-4274-920C-AFE36CEDD6DC}">
      <dgm:prSet/>
      <dgm:spPr/>
      <dgm:t>
        <a:bodyPr/>
        <a:lstStyle/>
        <a:p>
          <a:pPr rtl="0"/>
          <a:r>
            <a:rPr lang="en-IN" dirty="0"/>
            <a:t>Output the result in csv files</a:t>
          </a:r>
        </a:p>
      </dgm:t>
    </dgm:pt>
    <dgm:pt modelId="{2FFA9780-B334-43FE-8E66-BD8C67CFA36B}" type="parTrans" cxnId="{D85A611D-BBF4-4157-AB86-3949C42D40A8}">
      <dgm:prSet/>
      <dgm:spPr/>
      <dgm:t>
        <a:bodyPr/>
        <a:lstStyle/>
        <a:p>
          <a:endParaRPr lang="en-IN"/>
        </a:p>
      </dgm:t>
    </dgm:pt>
    <dgm:pt modelId="{8E2075F2-B8AC-4A48-93FF-7A874633006E}" type="sibTrans" cxnId="{D85A611D-BBF4-4157-AB86-3949C42D40A8}">
      <dgm:prSet/>
      <dgm:spPr/>
      <dgm:t>
        <a:bodyPr/>
        <a:lstStyle/>
        <a:p>
          <a:endParaRPr lang="en-IN"/>
        </a:p>
      </dgm:t>
    </dgm:pt>
    <dgm:pt modelId="{E085F107-7A4D-4095-BAF3-CFFDDB32A9B2}" type="pres">
      <dgm:prSet presAssocID="{BA5827D1-A21A-428B-A6B1-AD3113A32169}" presName="Name0" presStyleCnt="0">
        <dgm:presLayoutVars>
          <dgm:dir/>
          <dgm:animLvl val="lvl"/>
          <dgm:resizeHandles val="exact"/>
        </dgm:presLayoutVars>
      </dgm:prSet>
      <dgm:spPr/>
    </dgm:pt>
    <dgm:pt modelId="{DCD0DAB0-78D8-4FDC-A2D4-5A07598060CE}" type="pres">
      <dgm:prSet presAssocID="{D18593BF-7840-4274-920C-AFE36CEDD6DC}" presName="boxAndChildren" presStyleCnt="0"/>
      <dgm:spPr/>
    </dgm:pt>
    <dgm:pt modelId="{1B97C996-AB8F-4237-8AE1-2B3916624AAF}" type="pres">
      <dgm:prSet presAssocID="{D18593BF-7840-4274-920C-AFE36CEDD6DC}" presName="parentTextBox" presStyleLbl="node1" presStyleIdx="0" presStyleCnt="5"/>
      <dgm:spPr/>
    </dgm:pt>
    <dgm:pt modelId="{52968C7E-E85E-46BF-A264-7EE8598CE100}" type="pres">
      <dgm:prSet presAssocID="{21DA9B76-0CEF-4E34-9E3D-DC3A9EF83A1D}" presName="sp" presStyleCnt="0"/>
      <dgm:spPr/>
    </dgm:pt>
    <dgm:pt modelId="{5AD8C139-04E7-435B-9109-48183F19C92B}" type="pres">
      <dgm:prSet presAssocID="{99A7F910-FD12-4C7D-B635-177B6E1448E9}" presName="arrowAndChildren" presStyleCnt="0"/>
      <dgm:spPr/>
    </dgm:pt>
    <dgm:pt modelId="{AEA54330-461E-4D4A-BCA1-B510BD3C736A}" type="pres">
      <dgm:prSet presAssocID="{99A7F910-FD12-4C7D-B635-177B6E1448E9}" presName="parentTextArrow" presStyleLbl="node1" presStyleIdx="1" presStyleCnt="5"/>
      <dgm:spPr/>
    </dgm:pt>
    <dgm:pt modelId="{017A2594-6B6E-492A-8950-7FB54E8C7F18}" type="pres">
      <dgm:prSet presAssocID="{88DA6751-EB41-4BA7-8CA3-49D0EF95B884}" presName="sp" presStyleCnt="0"/>
      <dgm:spPr/>
    </dgm:pt>
    <dgm:pt modelId="{4BA43525-E81F-4ECB-984D-A2CF0C9E0401}" type="pres">
      <dgm:prSet presAssocID="{BA0ED987-FA7C-4A9B-ACDB-FF1F0C271C08}" presName="arrowAndChildren" presStyleCnt="0"/>
      <dgm:spPr/>
    </dgm:pt>
    <dgm:pt modelId="{5FB88B7C-B71C-4896-AEF5-9216DAE2B7B5}" type="pres">
      <dgm:prSet presAssocID="{BA0ED987-FA7C-4A9B-ACDB-FF1F0C271C08}" presName="parentTextArrow" presStyleLbl="node1" presStyleIdx="2" presStyleCnt="5"/>
      <dgm:spPr/>
    </dgm:pt>
    <dgm:pt modelId="{D8AF7D4E-6723-4F4B-BE8A-CD2EA52C88A6}" type="pres">
      <dgm:prSet presAssocID="{AE447D4E-35AB-499F-9AFC-04F1986A7A22}" presName="sp" presStyleCnt="0"/>
      <dgm:spPr/>
    </dgm:pt>
    <dgm:pt modelId="{A59A3683-C11E-47EE-9071-6520403E113F}" type="pres">
      <dgm:prSet presAssocID="{661E5DD0-E14D-422D-A017-AF30D3FBE802}" presName="arrowAndChildren" presStyleCnt="0"/>
      <dgm:spPr/>
    </dgm:pt>
    <dgm:pt modelId="{3A4B5AA2-C9D8-4DC8-90AC-57B97354532A}" type="pres">
      <dgm:prSet presAssocID="{661E5DD0-E14D-422D-A017-AF30D3FBE802}" presName="parentTextArrow" presStyleLbl="node1" presStyleIdx="3" presStyleCnt="5"/>
      <dgm:spPr/>
    </dgm:pt>
    <dgm:pt modelId="{3900C889-1BE2-4ED7-BB1D-FE14BD0781F6}" type="pres">
      <dgm:prSet presAssocID="{982170B9-1C1B-4126-AB1A-42198E1EF0A0}" presName="sp" presStyleCnt="0"/>
      <dgm:spPr/>
    </dgm:pt>
    <dgm:pt modelId="{29619C70-1A42-4F27-85D0-FD7EDAE79C93}" type="pres">
      <dgm:prSet presAssocID="{8D7A3E5F-F888-4C61-A8DC-B691CC5078C6}" presName="arrowAndChildren" presStyleCnt="0"/>
      <dgm:spPr/>
    </dgm:pt>
    <dgm:pt modelId="{3BCAE46B-8563-425C-AF25-B8C29C2BB0C2}" type="pres">
      <dgm:prSet presAssocID="{8D7A3E5F-F888-4C61-A8DC-B691CC5078C6}" presName="parentTextArrow" presStyleLbl="node1" presStyleIdx="4" presStyleCnt="5"/>
      <dgm:spPr/>
    </dgm:pt>
  </dgm:ptLst>
  <dgm:cxnLst>
    <dgm:cxn modelId="{D85A611D-BBF4-4157-AB86-3949C42D40A8}" srcId="{BA5827D1-A21A-428B-A6B1-AD3113A32169}" destId="{D18593BF-7840-4274-920C-AFE36CEDD6DC}" srcOrd="4" destOrd="0" parTransId="{2FFA9780-B334-43FE-8E66-BD8C67CFA36B}" sibTransId="{8E2075F2-B8AC-4A48-93FF-7A874633006E}"/>
    <dgm:cxn modelId="{AB98FF1F-4770-4D18-9031-F1ECBC686A35}" type="presOf" srcId="{BA5827D1-A21A-428B-A6B1-AD3113A32169}" destId="{E085F107-7A4D-4095-BAF3-CFFDDB32A9B2}" srcOrd="0" destOrd="0" presId="urn:microsoft.com/office/officeart/2005/8/layout/process4"/>
    <dgm:cxn modelId="{19D2633C-FE94-442D-8BA8-403010BFBB76}" type="presOf" srcId="{8D7A3E5F-F888-4C61-A8DC-B691CC5078C6}" destId="{3BCAE46B-8563-425C-AF25-B8C29C2BB0C2}" srcOrd="0" destOrd="0" presId="urn:microsoft.com/office/officeart/2005/8/layout/process4"/>
    <dgm:cxn modelId="{A800486C-D5B6-4812-964D-A5CACE0849E7}" srcId="{BA5827D1-A21A-428B-A6B1-AD3113A32169}" destId="{99A7F910-FD12-4C7D-B635-177B6E1448E9}" srcOrd="3" destOrd="0" parTransId="{9E987C51-A014-4AC8-A46D-0A45247E8658}" sibTransId="{21DA9B76-0CEF-4E34-9E3D-DC3A9EF83A1D}"/>
    <dgm:cxn modelId="{D6E7767F-EDB1-480D-8ECF-5CCD22A1FF0B}" srcId="{BA5827D1-A21A-428B-A6B1-AD3113A32169}" destId="{8D7A3E5F-F888-4C61-A8DC-B691CC5078C6}" srcOrd="0" destOrd="0" parTransId="{B3EAAD3F-3F0B-4F75-A141-695532710AED}" sibTransId="{982170B9-1C1B-4126-AB1A-42198E1EF0A0}"/>
    <dgm:cxn modelId="{620B7185-9AF8-42C7-B21C-395CD20C31BF}" srcId="{BA5827D1-A21A-428B-A6B1-AD3113A32169}" destId="{661E5DD0-E14D-422D-A017-AF30D3FBE802}" srcOrd="1" destOrd="0" parTransId="{530FB60C-1BE2-4BFB-9D7B-EC0FEDC7AD2D}" sibTransId="{AE447D4E-35AB-499F-9AFC-04F1986A7A22}"/>
    <dgm:cxn modelId="{208B76A8-97AF-4605-96BD-17D7E7CF9EE5}" type="presOf" srcId="{99A7F910-FD12-4C7D-B635-177B6E1448E9}" destId="{AEA54330-461E-4D4A-BCA1-B510BD3C736A}" srcOrd="0" destOrd="0" presId="urn:microsoft.com/office/officeart/2005/8/layout/process4"/>
    <dgm:cxn modelId="{E242EABF-95CB-4E3E-A651-6938BA863F64}" type="presOf" srcId="{661E5DD0-E14D-422D-A017-AF30D3FBE802}" destId="{3A4B5AA2-C9D8-4DC8-90AC-57B97354532A}" srcOrd="0" destOrd="0" presId="urn:microsoft.com/office/officeart/2005/8/layout/process4"/>
    <dgm:cxn modelId="{0484B8E7-D1E4-4165-BE5A-4EA6AA65188E}" type="presOf" srcId="{D18593BF-7840-4274-920C-AFE36CEDD6DC}" destId="{1B97C996-AB8F-4237-8AE1-2B3916624AAF}" srcOrd="0" destOrd="0" presId="urn:microsoft.com/office/officeart/2005/8/layout/process4"/>
    <dgm:cxn modelId="{4005F1F4-C622-4F27-A6B9-C6C1FDD577F7}" type="presOf" srcId="{BA0ED987-FA7C-4A9B-ACDB-FF1F0C271C08}" destId="{5FB88B7C-B71C-4896-AEF5-9216DAE2B7B5}" srcOrd="0" destOrd="0" presId="urn:microsoft.com/office/officeart/2005/8/layout/process4"/>
    <dgm:cxn modelId="{802837F5-C549-4DD7-85EE-21B5CBBD8858}" srcId="{BA5827D1-A21A-428B-A6B1-AD3113A32169}" destId="{BA0ED987-FA7C-4A9B-ACDB-FF1F0C271C08}" srcOrd="2" destOrd="0" parTransId="{4A67605F-FB53-47E4-B8FB-6BBB04DA7903}" sibTransId="{88DA6751-EB41-4BA7-8CA3-49D0EF95B884}"/>
    <dgm:cxn modelId="{5C34AA46-DD14-497B-A45C-29A8E482287D}" type="presParOf" srcId="{E085F107-7A4D-4095-BAF3-CFFDDB32A9B2}" destId="{DCD0DAB0-78D8-4FDC-A2D4-5A07598060CE}" srcOrd="0" destOrd="0" presId="urn:microsoft.com/office/officeart/2005/8/layout/process4"/>
    <dgm:cxn modelId="{1E9658FC-FF19-45EB-AC3D-A8F9DC280EDA}" type="presParOf" srcId="{DCD0DAB0-78D8-4FDC-A2D4-5A07598060CE}" destId="{1B97C996-AB8F-4237-8AE1-2B3916624AAF}" srcOrd="0" destOrd="0" presId="urn:microsoft.com/office/officeart/2005/8/layout/process4"/>
    <dgm:cxn modelId="{7376AABD-E9F8-488B-9EC5-6B9EDB875D97}" type="presParOf" srcId="{E085F107-7A4D-4095-BAF3-CFFDDB32A9B2}" destId="{52968C7E-E85E-46BF-A264-7EE8598CE100}" srcOrd="1" destOrd="0" presId="urn:microsoft.com/office/officeart/2005/8/layout/process4"/>
    <dgm:cxn modelId="{C99F05F2-5389-483B-9F9A-0192679D2555}" type="presParOf" srcId="{E085F107-7A4D-4095-BAF3-CFFDDB32A9B2}" destId="{5AD8C139-04E7-435B-9109-48183F19C92B}" srcOrd="2" destOrd="0" presId="urn:microsoft.com/office/officeart/2005/8/layout/process4"/>
    <dgm:cxn modelId="{AD310D7C-EEA5-4B7E-B113-8B5BC1180EB8}" type="presParOf" srcId="{5AD8C139-04E7-435B-9109-48183F19C92B}" destId="{AEA54330-461E-4D4A-BCA1-B510BD3C736A}" srcOrd="0" destOrd="0" presId="urn:microsoft.com/office/officeart/2005/8/layout/process4"/>
    <dgm:cxn modelId="{48AA9AD2-5507-4807-BF64-AD66075508C4}" type="presParOf" srcId="{E085F107-7A4D-4095-BAF3-CFFDDB32A9B2}" destId="{017A2594-6B6E-492A-8950-7FB54E8C7F18}" srcOrd="3" destOrd="0" presId="urn:microsoft.com/office/officeart/2005/8/layout/process4"/>
    <dgm:cxn modelId="{9F010779-E18D-423C-87A7-5BB50B754325}" type="presParOf" srcId="{E085F107-7A4D-4095-BAF3-CFFDDB32A9B2}" destId="{4BA43525-E81F-4ECB-984D-A2CF0C9E0401}" srcOrd="4" destOrd="0" presId="urn:microsoft.com/office/officeart/2005/8/layout/process4"/>
    <dgm:cxn modelId="{2B892FDF-CF89-461D-BE4D-9CD162795D40}" type="presParOf" srcId="{4BA43525-E81F-4ECB-984D-A2CF0C9E0401}" destId="{5FB88B7C-B71C-4896-AEF5-9216DAE2B7B5}" srcOrd="0" destOrd="0" presId="urn:microsoft.com/office/officeart/2005/8/layout/process4"/>
    <dgm:cxn modelId="{2422AB9B-BD85-40DC-BECB-F8F9F3DEE337}" type="presParOf" srcId="{E085F107-7A4D-4095-BAF3-CFFDDB32A9B2}" destId="{D8AF7D4E-6723-4F4B-BE8A-CD2EA52C88A6}" srcOrd="5" destOrd="0" presId="urn:microsoft.com/office/officeart/2005/8/layout/process4"/>
    <dgm:cxn modelId="{C0F6AB91-91D1-4FE6-B2E0-230A77F50CCA}" type="presParOf" srcId="{E085F107-7A4D-4095-BAF3-CFFDDB32A9B2}" destId="{A59A3683-C11E-47EE-9071-6520403E113F}" srcOrd="6" destOrd="0" presId="urn:microsoft.com/office/officeart/2005/8/layout/process4"/>
    <dgm:cxn modelId="{0FCC23A5-D667-46D7-B6D8-98AD28046882}" type="presParOf" srcId="{A59A3683-C11E-47EE-9071-6520403E113F}" destId="{3A4B5AA2-C9D8-4DC8-90AC-57B97354532A}" srcOrd="0" destOrd="0" presId="urn:microsoft.com/office/officeart/2005/8/layout/process4"/>
    <dgm:cxn modelId="{B1A48EB4-6E1F-4AE9-80BE-FA8A816E1941}" type="presParOf" srcId="{E085F107-7A4D-4095-BAF3-CFFDDB32A9B2}" destId="{3900C889-1BE2-4ED7-BB1D-FE14BD0781F6}" srcOrd="7" destOrd="0" presId="urn:microsoft.com/office/officeart/2005/8/layout/process4"/>
    <dgm:cxn modelId="{5F8DF83C-540F-4903-B864-9A89BE8F2539}" type="presParOf" srcId="{E085F107-7A4D-4095-BAF3-CFFDDB32A9B2}" destId="{29619C70-1A42-4F27-85D0-FD7EDAE79C93}" srcOrd="8" destOrd="0" presId="urn:microsoft.com/office/officeart/2005/8/layout/process4"/>
    <dgm:cxn modelId="{D271C913-E215-4E0A-B609-4DCFBEFD1CA0}" type="presParOf" srcId="{29619C70-1A42-4F27-85D0-FD7EDAE79C93}" destId="{3BCAE46B-8563-425C-AF25-B8C29C2BB0C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C996-AB8F-4237-8AE1-2B3916624AAF}">
      <dsp:nvSpPr>
        <dsp:cNvPr id="0" name=""/>
        <dsp:cNvSpPr/>
      </dsp:nvSpPr>
      <dsp:spPr>
        <a:xfrm>
          <a:off x="0" y="3975147"/>
          <a:ext cx="10515600" cy="6521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5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Output the result in csv files</a:t>
          </a:r>
        </a:p>
      </dsp:txBody>
      <dsp:txXfrm>
        <a:off x="0" y="3975147"/>
        <a:ext cx="10515600" cy="652156"/>
      </dsp:txXfrm>
    </dsp:sp>
    <dsp:sp modelId="{AEA54330-461E-4D4A-BCA1-B510BD3C736A}">
      <dsp:nvSpPr>
        <dsp:cNvPr id="0" name=""/>
        <dsp:cNvSpPr/>
      </dsp:nvSpPr>
      <dsp:spPr>
        <a:xfrm rot="10800000">
          <a:off x="0" y="2981914"/>
          <a:ext cx="10515600" cy="1003016"/>
        </a:xfrm>
        <a:prstGeom prst="upArrowCallou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tint val="60000"/>
                <a:satMod val="160000"/>
              </a:schemeClr>
            </a:gs>
            <a:gs pos="46000">
              <a:schemeClr val="accent5">
                <a:hueOff val="-1838336"/>
                <a:satOff val="-2557"/>
                <a:lumOff val="-981"/>
                <a:alphaOff val="0"/>
                <a:tint val="86000"/>
                <a:satMod val="16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Retrieve Tweets and Save them</a:t>
          </a:r>
          <a:endParaRPr lang="en-IN" sz="2300" kern="1200" dirty="0"/>
        </a:p>
      </dsp:txBody>
      <dsp:txXfrm rot="10800000">
        <a:off x="0" y="2981914"/>
        <a:ext cx="10515600" cy="651730"/>
      </dsp:txXfrm>
    </dsp:sp>
    <dsp:sp modelId="{5FB88B7C-B71C-4896-AEF5-9216DAE2B7B5}">
      <dsp:nvSpPr>
        <dsp:cNvPr id="0" name=""/>
        <dsp:cNvSpPr/>
      </dsp:nvSpPr>
      <dsp:spPr>
        <a:xfrm rot="10800000">
          <a:off x="0" y="1988680"/>
          <a:ext cx="10515600" cy="1003016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tint val="60000"/>
                <a:satMod val="160000"/>
              </a:schemeClr>
            </a:gs>
            <a:gs pos="46000">
              <a:schemeClr val="accent5">
                <a:hueOff val="-3676672"/>
                <a:satOff val="-5114"/>
                <a:lumOff val="-1961"/>
                <a:alphaOff val="0"/>
                <a:tint val="86000"/>
                <a:satMod val="16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Get Sentiment Label of each Tweets</a:t>
          </a:r>
          <a:endParaRPr lang="en-IN" sz="2300" kern="1200" dirty="0"/>
        </a:p>
      </dsp:txBody>
      <dsp:txXfrm rot="10800000">
        <a:off x="0" y="1988680"/>
        <a:ext cx="10515600" cy="651730"/>
      </dsp:txXfrm>
    </dsp:sp>
    <dsp:sp modelId="{3A4B5AA2-C9D8-4DC8-90AC-57B97354532A}">
      <dsp:nvSpPr>
        <dsp:cNvPr id="0" name=""/>
        <dsp:cNvSpPr/>
      </dsp:nvSpPr>
      <dsp:spPr>
        <a:xfrm rot="10800000">
          <a:off x="0" y="995446"/>
          <a:ext cx="10515600" cy="1003016"/>
        </a:xfrm>
        <a:prstGeom prst="upArrowCallou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tint val="60000"/>
                <a:satMod val="160000"/>
              </a:schemeClr>
            </a:gs>
            <a:gs pos="46000">
              <a:schemeClr val="accent5">
                <a:hueOff val="-5515009"/>
                <a:satOff val="-7671"/>
                <a:lumOff val="-2942"/>
                <a:alphaOff val="0"/>
                <a:tint val="86000"/>
                <a:satMod val="16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Prepare Query Features</a:t>
          </a:r>
          <a:endParaRPr lang="en-IN" sz="2300" kern="1200" dirty="0"/>
        </a:p>
      </dsp:txBody>
      <dsp:txXfrm rot="10800000">
        <a:off x="0" y="995446"/>
        <a:ext cx="10515600" cy="651730"/>
      </dsp:txXfrm>
    </dsp:sp>
    <dsp:sp modelId="{3BCAE46B-8563-425C-AF25-B8C29C2BB0C2}">
      <dsp:nvSpPr>
        <dsp:cNvPr id="0" name=""/>
        <dsp:cNvSpPr/>
      </dsp:nvSpPr>
      <dsp:spPr>
        <a:xfrm rot="10800000">
          <a:off x="0" y="2213"/>
          <a:ext cx="10515600" cy="1003016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tint val="60000"/>
                <a:satMod val="160000"/>
              </a:schemeClr>
            </a:gs>
            <a:gs pos="46000">
              <a:schemeClr val="accent5">
                <a:hueOff val="-7353344"/>
                <a:satOff val="-10228"/>
                <a:lumOff val="-3922"/>
                <a:alphaOff val="0"/>
                <a:tint val="86000"/>
                <a:satMod val="16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Tweeter Authentication</a:t>
          </a:r>
        </a:p>
      </dsp:txBody>
      <dsp:txXfrm rot="10800000">
        <a:off x="0" y="2213"/>
        <a:ext cx="10515600" cy="65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4DB78-8C12-49B3-A1A6-E04097F681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5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131" y="845718"/>
            <a:ext cx="9491004" cy="1912098"/>
          </a:xfrm>
        </p:spPr>
        <p:txBody>
          <a:bodyPr>
            <a:normAutofit fontScale="90000"/>
          </a:bodyPr>
          <a:lstStyle/>
          <a:p>
            <a:r>
              <a:rPr lang="en-IN" dirty="0"/>
              <a:t>Sentiment Analysis in Twitter (French Language)</a:t>
            </a:r>
            <a:br>
              <a:rPr lang="en-IN" dirty="0"/>
            </a:b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621" y="2392056"/>
            <a:ext cx="9733809" cy="31655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IN" sz="2000" b="1" dirty="0"/>
              <a:t>                                </a:t>
            </a:r>
          </a:p>
          <a:p>
            <a:pPr>
              <a:spcBef>
                <a:spcPts val="0"/>
              </a:spcBef>
            </a:pPr>
            <a:endParaRPr lang="en-IN" sz="2000" dirty="0"/>
          </a:p>
          <a:p>
            <a:pPr algn="r">
              <a:spcBef>
                <a:spcPts val="0"/>
              </a:spcBef>
            </a:pPr>
            <a:r>
              <a:rPr lang="en-IN" sz="2000" b="1" dirty="0">
                <a:solidFill>
                  <a:schemeClr val="tx1"/>
                </a:solidFill>
              </a:rPr>
              <a:t>                                        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Contributed by:</a:t>
            </a:r>
          </a:p>
          <a:p>
            <a:pPr algn="r"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Tabassum </a:t>
            </a:r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Tahera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1413986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fi-FI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 Asir Faisal -  1421837</a:t>
            </a:r>
          </a:p>
          <a:p>
            <a:pPr algn="r">
              <a:spcBef>
                <a:spcPts val="0"/>
              </a:spcBef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Natural Language Processing, IIUM</a:t>
            </a:r>
          </a:p>
          <a:p>
            <a:pPr algn="r">
              <a:spcBef>
                <a:spcPts val="0"/>
              </a:spcBef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Madam SURIANI BT. SULAIMAN</a:t>
            </a:r>
          </a:p>
        </p:txBody>
      </p:sp>
    </p:spTree>
    <p:extLst>
      <p:ext uri="{BB962C8B-B14F-4D97-AF65-F5344CB8AC3E}">
        <p14:creationId xmlns:p14="http://schemas.microsoft.com/office/powerpoint/2010/main" val="35333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5060533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r>
              <a:rPr lang="en-IN" dirty="0"/>
              <a:t>We are using the </a:t>
            </a:r>
            <a:r>
              <a:rPr lang="en-IN" dirty="0" err="1"/>
              <a:t>textblob</a:t>
            </a:r>
            <a:r>
              <a:rPr lang="en-IN" dirty="0"/>
              <a:t> python library to get the </a:t>
            </a:r>
            <a:r>
              <a:rPr lang="en-IN" dirty="0" err="1"/>
              <a:t>sentiment.I</a:t>
            </a:r>
            <a:endParaRPr lang="en-IN" dirty="0"/>
          </a:p>
          <a:p>
            <a:pPr lvl="1"/>
            <a:r>
              <a:rPr lang="en-IN" dirty="0"/>
              <a:t>Threshold Value &gt; 0  = Positive, Threshold Value &lt; 0  = Negative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the sentiment label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67" y="3398385"/>
            <a:ext cx="8282375" cy="24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73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5060533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r>
              <a:rPr lang="en-IN" dirty="0"/>
              <a:t>We use </a:t>
            </a:r>
            <a:r>
              <a:rPr lang="en-IN" dirty="0" err="1"/>
              <a:t>api</a:t>
            </a:r>
            <a:r>
              <a:rPr lang="en-IN" dirty="0"/>
              <a:t> search functions to process our query features and get the relevant tweets</a:t>
            </a:r>
          </a:p>
          <a:p>
            <a:pPr lvl="1"/>
            <a:r>
              <a:rPr lang="en-IN" dirty="0"/>
              <a:t>Finally we output all the results in a csv file according to the candidates’ name to show the sentiment result.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Tweets and Output them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72" y="3703308"/>
            <a:ext cx="10461176" cy="263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8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also try to get the mean sentiment polarity for each candidate.</a:t>
            </a:r>
          </a:p>
          <a:p>
            <a:r>
              <a:rPr lang="en-US" dirty="0"/>
              <a:t>Mean Sentiment Polarity in descending order :</a:t>
            </a:r>
          </a:p>
          <a:p>
            <a:r>
              <a:rPr lang="en-US" dirty="0"/>
              <a:t>Poisson : 0.180</a:t>
            </a:r>
          </a:p>
          <a:p>
            <a:r>
              <a:rPr lang="en-US" dirty="0" err="1"/>
              <a:t>Fillon</a:t>
            </a:r>
            <a:r>
              <a:rPr lang="en-US" dirty="0"/>
              <a:t> : 0.113</a:t>
            </a:r>
          </a:p>
          <a:p>
            <a:r>
              <a:rPr lang="en-US" dirty="0"/>
              <a:t>Juppe : 0.098</a:t>
            </a:r>
          </a:p>
          <a:p>
            <a:r>
              <a:rPr lang="en-US" dirty="0"/>
              <a:t>Sarkozy : 0.057</a:t>
            </a:r>
          </a:p>
          <a:p>
            <a:r>
              <a:rPr lang="en-US" dirty="0"/>
              <a:t>Cope : 0.036</a:t>
            </a:r>
          </a:p>
          <a:p>
            <a:r>
              <a:rPr lang="en-US" dirty="0"/>
              <a:t>Le </a:t>
            </a:r>
            <a:r>
              <a:rPr lang="en-US" dirty="0" err="1"/>
              <a:t>Maire</a:t>
            </a:r>
            <a:r>
              <a:rPr lang="en-US" dirty="0"/>
              <a:t> : 0.007</a:t>
            </a:r>
          </a:p>
          <a:p>
            <a:r>
              <a:rPr lang="en-US" dirty="0"/>
              <a:t>Kosciusko : 0.007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Sentiment Polarity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16" y="3106509"/>
            <a:ext cx="7221513" cy="167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9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219"/>
            <a:ext cx="10515600" cy="804423"/>
          </a:xfrm>
        </p:spPr>
        <p:txBody>
          <a:bodyPr/>
          <a:lstStyle/>
          <a:p>
            <a:pPr algn="ctr"/>
            <a:r>
              <a:rPr lang="en-IN" b="1" dirty="0"/>
              <a:t>Outputs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18" y="1561083"/>
            <a:ext cx="10831242" cy="418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20736" y="6013655"/>
            <a:ext cx="34675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Figure : Cope Tweets</a:t>
            </a:r>
          </a:p>
        </p:txBody>
      </p:sp>
    </p:spTree>
    <p:extLst>
      <p:ext uri="{BB962C8B-B14F-4D97-AF65-F5344CB8AC3E}">
        <p14:creationId xmlns:p14="http://schemas.microsoft.com/office/powerpoint/2010/main" val="29164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30" y="852014"/>
            <a:ext cx="9029700" cy="1325563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2248828"/>
            <a:ext cx="10515600" cy="448627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We successfully implemented twitter sentiment analysis in French language in this project. This work can be extended to other languages as well. </a:t>
            </a:r>
          </a:p>
          <a:p>
            <a:r>
              <a:rPr lang="en-IN" dirty="0"/>
              <a:t>Through our analysis of the relevant topic, we can get valuable insights and opinions of that particular topic.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7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766" y="2053883"/>
            <a:ext cx="5838092" cy="3334044"/>
          </a:xfrm>
        </p:spPr>
        <p:txBody>
          <a:bodyPr/>
          <a:lstStyle/>
          <a:p>
            <a:r>
              <a:rPr lang="en-IN" dirty="0"/>
              <a:t>It is classification of the polarity of a given text in the document, sentence or phrase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goal is to determine whether the expressed opinion in the text is positive, negative or neutral.</a:t>
            </a:r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5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69" y="381567"/>
            <a:ext cx="8364117" cy="1162212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4" y="2582930"/>
            <a:ext cx="8364117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96" y="4849826"/>
            <a:ext cx="8306959" cy="120984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945859" y="3068408"/>
            <a:ext cx="13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Positive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6150" y="778007"/>
            <a:ext cx="13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Negative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301" y="5270082"/>
            <a:ext cx="13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5708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638" y="365125"/>
            <a:ext cx="9085162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Why is Sentiment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  <a:noFill/>
        </p:spPr>
        <p:txBody>
          <a:bodyPr/>
          <a:lstStyle/>
          <a:p>
            <a:r>
              <a:rPr lang="en-IN" dirty="0"/>
              <a:t>Microblogging has become popular communication tool</a:t>
            </a:r>
          </a:p>
          <a:p>
            <a:r>
              <a:rPr lang="en-IN" dirty="0"/>
              <a:t>Opinion of the mass is important </a:t>
            </a:r>
          </a:p>
          <a:p>
            <a:pPr lvl="1"/>
            <a:r>
              <a:rPr lang="en-IN" dirty="0"/>
              <a:t>Political party may want to know whether people support their program or not.</a:t>
            </a:r>
          </a:p>
          <a:p>
            <a:pPr lvl="1"/>
            <a:r>
              <a:rPr lang="en-IN" dirty="0"/>
              <a:t>Before investing into a company, one can leverage the sentiment of the people for the company to find out where it stands.</a:t>
            </a:r>
          </a:p>
          <a:p>
            <a:pPr lvl="1"/>
            <a:r>
              <a:rPr lang="en-IN" dirty="0"/>
              <a:t>A company might want find out the reviews of its products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73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/>
              <a:t>Using Twitter for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IN" dirty="0"/>
              <a:t>Popular microblogging site</a:t>
            </a:r>
          </a:p>
          <a:p>
            <a:r>
              <a:rPr lang="en-IN" dirty="0"/>
              <a:t>Short Text Messages of 140 characters</a:t>
            </a:r>
          </a:p>
          <a:p>
            <a:r>
              <a:rPr lang="en-IN" dirty="0"/>
              <a:t>240+ million active users</a:t>
            </a:r>
          </a:p>
          <a:p>
            <a:r>
              <a:rPr lang="en-IN" dirty="0"/>
              <a:t>500 million tweets are generated everyday</a:t>
            </a:r>
          </a:p>
          <a:p>
            <a:r>
              <a:rPr lang="en-IN" dirty="0"/>
              <a:t>Twitter audience varies from common man to celebrities</a:t>
            </a:r>
          </a:p>
          <a:p>
            <a:r>
              <a:rPr lang="en-IN" dirty="0"/>
              <a:t>Users often discuss current affairs and share personal views on various subjects</a:t>
            </a:r>
          </a:p>
          <a:p>
            <a:r>
              <a:rPr lang="en-IN" dirty="0"/>
              <a:t>Tweets are small in length and hence unambiguous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8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Our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chosen a specific case study. We are collecting tweets related to French Parliament Debate and its candidates. </a:t>
            </a:r>
          </a:p>
          <a:p>
            <a:r>
              <a:rPr lang="en-IN" dirty="0"/>
              <a:t>Our target users are the 7 candidates of that particular debate. They are : 'Sarkozy', 'Kosciusko', 'Cope', 'Juppe', '</a:t>
            </a:r>
            <a:r>
              <a:rPr lang="en-IN" dirty="0" err="1"/>
              <a:t>Fillon</a:t>
            </a:r>
            <a:r>
              <a:rPr lang="en-IN" dirty="0"/>
              <a:t>', 'Le </a:t>
            </a:r>
            <a:r>
              <a:rPr lang="en-IN" dirty="0" err="1"/>
              <a:t>Maire</a:t>
            </a:r>
            <a:r>
              <a:rPr lang="en-IN" dirty="0"/>
              <a:t>', 'Poisson‘.</a:t>
            </a:r>
          </a:p>
          <a:p>
            <a:r>
              <a:rPr lang="en-IN" dirty="0"/>
              <a:t>We are just focusing on the French Language. In order to do that for French Language we are importing 2 libraries which are: </a:t>
            </a:r>
            <a:r>
              <a:rPr lang="en-IN" dirty="0" err="1"/>
              <a:t>PatternTagger</a:t>
            </a:r>
            <a:r>
              <a:rPr lang="en-IN" dirty="0"/>
              <a:t>, </a:t>
            </a:r>
            <a:r>
              <a:rPr lang="en-IN" dirty="0" err="1"/>
              <a:t>PatternAnalyzer</a:t>
            </a:r>
            <a:r>
              <a:rPr lang="en-IN" dirty="0"/>
              <a:t> from </a:t>
            </a:r>
            <a:r>
              <a:rPr lang="en-IN" dirty="0" err="1"/>
              <a:t>TextBlob</a:t>
            </a:r>
            <a:r>
              <a:rPr lang="en-IN" dirty="0"/>
              <a:t> FR (For French)</a:t>
            </a:r>
          </a:p>
        </p:txBody>
      </p:sp>
    </p:spTree>
    <p:extLst>
      <p:ext uri="{BB962C8B-B14F-4D97-AF65-F5344CB8AC3E}">
        <p14:creationId xmlns:p14="http://schemas.microsoft.com/office/powerpoint/2010/main" val="7891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Approach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467"/>
              </p:ext>
            </p:extLst>
          </p:nvPr>
        </p:nvGraphicFramePr>
        <p:xfrm>
          <a:off x="838200" y="1547446"/>
          <a:ext cx="10515600" cy="4629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2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5060533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r>
              <a:rPr lang="en-IN" dirty="0"/>
              <a:t>Before getting any tweets, we need to set up our authentication module.</a:t>
            </a:r>
          </a:p>
          <a:p>
            <a:pPr lvl="1"/>
            <a:r>
              <a:rPr lang="en-IN" dirty="0"/>
              <a:t>We need 4 keys with twitter to get access. They are : consumer key, consumer secret, access token, access secret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Twitter Authentication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611" y="3483121"/>
            <a:ext cx="8092415" cy="251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7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5060533"/>
          </a:xfrm>
        </p:spPr>
        <p:txBody>
          <a:bodyPr>
            <a:normAutofit/>
          </a:bodyPr>
          <a:lstStyle/>
          <a:p>
            <a:pPr lvl="1"/>
            <a:endParaRPr lang="en-IN" dirty="0"/>
          </a:p>
          <a:p>
            <a:pPr lvl="1"/>
            <a:r>
              <a:rPr lang="en-IN" dirty="0"/>
              <a:t>7 Target Users. Candidates Names.</a:t>
            </a:r>
          </a:p>
          <a:p>
            <a:pPr lvl="1"/>
            <a:r>
              <a:rPr lang="en-IN" dirty="0"/>
              <a:t>Hashtag related to the debate : </a:t>
            </a:r>
            <a:r>
              <a:rPr lang="en-IN" dirty="0" err="1"/>
              <a:t>PrimaireLeDebat</a:t>
            </a:r>
            <a:endParaRPr lang="en-IN" dirty="0"/>
          </a:p>
          <a:p>
            <a:pPr lvl="1"/>
            <a:r>
              <a:rPr lang="en-IN" dirty="0"/>
              <a:t>Since Date: 2018-05-08</a:t>
            </a:r>
          </a:p>
          <a:p>
            <a:pPr lvl="1"/>
            <a:r>
              <a:rPr lang="en-IN" dirty="0"/>
              <a:t>Until Date: 2018-05-09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Query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5F52-6476-4E6B-AE0E-B1F2E021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3790466"/>
            <a:ext cx="9788670" cy="15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TS103460508</Template>
  <TotalTime>0</TotalTime>
  <Words>545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Comic Sans MS</vt:lpstr>
      <vt:lpstr>Cloud skipper design template</vt:lpstr>
      <vt:lpstr>Sentiment Analysis in Twitter (French Language) </vt:lpstr>
      <vt:lpstr>What is Sentiment Analysis?</vt:lpstr>
      <vt:lpstr>PowerPoint Presentation</vt:lpstr>
      <vt:lpstr>Why is Sentiment Analysis Important?</vt:lpstr>
      <vt:lpstr>Using Twitter for Sentiment Analysis</vt:lpstr>
      <vt:lpstr>Our Case Study</vt:lpstr>
      <vt:lpstr>Approach </vt:lpstr>
      <vt:lpstr>Twitter Authentication</vt:lpstr>
      <vt:lpstr>Prepare Query Features</vt:lpstr>
      <vt:lpstr>Getting the sentiment label </vt:lpstr>
      <vt:lpstr>Getting Tweets and Output them</vt:lpstr>
      <vt:lpstr>Mean Sentiment Polarity</vt:lpstr>
      <vt:lpstr>Outputs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2014-04-16T13:34:26Z</dcterms:created>
  <dcterms:modified xsi:type="dcterms:W3CDTF">2019-01-19T01:49:49Z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