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68" r:id="rId2"/>
    <p:sldId id="259" r:id="rId3"/>
    <p:sldId id="256" r:id="rId4"/>
    <p:sldId id="257" r:id="rId5"/>
    <p:sldId id="258" r:id="rId6"/>
    <p:sldId id="260" r:id="rId7"/>
    <p:sldId id="261" r:id="rId8"/>
    <p:sldId id="262" r:id="rId9"/>
    <p:sldId id="263" r:id="rId10"/>
    <p:sldId id="271" r:id="rId11"/>
    <p:sldId id="270" r:id="rId12"/>
    <p:sldId id="272"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06"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8CC4B2-5619-4853-AC61-570F9EAE480C}" type="datetimeFigureOut">
              <a:rPr lang="en-US" smtClean="0"/>
              <a:pPr/>
              <a:t>10/12/2019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D28F8D-D2A1-4604-9434-292C7C1AD5A8}" type="slidenum">
              <a:rPr lang="en-US" smtClean="0"/>
              <a:pPr/>
              <a:t>‹#›</a:t>
            </a:fld>
            <a:endParaRPr lang="en-US"/>
          </a:p>
        </p:txBody>
      </p:sp>
    </p:spTree>
    <p:extLst>
      <p:ext uri="{BB962C8B-B14F-4D97-AF65-F5344CB8AC3E}">
        <p14:creationId xmlns="" xmlns:p14="http://schemas.microsoft.com/office/powerpoint/2010/main" val="256218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D28F8D-D2A1-4604-9434-292C7C1AD5A8}" type="slidenum">
              <a:rPr lang="en-US" smtClean="0"/>
              <a:pPr/>
              <a:t>7</a:t>
            </a:fld>
            <a:endParaRPr lang="en-US"/>
          </a:p>
        </p:txBody>
      </p:sp>
    </p:spTree>
    <p:extLst>
      <p:ext uri="{BB962C8B-B14F-4D97-AF65-F5344CB8AC3E}">
        <p14:creationId xmlns="" xmlns:p14="http://schemas.microsoft.com/office/powerpoint/2010/main" val="181524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C587-1094-4DA0-AAE4-16FA39D05E6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C587-1094-4DA0-AAE4-16FA39D05E6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C587-1094-4DA0-AAE4-16FA39D05E6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8C587-1094-4DA0-AAE4-16FA39D05E6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C587-1094-4DA0-AAE4-16FA39D05E6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3980B-5F0F-4693-A9F9-6B6F947819E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C587-1094-4DA0-AAE4-16FA39D05E6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E13980B-5F0F-4693-A9F9-6B6F947819E9}" type="datetimeFigureOut">
              <a:rPr lang="en-US" smtClean="0"/>
              <a:pPr/>
              <a:t>10/12/2019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58C587-1094-4DA0-AAE4-16FA39D05E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228600" y="152400"/>
            <a:ext cx="8562925" cy="769441"/>
          </a:xfrm>
          <a:prstGeom prst="rect">
            <a:avLst/>
          </a:prstGeom>
          <a:noFill/>
        </p:spPr>
        <p:txBody>
          <a:bodyPr wrap="square" lIns="91440" tIns="45720" rIns="91440" bIns="45720">
            <a:spAutoFit/>
          </a:bodyPr>
          <a:lstStyle/>
          <a:p>
            <a:pPr algn="ctr"/>
            <a:r>
              <a:rPr lang="en-US" sz="4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ndalus" pitchFamily="18" charset="-78"/>
                <a:cs typeface="Andalus" pitchFamily="18" charset="-78"/>
              </a:rPr>
              <a:t>COURIER MANAGEMENT SYSTEM</a:t>
            </a:r>
            <a:endParaRPr lang="en-US" sz="54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Andalus" pitchFamily="18" charset="-78"/>
              <a:cs typeface="Andalus" pitchFamily="18" charset="-78"/>
            </a:endParaRPr>
          </a:p>
        </p:txBody>
      </p:sp>
      <p:sp>
        <p:nvSpPr>
          <p:cNvPr id="10" name="Rectangle 9"/>
          <p:cNvSpPr/>
          <p:nvPr/>
        </p:nvSpPr>
        <p:spPr>
          <a:xfrm>
            <a:off x="152400" y="3657600"/>
            <a:ext cx="3690796" cy="461665"/>
          </a:xfrm>
          <a:prstGeom prst="rect">
            <a:avLst/>
          </a:prstGeom>
        </p:spPr>
        <p:txBody>
          <a:bodyPr wrap="square">
            <a:spAutoFit/>
          </a:bodyPr>
          <a:lstStyle/>
          <a:p>
            <a:pPr lvl="0" algn="ctr"/>
            <a:r>
              <a:rPr lang="en-US" sz="2400" b="1" dirty="0">
                <a:ln w="17780" cmpd="sng">
                  <a:solidFill>
                    <a:srgbClr val="4E67C8">
                      <a:tint val="3000"/>
                    </a:srgbClr>
                  </a:solidFill>
                  <a:prstDash val="solid"/>
                  <a:miter lim="800000"/>
                </a:ln>
                <a:solidFill>
                  <a:schemeClr val="tx2"/>
                </a:solidFill>
                <a:effectLst>
                  <a:outerShdw blurRad="55000" dist="50800" dir="5400000" algn="tl">
                    <a:srgbClr val="000000">
                      <a:alpha val="33000"/>
                    </a:srgbClr>
                  </a:outerShdw>
                </a:effectLst>
              </a:rPr>
              <a:t>PROJECT MEMBERS:-</a:t>
            </a:r>
          </a:p>
        </p:txBody>
      </p:sp>
      <p:sp>
        <p:nvSpPr>
          <p:cNvPr id="11" name="Rectangle 10"/>
          <p:cNvSpPr/>
          <p:nvPr/>
        </p:nvSpPr>
        <p:spPr>
          <a:xfrm>
            <a:off x="5907077" y="3657600"/>
            <a:ext cx="2670155" cy="461665"/>
          </a:xfrm>
          <a:prstGeom prst="rect">
            <a:avLst/>
          </a:prstGeom>
          <a:noFill/>
        </p:spPr>
        <p:txBody>
          <a:bodyPr wrap="none" lIns="91440" tIns="45720" rIns="91440" bIns="45720">
            <a:spAutoFit/>
          </a:bodyPr>
          <a:lstStyle/>
          <a:p>
            <a:pPr algn="ctr"/>
            <a:r>
              <a:rPr lang="en-US" sz="2400" b="1" cap="none" spc="0" dirty="0" smtClean="0">
                <a:ln w="17780" cmpd="sng">
                  <a:solidFill>
                    <a:schemeClr val="accent1">
                      <a:tint val="3000"/>
                    </a:schemeClr>
                  </a:solidFill>
                  <a:prstDash val="solid"/>
                  <a:miter lim="800000"/>
                </a:ln>
                <a:solidFill>
                  <a:schemeClr val="tx2"/>
                </a:solidFill>
                <a:effectLst>
                  <a:outerShdw blurRad="55000" dist="50800" dir="5400000" algn="tl">
                    <a:srgbClr val="000000">
                      <a:alpha val="33000"/>
                    </a:srgbClr>
                  </a:outerShdw>
                </a:effectLst>
              </a:rPr>
              <a:t>PROJECT GUIDE:-</a:t>
            </a:r>
            <a:endParaRPr lang="en-US" sz="2400" b="1" cap="none" spc="0" dirty="0">
              <a:ln w="17780" cmpd="sng">
                <a:solidFill>
                  <a:schemeClr val="accent1">
                    <a:tint val="3000"/>
                  </a:schemeClr>
                </a:solidFill>
                <a:prstDash val="solid"/>
                <a:miter lim="800000"/>
              </a:ln>
              <a:solidFill>
                <a:schemeClr val="tx2"/>
              </a:solidFill>
              <a:effectLst>
                <a:outerShdw blurRad="55000" dist="50800" dir="5400000" algn="tl">
                  <a:srgbClr val="000000">
                    <a:alpha val="33000"/>
                  </a:srgbClr>
                </a:outerShdw>
              </a:effectLst>
            </a:endParaRPr>
          </a:p>
        </p:txBody>
      </p:sp>
      <p:sp>
        <p:nvSpPr>
          <p:cNvPr id="13" name="TextBox 12"/>
          <p:cNvSpPr txBox="1"/>
          <p:nvPr/>
        </p:nvSpPr>
        <p:spPr>
          <a:xfrm>
            <a:off x="609600" y="4572000"/>
            <a:ext cx="2667000" cy="1200329"/>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latin typeface="Berlin Sans FB Demi" pitchFamily="34" charset="0"/>
              </a:rPr>
              <a:t>*TAHER ALI</a:t>
            </a:r>
          </a:p>
          <a:p>
            <a:r>
              <a:rPr lang="en-US" b="1" u="sng" dirty="0" smtClean="0">
                <a:effectLst>
                  <a:outerShdw blurRad="38100" dist="38100" dir="2700000" algn="tl">
                    <a:srgbClr val="000000">
                      <a:alpha val="43137"/>
                    </a:srgbClr>
                  </a:outerShdw>
                </a:effectLst>
                <a:latin typeface="Berlin Sans FB Demi" pitchFamily="34" charset="0"/>
              </a:rPr>
              <a:t>*SWAPNEEL SHUBHAM</a:t>
            </a:r>
          </a:p>
          <a:p>
            <a:r>
              <a:rPr lang="en-US" b="1" u="sng" dirty="0" smtClean="0">
                <a:effectLst>
                  <a:outerShdw blurRad="38100" dist="38100" dir="2700000" algn="tl">
                    <a:srgbClr val="000000">
                      <a:alpha val="43137"/>
                    </a:srgbClr>
                  </a:outerShdw>
                </a:effectLst>
                <a:latin typeface="Berlin Sans FB Demi" pitchFamily="34" charset="0"/>
              </a:rPr>
              <a:t>*RITU VERMA</a:t>
            </a:r>
          </a:p>
          <a:p>
            <a:r>
              <a:rPr lang="en-US" b="1" u="sng" dirty="0" smtClean="0">
                <a:effectLst>
                  <a:outerShdw blurRad="38100" dist="38100" dir="2700000" algn="tl">
                    <a:srgbClr val="000000">
                      <a:alpha val="43137"/>
                    </a:srgbClr>
                  </a:outerShdw>
                </a:effectLst>
                <a:latin typeface="Berlin Sans FB Demi" pitchFamily="34" charset="0"/>
              </a:rPr>
              <a:t>*CHANDRA SHEKHAR</a:t>
            </a:r>
            <a:endParaRPr lang="en-US" b="1" u="sng" dirty="0">
              <a:effectLst>
                <a:outerShdw blurRad="38100" dist="38100" dir="2700000" algn="tl">
                  <a:srgbClr val="000000">
                    <a:alpha val="43137"/>
                  </a:srgbClr>
                </a:outerShdw>
              </a:effectLst>
              <a:latin typeface="Berlin Sans FB Demi" pitchFamily="34" charset="0"/>
            </a:endParaRPr>
          </a:p>
        </p:txBody>
      </p:sp>
      <p:sp>
        <p:nvSpPr>
          <p:cNvPr id="14" name="TextBox 13"/>
          <p:cNvSpPr txBox="1"/>
          <p:nvPr/>
        </p:nvSpPr>
        <p:spPr>
          <a:xfrm>
            <a:off x="5907077" y="4648200"/>
            <a:ext cx="3236923" cy="369332"/>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latin typeface="Berlin Sans FB" pitchFamily="34" charset="0"/>
              </a:rPr>
              <a:t>* MRS. SHWETA JOGLEKAR</a:t>
            </a:r>
            <a:endParaRPr lang="en-US" b="1" u="sng" dirty="0">
              <a:effectLst>
                <a:outerShdw blurRad="38100" dist="38100" dir="2700000" algn="tl">
                  <a:srgbClr val="000000">
                    <a:alpha val="43137"/>
                  </a:srgbClr>
                </a:outerShdw>
              </a:effectLst>
              <a:latin typeface="Berlin Sans FB" pitchFamily="34" charset="0"/>
            </a:endParaRPr>
          </a:p>
        </p:txBody>
      </p:sp>
    </p:spTree>
    <p:extLst>
      <p:ext uri="{BB962C8B-B14F-4D97-AF65-F5344CB8AC3E}">
        <p14:creationId xmlns="" xmlns:p14="http://schemas.microsoft.com/office/powerpoint/2010/main" val="3776179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3997911" cy="1143000"/>
          </a:xfrm>
        </p:spPr>
        <p:txBody>
          <a:bodyPr/>
          <a:lstStyle/>
          <a:p>
            <a:pPr marL="0" indent="0">
              <a:buNone/>
            </a:pPr>
            <a:r>
              <a:rPr lang="en-US" dirty="0" smtClean="0"/>
              <a:t>ADVANTAGES</a:t>
            </a:r>
            <a:endParaRPr lang="en-US" dirty="0"/>
          </a:p>
        </p:txBody>
      </p:sp>
      <p:sp>
        <p:nvSpPr>
          <p:cNvPr id="3" name="Content Placeholder 2"/>
          <p:cNvSpPr>
            <a:spLocks noGrp="1"/>
          </p:cNvSpPr>
          <p:nvPr>
            <p:ph sz="quarter" idx="13"/>
          </p:nvPr>
        </p:nvSpPr>
        <p:spPr>
          <a:xfrm>
            <a:off x="457200" y="1676400"/>
            <a:ext cx="8229600" cy="4876800"/>
          </a:xfrm>
        </p:spPr>
        <p:txBody>
          <a:bodyPr>
            <a:normAutofit/>
          </a:bodyPr>
          <a:lstStyle/>
          <a:p>
            <a:pPr lvl="0"/>
            <a:r>
              <a:rPr lang="en-IN" dirty="0" smtClean="0"/>
              <a:t>You can find all the Courier office related information without Standing in queue in the Courier office.</a:t>
            </a:r>
            <a:endParaRPr lang="en-US" dirty="0" smtClean="0"/>
          </a:p>
          <a:p>
            <a:pPr lvl="0"/>
            <a:r>
              <a:rPr lang="en-IN" dirty="0" smtClean="0"/>
              <a:t>Manage the user details.</a:t>
            </a:r>
            <a:endParaRPr lang="en-US" dirty="0" smtClean="0"/>
          </a:p>
          <a:p>
            <a:pPr lvl="0"/>
            <a:r>
              <a:rPr lang="en-IN" dirty="0" smtClean="0"/>
              <a:t>Admin user can have facility to reduce the chances of the duplication of the data.</a:t>
            </a:r>
            <a:endParaRPr lang="en-US" dirty="0" smtClean="0"/>
          </a:p>
          <a:p>
            <a:pPr lvl="0"/>
            <a:r>
              <a:rPr lang="en-IN" dirty="0" smtClean="0"/>
              <a:t>Assured and speedy delivery of goods is </a:t>
            </a:r>
            <a:r>
              <a:rPr lang="en-IN" dirty="0" smtClean="0"/>
              <a:t>possible.</a:t>
            </a:r>
            <a:endParaRPr lang="en-US" dirty="0" smtClean="0"/>
          </a:p>
          <a:p>
            <a:pPr lvl="0"/>
            <a:r>
              <a:rPr lang="en-IN" dirty="0" smtClean="0"/>
              <a:t>Addressee receives the parcel at the doorstep. He does not have to travel too far in search of his parcel.</a:t>
            </a:r>
            <a:endParaRPr lang="en-US" dirty="0" smtClean="0"/>
          </a:p>
          <a:p>
            <a:pPr lvl="0"/>
            <a:r>
              <a:rPr lang="en-IN" dirty="0" smtClean="0"/>
              <a:t>View various transactions.</a:t>
            </a:r>
            <a:endParaRPr lang="en-US" dirty="0" smtClean="0"/>
          </a:p>
          <a:p>
            <a:pPr lvl="0"/>
            <a:r>
              <a:rPr lang="en-IN" dirty="0" smtClean="0"/>
              <a:t>Parcel can be easily dispatched because the post offices are mostly near market places.</a:t>
            </a:r>
            <a:endParaRPr lang="en-US" dirty="0"/>
          </a:p>
        </p:txBody>
      </p:sp>
    </p:spTree>
    <p:extLst>
      <p:ext uri="{BB962C8B-B14F-4D97-AF65-F5344CB8AC3E}">
        <p14:creationId xmlns="" xmlns:p14="http://schemas.microsoft.com/office/powerpoint/2010/main" val="2587455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369511" cy="1143000"/>
          </a:xfrm>
        </p:spPr>
        <p:txBody>
          <a:bodyPr/>
          <a:lstStyle/>
          <a:p>
            <a:pPr marL="0" indent="0">
              <a:buNone/>
            </a:pPr>
            <a:r>
              <a:rPr lang="en-US" dirty="0" smtClean="0"/>
              <a:t>DISADVANTAGES</a:t>
            </a:r>
            <a:endParaRPr lang="en-US" dirty="0"/>
          </a:p>
        </p:txBody>
      </p:sp>
      <p:sp>
        <p:nvSpPr>
          <p:cNvPr id="3" name="Content Placeholder 2"/>
          <p:cNvSpPr>
            <a:spLocks noGrp="1"/>
          </p:cNvSpPr>
          <p:nvPr>
            <p:ph sz="quarter" idx="13"/>
          </p:nvPr>
        </p:nvSpPr>
        <p:spPr>
          <a:xfrm>
            <a:off x="381000" y="2209800"/>
            <a:ext cx="8077200" cy="3886200"/>
          </a:xfrm>
        </p:spPr>
        <p:txBody>
          <a:bodyPr>
            <a:normAutofit lnSpcReduction="10000"/>
          </a:bodyPr>
          <a:lstStyle/>
          <a:p>
            <a:pPr lvl="0"/>
            <a:r>
              <a:rPr lang="en-IN" dirty="0" smtClean="0"/>
              <a:t>The </a:t>
            </a:r>
            <a:r>
              <a:rPr lang="en-IN" dirty="0"/>
              <a:t>main disadvantages of Courier management system is a </a:t>
            </a:r>
            <a:r>
              <a:rPr lang="en-IN" dirty="0" smtClean="0"/>
              <a:t>admin support.</a:t>
            </a:r>
            <a:endParaRPr lang="en-US" dirty="0"/>
          </a:p>
          <a:p>
            <a:r>
              <a:rPr lang="en-IN" dirty="0"/>
              <a:t>Admin cannot book more then two Shipment simultaneously at a time for customer</a:t>
            </a:r>
            <a:endParaRPr lang="en-US" dirty="0"/>
          </a:p>
          <a:p>
            <a:pPr lvl="0"/>
            <a:r>
              <a:rPr lang="en-IN" dirty="0"/>
              <a:t>Maintenance cost of the system, wear tier of the system is very expensive</a:t>
            </a:r>
            <a:endParaRPr lang="en-US" dirty="0"/>
          </a:p>
          <a:p>
            <a:pPr lvl="0"/>
            <a:r>
              <a:rPr lang="en-IN" dirty="0"/>
              <a:t>It is not an online system, it is a standalone system.</a:t>
            </a:r>
            <a:endParaRPr lang="en-US" dirty="0"/>
          </a:p>
          <a:p>
            <a:pPr lvl="0"/>
            <a:r>
              <a:rPr lang="en-IN" dirty="0"/>
              <a:t>Due to standalone system admin have to collect the feedback </a:t>
            </a:r>
            <a:r>
              <a:rPr lang="en-IN" dirty="0" smtClean="0"/>
              <a:t>from</a:t>
            </a:r>
            <a:r>
              <a:rPr lang="en-US" dirty="0" smtClean="0"/>
              <a:t> </a:t>
            </a:r>
            <a:r>
              <a:rPr lang="en-IN" dirty="0" smtClean="0"/>
              <a:t>Customer </a:t>
            </a:r>
            <a:r>
              <a:rPr lang="en-IN" dirty="0"/>
              <a:t>manually.</a:t>
            </a:r>
            <a:endParaRPr lang="en-US" dirty="0"/>
          </a:p>
          <a:p>
            <a:pPr lvl="0"/>
            <a:r>
              <a:rPr lang="en-IN" dirty="0"/>
              <a:t>Report can be generated at the end of the day.</a:t>
            </a:r>
            <a:endParaRPr lang="en-US" dirty="0"/>
          </a:p>
          <a:p>
            <a:endParaRPr lang="en-US" dirty="0"/>
          </a:p>
        </p:txBody>
      </p:sp>
    </p:spTree>
    <p:extLst>
      <p:ext uri="{BB962C8B-B14F-4D97-AF65-F5344CB8AC3E}">
        <p14:creationId xmlns="" xmlns:p14="http://schemas.microsoft.com/office/powerpoint/2010/main" val="1410392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15200" cy="1143000"/>
          </a:xfrm>
        </p:spPr>
        <p:txBody>
          <a:bodyPr/>
          <a:lstStyle/>
          <a:p>
            <a:pPr marL="0" indent="0">
              <a:buNone/>
            </a:pPr>
            <a:r>
              <a:rPr lang="en-US" dirty="0" smtClean="0"/>
              <a:t>FUTURE-ENHANCEMENTS</a:t>
            </a:r>
            <a:endParaRPr lang="en-US" dirty="0"/>
          </a:p>
        </p:txBody>
      </p:sp>
      <p:sp>
        <p:nvSpPr>
          <p:cNvPr id="3" name="Content Placeholder 2"/>
          <p:cNvSpPr>
            <a:spLocks noGrp="1"/>
          </p:cNvSpPr>
          <p:nvPr>
            <p:ph sz="quarter" idx="13"/>
          </p:nvPr>
        </p:nvSpPr>
        <p:spPr>
          <a:xfrm>
            <a:off x="381000" y="2514600"/>
            <a:ext cx="8534400" cy="3505200"/>
          </a:xfrm>
        </p:spPr>
        <p:txBody>
          <a:bodyPr>
            <a:normAutofit/>
          </a:bodyPr>
          <a:lstStyle/>
          <a:p>
            <a:pPr lvl="0"/>
            <a:r>
              <a:rPr lang="en-IN" dirty="0"/>
              <a:t>Customer can book or use our services direct in our online portal in the next upcoming days.</a:t>
            </a:r>
            <a:endParaRPr lang="en-US" dirty="0"/>
          </a:p>
          <a:p>
            <a:pPr lvl="0"/>
            <a:r>
              <a:rPr lang="en-IN" dirty="0"/>
              <a:t>Customer can have the online particular id through which a customer can book or ship more than two parcel at a time</a:t>
            </a:r>
            <a:endParaRPr lang="en-US" dirty="0"/>
          </a:p>
          <a:p>
            <a:r>
              <a:rPr lang="en-IN" dirty="0"/>
              <a:t>And the delivery boy can pick the parcel from the doorstep.</a:t>
            </a:r>
            <a:endParaRPr lang="en-US" dirty="0"/>
          </a:p>
          <a:p>
            <a:pPr lvl="0"/>
            <a:r>
              <a:rPr lang="en-IN" dirty="0"/>
              <a:t>Feedback can be provided by customer on our online portal directly.</a:t>
            </a:r>
            <a:endParaRPr lang="en-US" dirty="0"/>
          </a:p>
          <a:p>
            <a:endParaRPr lang="en-US" dirty="0"/>
          </a:p>
        </p:txBody>
      </p:sp>
    </p:spTree>
    <p:extLst>
      <p:ext uri="{BB962C8B-B14F-4D97-AF65-F5344CB8AC3E}">
        <p14:creationId xmlns="" xmlns:p14="http://schemas.microsoft.com/office/powerpoint/2010/main" val="49088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701800"/>
            <a:ext cx="7696200" cy="444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514600" y="304800"/>
            <a:ext cx="4114800" cy="914400"/>
          </a:xfrm>
        </p:spPr>
        <p:txBody>
          <a:bodyPr/>
          <a:lstStyle/>
          <a:p>
            <a:pPr marL="0" indent="0" algn="ctr">
              <a:buNone/>
            </a:pPr>
            <a:r>
              <a:rPr lang="en-US" dirty="0" smtClean="0"/>
              <a:t>ER-DIAGRAM</a:t>
            </a:r>
            <a:endParaRPr lang="en-US" dirty="0"/>
          </a:p>
        </p:txBody>
      </p:sp>
    </p:spTree>
    <p:extLst>
      <p:ext uri="{BB962C8B-B14F-4D97-AF65-F5344CB8AC3E}">
        <p14:creationId xmlns="" xmlns:p14="http://schemas.microsoft.com/office/powerpoint/2010/main" val="1844492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876299" y="228600"/>
            <a:ext cx="7543800" cy="685800"/>
          </a:xfrm>
        </p:spPr>
        <p:txBody>
          <a:bodyPr>
            <a:normAutofit fontScale="90000"/>
          </a:bodyPr>
          <a:lstStyle/>
          <a:p>
            <a:pPr marL="0" indent="0">
              <a:buNone/>
            </a:pPr>
            <a:r>
              <a:rPr lang="en-US" u="sng" dirty="0">
                <a:effectLst>
                  <a:outerShdw blurRad="38100" dist="38100" dir="2700000" algn="tl">
                    <a:srgbClr val="000000">
                      <a:alpha val="43137"/>
                    </a:srgbClr>
                  </a:outerShdw>
                </a:effectLst>
              </a:rPr>
              <a:t/>
            </a:r>
            <a:br>
              <a:rPr lang="en-US" u="sng" dirty="0">
                <a:effectLst>
                  <a:outerShdw blurRad="38100" dist="38100" dir="2700000" algn="tl">
                    <a:srgbClr val="000000">
                      <a:alpha val="43137"/>
                    </a:srgbClr>
                  </a:outerShdw>
                </a:effectLst>
              </a:rPr>
            </a:br>
            <a:endParaRPr lang="en-US" u="sng" dirty="0">
              <a:effectLst>
                <a:outerShdw blurRad="38100" dist="38100" dir="2700000" algn="tl">
                  <a:srgbClr val="000000">
                    <a:alpha val="43137"/>
                  </a:srgbClr>
                </a:outerShdw>
              </a:effectLst>
            </a:endParaRPr>
          </a:p>
        </p:txBody>
      </p:sp>
      <p:sp>
        <p:nvSpPr>
          <p:cNvPr id="11" name="Title 1"/>
          <p:cNvSpPr txBox="1">
            <a:spLocks/>
          </p:cNvSpPr>
          <p:nvPr/>
        </p:nvSpPr>
        <p:spPr>
          <a:xfrm>
            <a:off x="152400" y="152400"/>
            <a:ext cx="7579311" cy="8382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dirty="0" smtClean="0"/>
              <a:t>      Context Level Diagram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19200" y="1447800"/>
            <a:ext cx="6629400" cy="5007394"/>
          </a:xfrm>
          <a:prstGeom prst="rect">
            <a:avLst/>
          </a:prstGeom>
          <a:noFill/>
          <a:ln w="9525">
            <a:noFill/>
            <a:miter lim="800000"/>
            <a:headEnd/>
            <a:tailEnd/>
          </a:ln>
        </p:spPr>
      </p:pic>
    </p:spTree>
    <p:extLst>
      <p:ext uri="{BB962C8B-B14F-4D97-AF65-F5344CB8AC3E}">
        <p14:creationId xmlns="" xmlns:p14="http://schemas.microsoft.com/office/powerpoint/2010/main" val="301830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579311" cy="838200"/>
          </a:xfrm>
        </p:spPr>
        <p:txBody>
          <a:bodyPr/>
          <a:lstStyle/>
          <a:p>
            <a:pPr marL="0" indent="0">
              <a:buNone/>
            </a:pPr>
            <a:r>
              <a:rPr lang="en-US" dirty="0" smtClean="0"/>
              <a:t>Data Flow Diagram(DFD)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524000" y="1371600"/>
            <a:ext cx="6124575" cy="5305425"/>
          </a:xfrm>
          <a:prstGeom prst="rect">
            <a:avLst/>
          </a:prstGeom>
          <a:noFill/>
          <a:ln w="9525">
            <a:noFill/>
            <a:miter lim="800000"/>
            <a:headEnd/>
            <a:tailEnd/>
          </a:ln>
        </p:spPr>
      </p:pic>
    </p:spTree>
    <p:extLst>
      <p:ext uri="{BB962C8B-B14F-4D97-AF65-F5344CB8AC3E}">
        <p14:creationId xmlns="" xmlns:p14="http://schemas.microsoft.com/office/powerpoint/2010/main" val="3595895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90500"/>
            <a:ext cx="8229600" cy="6390640"/>
          </a:xfrm>
        </p:spPr>
        <p:txBody>
          <a:bodyPr>
            <a:scene3d>
              <a:camera prst="orthographicFront"/>
              <a:lightRig rig="threePt" dir="t"/>
            </a:scene3d>
          </a:bodyPr>
          <a:lstStyle/>
          <a:p>
            <a:pPr marL="0" indent="0" algn="ctr">
              <a:buNone/>
            </a:pPr>
            <a:r>
              <a:rPr lang="en-IN" altLang="en-US" sz="9600" b="1" dirty="0" smtClean="0">
                <a:solidFill>
                  <a:schemeClr val="accent1"/>
                </a:solidFill>
                <a:effectLst>
                  <a:outerShdw blurRad="38100" dist="38100" dir="2700000" algn="tl">
                    <a:srgbClr val="000000">
                      <a:alpha val="43137"/>
                    </a:srgbClr>
                  </a:outerShdw>
                </a:effectLst>
              </a:rPr>
              <a:t/>
            </a:r>
            <a:br>
              <a:rPr lang="en-IN" altLang="en-US" sz="9600" b="1" dirty="0" smtClean="0">
                <a:solidFill>
                  <a:schemeClr val="accent1"/>
                </a:solidFill>
                <a:effectLst>
                  <a:outerShdw blurRad="38100" dist="38100" dir="2700000" algn="tl">
                    <a:srgbClr val="000000">
                      <a:alpha val="43137"/>
                    </a:srgbClr>
                  </a:outerShdw>
                </a:effectLst>
              </a:rPr>
            </a:br>
            <a:r>
              <a:rPr lang="en-IN" altLang="en-US" sz="9600" b="1" u="sng" dirty="0" smtClean="0">
                <a:solidFill>
                  <a:schemeClr val="accent1"/>
                </a:solidFill>
                <a:effectLst>
                  <a:outerShdw blurRad="38100" dist="38100" dir="2700000" algn="tl">
                    <a:srgbClr val="000000">
                      <a:alpha val="43137"/>
                    </a:srgbClr>
                  </a:outerShdw>
                </a:effectLst>
                <a:latin typeface="Berlin Sans FB" pitchFamily="34" charset="0"/>
              </a:rPr>
              <a:t>“Thank You”</a:t>
            </a:r>
            <a:endParaRPr lang="en-IN" altLang="en-US" sz="9600" b="1" u="sng" dirty="0">
              <a:solidFill>
                <a:schemeClr val="accent1"/>
              </a:solidFill>
              <a:effectLst>
                <a:outerShdw blurRad="38100" dist="38100" dir="2700000" algn="tl">
                  <a:srgbClr val="000000">
                    <a:alpha val="43137"/>
                  </a:srgbClr>
                </a:outerShdw>
              </a:effectLst>
              <a:latin typeface="Berlin Sans FB" pitchFamily="34" charset="0"/>
            </a:endParaRPr>
          </a:p>
        </p:txBody>
      </p:sp>
    </p:spTree>
    <p:extLst>
      <p:ext uri="{BB962C8B-B14F-4D97-AF65-F5344CB8AC3E}">
        <p14:creationId xmlns="" xmlns:p14="http://schemas.microsoft.com/office/powerpoint/2010/main" val="316848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19400" y="228600"/>
            <a:ext cx="3581400" cy="1143000"/>
          </a:xfrm>
        </p:spPr>
        <p:txBody>
          <a:bodyPr>
            <a:normAutofit fontScale="90000"/>
          </a:bodyPr>
          <a:lstStyle/>
          <a:p>
            <a:pPr marL="0" indent="0">
              <a:buNone/>
            </a:pPr>
            <a:r>
              <a:rPr lang="en-US" dirty="0">
                <a:effectLst/>
              </a:rPr>
              <a:t/>
            </a:r>
            <a:br>
              <a:rPr lang="en-US" dirty="0">
                <a:effectLst/>
              </a:rPr>
            </a:br>
            <a:endParaRPr lang="en-US" dirty="0"/>
          </a:p>
        </p:txBody>
      </p:sp>
      <p:sp>
        <p:nvSpPr>
          <p:cNvPr id="4" name="TextBox 3"/>
          <p:cNvSpPr txBox="1"/>
          <p:nvPr/>
        </p:nvSpPr>
        <p:spPr>
          <a:xfrm>
            <a:off x="76200" y="1219200"/>
            <a:ext cx="8991600" cy="4247317"/>
          </a:xfrm>
          <a:prstGeom prst="rect">
            <a:avLst/>
          </a:prstGeom>
          <a:noFill/>
        </p:spPr>
        <p:txBody>
          <a:bodyPr wrap="square" rtlCol="0">
            <a:spAutoFit/>
          </a:bodyPr>
          <a:lstStyle/>
          <a:p>
            <a:endParaRPr lang="en-IN" dirty="0" smtClean="0"/>
          </a:p>
          <a:p>
            <a:r>
              <a:rPr lang="en-IN" dirty="0" smtClean="0"/>
              <a:t>The </a:t>
            </a:r>
            <a:r>
              <a:rPr lang="en-IN" dirty="0"/>
              <a:t>project is a demonstration of a data </a:t>
            </a:r>
            <a:r>
              <a:rPr lang="en-IN" dirty="0" smtClean="0"/>
              <a:t>connectivity web </a:t>
            </a:r>
            <a:r>
              <a:rPr lang="en-IN" dirty="0"/>
              <a:t>application.</a:t>
            </a:r>
            <a:endParaRPr lang="en-US" dirty="0"/>
          </a:p>
          <a:p>
            <a:r>
              <a:rPr lang="en-IN" dirty="0"/>
              <a:t>In data connectivity, user interface and the data storage are separated and handled by different </a:t>
            </a:r>
            <a:r>
              <a:rPr lang="en-IN" dirty="0" smtClean="0"/>
              <a:t>languages.</a:t>
            </a:r>
            <a:endParaRPr lang="en-US" dirty="0"/>
          </a:p>
          <a:p>
            <a:r>
              <a:rPr lang="en-IN" dirty="0"/>
              <a:t>The </a:t>
            </a:r>
            <a:r>
              <a:rPr lang="en-IN" dirty="0" smtClean="0"/>
              <a:t>front-end </a:t>
            </a:r>
            <a:r>
              <a:rPr lang="en-IN" dirty="0"/>
              <a:t>of the project is </a:t>
            </a:r>
            <a:r>
              <a:rPr lang="en-IN" dirty="0" smtClean="0"/>
              <a:t>“HTML” and “Css” </a:t>
            </a:r>
            <a:r>
              <a:rPr lang="en-IN" dirty="0"/>
              <a:t>is a very simple platform that offers </a:t>
            </a:r>
            <a:r>
              <a:rPr lang="en-IN" dirty="0" smtClean="0"/>
              <a:t>interactive features </a:t>
            </a:r>
            <a:r>
              <a:rPr lang="en-IN" dirty="0"/>
              <a:t>to design a powerful GUI (</a:t>
            </a:r>
            <a:r>
              <a:rPr lang="en-IN" b="1" dirty="0"/>
              <a:t>Graphical user interface</a:t>
            </a:r>
            <a:r>
              <a:rPr lang="en-IN" dirty="0"/>
              <a:t>).</a:t>
            </a:r>
            <a:endParaRPr lang="en-US" dirty="0"/>
          </a:p>
          <a:p>
            <a:endParaRPr lang="en-US" dirty="0"/>
          </a:p>
          <a:p>
            <a:r>
              <a:rPr lang="en-IN" dirty="0" smtClean="0"/>
              <a:t>Backend </a:t>
            </a:r>
            <a:r>
              <a:rPr lang="en-IN" dirty="0"/>
              <a:t>application employed for the project </a:t>
            </a:r>
            <a:r>
              <a:rPr lang="en-IN" dirty="0" smtClean="0"/>
              <a:t>is “PHP,JavaScript and MySQL”. </a:t>
            </a:r>
            <a:r>
              <a:rPr lang="en-IN" dirty="0"/>
              <a:t>It is </a:t>
            </a:r>
            <a:r>
              <a:rPr lang="en-IN" dirty="0" smtClean="0"/>
              <a:t> </a:t>
            </a:r>
            <a:r>
              <a:rPr lang="en-IN" dirty="0"/>
              <a:t>widely used in the modern industries and very flexible compared to other databases. </a:t>
            </a:r>
            <a:endParaRPr lang="en-US" dirty="0"/>
          </a:p>
          <a:p>
            <a:r>
              <a:rPr lang="en-IN" dirty="0" smtClean="0"/>
              <a:t> </a:t>
            </a:r>
            <a:endParaRPr lang="en-US" dirty="0"/>
          </a:p>
          <a:p>
            <a:r>
              <a:rPr lang="en-IN" dirty="0"/>
              <a:t>“Courier Management System” is a comprehensive system which </a:t>
            </a:r>
            <a:endParaRPr lang="en-US" dirty="0"/>
          </a:p>
          <a:p>
            <a:r>
              <a:rPr lang="en-IN" dirty="0"/>
              <a:t>Handles records of operations, Posts, Calculate Post amount, and many more. Consignments and posts details for Sending and </a:t>
            </a:r>
            <a:r>
              <a:rPr lang="en-IN" dirty="0" smtClean="0"/>
              <a:t>tracking, </a:t>
            </a:r>
            <a:r>
              <a:rPr lang="en-IN" dirty="0"/>
              <a:t>Postage calculation and </a:t>
            </a:r>
            <a:r>
              <a:rPr lang="en-IN" dirty="0" smtClean="0"/>
              <a:t>insurance for consignments </a:t>
            </a:r>
            <a:r>
              <a:rPr lang="en-IN" dirty="0"/>
              <a:t>.Consignment and posts details are made simply to access via creation of reports. </a:t>
            </a:r>
            <a:endParaRPr lang="en-US" dirty="0"/>
          </a:p>
        </p:txBody>
      </p:sp>
      <p:sp>
        <p:nvSpPr>
          <p:cNvPr id="5" name="Title 1"/>
          <p:cNvSpPr txBox="1">
            <a:spLocks/>
          </p:cNvSpPr>
          <p:nvPr/>
        </p:nvSpPr>
        <p:spPr>
          <a:xfrm>
            <a:off x="2192044" y="141838"/>
            <a:ext cx="4759911" cy="8382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US" dirty="0" smtClean="0"/>
              <a:t>INTRODUCTION</a:t>
            </a:r>
            <a:endParaRPr lang="en-US" dirty="0"/>
          </a:p>
        </p:txBody>
      </p:sp>
    </p:spTree>
    <p:extLst>
      <p:ext uri="{BB962C8B-B14F-4D97-AF65-F5344CB8AC3E}">
        <p14:creationId xmlns="" xmlns:p14="http://schemas.microsoft.com/office/powerpoint/2010/main" val="399071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909" y="1828800"/>
            <a:ext cx="8839200" cy="4247317"/>
          </a:xfrm>
          <a:prstGeom prst="rect">
            <a:avLst/>
          </a:prstGeom>
          <a:noFill/>
        </p:spPr>
        <p:txBody>
          <a:bodyPr wrap="square" rtlCol="0">
            <a:spAutoFit/>
          </a:bodyPr>
          <a:lstStyle/>
          <a:p>
            <a:pPr marL="342900" lvl="0" indent="-342900">
              <a:buFont typeface="+mj-lt"/>
              <a:buAutoNum type="arabicPeriod"/>
            </a:pPr>
            <a:r>
              <a:rPr lang="en-IN" dirty="0"/>
              <a:t>In earlier system, all the activities of the typical Courier Management systems were carried out manually.</a:t>
            </a:r>
            <a:endParaRPr lang="en-US" dirty="0"/>
          </a:p>
          <a:p>
            <a:pPr marL="342900" lvl="0" indent="-342900">
              <a:buFont typeface="+mj-lt"/>
              <a:buAutoNum type="arabicPeriod"/>
            </a:pPr>
            <a:r>
              <a:rPr lang="en-IN" dirty="0"/>
              <a:t>Record Of transactions, </a:t>
            </a:r>
            <a:r>
              <a:rPr lang="en-IN" dirty="0" smtClean="0"/>
              <a:t>complaints, </a:t>
            </a:r>
            <a:r>
              <a:rPr lang="en-IN" dirty="0"/>
              <a:t>consignment and posts details, Customer details, Employee details, </a:t>
            </a:r>
            <a:r>
              <a:rPr lang="en-IN" dirty="0" smtClean="0"/>
              <a:t>Insurance </a:t>
            </a:r>
            <a:r>
              <a:rPr lang="en-IN" dirty="0"/>
              <a:t>details and other details and payroll were done on hard paper.</a:t>
            </a:r>
            <a:endParaRPr lang="en-US" dirty="0"/>
          </a:p>
          <a:p>
            <a:pPr marL="342900" lvl="0" indent="-342900">
              <a:buFont typeface="+mj-lt"/>
              <a:buAutoNum type="arabicPeriod"/>
            </a:pPr>
            <a:r>
              <a:rPr lang="en-IN" dirty="0"/>
              <a:t>As a result, the system proved to be very much time </a:t>
            </a:r>
            <a:r>
              <a:rPr lang="en-IN" dirty="0" smtClean="0"/>
              <a:t>consuming And </a:t>
            </a:r>
            <a:r>
              <a:rPr lang="en-IN" dirty="0"/>
              <a:t>costlier and also it lacked efficient report generation.</a:t>
            </a:r>
            <a:endParaRPr lang="en-US" dirty="0"/>
          </a:p>
          <a:p>
            <a:pPr marL="342900" indent="-342900">
              <a:buFont typeface="+mj-lt"/>
              <a:buAutoNum type="arabicPeriod"/>
            </a:pPr>
            <a:r>
              <a:rPr lang="en-IN" dirty="0"/>
              <a:t>The overall existing system is incapable of </a:t>
            </a:r>
            <a:r>
              <a:rPr lang="en-IN" dirty="0" smtClean="0"/>
              <a:t>competing </a:t>
            </a:r>
            <a:r>
              <a:rPr lang="en-IN" dirty="0"/>
              <a:t>in the modern world markets</a:t>
            </a:r>
            <a:r>
              <a:rPr lang="en-IN" dirty="0" smtClean="0"/>
              <a:t>.</a:t>
            </a:r>
          </a:p>
          <a:p>
            <a:pPr marL="342900" lvl="0" indent="-342900">
              <a:buFont typeface="+mj-lt"/>
              <a:buAutoNum type="arabicPeriod"/>
            </a:pPr>
            <a:r>
              <a:rPr lang="en-IN" dirty="0"/>
              <a:t>In previous there was no insurance facility available for consignments, no postage calculator available for calculating amount for consignments and posts according to its weight, height and length and according to its destination.</a:t>
            </a:r>
            <a:endParaRPr lang="en-US" dirty="0"/>
          </a:p>
          <a:p>
            <a:pPr marL="342900" lvl="0" indent="-342900">
              <a:buFont typeface="+mj-lt"/>
              <a:buAutoNum type="arabicPeriod"/>
            </a:pPr>
            <a:r>
              <a:rPr lang="en-IN" dirty="0"/>
              <a:t>The overall efficiency of this system is more reliable than the previous system in terms of database coordination with the </a:t>
            </a:r>
            <a:r>
              <a:rPr lang="en-IN" dirty="0" smtClean="0"/>
              <a:t>front-end </a:t>
            </a:r>
            <a:r>
              <a:rPr lang="en-IN" dirty="0"/>
              <a:t>application.</a:t>
            </a:r>
            <a:endParaRPr lang="en-US" dirty="0"/>
          </a:p>
          <a:p>
            <a:endParaRPr lang="en-US" dirty="0"/>
          </a:p>
        </p:txBody>
      </p:sp>
      <p:sp>
        <p:nvSpPr>
          <p:cNvPr id="7" name="Title 1"/>
          <p:cNvSpPr>
            <a:spLocks noGrp="1"/>
          </p:cNvSpPr>
          <p:nvPr>
            <p:ph type="ctrTitle"/>
          </p:nvPr>
        </p:nvSpPr>
        <p:spPr>
          <a:xfrm>
            <a:off x="1447800" y="152400"/>
            <a:ext cx="6172200" cy="1066800"/>
          </a:xfrm>
        </p:spPr>
        <p:txBody>
          <a:bodyPr/>
          <a:lstStyle/>
          <a:p>
            <a:pPr marL="0" indent="0">
              <a:buNone/>
            </a:pPr>
            <a:r>
              <a:rPr lang="en-US" dirty="0" smtClean="0"/>
              <a:t>EXISTING SYSTEM</a:t>
            </a:r>
            <a:endParaRPr lang="en-US" dirty="0"/>
          </a:p>
        </p:txBody>
      </p:sp>
    </p:spTree>
    <p:extLst>
      <p:ext uri="{BB962C8B-B14F-4D97-AF65-F5344CB8AC3E}">
        <p14:creationId xmlns="" xmlns:p14="http://schemas.microsoft.com/office/powerpoint/2010/main" val="653047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6" y="1524000"/>
            <a:ext cx="9144000" cy="4031873"/>
          </a:xfrm>
          <a:prstGeom prst="rect">
            <a:avLst/>
          </a:prstGeom>
          <a:noFill/>
        </p:spPr>
        <p:txBody>
          <a:bodyPr wrap="square" rtlCol="0">
            <a:spAutoFit/>
          </a:bodyPr>
          <a:lstStyle/>
          <a:p>
            <a:r>
              <a:rPr lang="en-IN" sz="1600" b="1" dirty="0"/>
              <a:t>Goal: </a:t>
            </a:r>
            <a:r>
              <a:rPr lang="en-IN" sz="1600" dirty="0"/>
              <a:t>The aim of this project is to create a comprehensive Courier management system using data connectivity tools to efficiently handle the business and generating analysis </a:t>
            </a:r>
            <a:r>
              <a:rPr lang="en-IN" sz="1600" dirty="0" smtClean="0"/>
              <a:t>reports.</a:t>
            </a:r>
          </a:p>
          <a:p>
            <a:endParaRPr lang="en-IN" sz="1600" dirty="0" smtClean="0"/>
          </a:p>
          <a:p>
            <a:pPr marL="285750" lvl="0" indent="-285750">
              <a:buFont typeface="Arial" pitchFamily="34" charset="0"/>
              <a:buChar char="•"/>
            </a:pPr>
            <a:r>
              <a:rPr lang="en-IN" sz="1600" dirty="0"/>
              <a:t>Functions:</a:t>
            </a:r>
            <a:endParaRPr lang="en-US" sz="1600" dirty="0"/>
          </a:p>
          <a:p>
            <a:endParaRPr lang="en-US" sz="1600" dirty="0" smtClean="0"/>
          </a:p>
          <a:p>
            <a:pPr marL="342900" lvl="0" indent="-342900">
              <a:buFont typeface="+mj-lt"/>
              <a:buAutoNum type="arabicPeriod"/>
            </a:pPr>
            <a:r>
              <a:rPr lang="en-IN" sz="1600" dirty="0"/>
              <a:t>Maintaining Consignment and posts details, such as adding new consignments and posts for sending to its </a:t>
            </a:r>
            <a:r>
              <a:rPr lang="en-IN" sz="1600" dirty="0" smtClean="0"/>
              <a:t>destination. </a:t>
            </a:r>
            <a:endParaRPr lang="en-US" sz="1600" dirty="0"/>
          </a:p>
          <a:p>
            <a:pPr marL="342900" lvl="0" indent="-342900">
              <a:buFont typeface="+mj-lt"/>
              <a:buAutoNum type="arabicPeriod"/>
            </a:pPr>
            <a:r>
              <a:rPr lang="en-IN" sz="1600" dirty="0"/>
              <a:t>Keeping a track of consignments and posts, </a:t>
            </a:r>
            <a:r>
              <a:rPr lang="en-IN" sz="1600" dirty="0" smtClean="0"/>
              <a:t>Delivery </a:t>
            </a:r>
            <a:r>
              <a:rPr lang="en-IN" sz="1600" dirty="0"/>
              <a:t>details and also which </a:t>
            </a:r>
            <a:r>
              <a:rPr lang="en-IN" sz="1600" dirty="0" smtClean="0"/>
              <a:t>delivery executive </a:t>
            </a:r>
            <a:r>
              <a:rPr lang="en-IN" sz="1600" dirty="0"/>
              <a:t>is handling those consignments and posts</a:t>
            </a:r>
            <a:r>
              <a:rPr lang="en-IN" sz="1600" dirty="0" smtClean="0"/>
              <a:t>.</a:t>
            </a:r>
            <a:endParaRPr lang="en-US" sz="1600" dirty="0" smtClean="0"/>
          </a:p>
          <a:p>
            <a:pPr marL="342900" indent="-342900">
              <a:buFont typeface="+mj-lt"/>
              <a:buAutoNum type="arabicPeriod"/>
            </a:pPr>
            <a:r>
              <a:rPr lang="en-IN" sz="1600" dirty="0"/>
              <a:t>Consignments Insurance for customer satisfaction and for consignments safety.</a:t>
            </a:r>
            <a:endParaRPr lang="en-US" sz="1600" dirty="0"/>
          </a:p>
          <a:p>
            <a:pPr marL="342900" indent="-342900">
              <a:buFont typeface="+mj-lt"/>
              <a:buAutoNum type="arabicPeriod"/>
            </a:pPr>
            <a:r>
              <a:rPr lang="en-IN" sz="1600" dirty="0"/>
              <a:t>Authentication for </a:t>
            </a:r>
            <a:r>
              <a:rPr lang="en-IN" sz="1600" dirty="0" smtClean="0"/>
              <a:t>office admin login </a:t>
            </a:r>
            <a:r>
              <a:rPr lang="en-IN" sz="1600" dirty="0"/>
              <a:t>and provides access to system rights for create, update and modify system databases</a:t>
            </a:r>
            <a:r>
              <a:rPr lang="en-IN" sz="1600" dirty="0" smtClean="0"/>
              <a:t>.</a:t>
            </a:r>
          </a:p>
          <a:p>
            <a:endParaRPr lang="en-US" sz="1600" dirty="0"/>
          </a:p>
          <a:p>
            <a:pPr marL="285750" indent="-285750">
              <a:buFont typeface="Arial" pitchFamily="34" charset="0"/>
              <a:buChar char="•"/>
            </a:pPr>
            <a:r>
              <a:rPr lang="en-IN" sz="1600" dirty="0"/>
              <a:t>The system will be a “</a:t>
            </a:r>
            <a:r>
              <a:rPr lang="en-IN" sz="1600" i="1" dirty="0"/>
              <a:t>Standalone Application”</a:t>
            </a:r>
            <a:r>
              <a:rPr lang="en-IN" sz="1600" dirty="0"/>
              <a:t> and not an online</a:t>
            </a:r>
            <a:r>
              <a:rPr lang="en-IN" sz="1600" dirty="0" smtClean="0"/>
              <a:t>.(For Now)</a:t>
            </a:r>
            <a:endParaRPr lang="en-US" sz="1600" dirty="0"/>
          </a:p>
          <a:p>
            <a:pPr marL="285750" indent="-285750">
              <a:buFont typeface="Arial" pitchFamily="34" charset="0"/>
              <a:buChar char="•"/>
            </a:pPr>
            <a:r>
              <a:rPr lang="en-IN" sz="1600" dirty="0" smtClean="0"/>
              <a:t>Tables  </a:t>
            </a:r>
            <a:r>
              <a:rPr lang="en-IN" sz="1600" dirty="0"/>
              <a:t>Required To be employed in the </a:t>
            </a:r>
            <a:r>
              <a:rPr lang="en-IN" sz="1600" dirty="0" smtClean="0"/>
              <a:t>MySQL </a:t>
            </a:r>
            <a:r>
              <a:rPr lang="en-IN" sz="1600" dirty="0"/>
              <a:t>for the </a:t>
            </a:r>
            <a:r>
              <a:rPr lang="en-IN" sz="1600" dirty="0" smtClean="0"/>
              <a:t>system</a:t>
            </a:r>
            <a:r>
              <a:rPr lang="en-IN" sz="1600" dirty="0"/>
              <a:t>.</a:t>
            </a:r>
            <a:endParaRPr lang="en-US" sz="1600" dirty="0"/>
          </a:p>
          <a:p>
            <a:endParaRPr lang="en-US" sz="1600" dirty="0"/>
          </a:p>
        </p:txBody>
      </p:sp>
      <p:sp>
        <p:nvSpPr>
          <p:cNvPr id="5" name="Title 1"/>
          <p:cNvSpPr>
            <a:spLocks noGrp="1"/>
          </p:cNvSpPr>
          <p:nvPr>
            <p:ph type="title"/>
          </p:nvPr>
        </p:nvSpPr>
        <p:spPr>
          <a:xfrm>
            <a:off x="3124200" y="20638"/>
            <a:ext cx="2092325" cy="685800"/>
          </a:xfrm>
        </p:spPr>
        <p:txBody>
          <a:bodyPr/>
          <a:lstStyle/>
          <a:p>
            <a:pPr marL="0" indent="0">
              <a:buNone/>
            </a:pPr>
            <a:r>
              <a:rPr lang="en-US" dirty="0" smtClean="0"/>
              <a:t>SCOPE</a:t>
            </a:r>
            <a:endParaRPr lang="en-US" dirty="0"/>
          </a:p>
        </p:txBody>
      </p:sp>
    </p:spTree>
    <p:extLst>
      <p:ext uri="{BB962C8B-B14F-4D97-AF65-F5344CB8AC3E}">
        <p14:creationId xmlns="" xmlns:p14="http://schemas.microsoft.com/office/powerpoint/2010/main" val="3647717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990600"/>
            <a:ext cx="8991600" cy="4801314"/>
          </a:xfrm>
          <a:prstGeom prst="rect">
            <a:avLst/>
          </a:prstGeom>
          <a:noFill/>
        </p:spPr>
        <p:txBody>
          <a:bodyPr wrap="square" rtlCol="0">
            <a:spAutoFit/>
          </a:bodyPr>
          <a:lstStyle/>
          <a:p>
            <a:pPr lvl="0"/>
            <a:endParaRPr lang="en-IN" b="1" u="sng" dirty="0" smtClean="0"/>
          </a:p>
          <a:p>
            <a:pPr lvl="0"/>
            <a:r>
              <a:rPr lang="en-IN" b="1" u="sng" dirty="0" smtClean="0"/>
              <a:t>Description</a:t>
            </a:r>
            <a:r>
              <a:rPr lang="en-IN" b="1" u="sng" dirty="0"/>
              <a:t>:-</a:t>
            </a:r>
            <a:endParaRPr lang="en-US" dirty="0"/>
          </a:p>
          <a:p>
            <a:r>
              <a:rPr lang="en-IN" dirty="0"/>
              <a:t>The Proposed of system is a computer </a:t>
            </a:r>
            <a:r>
              <a:rPr lang="en-IN" dirty="0" smtClean="0"/>
              <a:t>web application </a:t>
            </a:r>
            <a:r>
              <a:rPr lang="en-IN" dirty="0"/>
              <a:t>for the “</a:t>
            </a:r>
            <a:r>
              <a:rPr lang="en-IN" i="1" dirty="0"/>
              <a:t>Courier Management system” </a:t>
            </a:r>
            <a:r>
              <a:rPr lang="en-IN" dirty="0"/>
              <a:t>where informational data is stored and manipulated. It deals with the entities like employees, customer sender, customer receiver and so on.</a:t>
            </a:r>
            <a:endParaRPr lang="en-US" dirty="0"/>
          </a:p>
          <a:p>
            <a:pPr lvl="0"/>
            <a:r>
              <a:rPr lang="en-IN" b="1" u="sng" dirty="0"/>
              <a:t>Registers:-</a:t>
            </a:r>
            <a:endParaRPr lang="en-US" dirty="0"/>
          </a:p>
          <a:p>
            <a:r>
              <a:rPr lang="en-IN" dirty="0"/>
              <a:t>There is no need to maintain huge visitors. As the system carries all it’s operational in a computer, the need physical registers is eliminated</a:t>
            </a:r>
            <a:r>
              <a:rPr lang="en-IN" dirty="0" smtClean="0"/>
              <a:t>.</a:t>
            </a:r>
          </a:p>
          <a:p>
            <a:pPr lvl="0"/>
            <a:r>
              <a:rPr lang="en-IN" b="1" u="sng" dirty="0" smtClean="0"/>
              <a:t>Speed and accuracy:-</a:t>
            </a:r>
            <a:endParaRPr lang="en-US" dirty="0" smtClean="0"/>
          </a:p>
          <a:p>
            <a:r>
              <a:rPr lang="en-IN" dirty="0" smtClean="0"/>
              <a:t>The transactions speed is enhanced by </a:t>
            </a:r>
            <a:r>
              <a:rPr lang="en-IN" smtClean="0"/>
              <a:t>the use of </a:t>
            </a:r>
            <a:r>
              <a:rPr lang="en-IN" dirty="0" smtClean="0"/>
              <a:t>simple and powerful GUI (graphical user interface) and avoiding chances of human failure in typing.</a:t>
            </a:r>
            <a:endParaRPr lang="en-US" dirty="0" smtClean="0"/>
          </a:p>
          <a:p>
            <a:pPr lvl="0"/>
            <a:r>
              <a:rPr lang="en-IN" b="1" u="sng" dirty="0" smtClean="0"/>
              <a:t>Manpower:-</a:t>
            </a:r>
            <a:endParaRPr lang="en-US" dirty="0" smtClean="0"/>
          </a:p>
          <a:p>
            <a:r>
              <a:rPr lang="en-IN" dirty="0" smtClean="0"/>
              <a:t>The New proposed system needs less manpower work and less people can do the large stuff of work in efficient manner.</a:t>
            </a:r>
            <a:endParaRPr lang="en-US" dirty="0" smtClean="0"/>
          </a:p>
          <a:p>
            <a:pPr lvl="0"/>
            <a:r>
              <a:rPr lang="en-IN" b="1" u="sng" dirty="0" smtClean="0"/>
              <a:t>Efficiency:-</a:t>
            </a:r>
            <a:endParaRPr lang="en-US" dirty="0" smtClean="0"/>
          </a:p>
          <a:p>
            <a:r>
              <a:rPr lang="en-IN" dirty="0" smtClean="0"/>
              <a:t>Saves the data entry time and cost of manpower and work tremendous calculation in just a second.</a:t>
            </a:r>
            <a:endParaRPr lang="en-US" dirty="0" smtClean="0"/>
          </a:p>
        </p:txBody>
      </p:sp>
      <p:sp>
        <p:nvSpPr>
          <p:cNvPr id="5" name="Title 1"/>
          <p:cNvSpPr>
            <a:spLocks noGrp="1"/>
          </p:cNvSpPr>
          <p:nvPr>
            <p:ph type="title"/>
          </p:nvPr>
        </p:nvSpPr>
        <p:spPr>
          <a:xfrm>
            <a:off x="152400" y="152400"/>
            <a:ext cx="6740525" cy="762000"/>
          </a:xfrm>
        </p:spPr>
        <p:txBody>
          <a:bodyPr/>
          <a:lstStyle/>
          <a:p>
            <a:pPr marL="0" indent="0">
              <a:buNone/>
            </a:pPr>
            <a:r>
              <a:rPr lang="en-US" dirty="0" smtClean="0"/>
              <a:t>PROPOSED SYSTEM</a:t>
            </a:r>
            <a:endParaRPr lang="en-US" dirty="0"/>
          </a:p>
        </p:txBody>
      </p:sp>
    </p:spTree>
    <p:extLst>
      <p:ext uri="{BB962C8B-B14F-4D97-AF65-F5344CB8AC3E}">
        <p14:creationId xmlns="" xmlns:p14="http://schemas.microsoft.com/office/powerpoint/2010/main" val="363554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86800" cy="3139321"/>
          </a:xfrm>
          <a:prstGeom prst="rect">
            <a:avLst/>
          </a:prstGeom>
          <a:noFill/>
        </p:spPr>
        <p:txBody>
          <a:bodyPr wrap="square" rtlCol="0">
            <a:spAutoFit/>
          </a:bodyPr>
          <a:lstStyle/>
          <a:p>
            <a:pPr lvl="0"/>
            <a:r>
              <a:rPr lang="en-IN" b="1" u="sng" dirty="0" smtClean="0"/>
              <a:t>Past Details:-</a:t>
            </a:r>
            <a:endParaRPr lang="en-US" dirty="0" smtClean="0"/>
          </a:p>
          <a:p>
            <a:r>
              <a:rPr lang="en-IN" dirty="0" smtClean="0"/>
              <a:t>The Proposed system which contain the details of every record involved</a:t>
            </a:r>
            <a:endParaRPr lang="en-US" dirty="0" smtClean="0"/>
          </a:p>
          <a:p>
            <a:r>
              <a:rPr lang="en-IN" dirty="0" smtClean="0"/>
              <a:t>In the system in the beginning. It is a type of system in which you can extract the record of the past to the beginning and also to make the updating easily and in an efficient manner.</a:t>
            </a:r>
            <a:endParaRPr lang="en-US" dirty="0" smtClean="0"/>
          </a:p>
          <a:p>
            <a:pPr lvl="0"/>
            <a:r>
              <a:rPr lang="en-IN" b="1" u="sng" dirty="0" smtClean="0"/>
              <a:t>Reduce Redundancy:-</a:t>
            </a:r>
            <a:endParaRPr lang="en-US" dirty="0" smtClean="0"/>
          </a:p>
          <a:p>
            <a:r>
              <a:rPr lang="en-IN" dirty="0" smtClean="0"/>
              <a:t>One of the most Important feature of this system is that its reduce the redundancy of this system is that it reduce the redundancy of the data and some recording were made in the earlier in this book and thereby the books become looked mercy.</a:t>
            </a:r>
            <a:endParaRPr lang="en-US" dirty="0" smtClean="0"/>
          </a:p>
          <a:p>
            <a:endParaRPr lang="en-US" dirty="0"/>
          </a:p>
        </p:txBody>
      </p:sp>
    </p:spTree>
    <p:extLst>
      <p:ext uri="{BB962C8B-B14F-4D97-AF65-F5344CB8AC3E}">
        <p14:creationId xmlns="" xmlns:p14="http://schemas.microsoft.com/office/powerpoint/2010/main" val="750436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143000"/>
            <a:ext cx="8839200" cy="5632311"/>
          </a:xfrm>
          <a:prstGeom prst="rect">
            <a:avLst/>
          </a:prstGeom>
          <a:noFill/>
        </p:spPr>
        <p:txBody>
          <a:bodyPr wrap="square" rtlCol="0">
            <a:spAutoFit/>
          </a:bodyPr>
          <a:lstStyle/>
          <a:p>
            <a:pPr lvl="0"/>
            <a:r>
              <a:rPr lang="en-IN" b="1" u="sng" dirty="0"/>
              <a:t>Technical Feasibility:</a:t>
            </a:r>
            <a:endParaRPr lang="en-US" dirty="0"/>
          </a:p>
          <a:p>
            <a:r>
              <a:rPr lang="en-IN" dirty="0"/>
              <a:t>Technical study is the analysis and diagnosis of technical component requirement, the availability and the equivalent regarding it</a:t>
            </a:r>
            <a:r>
              <a:rPr lang="en-IN" dirty="0" smtClean="0"/>
              <a:t>.</a:t>
            </a:r>
          </a:p>
          <a:p>
            <a:endParaRPr lang="en-US" dirty="0"/>
          </a:p>
          <a:p>
            <a:r>
              <a:rPr lang="en-IN" b="1" u="sng" dirty="0" smtClean="0"/>
              <a:t>1. Queries</a:t>
            </a:r>
            <a:r>
              <a:rPr lang="en-IN" b="1" u="sng" dirty="0"/>
              <a:t>: </a:t>
            </a:r>
            <a:endParaRPr lang="en-US" dirty="0"/>
          </a:p>
          <a:p>
            <a:r>
              <a:rPr lang="en-IN" dirty="0"/>
              <a:t>1. What are my hardware and these software requirements? </a:t>
            </a:r>
            <a:endParaRPr lang="en-US" dirty="0"/>
          </a:p>
          <a:p>
            <a:r>
              <a:rPr lang="en-IN" dirty="0"/>
              <a:t>2. Is my current hardware is compatible with the latest or advanced system </a:t>
            </a:r>
            <a:r>
              <a:rPr lang="en-IN" dirty="0" smtClean="0"/>
              <a:t>web application. </a:t>
            </a:r>
            <a:endParaRPr lang="en-US" dirty="0"/>
          </a:p>
          <a:p>
            <a:r>
              <a:rPr lang="en-IN" dirty="0"/>
              <a:t>3. Is the current technical workforce is capable to handle and operate the system </a:t>
            </a:r>
            <a:r>
              <a:rPr lang="en-IN" dirty="0" smtClean="0"/>
              <a:t>web application </a:t>
            </a:r>
            <a:r>
              <a:rPr lang="en-IN" dirty="0"/>
              <a:t>in an efficient manner.</a:t>
            </a:r>
            <a:endParaRPr lang="en-US" dirty="0"/>
          </a:p>
          <a:p>
            <a:r>
              <a:rPr lang="en-IN" dirty="0"/>
              <a:t>4. </a:t>
            </a:r>
            <a:r>
              <a:rPr lang="en-IN" dirty="0" smtClean="0"/>
              <a:t>Is </a:t>
            </a:r>
            <a:r>
              <a:rPr lang="en-IN" dirty="0"/>
              <a:t>the technical components or resources are </a:t>
            </a:r>
            <a:r>
              <a:rPr lang="en-IN" dirty="0" smtClean="0"/>
              <a:t>available? </a:t>
            </a:r>
            <a:endParaRPr lang="en-US" dirty="0"/>
          </a:p>
          <a:p>
            <a:r>
              <a:rPr lang="en-IN" dirty="0"/>
              <a:t>5. Does the system have efficient security? 	</a:t>
            </a:r>
            <a:endParaRPr lang="en-US" dirty="0"/>
          </a:p>
          <a:p>
            <a:endParaRPr lang="en-IN" b="1" u="sng" dirty="0" smtClean="0"/>
          </a:p>
          <a:p>
            <a:r>
              <a:rPr lang="en-IN" b="1" u="sng" dirty="0" smtClean="0"/>
              <a:t>2</a:t>
            </a:r>
            <a:r>
              <a:rPr lang="en-IN" b="1" u="sng" dirty="0"/>
              <a:t>. Operational feasibility: </a:t>
            </a:r>
            <a:endParaRPr lang="en-US" dirty="0"/>
          </a:p>
          <a:p>
            <a:r>
              <a:rPr lang="en-IN" dirty="0"/>
              <a:t>1. Is this </a:t>
            </a:r>
            <a:r>
              <a:rPr lang="en-IN" dirty="0" smtClean="0"/>
              <a:t>system </a:t>
            </a:r>
            <a:r>
              <a:rPr lang="en-IN" dirty="0"/>
              <a:t>is compatible for and GUI </a:t>
            </a:r>
            <a:r>
              <a:rPr lang="en-IN" b="1" dirty="0"/>
              <a:t>(Graphical user interface)</a:t>
            </a:r>
            <a:r>
              <a:rPr lang="en-IN" dirty="0"/>
              <a:t> system or console based </a:t>
            </a:r>
            <a:r>
              <a:rPr lang="en-IN" dirty="0" smtClean="0"/>
              <a:t>web application</a:t>
            </a:r>
            <a:r>
              <a:rPr lang="en-IN" dirty="0"/>
              <a:t>. </a:t>
            </a:r>
            <a:endParaRPr lang="en-US" dirty="0"/>
          </a:p>
          <a:p>
            <a:r>
              <a:rPr lang="en-IN" dirty="0"/>
              <a:t>2. Is this system </a:t>
            </a:r>
            <a:r>
              <a:rPr lang="en-IN" dirty="0" smtClean="0"/>
              <a:t> </a:t>
            </a:r>
            <a:r>
              <a:rPr lang="en-IN" dirty="0"/>
              <a:t>supporting multiple languages</a:t>
            </a:r>
            <a:endParaRPr lang="en-US" dirty="0"/>
          </a:p>
          <a:p>
            <a:r>
              <a:rPr lang="en-IN" dirty="0"/>
              <a:t>3. Is it user-friendly?</a:t>
            </a:r>
            <a:endParaRPr lang="en-US" dirty="0"/>
          </a:p>
          <a:p>
            <a:r>
              <a:rPr lang="en-IN" dirty="0"/>
              <a:t>4. “Does it support multi- user or is it a standalone application”. </a:t>
            </a:r>
            <a:endParaRPr lang="en-US" dirty="0"/>
          </a:p>
          <a:p>
            <a:r>
              <a:rPr lang="en-US" dirty="0" smtClean="0"/>
              <a:t>	</a:t>
            </a:r>
            <a:endParaRPr lang="en-US" dirty="0"/>
          </a:p>
        </p:txBody>
      </p:sp>
      <p:sp>
        <p:nvSpPr>
          <p:cNvPr id="5" name="Title 1"/>
          <p:cNvSpPr>
            <a:spLocks noGrp="1"/>
          </p:cNvSpPr>
          <p:nvPr>
            <p:ph type="ctrTitle"/>
          </p:nvPr>
        </p:nvSpPr>
        <p:spPr>
          <a:xfrm>
            <a:off x="152400" y="152400"/>
            <a:ext cx="8305800" cy="887413"/>
          </a:xfrm>
        </p:spPr>
        <p:txBody>
          <a:bodyPr/>
          <a:lstStyle/>
          <a:p>
            <a:pPr marL="0" indent="0">
              <a:buNone/>
            </a:pPr>
            <a:r>
              <a:rPr lang="en-US" sz="4800" dirty="0" smtClean="0"/>
              <a:t>       FEASIBILITY STUDY</a:t>
            </a:r>
            <a:endParaRPr lang="en-US" sz="4800" dirty="0"/>
          </a:p>
        </p:txBody>
      </p:sp>
    </p:spTree>
    <p:extLst>
      <p:ext uri="{BB962C8B-B14F-4D97-AF65-F5344CB8AC3E}">
        <p14:creationId xmlns="" xmlns:p14="http://schemas.microsoft.com/office/powerpoint/2010/main" val="4234186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721" y="2415766"/>
            <a:ext cx="8839200" cy="2585323"/>
          </a:xfrm>
          <a:prstGeom prst="rect">
            <a:avLst/>
          </a:prstGeom>
          <a:noFill/>
        </p:spPr>
        <p:txBody>
          <a:bodyPr wrap="square" rtlCol="0">
            <a:spAutoFit/>
          </a:bodyPr>
          <a:lstStyle/>
          <a:p>
            <a:pPr lvl="0"/>
            <a:r>
              <a:rPr lang="en-IN" dirty="0" smtClean="0"/>
              <a:t>1) Processor</a:t>
            </a:r>
            <a:r>
              <a:rPr lang="en-IN" dirty="0"/>
              <a:t>: 32-bit, Intel-Pentium, 2.5 GHz minimum per core (If your dataset </a:t>
            </a:r>
            <a:r>
              <a:rPr lang="en-IN" dirty="0" smtClean="0"/>
              <a:t>size	   is </a:t>
            </a:r>
            <a:r>
              <a:rPr lang="en-IN" dirty="0"/>
              <a:t>significantly larger than the medium dataset, we recommend 8 </a:t>
            </a:r>
            <a:r>
              <a:rPr lang="en-IN" dirty="0" smtClean="0"/>
              <a:t>cores). </a:t>
            </a:r>
            <a:endParaRPr lang="en-US" dirty="0"/>
          </a:p>
          <a:p>
            <a:pPr lvl="0"/>
            <a:r>
              <a:rPr lang="en-IN" dirty="0" smtClean="0"/>
              <a:t>2) Processor </a:t>
            </a:r>
            <a:r>
              <a:rPr lang="en-IN" dirty="0"/>
              <a:t>Speed: 1.25 hitter or above.</a:t>
            </a:r>
            <a:endParaRPr lang="en-US" dirty="0"/>
          </a:p>
          <a:p>
            <a:pPr lvl="0"/>
            <a:r>
              <a:rPr lang="en-IN" dirty="0" smtClean="0"/>
              <a:t>3) RAM</a:t>
            </a:r>
            <a:r>
              <a:rPr lang="en-IN" dirty="0"/>
              <a:t>: 2 GB minimum. </a:t>
            </a:r>
            <a:endParaRPr lang="en-US" dirty="0"/>
          </a:p>
          <a:p>
            <a:pPr lvl="0"/>
            <a:r>
              <a:rPr lang="en-IN" dirty="0" smtClean="0"/>
              <a:t>4) HDD </a:t>
            </a:r>
            <a:r>
              <a:rPr lang="en-IN" dirty="0"/>
              <a:t>capacity: 1024 Mb minimum. </a:t>
            </a:r>
            <a:endParaRPr lang="en-US" dirty="0"/>
          </a:p>
          <a:p>
            <a:pPr lvl="0"/>
            <a:r>
              <a:rPr lang="en-IN" dirty="0" smtClean="0"/>
              <a:t>5) Monitor </a:t>
            </a:r>
            <a:endParaRPr lang="en-US" dirty="0"/>
          </a:p>
          <a:p>
            <a:pPr lvl="0"/>
            <a:r>
              <a:rPr lang="en-IN" dirty="0" smtClean="0"/>
              <a:t>6) Keyboard </a:t>
            </a:r>
            <a:endParaRPr lang="en-US" dirty="0"/>
          </a:p>
          <a:p>
            <a:pPr lvl="0"/>
            <a:r>
              <a:rPr lang="en-IN" dirty="0" smtClean="0"/>
              <a:t>7) Mouse </a:t>
            </a:r>
            <a:endParaRPr lang="en-US" dirty="0"/>
          </a:p>
          <a:p>
            <a:endParaRPr lang="en-US" dirty="0"/>
          </a:p>
        </p:txBody>
      </p:sp>
      <p:sp>
        <p:nvSpPr>
          <p:cNvPr id="5" name="Title 1"/>
          <p:cNvSpPr>
            <a:spLocks noGrp="1"/>
          </p:cNvSpPr>
          <p:nvPr>
            <p:ph type="title"/>
          </p:nvPr>
        </p:nvSpPr>
        <p:spPr>
          <a:xfrm>
            <a:off x="838200" y="76200"/>
            <a:ext cx="6934200" cy="885825"/>
          </a:xfrm>
        </p:spPr>
        <p:txBody>
          <a:bodyPr/>
          <a:lstStyle/>
          <a:p>
            <a:pPr marL="0" indent="0">
              <a:buNone/>
            </a:pPr>
            <a:r>
              <a:rPr lang="en-US" dirty="0" smtClean="0"/>
              <a:t>Hardware Requirements</a:t>
            </a:r>
            <a:endParaRPr lang="en-US" dirty="0"/>
          </a:p>
        </p:txBody>
      </p:sp>
    </p:spTree>
    <p:extLst>
      <p:ext uri="{BB962C8B-B14F-4D97-AF65-F5344CB8AC3E}">
        <p14:creationId xmlns="" xmlns:p14="http://schemas.microsoft.com/office/powerpoint/2010/main" val="428150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514600"/>
            <a:ext cx="8763000" cy="2585323"/>
          </a:xfrm>
          <a:prstGeom prst="rect">
            <a:avLst/>
          </a:prstGeom>
          <a:noFill/>
        </p:spPr>
        <p:txBody>
          <a:bodyPr wrap="square" rtlCol="0">
            <a:spAutoFit/>
          </a:bodyPr>
          <a:lstStyle/>
          <a:p>
            <a:pPr lvl="0"/>
            <a:r>
              <a:rPr lang="en-IN" dirty="0" smtClean="0"/>
              <a:t>1)Operating </a:t>
            </a:r>
            <a:r>
              <a:rPr lang="en-IN" dirty="0"/>
              <a:t>System: Windows XP and above. </a:t>
            </a:r>
            <a:endParaRPr lang="en-US" dirty="0"/>
          </a:p>
          <a:p>
            <a:pPr lvl="0"/>
            <a:endParaRPr lang="en-IN" dirty="0" smtClean="0"/>
          </a:p>
          <a:p>
            <a:pPr lvl="0"/>
            <a:r>
              <a:rPr lang="en-IN" dirty="0" smtClean="0"/>
              <a:t>2)Front-End </a:t>
            </a:r>
            <a:r>
              <a:rPr lang="en-IN" dirty="0"/>
              <a:t>application: </a:t>
            </a:r>
            <a:r>
              <a:rPr lang="en-IN" dirty="0" smtClean="0"/>
              <a:t>HTML and Css.	</a:t>
            </a:r>
            <a:endParaRPr lang="en-US" dirty="0"/>
          </a:p>
          <a:p>
            <a:endParaRPr lang="en-IN" dirty="0" smtClean="0"/>
          </a:p>
          <a:p>
            <a:pPr algn="just"/>
            <a:r>
              <a:rPr lang="en-IN" dirty="0" smtClean="0"/>
              <a:t>3)Back-End </a:t>
            </a:r>
            <a:r>
              <a:rPr lang="en-IN" dirty="0"/>
              <a:t>application: </a:t>
            </a:r>
            <a:r>
              <a:rPr lang="en-IN" dirty="0" smtClean="0"/>
              <a:t>PHP and Java Script and MySQL.</a:t>
            </a:r>
          </a:p>
          <a:p>
            <a:pPr algn="just"/>
            <a:endParaRPr lang="en-IN" dirty="0"/>
          </a:p>
          <a:p>
            <a:pPr lvl="0"/>
            <a:r>
              <a:rPr lang="en-IN" dirty="0" smtClean="0"/>
              <a:t>4) </a:t>
            </a:r>
            <a:r>
              <a:rPr lang="en-IN" dirty="0" err="1" smtClean="0"/>
              <a:t>Xampp,Wamp</a:t>
            </a:r>
            <a:r>
              <a:rPr lang="en-IN" dirty="0" smtClean="0"/>
              <a:t> Server</a:t>
            </a:r>
          </a:p>
          <a:p>
            <a:pPr lvl="0"/>
            <a:endParaRPr lang="en-IN" dirty="0" smtClean="0"/>
          </a:p>
          <a:p>
            <a:pPr lvl="0"/>
            <a:r>
              <a:rPr lang="en-IN" dirty="0" smtClean="0"/>
              <a:t>5)Notepad++, ATOM</a:t>
            </a:r>
            <a:endParaRPr lang="en-US" dirty="0"/>
          </a:p>
        </p:txBody>
      </p:sp>
      <p:sp>
        <p:nvSpPr>
          <p:cNvPr id="6" name="Title 1"/>
          <p:cNvSpPr>
            <a:spLocks noGrp="1"/>
          </p:cNvSpPr>
          <p:nvPr>
            <p:ph type="title"/>
          </p:nvPr>
        </p:nvSpPr>
        <p:spPr>
          <a:xfrm>
            <a:off x="533400" y="152400"/>
            <a:ext cx="7315200" cy="762000"/>
          </a:xfrm>
        </p:spPr>
        <p:txBody>
          <a:bodyPr/>
          <a:lstStyle/>
          <a:p>
            <a:pPr marL="0" indent="0">
              <a:buNone/>
            </a:pPr>
            <a:r>
              <a:rPr lang="en-US" dirty="0" smtClean="0"/>
              <a:t>Software Requirements</a:t>
            </a:r>
            <a:endParaRPr lang="en-US" dirty="0"/>
          </a:p>
        </p:txBody>
      </p:sp>
    </p:spTree>
    <p:extLst>
      <p:ext uri="{BB962C8B-B14F-4D97-AF65-F5344CB8AC3E}">
        <p14:creationId xmlns="" xmlns:p14="http://schemas.microsoft.com/office/powerpoint/2010/main" val="178136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195</TotalTime>
  <Words>1082</Words>
  <Application>Microsoft Office PowerPoint</Application>
  <PresentationFormat>On-screen Show (4:3)</PresentationFormat>
  <Paragraphs>116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Slipstream</vt:lpstr>
      <vt:lpstr>Slide 1</vt:lpstr>
      <vt:lpstr> </vt:lpstr>
      <vt:lpstr>EXISTING SYSTEM</vt:lpstr>
      <vt:lpstr>SCOPE</vt:lpstr>
      <vt:lpstr>PROPOSED SYSTEM</vt:lpstr>
      <vt:lpstr>Slide 6</vt:lpstr>
      <vt:lpstr>       FEASIBILITY STUDY</vt:lpstr>
      <vt:lpstr>Hardware Requirements</vt:lpstr>
      <vt:lpstr>Software Requirements</vt:lpstr>
      <vt:lpstr>ADVANTAGES</vt:lpstr>
      <vt:lpstr>DISADVANTAGES</vt:lpstr>
      <vt:lpstr>FUTURE-ENHANCEMENTS</vt:lpstr>
      <vt:lpstr>ER-DIAGRAM</vt:lpstr>
      <vt:lpstr> </vt:lpstr>
      <vt:lpstr>Data Flow Diagram(DFD)</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SWAPNEEL GUPTA</dc:creator>
  <cp:lastModifiedBy>Taher Ali</cp:lastModifiedBy>
  <cp:revision>21</cp:revision>
  <dcterms:created xsi:type="dcterms:W3CDTF">2019-10-12T04:51:30Z</dcterms:created>
  <dcterms:modified xsi:type="dcterms:W3CDTF">2019-10-12T06:23:20Z</dcterms:modified>
</cp:coreProperties>
</file>