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5400" cy="6856560"/>
            <a:chOff x="150840" y="0"/>
            <a:chExt cx="2435400" cy="685656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1040" cy="532764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6000" cy="527544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7240" cy="161784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4000" cy="156528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9040" cy="157032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4160" cy="161784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3360" cy="6861240"/>
            <a:chOff x="546120" y="-4680"/>
            <a:chExt cx="5013360" cy="686124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2360" cy="278136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3560" cy="267192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2440" cy="427356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0720" cy="416412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5240" cy="416880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3080" cy="427860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0840" y="0"/>
            <a:ext cx="2435400" cy="6856560"/>
            <a:chOff x="150840" y="0"/>
            <a:chExt cx="2435400" cy="6856560"/>
          </a:xfrm>
        </p:grpSpPr>
        <p:sp>
          <p:nvSpPr>
            <p:cNvPr id="53" name="CustomShape 2"/>
            <p:cNvSpPr/>
            <p:nvPr/>
          </p:nvSpPr>
          <p:spPr>
            <a:xfrm>
              <a:off x="457200" y="0"/>
              <a:ext cx="1121040" cy="532764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50840" y="0"/>
              <a:ext cx="1116000" cy="527544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50840" y="5238720"/>
              <a:ext cx="1227240" cy="161784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457200" y="5291280"/>
              <a:ext cx="1494000" cy="156528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457200" y="5286240"/>
              <a:ext cx="2129040" cy="157032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50840" y="5238720"/>
              <a:ext cx="1694160" cy="161784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928240" y="1380240"/>
            <a:ext cx="8573040" cy="26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Corbel"/>
                <a:ea typeface="DejaVu Sans"/>
              </a:rPr>
              <a:t>An analysis of applications on Google Play Store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15480" y="3996360"/>
            <a:ext cx="6986160" cy="13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IN" sz="2100" spc="-1" strike="noStrike">
                <a:solidFill>
                  <a:srgbClr val="000000"/>
                </a:solidFill>
                <a:latin typeface="Corbel"/>
                <a:ea typeface="DejaVu Sans"/>
              </a:rPr>
              <a:t>By the frontBenchers.</a:t>
            </a:r>
            <a:endParaRPr b="0" lang="en-IN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IN" sz="2100" spc="-1" strike="noStrike">
                <a:solidFill>
                  <a:srgbClr val="000000"/>
                </a:solidFill>
                <a:latin typeface="Corbel"/>
                <a:ea typeface="DejaVu Sans"/>
              </a:rPr>
              <a:t>Pranav Bhatt, Sourav T Raveendran, Taher Taiyab Lokhandwala</a:t>
            </a: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475640" y="102240"/>
            <a:ext cx="1001736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After cleaning (size)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643800" y="1253880"/>
            <a:ext cx="3255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Replaced ‘Varies’ with NaN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799080" y="5083560"/>
            <a:ext cx="2521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‘M’ and ‘k’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5" name="Content Placeholder 3" descr=""/>
          <p:cNvPicPr/>
          <p:nvPr/>
        </p:nvPicPr>
        <p:blipFill>
          <a:blip r:embed="rId1"/>
          <a:stretch/>
        </p:blipFill>
        <p:spPr>
          <a:xfrm>
            <a:off x="1343160" y="986400"/>
            <a:ext cx="5552640" cy="3122640"/>
          </a:xfrm>
          <a:prstGeom prst="rect">
            <a:avLst/>
          </a:prstGeom>
          <a:ln>
            <a:noFill/>
          </a:ln>
        </p:spPr>
      </p:pic>
      <p:pic>
        <p:nvPicPr>
          <p:cNvPr id="126" name="Picture 4" descr=""/>
          <p:cNvPicPr/>
          <p:nvPr/>
        </p:nvPicPr>
        <p:blipFill>
          <a:blip r:embed="rId2"/>
          <a:stretch/>
        </p:blipFill>
        <p:spPr>
          <a:xfrm>
            <a:off x="6383520" y="3517200"/>
            <a:ext cx="5711400" cy="321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484280" y="685800"/>
            <a:ext cx="10017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Data Visualisation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484280" y="2666880"/>
            <a:ext cx="10017360" cy="31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1. Find out the most popular categories and what categories don’t have much competition: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We create a bar graph consisting of the category on the y axis, and the number of installs on the x axis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From this we see that Family, Games, and Tools are the most popular categories, in that order.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475640" y="102240"/>
            <a:ext cx="1001736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Data Visualisation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843720" y="5083560"/>
            <a:ext cx="2292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1" name="Content Placeholder 4" descr=""/>
          <p:cNvPicPr/>
          <p:nvPr/>
        </p:nvPicPr>
        <p:blipFill>
          <a:blip r:embed="rId1"/>
          <a:stretch/>
        </p:blipFill>
        <p:spPr>
          <a:xfrm>
            <a:off x="2154960" y="966600"/>
            <a:ext cx="8651160" cy="497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484280" y="685800"/>
            <a:ext cx="10017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Data Visualisation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484280" y="2666880"/>
            <a:ext cx="10017360" cy="31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2. The distribution of apps and their ratings: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Similar to last time, we plot the number of apps on the y axis and the rating on the x axis.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We can see that most apps lie between 4 to 5  points.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475640" y="102240"/>
            <a:ext cx="1001736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Data Visualisation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43720" y="5083560"/>
            <a:ext cx="2292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6" name="Content Placeholder 4" descr=""/>
          <p:cNvPicPr/>
          <p:nvPr/>
        </p:nvPicPr>
        <p:blipFill>
          <a:blip r:embed="rId1"/>
          <a:stretch/>
        </p:blipFill>
        <p:spPr>
          <a:xfrm>
            <a:off x="955440" y="2111760"/>
            <a:ext cx="5638320" cy="3663360"/>
          </a:xfrm>
          <a:prstGeom prst="rect">
            <a:avLst/>
          </a:prstGeom>
          <a:ln>
            <a:noFill/>
          </a:ln>
        </p:spPr>
      </p:pic>
      <p:pic>
        <p:nvPicPr>
          <p:cNvPr id="137" name="Picture 5" descr=""/>
          <p:cNvPicPr/>
          <p:nvPr/>
        </p:nvPicPr>
        <p:blipFill>
          <a:blip r:embed="rId2"/>
          <a:stretch/>
        </p:blipFill>
        <p:spPr>
          <a:xfrm>
            <a:off x="6746400" y="2111760"/>
            <a:ext cx="5174280" cy="366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484280" y="685800"/>
            <a:ext cx="10017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Data Visualisation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484280" y="2666880"/>
            <a:ext cx="10017360" cy="31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3. Paid vs Free apps: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 simple pie chart that represents the proportion of paid vs free apps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We can see that only 7.4% are paid, and 92.6% are free!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475640" y="102240"/>
            <a:ext cx="1001736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Data Visualisation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43720" y="5083560"/>
            <a:ext cx="2292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2" name="Content Placeholder 4" descr=""/>
          <p:cNvPicPr/>
          <p:nvPr/>
        </p:nvPicPr>
        <p:blipFill>
          <a:blip r:embed="rId1"/>
          <a:stretch/>
        </p:blipFill>
        <p:spPr>
          <a:xfrm>
            <a:off x="3587760" y="1886400"/>
            <a:ext cx="5136480" cy="414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484280" y="685800"/>
            <a:ext cx="10017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Data Visualisation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484280" y="2666880"/>
            <a:ext cx="10017360" cy="31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4.Trusted App: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Aims to assign a score of ‘trust’ to apps to see how much you can trust the reviews, based solely on the number of reviews.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475640" y="102240"/>
            <a:ext cx="1001736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Data Visualisation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46" name="Content Placeholder 5" descr=""/>
          <p:cNvPicPr/>
          <p:nvPr/>
        </p:nvPicPr>
        <p:blipFill>
          <a:blip r:embed="rId1"/>
          <a:stretch/>
        </p:blipFill>
        <p:spPr>
          <a:xfrm>
            <a:off x="2303640" y="1936440"/>
            <a:ext cx="2658600" cy="3407760"/>
          </a:xfrm>
          <a:prstGeom prst="rect">
            <a:avLst/>
          </a:prstGeom>
          <a:ln>
            <a:noFill/>
          </a:ln>
        </p:spPr>
      </p:pic>
      <p:pic>
        <p:nvPicPr>
          <p:cNvPr id="147" name="Picture 6" descr=""/>
          <p:cNvPicPr/>
          <p:nvPr/>
        </p:nvPicPr>
        <p:blipFill>
          <a:blip r:embed="rId2"/>
          <a:stretch/>
        </p:blipFill>
        <p:spPr>
          <a:xfrm>
            <a:off x="6236280" y="1936440"/>
            <a:ext cx="4665600" cy="340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475640" y="102240"/>
            <a:ext cx="1001736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Column Co-Relations: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440000" y="1152000"/>
            <a:ext cx="5255280" cy="33109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6614640" y="2736360"/>
            <a:ext cx="5264640" cy="331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484280" y="685800"/>
            <a:ext cx="10017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Intro to the dataset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484280" y="2666880"/>
            <a:ext cx="10017360" cy="31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The dataset consists of 10000+ android apps with columns specifying app name, rating, number of installs, number of reviews, size of app, price, etc</a:t>
            </a:r>
            <a:endParaRPr b="0" lang="en-IN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Quite a few columns have inconsistent use of units, missing values and so on and require cleaning.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475640" y="102240"/>
            <a:ext cx="1001736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Hypothesis Testing: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656000" y="1140120"/>
            <a:ext cx="10079280" cy="49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Corbel"/>
                <a:ea typeface="DejaVu Sans"/>
              </a:rPr>
              <a:t>Is the average rating for all apps greater than 4 stars ?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rbel"/>
                <a:ea typeface="DejaVu Sans"/>
              </a:rPr>
              <a:t>Null Hypothesis :  x̄ = 4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rbel"/>
                <a:ea typeface="DejaVu Sans"/>
              </a:rPr>
              <a:t>Alternate Hypothesis :  x̄ &gt; 4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rbel"/>
                <a:ea typeface="DejaVu Sans"/>
              </a:rPr>
              <a:t>Population Mean = 4.192953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rbel"/>
                <a:ea typeface="DejaVu Sans"/>
              </a:rPr>
              <a:t>Standard Deviation = 0.479089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rbel"/>
                <a:ea typeface="DejaVu Sans"/>
              </a:rPr>
              <a:t>Z-Score = (4 - 4.192953) / 0.47908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latin typeface="Corbel"/>
                <a:ea typeface="DejaVu Sans"/>
              </a:rPr>
              <a:t>= -0.40276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rbel"/>
                <a:ea typeface="DejaVu Sans"/>
              </a:rPr>
              <a:t>P-Value =  0.0344578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rbel"/>
                <a:ea typeface="DejaVu Sans"/>
              </a:rPr>
              <a:t>We can reject the Null hypothesis that the mean rating is equal to 4 stars. There is strong evidence in support for the alternatine hypothesis that the mean rating is, in fact, higher than 4 stars.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484280" y="685800"/>
            <a:ext cx="10017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Objectives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484280" y="1939680"/>
            <a:ext cx="10017360" cy="38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Find out the most popular categories and what categories don’t have much competition</a:t>
            </a:r>
            <a:endParaRPr b="0" lang="en-IN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Graph the frequencies of the ratings to show general trends</a:t>
            </a:r>
            <a:endParaRPr b="0" lang="en-IN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Number of installs vs number of reviews to show how the ratio changes as the installs increase</a:t>
            </a:r>
            <a:endParaRPr b="0" lang="en-IN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Pie chart of paid vs free apps</a:t>
            </a:r>
            <a:endParaRPr b="0" lang="en-IN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Our take on apps with reviews that you can trust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484280" y="685800"/>
            <a:ext cx="100173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Data Cleaning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484280" y="2666880"/>
            <a:ext cx="10017360" cy="31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Size column: We converted KB to MB and replaced “varies with device” with NaN</a:t>
            </a:r>
            <a:endParaRPr b="0" lang="en-IN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Installs column: Removed ‘+’ and commas that occurred in the columns</a:t>
            </a:r>
            <a:endParaRPr b="0" lang="en-IN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Price column: Removed dollar symbol</a:t>
            </a:r>
            <a:endParaRPr b="0" lang="en-IN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Sorted the dataframe based on ‘Category’ column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484280" y="685800"/>
            <a:ext cx="10017360" cy="18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Data Cleaning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484280" y="2666880"/>
            <a:ext cx="10017360" cy="23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We then also replaced the NaN values with respective mean in the Size and Rating columns, rounding to 1 decimal place.</a:t>
            </a:r>
            <a:endParaRPr b="0" lang="en-IN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Converted number of reviews, installs, price to numeric</a:t>
            </a:r>
            <a:endParaRPr b="0" lang="en-IN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Converted the version of the apps to only represent major version iterations, and ignored minor version changes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475640" y="102240"/>
            <a:ext cx="1001736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Before cleaning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440000" y="936000"/>
            <a:ext cx="10327680" cy="51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475640" y="102240"/>
            <a:ext cx="1001736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After cleaning (installs)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10" name="Content Placeholder 8" descr=""/>
          <p:cNvPicPr/>
          <p:nvPr/>
        </p:nvPicPr>
        <p:blipFill>
          <a:blip r:embed="rId1"/>
          <a:stretch/>
        </p:blipFill>
        <p:spPr>
          <a:xfrm>
            <a:off x="111240" y="890280"/>
            <a:ext cx="6543360" cy="3680280"/>
          </a:xfrm>
          <a:prstGeom prst="rect">
            <a:avLst/>
          </a:prstGeom>
          <a:ln>
            <a:noFill/>
          </a:ln>
        </p:spPr>
      </p:pic>
      <p:pic>
        <p:nvPicPr>
          <p:cNvPr id="111" name="Picture 9" descr=""/>
          <p:cNvPicPr/>
          <p:nvPr/>
        </p:nvPicPr>
        <p:blipFill>
          <a:blip r:embed="rId2"/>
          <a:stretch/>
        </p:blipFill>
        <p:spPr>
          <a:xfrm>
            <a:off x="6031080" y="3378960"/>
            <a:ext cx="6059880" cy="340812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6742800" y="1253880"/>
            <a:ext cx="16614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‘+’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43720" y="5083560"/>
            <a:ext cx="2292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475640" y="102240"/>
            <a:ext cx="1001736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After cleaning (price)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561080" y="3501000"/>
            <a:ext cx="2869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dollar symbol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43720" y="5083560"/>
            <a:ext cx="2292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7" name="Content Placeholder 3" descr=""/>
          <p:cNvPicPr/>
          <p:nvPr/>
        </p:nvPicPr>
        <p:blipFill>
          <a:blip r:embed="rId1"/>
          <a:stretch/>
        </p:blipFill>
        <p:spPr>
          <a:xfrm>
            <a:off x="1130040" y="2431800"/>
            <a:ext cx="5552640" cy="312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475640" y="102240"/>
            <a:ext cx="1001736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orbel"/>
                <a:ea typeface="DejaVu Sans"/>
              </a:rPr>
              <a:t>After cleaning (ratings)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881760" y="3596760"/>
            <a:ext cx="36363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Replaced NaN with mean and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rounded the ratings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843720" y="5083560"/>
            <a:ext cx="2292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Removed commas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1" name="Content Placeholder 3" descr=""/>
          <p:cNvPicPr/>
          <p:nvPr/>
        </p:nvPicPr>
        <p:blipFill>
          <a:blip r:embed="rId1"/>
          <a:stretch/>
        </p:blipFill>
        <p:spPr>
          <a:xfrm>
            <a:off x="930960" y="2328840"/>
            <a:ext cx="5552640" cy="312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544</TotalTime>
  <Application>LibreOffice/6.0.7.3$Linux_X86_64 LibreOffice_project/00m0$Build-3</Application>
  <Words>491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2019-11-10T12:03:03Z</dcterms:created>
  <dc:creator>pranav bhatt</dc:creator>
  <dc:description/>
  <dc:language>en-IN</dc:language>
  <cp:lastModifiedBy/>
  <dcterms:modified xsi:type="dcterms:W3CDTF">2019-11-20T08:55:45Z</dcterms:modified>
  <cp:revision>27</cp:revision>
  <dc:subject/>
  <dc:title>An analysis of applications on Google Play Store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