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080" cy="6861960"/>
            <a:chOff x="546120" y="-4680"/>
            <a:chExt cx="5014080" cy="686196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080" cy="278208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280" cy="267264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160" cy="427428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440" cy="416484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5960" cy="416952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3800" cy="427932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928240" y="1380240"/>
            <a:ext cx="857376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orbel"/>
              </a:rPr>
              <a:t>An analysis of applications on Google Play Store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15480" y="3996360"/>
            <a:ext cx="6986880" cy="13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IN" sz="2100" spc="-1" strike="noStrike">
                <a:solidFill>
                  <a:srgbClr val="000000"/>
                </a:solidFill>
                <a:latin typeface="Corbel"/>
              </a:rPr>
              <a:t>By the frontbenchers;</a:t>
            </a:r>
            <a:endParaRPr b="0" lang="en-IN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IN" sz="2100" spc="-1" strike="noStrike">
                <a:solidFill>
                  <a:srgbClr val="000000"/>
                </a:solidFill>
                <a:latin typeface="Corbel"/>
              </a:rPr>
              <a:t>Pranav Bhatt, Sourav T Raveendran, Taher Taiyab Lokhandwala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475640" y="102240"/>
            <a:ext cx="100180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After cleaning (size)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643800" y="1253880"/>
            <a:ext cx="3256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Replaced ‘Varies’ with NaN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799080" y="5083560"/>
            <a:ext cx="2521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‘M’ and ‘k’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5" name="Content Placeholder 3" descr=""/>
          <p:cNvPicPr/>
          <p:nvPr/>
        </p:nvPicPr>
        <p:blipFill>
          <a:blip r:embed="rId1"/>
          <a:stretch/>
        </p:blipFill>
        <p:spPr>
          <a:xfrm>
            <a:off x="1343160" y="986400"/>
            <a:ext cx="5553360" cy="3123360"/>
          </a:xfrm>
          <a:prstGeom prst="rect">
            <a:avLst/>
          </a:prstGeom>
          <a:ln>
            <a:noFill/>
          </a:ln>
        </p:spPr>
      </p:pic>
      <p:pic>
        <p:nvPicPr>
          <p:cNvPr id="126" name="Picture 4" descr=""/>
          <p:cNvPicPr/>
          <p:nvPr/>
        </p:nvPicPr>
        <p:blipFill>
          <a:blip r:embed="rId2"/>
          <a:stretch/>
        </p:blipFill>
        <p:spPr>
          <a:xfrm>
            <a:off x="6383520" y="3517200"/>
            <a:ext cx="5712120" cy="321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Corbel"/>
              </a:rPr>
              <a:t>1. Find out the most popular categories and what categories don’t have much competition: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We create a bar graph consisting of the category on the y axis, and the number of installs on the x axis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From this we see that Family, Games, and Tools are the most popular categories, in that order.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475640" y="102240"/>
            <a:ext cx="100180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843720" y="5083560"/>
            <a:ext cx="2293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1" name="Content Placeholder 4" descr=""/>
          <p:cNvPicPr/>
          <p:nvPr/>
        </p:nvPicPr>
        <p:blipFill>
          <a:blip r:embed="rId1"/>
          <a:stretch/>
        </p:blipFill>
        <p:spPr>
          <a:xfrm>
            <a:off x="2154960" y="966600"/>
            <a:ext cx="8651880" cy="497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Corbel"/>
              </a:rPr>
              <a:t>2. The distribution of apps and their ratings: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Similar to last time, we plot the number of apps on the y axis and the rating on the x axis.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We can see that most apps lie between 4 to 5  points.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75640" y="102240"/>
            <a:ext cx="100180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43720" y="5083560"/>
            <a:ext cx="2293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6" name="Content Placeholder 4" descr=""/>
          <p:cNvPicPr/>
          <p:nvPr/>
        </p:nvPicPr>
        <p:blipFill>
          <a:blip r:embed="rId1"/>
          <a:stretch/>
        </p:blipFill>
        <p:spPr>
          <a:xfrm>
            <a:off x="955440" y="2111760"/>
            <a:ext cx="5639040" cy="3664080"/>
          </a:xfrm>
          <a:prstGeom prst="rect">
            <a:avLst/>
          </a:prstGeom>
          <a:ln>
            <a:noFill/>
          </a:ln>
        </p:spPr>
      </p:pic>
      <p:pic>
        <p:nvPicPr>
          <p:cNvPr id="137" name="Picture 5" descr=""/>
          <p:cNvPicPr/>
          <p:nvPr/>
        </p:nvPicPr>
        <p:blipFill>
          <a:blip r:embed="rId2"/>
          <a:stretch/>
        </p:blipFill>
        <p:spPr>
          <a:xfrm>
            <a:off x="6746400" y="2111760"/>
            <a:ext cx="5175000" cy="366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Corbel"/>
              </a:rPr>
              <a:t>3. Paid vs Free apps: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A simple pie chart that represents the proportion of paid vs free apps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We can see that only 7.4% are paid, and 92.6% are free!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475640" y="102240"/>
            <a:ext cx="100180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43720" y="5083560"/>
            <a:ext cx="2293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2" name="Content Placeholder 4" descr=""/>
          <p:cNvPicPr/>
          <p:nvPr/>
        </p:nvPicPr>
        <p:blipFill>
          <a:blip r:embed="rId1"/>
          <a:stretch/>
        </p:blipFill>
        <p:spPr>
          <a:xfrm>
            <a:off x="3587760" y="1886400"/>
            <a:ext cx="5137200" cy="414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Corbel"/>
              </a:rPr>
              <a:t>4.Trusted App: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Aims to assign a score of ‘trust’ to apps to see how much you can trust the reviews, based solely on the number of reviews.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75640" y="102240"/>
            <a:ext cx="100180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46" name="Content Placeholder 5" descr=""/>
          <p:cNvPicPr/>
          <p:nvPr/>
        </p:nvPicPr>
        <p:blipFill>
          <a:blip r:embed="rId1"/>
          <a:stretch/>
        </p:blipFill>
        <p:spPr>
          <a:xfrm>
            <a:off x="2303640" y="1936440"/>
            <a:ext cx="2659320" cy="3408480"/>
          </a:xfrm>
          <a:prstGeom prst="rect">
            <a:avLst/>
          </a:prstGeom>
          <a:ln>
            <a:noFill/>
          </a:ln>
        </p:spPr>
      </p:pic>
      <p:pic>
        <p:nvPicPr>
          <p:cNvPr id="147" name="Picture 6" descr=""/>
          <p:cNvPicPr/>
          <p:nvPr/>
        </p:nvPicPr>
        <p:blipFill>
          <a:blip r:embed="rId2"/>
          <a:stretch/>
        </p:blipFill>
        <p:spPr>
          <a:xfrm>
            <a:off x="6236280" y="1936440"/>
            <a:ext cx="4666320" cy="34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475640" y="102240"/>
            <a:ext cx="100180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Column Co-Relations: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440000" y="1152000"/>
            <a:ext cx="5256000" cy="33116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6614640" y="2736360"/>
            <a:ext cx="5265360" cy="331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Intro to the dataset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The dataset consists of 10000+ android apps with columns specifying app name, rating, number of installs, number of reviews, size of app, price, etc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Quite a few columns have inconsistent use of units, missing values and so on; quite a few which we have cleaned depending on cleaning.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75640" y="102240"/>
            <a:ext cx="100180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Hypothesis Testing: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656000" y="1140120"/>
            <a:ext cx="10080000" cy="490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600" spc="-1" strike="noStrike">
                <a:latin typeface="Corbel"/>
              </a:rPr>
              <a:t>Is the average rating for all apps greater than 4 stars ?</a:t>
            </a:r>
            <a:endParaRPr b="0" lang="en-IN" sz="2600" spc="-1" strike="noStrike">
              <a:latin typeface="Corbel"/>
            </a:endParaRPr>
          </a:p>
          <a:p>
            <a:endParaRPr b="0" lang="en-IN" sz="2600" spc="-1" strike="noStrike">
              <a:latin typeface="Corbel"/>
            </a:endParaRPr>
          </a:p>
          <a:p>
            <a:r>
              <a:rPr b="0" lang="en-IN" sz="2000" spc="-1" strike="noStrike">
                <a:latin typeface="Corbel"/>
              </a:rPr>
              <a:t>Null Hypothesis :  x̄ = 4</a:t>
            </a:r>
            <a:endParaRPr b="0" lang="en-IN" sz="2000" spc="-1" strike="noStrike">
              <a:latin typeface="Corbel"/>
            </a:endParaRPr>
          </a:p>
          <a:p>
            <a:r>
              <a:rPr b="0" lang="en-IN" sz="2000" spc="-1" strike="noStrike">
                <a:latin typeface="Corbel"/>
              </a:rPr>
              <a:t>Alternate Hypothesis :  x̄ &gt; 4</a:t>
            </a:r>
            <a:endParaRPr b="0" lang="en-IN" sz="2000" spc="-1" strike="noStrike">
              <a:latin typeface="Corbel"/>
            </a:endParaRPr>
          </a:p>
          <a:p>
            <a:endParaRPr b="0" lang="en-IN" sz="2000" spc="-1" strike="noStrike">
              <a:latin typeface="Corbel"/>
            </a:endParaRPr>
          </a:p>
          <a:p>
            <a:r>
              <a:rPr b="0" lang="en-IN" sz="2000" spc="-1" strike="noStrike">
                <a:latin typeface="Corbel"/>
              </a:rPr>
              <a:t>Population Mean = 4.192953</a:t>
            </a:r>
            <a:endParaRPr b="0" lang="en-IN" sz="2000" spc="-1" strike="noStrike">
              <a:latin typeface="Corbel"/>
            </a:endParaRPr>
          </a:p>
          <a:p>
            <a:r>
              <a:rPr b="0" lang="en-IN" sz="2000" spc="-1" strike="noStrike">
                <a:latin typeface="Corbel"/>
              </a:rPr>
              <a:t>Standard Deviation = 0.479089</a:t>
            </a:r>
            <a:endParaRPr b="0" lang="en-IN" sz="2000" spc="-1" strike="noStrike">
              <a:latin typeface="Corbel"/>
            </a:endParaRPr>
          </a:p>
          <a:p>
            <a:endParaRPr b="0" lang="en-IN" sz="2000" spc="-1" strike="noStrike">
              <a:latin typeface="Corbel"/>
            </a:endParaRPr>
          </a:p>
          <a:p>
            <a:r>
              <a:rPr b="0" lang="en-IN" sz="2000" spc="-1" strike="noStrike">
                <a:latin typeface="Corbel"/>
              </a:rPr>
              <a:t>Z-Score = (4 - 4.192953) / 0.47908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Corbel"/>
              </a:rPr>
              <a:t>	</a:t>
            </a:r>
            <a:r>
              <a:rPr b="0" lang="en-IN" sz="2000" spc="-1" strike="noStrike">
                <a:latin typeface="Corbel"/>
              </a:rPr>
              <a:t>	</a:t>
            </a:r>
            <a:r>
              <a:rPr b="0" lang="en-IN" sz="2000" spc="-1" strike="noStrike">
                <a:latin typeface="Corbel"/>
              </a:rPr>
              <a:t>  </a:t>
            </a:r>
            <a:r>
              <a:rPr b="0" lang="en-IN" sz="2000" spc="-1" strike="noStrike">
                <a:latin typeface="Corbel"/>
              </a:rPr>
              <a:t>= -0.40276</a:t>
            </a:r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Corbel"/>
              </a:rPr>
              <a:t>P-Value =  0.0344578</a:t>
            </a:r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Corbel"/>
              </a:rPr>
              <a:t>We can reject the Null hypothesis that the mean rating is equal to 4 stars. There is strong evidence in support for the alternatine hypothesis that the mean rating is, in fact, higher than 4 stars.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Objectives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484280" y="1939680"/>
            <a:ext cx="10018080" cy="38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Find out the most popular categories and what categories don’t have much competition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Graph the frequencies of the ratings to show general trends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Number of installs vs number of reviews to show how the ratio changes as the installs increase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Pie chart of paid vs free apps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Our take on apps with reviews that you can trust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484280" y="685800"/>
            <a:ext cx="100180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Data Cleaning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Size column: We converted KB to MB and replaced “varies with device” with NaN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Installs column: Removed ‘+’ and commas that occurred in the columns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Price column: Removed dollar symbol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Sorted the dataframe based on ‘Category’ column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484280" y="685800"/>
            <a:ext cx="10018080" cy="18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Data Cleaning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484280" y="2666880"/>
            <a:ext cx="10018080" cy="23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We then also replaced the NaN values with respective mean in the Size and Rating columns, rounding to 1 decimal place.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Converted number of reviews, installs, price to numeric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</a:rPr>
              <a:t>Converted the version of the apps to only represent major version iterations, and ignored minor version changes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475640" y="102240"/>
            <a:ext cx="100180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Before cleaning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08" name="Content Placeholder 3" descr=""/>
          <p:cNvPicPr/>
          <p:nvPr/>
        </p:nvPicPr>
        <p:blipFill>
          <a:blip r:embed="rId1"/>
          <a:stretch/>
        </p:blipFill>
        <p:spPr>
          <a:xfrm>
            <a:off x="1943280" y="1132200"/>
            <a:ext cx="9082440" cy="510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475640" y="102240"/>
            <a:ext cx="100180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After cleaning (installs)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10" name="Content Placeholder 8" descr=""/>
          <p:cNvPicPr/>
          <p:nvPr/>
        </p:nvPicPr>
        <p:blipFill>
          <a:blip r:embed="rId1"/>
          <a:stretch/>
        </p:blipFill>
        <p:spPr>
          <a:xfrm>
            <a:off x="111240" y="890280"/>
            <a:ext cx="6544080" cy="3681000"/>
          </a:xfrm>
          <a:prstGeom prst="rect">
            <a:avLst/>
          </a:prstGeom>
          <a:ln>
            <a:noFill/>
          </a:ln>
        </p:spPr>
      </p:pic>
      <p:pic>
        <p:nvPicPr>
          <p:cNvPr id="111" name="Picture 9" descr=""/>
          <p:cNvPicPr/>
          <p:nvPr/>
        </p:nvPicPr>
        <p:blipFill>
          <a:blip r:embed="rId2"/>
          <a:stretch/>
        </p:blipFill>
        <p:spPr>
          <a:xfrm>
            <a:off x="6031080" y="3378960"/>
            <a:ext cx="6060600" cy="340884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6742800" y="1253880"/>
            <a:ext cx="166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‘+’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43720" y="5083560"/>
            <a:ext cx="2293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475640" y="102240"/>
            <a:ext cx="100180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After cleaning (price)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561080" y="3501000"/>
            <a:ext cx="2870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dollar symbol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43720" y="5083560"/>
            <a:ext cx="2293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7" name="Content Placeholder 3" descr=""/>
          <p:cNvPicPr/>
          <p:nvPr/>
        </p:nvPicPr>
        <p:blipFill>
          <a:blip r:embed="rId1"/>
          <a:stretch/>
        </p:blipFill>
        <p:spPr>
          <a:xfrm>
            <a:off x="1130040" y="2431800"/>
            <a:ext cx="5553360" cy="31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475640" y="102240"/>
            <a:ext cx="100180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</a:rPr>
              <a:t>After cleaning (ratings)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881760" y="3596760"/>
            <a:ext cx="3637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Replaced NaN with mean and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rounded the ratings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43720" y="5083560"/>
            <a:ext cx="2293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1" name="Content Placeholder 3" descr=""/>
          <p:cNvPicPr/>
          <p:nvPr/>
        </p:nvPicPr>
        <p:blipFill>
          <a:blip r:embed="rId1"/>
          <a:stretch/>
        </p:blipFill>
        <p:spPr>
          <a:xfrm>
            <a:off x="930960" y="2328840"/>
            <a:ext cx="5553360" cy="31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537</TotalTime>
  <Application>LibreOffice/6.0.7.3$Linux_X86_64 LibreOffice_project/00m0$Build-3</Application>
  <Words>491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2019-11-10T12:03:03Z</dcterms:created>
  <dc:creator>pranav bhatt</dc:creator>
  <dc:description/>
  <dc:language>en-IN</dc:language>
  <cp:lastModifiedBy/>
  <dcterms:modified xsi:type="dcterms:W3CDTF">2019-11-19T20:09:27Z</dcterms:modified>
  <cp:revision>23</cp:revision>
  <dc:subject/>
  <dc:title>An analysis of applications on Google Play Store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