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20" r:id="rId3"/>
  </p:sldMasterIdLst>
  <p:notesMasterIdLst>
    <p:notesMasterId r:id="rId14"/>
  </p:notesMasterIdLst>
  <p:sldIdLst>
    <p:sldId id="256" r:id="rId4"/>
    <p:sldId id="273" r:id="rId5"/>
    <p:sldId id="274" r:id="rId6"/>
    <p:sldId id="351" r:id="rId7"/>
    <p:sldId id="491" r:id="rId8"/>
    <p:sldId id="312" r:id="rId9"/>
    <p:sldId id="319" r:id="rId10"/>
    <p:sldId id="320" r:id="rId11"/>
    <p:sldId id="321" r:id="rId12"/>
    <p:sldId id="492" r:id="rId13"/>
  </p:sldIdLst>
  <p:sldSz cx="9126538" cy="6845300"/>
  <p:notesSz cx="6858000" cy="9144000"/>
  <p:defaultTextStyle>
    <a:defPPr>
      <a:defRPr lang="en-US"/>
    </a:defPPr>
    <a:lvl1pPr marL="0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80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361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041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719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01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082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762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442" algn="l" defTabSz="9133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07175F3-105C-4677-A0AB-5563BCC2F7CF}">
          <p14:sldIdLst>
            <p14:sldId id="256"/>
            <p14:sldId id="273"/>
            <p14:sldId id="274"/>
            <p14:sldId id="351"/>
            <p14:sldId id="491"/>
            <p14:sldId id="312"/>
            <p14:sldId id="319"/>
            <p14:sldId id="320"/>
            <p14:sldId id="321"/>
            <p14:sldId id="492"/>
          </p14:sldIdLst>
        </p14:section>
        <p14:section name="Plenary" id="{97E742BA-9386-4FB9-B7B8-3F039F3707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045" autoAdjust="0"/>
  </p:normalViewPr>
  <p:slideViewPr>
    <p:cSldViewPr>
      <p:cViewPr varScale="1">
        <p:scale>
          <a:sx n="92" d="100"/>
          <a:sy n="92" d="100"/>
        </p:scale>
        <p:origin x="2208" y="192"/>
      </p:cViewPr>
      <p:guideLst>
        <p:guide orient="horz" pos="2156"/>
        <p:guide pos="28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BE77-C6E4-4D9C-9732-DFA71B72CC22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1207-1E50-4703-979D-A46D4ADE4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680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361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41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719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01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082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762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442" algn="l" defTabSz="913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1207-1E50-4703-979D-A46D4ADE44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3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1207-1E50-4703-979D-A46D4ADE44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get the most out of the food, we must keep drawing nutrients once diffusion stops.</a:t>
            </a:r>
          </a:p>
          <a:p>
            <a:endParaRPr lang="en-GB" dirty="0"/>
          </a:p>
          <a:p>
            <a:r>
              <a:rPr lang="en-GB" dirty="0"/>
              <a:t>This means we have to expend energy and use active transport to move the nutrients against the concentration gradient.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1207-1E50-4703-979D-A46D4ADE44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5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2" y="2126492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2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662" y="274142"/>
            <a:ext cx="2048717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756" y="274142"/>
            <a:ext cx="5998797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1" y="2126489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1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1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0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3" y="4398748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3" y="2901340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9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1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7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3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95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13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72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6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327" y="1597246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323" y="1597246"/>
            <a:ext cx="4030888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9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6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907" indent="0">
              <a:buNone/>
              <a:defRPr sz="2000" b="1"/>
            </a:lvl2pPr>
            <a:lvl3pPr marL="911814" indent="0">
              <a:buNone/>
              <a:defRPr sz="1800" b="1"/>
            </a:lvl3pPr>
            <a:lvl4pPr marL="1367719" indent="0">
              <a:buNone/>
              <a:defRPr sz="1600" b="1"/>
            </a:lvl4pPr>
            <a:lvl5pPr marL="1823628" indent="0">
              <a:buNone/>
              <a:defRPr sz="1600" b="1"/>
            </a:lvl5pPr>
            <a:lvl6pPr marL="2279534" indent="0">
              <a:buNone/>
              <a:defRPr sz="1600" b="1"/>
            </a:lvl6pPr>
            <a:lvl7pPr marL="2735440" indent="0">
              <a:buNone/>
              <a:defRPr sz="1600" b="1"/>
            </a:lvl7pPr>
            <a:lvl8pPr marL="3191347" indent="0">
              <a:buNone/>
              <a:defRPr sz="1600" b="1"/>
            </a:lvl8pPr>
            <a:lvl9pPr marL="364725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6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4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907" indent="0">
              <a:buNone/>
              <a:defRPr sz="2000" b="1"/>
            </a:lvl2pPr>
            <a:lvl3pPr marL="911814" indent="0">
              <a:buNone/>
              <a:defRPr sz="1800" b="1"/>
            </a:lvl3pPr>
            <a:lvl4pPr marL="1367719" indent="0">
              <a:buNone/>
              <a:defRPr sz="1600" b="1"/>
            </a:lvl4pPr>
            <a:lvl5pPr marL="1823628" indent="0">
              <a:buNone/>
              <a:defRPr sz="1600" b="1"/>
            </a:lvl5pPr>
            <a:lvl6pPr marL="2279534" indent="0">
              <a:buNone/>
              <a:defRPr sz="1600" b="1"/>
            </a:lvl6pPr>
            <a:lvl7pPr marL="2735440" indent="0">
              <a:buNone/>
              <a:defRPr sz="1600" b="1"/>
            </a:lvl7pPr>
            <a:lvl8pPr marL="3191347" indent="0">
              <a:buNone/>
              <a:defRPr sz="1600" b="1"/>
            </a:lvl8pPr>
            <a:lvl9pPr marL="364725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4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9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4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4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2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5907" indent="0">
              <a:buNone/>
              <a:defRPr sz="1200"/>
            </a:lvl2pPr>
            <a:lvl3pPr marL="911814" indent="0">
              <a:buNone/>
              <a:defRPr sz="1000"/>
            </a:lvl3pPr>
            <a:lvl4pPr marL="1367719" indent="0">
              <a:buNone/>
              <a:defRPr sz="900"/>
            </a:lvl4pPr>
            <a:lvl5pPr marL="1823628" indent="0">
              <a:buNone/>
              <a:defRPr sz="900"/>
            </a:lvl5pPr>
            <a:lvl6pPr marL="2279534" indent="0">
              <a:buNone/>
              <a:defRPr sz="900"/>
            </a:lvl6pPr>
            <a:lvl7pPr marL="2735440" indent="0">
              <a:buNone/>
              <a:defRPr sz="900"/>
            </a:lvl7pPr>
            <a:lvl8pPr marL="3191347" indent="0">
              <a:buNone/>
              <a:defRPr sz="900"/>
            </a:lvl8pPr>
            <a:lvl9pPr marL="364725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6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5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5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5907" indent="0">
              <a:buNone/>
              <a:defRPr sz="2800"/>
            </a:lvl2pPr>
            <a:lvl3pPr marL="911814" indent="0">
              <a:buNone/>
              <a:defRPr sz="2400"/>
            </a:lvl3pPr>
            <a:lvl4pPr marL="1367719" indent="0">
              <a:buNone/>
              <a:defRPr sz="2000"/>
            </a:lvl4pPr>
            <a:lvl5pPr marL="1823628" indent="0">
              <a:buNone/>
              <a:defRPr sz="2000"/>
            </a:lvl5pPr>
            <a:lvl6pPr marL="2279534" indent="0">
              <a:buNone/>
              <a:defRPr sz="2000"/>
            </a:lvl6pPr>
            <a:lvl7pPr marL="2735440" indent="0">
              <a:buNone/>
              <a:defRPr sz="2000"/>
            </a:lvl7pPr>
            <a:lvl8pPr marL="3191347" indent="0">
              <a:buNone/>
              <a:defRPr sz="2000"/>
            </a:lvl8pPr>
            <a:lvl9pPr marL="364725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5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5907" indent="0">
              <a:buNone/>
              <a:defRPr sz="1200"/>
            </a:lvl2pPr>
            <a:lvl3pPr marL="911814" indent="0">
              <a:buNone/>
              <a:defRPr sz="1000"/>
            </a:lvl3pPr>
            <a:lvl4pPr marL="1367719" indent="0">
              <a:buNone/>
              <a:defRPr sz="900"/>
            </a:lvl4pPr>
            <a:lvl5pPr marL="1823628" indent="0">
              <a:buNone/>
              <a:defRPr sz="900"/>
            </a:lvl5pPr>
            <a:lvl6pPr marL="2279534" indent="0">
              <a:buNone/>
              <a:defRPr sz="900"/>
            </a:lvl6pPr>
            <a:lvl7pPr marL="2735440" indent="0">
              <a:buNone/>
              <a:defRPr sz="900"/>
            </a:lvl7pPr>
            <a:lvl8pPr marL="3191347" indent="0">
              <a:buNone/>
              <a:defRPr sz="900"/>
            </a:lvl8pPr>
            <a:lvl9pPr marL="364725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8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8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40" y="274139"/>
            <a:ext cx="2053471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327" y="274139"/>
            <a:ext cx="6008304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95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2" y="2126492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2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2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3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6" y="4398751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6" y="2901342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4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6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755" y="1597249"/>
            <a:ext cx="4022965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17" y="1597249"/>
            <a:ext cx="4024550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3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41"/>
            <a:ext cx="8213884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9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0" indent="0">
              <a:buNone/>
              <a:defRPr sz="2000" b="1"/>
            </a:lvl2pPr>
            <a:lvl3pPr marL="913361" indent="0">
              <a:buNone/>
              <a:defRPr sz="1800" b="1"/>
            </a:lvl3pPr>
            <a:lvl4pPr marL="1370041" indent="0">
              <a:buNone/>
              <a:defRPr sz="1600" b="1"/>
            </a:lvl4pPr>
            <a:lvl5pPr marL="1826719" indent="0">
              <a:buNone/>
              <a:defRPr sz="1600" b="1"/>
            </a:lvl5pPr>
            <a:lvl6pPr marL="2283401" indent="0">
              <a:buNone/>
              <a:defRPr sz="1600" b="1"/>
            </a:lvl6pPr>
            <a:lvl7pPr marL="2740082" indent="0">
              <a:buNone/>
              <a:defRPr sz="1600" b="1"/>
            </a:lvl7pPr>
            <a:lvl8pPr marL="3196762" indent="0">
              <a:buNone/>
              <a:defRPr sz="1600" b="1"/>
            </a:lvl8pPr>
            <a:lvl9pPr marL="36534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9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7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0" indent="0">
              <a:buNone/>
              <a:defRPr sz="2000" b="1"/>
            </a:lvl2pPr>
            <a:lvl3pPr marL="913361" indent="0">
              <a:buNone/>
              <a:defRPr sz="1800" b="1"/>
            </a:lvl3pPr>
            <a:lvl4pPr marL="1370041" indent="0">
              <a:buNone/>
              <a:defRPr sz="1600" b="1"/>
            </a:lvl4pPr>
            <a:lvl5pPr marL="1826719" indent="0">
              <a:buNone/>
              <a:defRPr sz="1600" b="1"/>
            </a:lvl5pPr>
            <a:lvl6pPr marL="2283401" indent="0">
              <a:buNone/>
              <a:defRPr sz="1600" b="1"/>
            </a:lvl6pPr>
            <a:lvl7pPr marL="2740082" indent="0">
              <a:buNone/>
              <a:defRPr sz="1600" b="1"/>
            </a:lvl7pPr>
            <a:lvl8pPr marL="3196762" indent="0">
              <a:buNone/>
              <a:defRPr sz="1600" b="1"/>
            </a:lvl8pPr>
            <a:lvl9pPr marL="36534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7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8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51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46" y="4398751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46" y="2901342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4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03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7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5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6680" indent="0">
              <a:buNone/>
              <a:defRPr sz="1200"/>
            </a:lvl2pPr>
            <a:lvl3pPr marL="913361" indent="0">
              <a:buNone/>
              <a:defRPr sz="1000"/>
            </a:lvl3pPr>
            <a:lvl4pPr marL="1370041" indent="0">
              <a:buNone/>
              <a:defRPr sz="900"/>
            </a:lvl4pPr>
            <a:lvl5pPr marL="1826719" indent="0">
              <a:buNone/>
              <a:defRPr sz="900"/>
            </a:lvl5pPr>
            <a:lvl6pPr marL="2283401" indent="0">
              <a:buNone/>
              <a:defRPr sz="900"/>
            </a:lvl6pPr>
            <a:lvl7pPr marL="2740082" indent="0">
              <a:buNone/>
              <a:defRPr sz="900"/>
            </a:lvl7pPr>
            <a:lvl8pPr marL="3196762" indent="0">
              <a:buNone/>
              <a:defRPr sz="900"/>
            </a:lvl8pPr>
            <a:lvl9pPr marL="36534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30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6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6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6680" indent="0">
              <a:buNone/>
              <a:defRPr sz="2800"/>
            </a:lvl2pPr>
            <a:lvl3pPr marL="913361" indent="0">
              <a:buNone/>
              <a:defRPr sz="2400"/>
            </a:lvl3pPr>
            <a:lvl4pPr marL="1370041" indent="0">
              <a:buNone/>
              <a:defRPr sz="2000"/>
            </a:lvl4pPr>
            <a:lvl5pPr marL="1826719" indent="0">
              <a:buNone/>
              <a:defRPr sz="2000"/>
            </a:lvl5pPr>
            <a:lvl6pPr marL="2283401" indent="0">
              <a:buNone/>
              <a:defRPr sz="2000"/>
            </a:lvl6pPr>
            <a:lvl7pPr marL="2740082" indent="0">
              <a:buNone/>
              <a:defRPr sz="2000"/>
            </a:lvl7pPr>
            <a:lvl8pPr marL="3196762" indent="0">
              <a:buNone/>
              <a:defRPr sz="2000"/>
            </a:lvl8pPr>
            <a:lvl9pPr marL="365344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6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6680" indent="0">
              <a:buNone/>
              <a:defRPr sz="1200"/>
            </a:lvl2pPr>
            <a:lvl3pPr marL="913361" indent="0">
              <a:buNone/>
              <a:defRPr sz="1000"/>
            </a:lvl3pPr>
            <a:lvl4pPr marL="1370041" indent="0">
              <a:buNone/>
              <a:defRPr sz="900"/>
            </a:lvl4pPr>
            <a:lvl5pPr marL="1826719" indent="0">
              <a:buNone/>
              <a:defRPr sz="900"/>
            </a:lvl5pPr>
            <a:lvl6pPr marL="2283401" indent="0">
              <a:buNone/>
              <a:defRPr sz="900"/>
            </a:lvl6pPr>
            <a:lvl7pPr marL="2740082" indent="0">
              <a:buNone/>
              <a:defRPr sz="900"/>
            </a:lvl7pPr>
            <a:lvl8pPr marL="3196762" indent="0">
              <a:buNone/>
              <a:defRPr sz="900"/>
            </a:lvl8pPr>
            <a:lvl9pPr marL="36534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79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13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662" y="274142"/>
            <a:ext cx="2048717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756" y="274142"/>
            <a:ext cx="5998797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755" y="1597249"/>
            <a:ext cx="4022965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17" y="1597249"/>
            <a:ext cx="4024550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41"/>
            <a:ext cx="8213884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39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0" indent="0">
              <a:buNone/>
              <a:defRPr sz="2000" b="1"/>
            </a:lvl2pPr>
            <a:lvl3pPr marL="913361" indent="0">
              <a:buNone/>
              <a:defRPr sz="1800" b="1"/>
            </a:lvl3pPr>
            <a:lvl4pPr marL="1370041" indent="0">
              <a:buNone/>
              <a:defRPr sz="1600" b="1"/>
            </a:lvl4pPr>
            <a:lvl5pPr marL="1826719" indent="0">
              <a:buNone/>
              <a:defRPr sz="1600" b="1"/>
            </a:lvl5pPr>
            <a:lvl6pPr marL="2283401" indent="0">
              <a:buNone/>
              <a:defRPr sz="1600" b="1"/>
            </a:lvl6pPr>
            <a:lvl7pPr marL="2740082" indent="0">
              <a:buNone/>
              <a:defRPr sz="1600" b="1"/>
            </a:lvl7pPr>
            <a:lvl8pPr marL="3196762" indent="0">
              <a:buNone/>
              <a:defRPr sz="1600" b="1"/>
            </a:lvl8pPr>
            <a:lvl9pPr marL="36534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39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67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0" indent="0">
              <a:buNone/>
              <a:defRPr sz="2000" b="1"/>
            </a:lvl2pPr>
            <a:lvl3pPr marL="913361" indent="0">
              <a:buNone/>
              <a:defRPr sz="1800" b="1"/>
            </a:lvl3pPr>
            <a:lvl4pPr marL="1370041" indent="0">
              <a:buNone/>
              <a:defRPr sz="1600" b="1"/>
            </a:lvl4pPr>
            <a:lvl5pPr marL="1826719" indent="0">
              <a:buNone/>
              <a:defRPr sz="1600" b="1"/>
            </a:lvl5pPr>
            <a:lvl6pPr marL="2283401" indent="0">
              <a:buNone/>
              <a:defRPr sz="1600" b="1"/>
            </a:lvl6pPr>
            <a:lvl7pPr marL="2740082" indent="0">
              <a:buNone/>
              <a:defRPr sz="1600" b="1"/>
            </a:lvl7pPr>
            <a:lvl8pPr marL="3196762" indent="0">
              <a:buNone/>
              <a:defRPr sz="1600" b="1"/>
            </a:lvl8pPr>
            <a:lvl9pPr marL="36534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67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57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55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6680" indent="0">
              <a:buNone/>
              <a:defRPr sz="1200"/>
            </a:lvl2pPr>
            <a:lvl3pPr marL="913361" indent="0">
              <a:buNone/>
              <a:defRPr sz="1000"/>
            </a:lvl3pPr>
            <a:lvl4pPr marL="1370041" indent="0">
              <a:buNone/>
              <a:defRPr sz="900"/>
            </a:lvl4pPr>
            <a:lvl5pPr marL="1826719" indent="0">
              <a:buNone/>
              <a:defRPr sz="900"/>
            </a:lvl5pPr>
            <a:lvl6pPr marL="2283401" indent="0">
              <a:buNone/>
              <a:defRPr sz="900"/>
            </a:lvl6pPr>
            <a:lvl7pPr marL="2740082" indent="0">
              <a:buNone/>
              <a:defRPr sz="900"/>
            </a:lvl7pPr>
            <a:lvl8pPr marL="3196762" indent="0">
              <a:buNone/>
              <a:defRPr sz="900"/>
            </a:lvl8pPr>
            <a:lvl9pPr marL="36534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6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6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6680" indent="0">
              <a:buNone/>
              <a:defRPr sz="2800"/>
            </a:lvl2pPr>
            <a:lvl3pPr marL="913361" indent="0">
              <a:buNone/>
              <a:defRPr sz="2400"/>
            </a:lvl3pPr>
            <a:lvl4pPr marL="1370041" indent="0">
              <a:buNone/>
              <a:defRPr sz="2000"/>
            </a:lvl4pPr>
            <a:lvl5pPr marL="1826719" indent="0">
              <a:buNone/>
              <a:defRPr sz="2000"/>
            </a:lvl5pPr>
            <a:lvl6pPr marL="2283401" indent="0">
              <a:buNone/>
              <a:defRPr sz="2000"/>
            </a:lvl6pPr>
            <a:lvl7pPr marL="2740082" indent="0">
              <a:buNone/>
              <a:defRPr sz="2000"/>
            </a:lvl7pPr>
            <a:lvl8pPr marL="3196762" indent="0">
              <a:buNone/>
              <a:defRPr sz="2000"/>
            </a:lvl8pPr>
            <a:lvl9pPr marL="3653442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6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6680" indent="0">
              <a:buNone/>
              <a:defRPr sz="1200"/>
            </a:lvl2pPr>
            <a:lvl3pPr marL="913361" indent="0">
              <a:buNone/>
              <a:defRPr sz="1000"/>
            </a:lvl3pPr>
            <a:lvl4pPr marL="1370041" indent="0">
              <a:buNone/>
              <a:defRPr sz="900"/>
            </a:lvl4pPr>
            <a:lvl5pPr marL="1826719" indent="0">
              <a:buNone/>
              <a:defRPr sz="900"/>
            </a:lvl5pPr>
            <a:lvl6pPr marL="2283401" indent="0">
              <a:buNone/>
              <a:defRPr sz="900"/>
            </a:lvl6pPr>
            <a:lvl7pPr marL="2740082" indent="0">
              <a:buNone/>
              <a:defRPr sz="900"/>
            </a:lvl7pPr>
            <a:lvl8pPr marL="3196762" indent="0">
              <a:buNone/>
              <a:defRPr sz="900"/>
            </a:lvl8pPr>
            <a:lvl9pPr marL="365344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41"/>
            <a:ext cx="8213884" cy="1140883"/>
          </a:xfrm>
          <a:prstGeom prst="rect">
            <a:avLst/>
          </a:prstGeom>
        </p:spPr>
        <p:txBody>
          <a:bodyPr vert="horz" lIns="91336" tIns="45665" rIns="91336" bIns="4566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49"/>
            <a:ext cx="8213884" cy="4517582"/>
          </a:xfrm>
          <a:prstGeom prst="rect">
            <a:avLst/>
          </a:prstGeom>
        </p:spPr>
        <p:txBody>
          <a:bodyPr vert="horz" lIns="91336" tIns="45665" rIns="91336" bIns="456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91"/>
            <a:ext cx="2129526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20FC-F525-4C20-B6D0-7A3817B0A895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91"/>
            <a:ext cx="2890070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91"/>
            <a:ext cx="2129526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FAFB-C084-4AFA-BEA5-5A3EEE0A4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1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12" indent="-342512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04" indent="-285423" algn="l" defTabSz="9133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00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79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061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74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421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10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78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80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6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4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9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08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76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44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39"/>
            <a:ext cx="8213884" cy="1140883"/>
          </a:xfrm>
          <a:prstGeom prst="rect">
            <a:avLst/>
          </a:prstGeom>
        </p:spPr>
        <p:txBody>
          <a:bodyPr vert="horz" lIns="91176" tIns="45588" rIns="91176" bIns="4558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46"/>
            <a:ext cx="8213884" cy="4517582"/>
          </a:xfrm>
          <a:prstGeom prst="rect">
            <a:avLst/>
          </a:prstGeom>
        </p:spPr>
        <p:txBody>
          <a:bodyPr vert="horz" lIns="91176" tIns="45588" rIns="91176" bIns="455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88"/>
            <a:ext cx="2129526" cy="364449"/>
          </a:xfrm>
          <a:prstGeom prst="rect">
            <a:avLst/>
          </a:prstGeom>
        </p:spPr>
        <p:txBody>
          <a:bodyPr vert="horz" lIns="91176" tIns="45588" rIns="91176" bIns="4558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14"/>
            <a:fld id="{E3C82E31-96C8-4329-8FFF-3B217FD70F3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1814"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88"/>
            <a:ext cx="2890070" cy="364449"/>
          </a:xfrm>
          <a:prstGeom prst="rect">
            <a:avLst/>
          </a:prstGeom>
        </p:spPr>
        <p:txBody>
          <a:bodyPr vert="horz" lIns="91176" tIns="45588" rIns="91176" bIns="4558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14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88"/>
            <a:ext cx="2129526" cy="364449"/>
          </a:xfrm>
          <a:prstGeom prst="rect">
            <a:avLst/>
          </a:prstGeom>
        </p:spPr>
        <p:txBody>
          <a:bodyPr vert="horz" lIns="91176" tIns="45588" rIns="91176" bIns="4558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814"/>
            <a:fld id="{29E7D68F-5E54-4A91-8AEE-2814321C8A9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1814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181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33" indent="-341933" algn="l" defTabSz="9118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849" indent="-284939" algn="l" defTabSz="9118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766" indent="-227955" algn="l" defTabSz="91181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675" indent="-227955" algn="l" defTabSz="9118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581" indent="-227955" algn="l" defTabSz="9118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487" indent="-227955" algn="l" defTabSz="911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394" indent="-227955" algn="l" defTabSz="911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301" indent="-227955" algn="l" defTabSz="911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208" indent="-227955" algn="l" defTabSz="911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07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14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19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628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534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440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347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253" algn="l" defTabSz="9118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41"/>
            <a:ext cx="8213884" cy="1140883"/>
          </a:xfrm>
          <a:prstGeom prst="rect">
            <a:avLst/>
          </a:prstGeom>
        </p:spPr>
        <p:txBody>
          <a:bodyPr vert="horz" lIns="91336" tIns="45665" rIns="91336" bIns="4566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49"/>
            <a:ext cx="8213884" cy="4517582"/>
          </a:xfrm>
          <a:prstGeom prst="rect">
            <a:avLst/>
          </a:prstGeom>
        </p:spPr>
        <p:txBody>
          <a:bodyPr vert="horz" lIns="91336" tIns="45665" rIns="91336" bIns="456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91"/>
            <a:ext cx="2129526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20FC-F525-4C20-B6D0-7A3817B0A8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91"/>
            <a:ext cx="2890070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91"/>
            <a:ext cx="2129526" cy="364449"/>
          </a:xfrm>
          <a:prstGeom prst="rect">
            <a:avLst/>
          </a:prstGeom>
        </p:spPr>
        <p:txBody>
          <a:bodyPr vert="horz" lIns="91336" tIns="45665" rIns="91336" bIns="4566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FAFB-C084-4AFA-BEA5-5A3EEE0A4BE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3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12" indent="-342512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04" indent="-285423" algn="l" defTabSz="9133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00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79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061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74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421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10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782" indent="-228336" algn="l" defTabSz="913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80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6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4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19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1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08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76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442" algn="l" defTabSz="913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46" y="1868481"/>
            <a:ext cx="9072858" cy="155417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336" tIns="45665" rIns="91336" bIns="45665" rtlCol="0" anchor="t">
            <a:normAutofit/>
          </a:bodyPr>
          <a:lstStyle/>
          <a:p>
            <a:pPr marL="253714" indent="-253714">
              <a:lnSpc>
                <a:spcPct val="120000"/>
              </a:lnSpc>
            </a:pPr>
            <a:r>
              <a:rPr lang="en-GB" sz="2400" b="1" u="sng" dirty="0">
                <a:solidFill>
                  <a:srgbClr val="000000"/>
                </a:solidFill>
                <a:latin typeface="Arial"/>
              </a:rPr>
              <a:t>Lesson Objectives: </a:t>
            </a:r>
          </a:p>
          <a:p>
            <a:pPr marL="253714" indent="-253714">
              <a:lnSpc>
                <a:spcPct val="120000"/>
              </a:lnSpc>
              <a:buSzPct val="100000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Define 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active transport</a:t>
            </a:r>
            <a:r>
              <a:rPr lang="en-GB" sz="2400" dirty="0">
                <a:solidFill>
                  <a:srgbClr val="000000"/>
                </a:solidFill>
                <a:latin typeface="Arial"/>
              </a:rPr>
              <a:t> and state why it requires 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energy </a:t>
            </a:r>
            <a:endParaRPr lang="en-GB" sz="2400" dirty="0">
              <a:solidFill>
                <a:srgbClr val="000000"/>
              </a:solidFill>
              <a:latin typeface="Arial"/>
            </a:endParaRPr>
          </a:p>
          <a:p>
            <a:pPr marL="253714" indent="-253714">
              <a:lnSpc>
                <a:spcPct val="120000"/>
              </a:lnSpc>
              <a:buSzPct val="100000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Describe where it happens in living organisms</a:t>
            </a:r>
            <a:endParaRPr lang="en-GB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buSzPct val="100000"/>
            </a:pPr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46" y="3468715"/>
            <a:ext cx="9072858" cy="2258191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336" tIns="45665" rIns="91336" bIns="45665" rtlCol="0" anchor="t">
            <a:noAutofit/>
          </a:bodyPr>
          <a:lstStyle/>
          <a:p>
            <a:pPr marL="253714" indent="-253714"/>
            <a:r>
              <a:rPr lang="en-GB" sz="3200" b="1" u="sng" dirty="0">
                <a:solidFill>
                  <a:srgbClr val="000000"/>
                </a:solidFill>
                <a:latin typeface="Arial"/>
              </a:rPr>
              <a:t>Starter- LO1 and recap</a:t>
            </a:r>
          </a:p>
          <a:p>
            <a:pPr marL="513765" indent="-513765">
              <a:buSzPct val="100000"/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Write a definition for </a:t>
            </a:r>
            <a:r>
              <a:rPr lang="en-GB" sz="3200" b="1" dirty="0">
                <a:solidFill>
                  <a:srgbClr val="000000"/>
                </a:solidFill>
                <a:latin typeface="Arial"/>
              </a:rPr>
              <a:t>diffusion </a:t>
            </a:r>
            <a:r>
              <a:rPr lang="en-GB" sz="3200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GB" sz="3200" b="1" dirty="0">
                <a:solidFill>
                  <a:srgbClr val="000000"/>
                </a:solidFill>
                <a:latin typeface="Arial"/>
              </a:rPr>
              <a:t>osmosis</a:t>
            </a:r>
            <a:endParaRPr lang="en-GB" sz="3200" dirty="0">
              <a:solidFill>
                <a:srgbClr val="000000"/>
              </a:solidFill>
              <a:latin typeface="Arial"/>
            </a:endParaRPr>
          </a:p>
          <a:p>
            <a:pPr marL="513765" indent="-513765">
              <a:buSzPct val="100000"/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How are they different and how are they similar?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46" y="5772970"/>
            <a:ext cx="9072858" cy="1072330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336" tIns="45665" rIns="91336" bIns="45665" rtlCol="0" anchor="t">
            <a:noAutofit/>
          </a:bodyPr>
          <a:lstStyle/>
          <a:p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Review: Discuss </a:t>
            </a:r>
          </a:p>
          <a:p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pic>
        <p:nvPicPr>
          <p:cNvPr id="11" name="Picture 8" descr="https://upload.wikimedia.org/wikipedia/commons/thumb/a/a5/Scheme_sodium-potassium_pump-en.svg/2000px-Scheme_sodium-potassium_pump-en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3" r="25244"/>
          <a:stretch/>
        </p:blipFill>
        <p:spPr bwMode="auto">
          <a:xfrm>
            <a:off x="28926" y="-177750"/>
            <a:ext cx="2086599" cy="242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91B20-9DA2-9648-9E63-3EEA7E5D67F0}"/>
              </a:ext>
            </a:extLst>
          </p:cNvPr>
          <p:cNvSpPr txBox="1"/>
          <p:nvPr/>
        </p:nvSpPr>
        <p:spPr>
          <a:xfrm>
            <a:off x="2329388" y="528202"/>
            <a:ext cx="6772216" cy="12942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91422" tIns="45710" rIns="91422" bIns="45710" rtlCol="0" anchor="ctr">
            <a:noAutofit/>
          </a:bodyPr>
          <a:lstStyle/>
          <a:p>
            <a:pPr algn="ctr"/>
            <a:r>
              <a:rPr lang="en-GB" sz="4000" b="1" u="sng" dirty="0">
                <a:latin typeface="Comic Sans MS" panose="030F0702030302020204" pitchFamily="66" charset="0"/>
              </a:rPr>
              <a:t>Active Transport</a:t>
            </a:r>
          </a:p>
        </p:txBody>
      </p:sp>
    </p:spTree>
    <p:extLst>
      <p:ext uri="{BB962C8B-B14F-4D97-AF65-F5344CB8AC3E}">
        <p14:creationId xmlns:p14="http://schemas.microsoft.com/office/powerpoint/2010/main" val="38667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0" y="0"/>
            <a:ext cx="907285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Plenary</a:t>
            </a:r>
            <a:endParaRPr lang="en-GB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40" y="819869"/>
            <a:ext cx="9072858" cy="5142757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r>
              <a:rPr lang="en-GB" sz="2800" u="sng" dirty="0">
                <a:solidFill>
                  <a:srgbClr val="000000"/>
                </a:solidFill>
                <a:latin typeface="Arial" panose="020B0604020202020204" pitchFamily="34" charset="0"/>
              </a:rPr>
              <a:t>Quick Quiz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Give an example of an active process.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What does active mean?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Define the term concentration gradient.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Give an example of a mineral 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Which cell is responsible for absorbing glucose via active transport in the small intestine?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Moving down a concentration gradient 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2994646" y="2281767"/>
            <a:ext cx="3137247" cy="128349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26032" y="2210462"/>
            <a:ext cx="213904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5129" y="2210462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83430" y="2566988"/>
            <a:ext cx="213904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11226" y="2709598"/>
            <a:ext cx="213904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82527" y="3208745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7742" y="2566988"/>
            <a:ext cx="213903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6839" y="2566988"/>
            <a:ext cx="213904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25129" y="2923514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52946" y="3066135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26032" y="2994819"/>
            <a:ext cx="213904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67742" y="3351345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139043" y="3636566"/>
            <a:ext cx="213904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54731" y="3422661"/>
            <a:ext cx="213903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39925" y="3636566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16215" y="2923514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72710" y="2495693"/>
            <a:ext cx="213904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86624" y="3066135"/>
            <a:ext cx="213903" cy="21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7097" y="2709598"/>
            <a:ext cx="213904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88398" y="3422661"/>
            <a:ext cx="213903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16215" y="3850492"/>
            <a:ext cx="213903" cy="213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6915" y="4563544"/>
            <a:ext cx="7058806" cy="461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1166" tIns="45583" rIns="91166" bIns="45583">
            <a:spAutoFit/>
          </a:bodyPr>
          <a:lstStyle/>
          <a:p>
            <a:pPr defTabSz="911719">
              <a:defRPr/>
            </a:pPr>
            <a:r>
              <a:rPr lang="en-GB" sz="2400" dirty="0">
                <a:solidFill>
                  <a:prstClr val="black"/>
                </a:solidFill>
              </a:rPr>
              <a:t>Which way will the particles move?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425" y="5222850"/>
            <a:ext cx="3676943" cy="1334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Diffusion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63269" y="5218103"/>
            <a:ext cx="3676943" cy="13344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Osmosis</a:t>
            </a:r>
          </a:p>
        </p:txBody>
      </p:sp>
    </p:spTree>
    <p:extLst>
      <p:ext uri="{BB962C8B-B14F-4D97-AF65-F5344CB8AC3E}">
        <p14:creationId xmlns:p14="http://schemas.microsoft.com/office/powerpoint/2010/main" val="19828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 Moving UP or against a concentration gradient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83430" y="2210473"/>
            <a:ext cx="6417097" cy="1853935"/>
            <a:chOff x="1285852" y="2214554"/>
            <a:chExt cx="6429420" cy="1857388"/>
          </a:xfrm>
        </p:grpSpPr>
        <p:sp>
          <p:nvSpPr>
            <p:cNvPr id="4" name="Right Triangle 3"/>
            <p:cNvSpPr/>
            <p:nvPr/>
          </p:nvSpPr>
          <p:spPr>
            <a:xfrm>
              <a:off x="3000364" y="2285991"/>
              <a:ext cx="3143272" cy="128588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1719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  <p:grpSp>
          <p:nvGrpSpPr>
            <p:cNvPr id="18441" name="Group 29"/>
            <p:cNvGrpSpPr>
              <a:grpSpLocks/>
            </p:cNvGrpSpPr>
            <p:nvPr/>
          </p:nvGrpSpPr>
          <p:grpSpPr bwMode="auto">
            <a:xfrm>
              <a:off x="1285852" y="2214554"/>
              <a:ext cx="1500198" cy="1643074"/>
              <a:chOff x="1285852" y="2214554"/>
              <a:chExt cx="1500198" cy="164307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28728" y="2214554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8794" y="221455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85852" y="2571743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14480" y="2714619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85918" y="3214686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71670" y="2571743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571736" y="2571743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28794" y="292893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57422" y="3071810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28728" y="3000371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71670" y="3357562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43108" y="3643314"/>
                <a:ext cx="214314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57290" y="3428999"/>
                <a:ext cx="214313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43042" y="364331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442" name="Group 28"/>
            <p:cNvGrpSpPr>
              <a:grpSpLocks/>
            </p:cNvGrpSpPr>
            <p:nvPr/>
          </p:nvGrpSpPr>
          <p:grpSpPr bwMode="auto">
            <a:xfrm>
              <a:off x="6429388" y="2500306"/>
              <a:ext cx="1285884" cy="1571636"/>
              <a:chOff x="6429388" y="2500306"/>
              <a:chExt cx="1285884" cy="157163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29455" y="2928934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86644" y="2500306"/>
                <a:ext cx="214315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500959" y="3071810"/>
                <a:ext cx="214313" cy="21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29388" y="2714619"/>
                <a:ext cx="214315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500827" y="3428999"/>
                <a:ext cx="214313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9455" y="3857627"/>
                <a:ext cx="214313" cy="2143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1719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98226" y="4492229"/>
            <a:ext cx="7058807" cy="828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91166" tIns="45583" rIns="91166" bIns="45583">
            <a:spAutoFit/>
          </a:bodyPr>
          <a:lstStyle/>
          <a:p>
            <a:pPr defTabSz="911719">
              <a:defRPr/>
            </a:pPr>
            <a:r>
              <a:rPr lang="en-GB" sz="2400" dirty="0">
                <a:solidFill>
                  <a:prstClr val="black"/>
                </a:solidFill>
              </a:rPr>
              <a:t>The particles can move up the concentration gradient if energy is used</a:t>
            </a:r>
          </a:p>
        </p:txBody>
      </p:sp>
      <p:sp>
        <p:nvSpPr>
          <p:cNvPr id="28" name="6-Point Star 27"/>
          <p:cNvSpPr/>
          <p:nvPr/>
        </p:nvSpPr>
        <p:spPr>
          <a:xfrm>
            <a:off x="4206774" y="1212189"/>
            <a:ext cx="2067731" cy="1996546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6" tIns="45583" rIns="91166" bIns="45583" anchor="ctr"/>
          <a:lstStyle/>
          <a:p>
            <a:pPr algn="ctr" defTabSz="911719">
              <a:defRPr/>
            </a:pPr>
            <a:r>
              <a:rPr lang="en-GB" sz="2400" dirty="0">
                <a:solidFill>
                  <a:prstClr val="black"/>
                </a:solidFill>
              </a:rPr>
              <a:t>ENERGY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208549" y="4064408"/>
            <a:ext cx="3065946" cy="15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08548" y="5242944"/>
            <a:ext cx="4898430" cy="1046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Active Transport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46" y="6317098"/>
            <a:ext cx="9072858" cy="528202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336" tIns="45665" rIns="91336" bIns="45665" rtlCol="0" anchor="t">
            <a:noAutofit/>
          </a:bodyPr>
          <a:lstStyle/>
          <a:p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Write a definition for active transport </a:t>
            </a:r>
          </a:p>
          <a:p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0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31" grpId="0" animBg="1"/>
      <p:bldP spid="3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active transport and state why it requires energy.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9366"/>
            <a:ext cx="9126538" cy="530150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/>
            </a:endParaRPr>
          </a:p>
          <a:p>
            <a:pPr marL="253948" indent="-253948"/>
            <a:r>
              <a:rPr lang="en-GB" sz="2800" dirty="0">
                <a:solidFill>
                  <a:srgbClr val="000000"/>
                </a:solidFill>
                <a:latin typeface="Arial"/>
              </a:rPr>
              <a:t>Active transport is the movement of particles against a  concentration gradient, i.e. from an area of lower concentration to an area of higher concentration, it is an </a:t>
            </a:r>
            <a:r>
              <a:rPr lang="en-GB" sz="2800" b="1" dirty="0">
                <a:solidFill>
                  <a:srgbClr val="000000"/>
                </a:solidFill>
                <a:latin typeface="Arial"/>
              </a:rPr>
              <a:t>active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 process using energy during respiration.</a:t>
            </a: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/>
            </a:endParaRPr>
          </a:p>
          <a:p>
            <a:pPr marL="253948" indent="-253948"/>
            <a:r>
              <a:rPr lang="en-GB" sz="2800" dirty="0">
                <a:solidFill>
                  <a:srgbClr val="000000"/>
                </a:solidFill>
                <a:latin typeface="Arial"/>
              </a:rPr>
              <a:t>Active transport requires energy as it moves against the concentration gradient!</a:t>
            </a: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33275" y="4574778"/>
            <a:ext cx="8510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Remember: This difference in concentration is called the </a:t>
            </a:r>
            <a:r>
              <a:rPr lang="en-GB" sz="3200" b="1" u="sng" dirty="0"/>
              <a:t>concentration gradient</a:t>
            </a:r>
          </a:p>
        </p:txBody>
      </p:sp>
    </p:spTree>
    <p:extLst>
      <p:ext uri="{BB962C8B-B14F-4D97-AF65-F5344CB8AC3E}">
        <p14:creationId xmlns:p14="http://schemas.microsoft.com/office/powerpoint/2010/main" val="2743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26538" cy="72683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422" tIns="45710" rIns="91422" bIns="45710" rtlCol="0" anchor="t">
            <a:noAutofit/>
          </a:bodyPr>
          <a:lstStyle/>
          <a:p>
            <a:pPr marL="514244" indent="-514244">
              <a:lnSpc>
                <a:spcPct val="110000"/>
              </a:lnSpc>
              <a:buSzPct val="100000"/>
              <a:buFontTx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active transport and state why it requires energy.</a:t>
            </a:r>
          </a:p>
          <a:p>
            <a:pPr marL="514244" indent="-514244">
              <a:lnSpc>
                <a:spcPct val="110000"/>
              </a:lnSpc>
              <a:buSzPct val="100000"/>
              <a:buAutoNum type="arabicPeriod"/>
            </a:pPr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49366"/>
            <a:ext cx="9126538" cy="530150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422" tIns="45710" rIns="91422" bIns="45710" rtlCol="0" anchor="t">
            <a:normAutofit/>
          </a:bodyPr>
          <a:lstStyle/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53948" indent="-253948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2) Why does active transport require energy?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44180"/>
            <a:ext cx="9072858" cy="804655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422" tIns="45710" rIns="91422" bIns="45710" rtlCol="0" anchor="t">
            <a:normAutofit lnSpcReduction="10000"/>
          </a:bodyPr>
          <a:lstStyle/>
          <a:p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Review: </a:t>
            </a:r>
          </a:p>
          <a:p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Be prepared to share your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49366"/>
            <a:ext cx="9126538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Complete this sentence about active transport using the words below.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28732"/>
            <a:ext cx="9126538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1) Active transport is the spreading out of __________ from an area of _______  ________ to an area of ______  _______, it is an ________ process which moves _______ the concentration gradient. 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33" y="1047056"/>
            <a:ext cx="9052271" cy="576949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336" tIns="45665" rIns="91336" bIns="45665" rtlCol="0" anchor="t">
            <a:normAutofit/>
          </a:bodyPr>
          <a:lstStyle/>
          <a:p>
            <a:pPr marL="253714" indent="-253714"/>
            <a:r>
              <a:rPr lang="en-GB" sz="3600" b="1" u="sng" dirty="0">
                <a:solidFill>
                  <a:srgbClr val="000000"/>
                </a:solidFill>
                <a:latin typeface="Arial"/>
              </a:rPr>
              <a:t>Active transport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Along with diffusion and osmosis , active transport can be used to move substances in and out of cells for various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Cells can absorb ions from very dilute solutions…</a:t>
            </a:r>
            <a:endParaRPr lang="en-GB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46" y="28746"/>
            <a:ext cx="9072858" cy="94563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336" tIns="45665" rIns="91336" bIns="45665" rtlCol="0" anchor="t">
            <a:normAutofit fontScale="92500"/>
          </a:bodyPr>
          <a:lstStyle/>
          <a:p>
            <a:pPr marL="380566" indent="-380566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Objective: </a:t>
            </a:r>
          </a:p>
          <a:p>
            <a:pPr>
              <a:lnSpc>
                <a:spcPct val="120000"/>
              </a:lnSpc>
              <a:buSzPct val="100000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Describe where active transport happens in living organisms</a:t>
            </a:r>
            <a:endParaRPr lang="en-GB" sz="28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4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2" y="1075802"/>
            <a:ext cx="9142721" cy="576949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336" tIns="45665" rIns="91336" bIns="45665" rtlCol="0" anchor="t">
            <a:normAutofit/>
          </a:bodyPr>
          <a:lstStyle/>
          <a:p>
            <a:pPr marL="253714" indent="-253714"/>
            <a:r>
              <a:rPr lang="en-GB" sz="3600" b="1" u="sng" dirty="0">
                <a:solidFill>
                  <a:srgbClr val="000000"/>
                </a:solidFill>
                <a:latin typeface="Arial"/>
              </a:rPr>
              <a:t>Plants – root hair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Mineral ions (such as nitrates) are absorbed from the soil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These are needed for healthy growth</a:t>
            </a:r>
            <a:endParaRPr lang="en-GB" sz="32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22" name="Picture 2" descr="Image result for active transport root hair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56521" r="21031" b="7715"/>
          <a:stretch/>
        </p:blipFill>
        <p:spPr bwMode="auto">
          <a:xfrm>
            <a:off x="3110957" y="3566666"/>
            <a:ext cx="59906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741" y="3591148"/>
            <a:ext cx="3036216" cy="29278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The concentration of water in the soil may be high, but the concentration of mineral ions are low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Mineral ions must be exchanged via active transport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46" y="28746"/>
            <a:ext cx="9072858" cy="94563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336" tIns="45665" rIns="91336" bIns="45665" rtlCol="0" anchor="t">
            <a:normAutofit fontScale="92500"/>
          </a:bodyPr>
          <a:lstStyle/>
          <a:p>
            <a:pPr marL="380566" indent="-380566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Objective: </a:t>
            </a:r>
          </a:p>
          <a:p>
            <a:pPr>
              <a:lnSpc>
                <a:spcPct val="120000"/>
              </a:lnSpc>
              <a:buSzPct val="100000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Describe where active transport happens in living organisms</a:t>
            </a:r>
            <a:endParaRPr lang="en-GB" sz="28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2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06" y="1047056"/>
            <a:ext cx="9052271" cy="576949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336" tIns="45665" rIns="91336" bIns="45665" rtlCol="0" anchor="t">
            <a:normAutofit/>
          </a:bodyPr>
          <a:lstStyle/>
          <a:p>
            <a:pPr marL="253714" indent="-253714"/>
            <a:r>
              <a:rPr lang="en-GB" sz="3600" b="1" u="sng" dirty="0">
                <a:solidFill>
                  <a:srgbClr val="000000"/>
                </a:solidFill>
                <a:latin typeface="Arial"/>
              </a:rPr>
              <a:t>Animals – in the gut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Glucose, amongst other substances e.g. minerals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Villi cells in the small intestine use active transport alongside diffusion to maximise their absorption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/>
              </a:rPr>
              <a:t>This glucose is needed for respiration</a:t>
            </a:r>
            <a:endParaRPr lang="en-GB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46" y="28746"/>
            <a:ext cx="9072858" cy="94563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336" tIns="45665" rIns="91336" bIns="45665" rtlCol="0" anchor="t">
            <a:normAutofit fontScale="92500"/>
          </a:bodyPr>
          <a:lstStyle/>
          <a:p>
            <a:pPr marL="380566" indent="-380566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Objective: </a:t>
            </a:r>
          </a:p>
          <a:p>
            <a:pPr>
              <a:lnSpc>
                <a:spcPct val="120000"/>
              </a:lnSpc>
              <a:buSzPct val="100000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Describe where active transport happens in living organisms</a:t>
            </a:r>
            <a:endParaRPr lang="en-GB" sz="28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4" y="1048168"/>
            <a:ext cx="9072858" cy="576949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</a:ln>
        </p:spPr>
        <p:txBody>
          <a:bodyPr vert="horz" wrap="square" lIns="91336" tIns="45665" rIns="91336" bIns="45665" rtlCol="0" anchor="t">
            <a:normAutofit/>
          </a:bodyPr>
          <a:lstStyle/>
          <a:p>
            <a:pPr marL="253714" indent="-253714"/>
            <a:r>
              <a:rPr lang="en-GB" sz="3200" b="1" u="sng" dirty="0">
                <a:solidFill>
                  <a:srgbClr val="000000"/>
                </a:solidFill>
                <a:latin typeface="Arial"/>
              </a:rPr>
              <a:t>Task questions</a:t>
            </a:r>
          </a:p>
          <a:p>
            <a:pPr marL="742950" indent="-742950"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Why do plants need to take up mineral ions?</a:t>
            </a:r>
          </a:p>
          <a:p>
            <a:pPr marL="742950" indent="-742950"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Why do root hair cells need to use active transport to take mineral ions up from the soil?</a:t>
            </a:r>
          </a:p>
          <a:p>
            <a:pPr marL="742950" indent="-742950"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Name one molecule that is taken up by active transport in the gut</a:t>
            </a:r>
          </a:p>
          <a:p>
            <a:pPr marL="742950" indent="-742950">
              <a:buAutoNum type="arabicParenR"/>
            </a:pPr>
            <a:r>
              <a:rPr lang="en-GB" sz="3200" dirty="0">
                <a:solidFill>
                  <a:srgbClr val="000000"/>
                </a:solidFill>
                <a:latin typeface="Arial"/>
              </a:rPr>
              <a:t>Outline an example of active transport happening in plants and animals</a:t>
            </a:r>
          </a:p>
          <a:p>
            <a:pPr marL="1199630" lvl="1" indent="-742950">
              <a:buAutoNum type="arabicParenR"/>
            </a:pPr>
            <a:endParaRPr lang="en-GB" sz="3200" dirty="0">
              <a:solidFill>
                <a:srgbClr val="000000"/>
              </a:solidFill>
              <a:latin typeface="Arial"/>
            </a:endParaRPr>
          </a:p>
          <a:p>
            <a:pPr marL="742950" indent="-742950">
              <a:buAutoNum type="arabicParenR"/>
            </a:pPr>
            <a:endParaRPr lang="en-GB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46" y="28746"/>
            <a:ext cx="9072858" cy="94563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lIns="91336" tIns="45665" rIns="91336" bIns="45665" rtlCol="0" anchor="t">
            <a:normAutofit fontScale="92500"/>
          </a:bodyPr>
          <a:lstStyle/>
          <a:p>
            <a:pPr marL="380566" indent="-380566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Objective: </a:t>
            </a:r>
          </a:p>
          <a:p>
            <a:pPr marL="380566" indent="-380566"/>
            <a:r>
              <a:rPr lang="en-GB" sz="2800" dirty="0">
                <a:solidFill>
                  <a:srgbClr val="000000"/>
                </a:solidFill>
                <a:latin typeface="Arial"/>
              </a:rPr>
              <a:t>Describe where active transport happens in living organisms</a:t>
            </a:r>
            <a:endParaRPr lang="en-GB" sz="2800" b="1" dirty="0">
              <a:solidFill>
                <a:srgbClr val="000000"/>
              </a:solidFill>
              <a:latin typeface="Arial"/>
            </a:endParaRPr>
          </a:p>
          <a:p>
            <a:pPr marL="380566" indent="-380566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46" y="6317098"/>
            <a:ext cx="9072858" cy="528202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lIns="91336" tIns="45665" rIns="91336" bIns="45665" rtlCol="0" anchor="t">
            <a:noAutofit/>
          </a:bodyPr>
          <a:lstStyle/>
          <a:p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Review: Random pick</a:t>
            </a:r>
          </a:p>
          <a:p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0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552</Words>
  <Application>Microsoft Macintosh PowerPoint</Application>
  <PresentationFormat>Custom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Office Theme</vt:lpstr>
      <vt:lpstr>1_Office Theme</vt:lpstr>
      <vt:lpstr>5_Office Theme</vt:lpstr>
      <vt:lpstr>PowerPoint Presentation</vt:lpstr>
      <vt:lpstr> Moving down a concentration gradient </vt:lpstr>
      <vt:lpstr> Moving UP or against a concentration gradient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Livesey.D - Science</dc:creator>
  <cp:lastModifiedBy>Taher Miah</cp:lastModifiedBy>
  <cp:revision>44</cp:revision>
  <dcterms:created xsi:type="dcterms:W3CDTF">2016-07-19T12:24:38Z</dcterms:created>
  <dcterms:modified xsi:type="dcterms:W3CDTF">2023-11-27T14:05:59Z</dcterms:modified>
</cp:coreProperties>
</file>