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7" r:id="rId3"/>
    <p:sldId id="348" r:id="rId4"/>
    <p:sldId id="349" r:id="rId5"/>
    <p:sldId id="350" r:id="rId6"/>
    <p:sldId id="344" r:id="rId7"/>
    <p:sldId id="351" r:id="rId8"/>
    <p:sldId id="487" r:id="rId9"/>
    <p:sldId id="488" r:id="rId10"/>
    <p:sldId id="345" r:id="rId11"/>
    <p:sldId id="346" r:id="rId12"/>
    <p:sldId id="352" r:id="rId13"/>
  </p:sldIdLst>
  <p:sldSz cx="9126538" cy="6845300"/>
  <p:notesSz cx="6858000" cy="9144000"/>
  <p:defaultTextStyle>
    <a:defPPr>
      <a:defRPr lang="en-US"/>
    </a:defPPr>
    <a:lvl1pPr marL="0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7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7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3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8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4" algn="l" defTabSz="9142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68"/>
    <p:restoredTop sz="86398" autoAdjust="0"/>
  </p:normalViewPr>
  <p:slideViewPr>
    <p:cSldViewPr snapToGrid="0">
      <p:cViewPr varScale="1">
        <p:scale>
          <a:sx n="97" d="100"/>
          <a:sy n="97" d="100"/>
        </p:scale>
        <p:origin x="2456" y="208"/>
      </p:cViewPr>
      <p:guideLst>
        <p:guide orient="horz" pos="2156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2486-C910-4CC5-816E-6557FE2AE1B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9A63-4E37-4CE3-A5FC-6EE6D701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6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2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7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7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3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8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4" algn="l" defTabSz="91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19" y="1120284"/>
            <a:ext cx="6844904" cy="238317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819" y="3595367"/>
            <a:ext cx="6844904" cy="165269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1540" indent="0" algn="ctr">
              <a:buNone/>
              <a:defRPr sz="1500"/>
            </a:lvl2pPr>
            <a:lvl3pPr marL="683079" indent="0" algn="ctr">
              <a:buNone/>
              <a:defRPr sz="1300"/>
            </a:lvl3pPr>
            <a:lvl4pPr marL="1024618" indent="0" algn="ctr">
              <a:buNone/>
              <a:defRPr sz="1200"/>
            </a:lvl4pPr>
            <a:lvl5pPr marL="1366156" indent="0" algn="ctr">
              <a:buNone/>
              <a:defRPr sz="1200"/>
            </a:lvl5pPr>
            <a:lvl6pPr marL="1707695" indent="0" algn="ctr">
              <a:buNone/>
              <a:defRPr sz="1200"/>
            </a:lvl6pPr>
            <a:lvl7pPr marL="2049234" indent="0" algn="ctr">
              <a:buNone/>
              <a:defRPr sz="1200"/>
            </a:lvl7pPr>
            <a:lvl8pPr marL="2390772" indent="0" algn="ctr">
              <a:buNone/>
              <a:defRPr sz="1200"/>
            </a:lvl8pPr>
            <a:lvl9pPr marL="273231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0069" y="364449"/>
            <a:ext cx="1472367" cy="5801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402" y="364449"/>
            <a:ext cx="4306585" cy="5801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99" y="1706573"/>
            <a:ext cx="7871639" cy="284745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699" y="4580967"/>
            <a:ext cx="7871639" cy="14974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15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30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46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61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076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49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07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32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399" y="1822244"/>
            <a:ext cx="2888882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363" y="1822244"/>
            <a:ext cx="2890070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5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9" y="364450"/>
            <a:ext cx="7871639" cy="132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0" y="1678050"/>
            <a:ext cx="3860953" cy="822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540" indent="0">
              <a:buNone/>
              <a:defRPr sz="1500" b="1"/>
            </a:lvl2pPr>
            <a:lvl3pPr marL="683079" indent="0">
              <a:buNone/>
              <a:defRPr sz="1300" b="1"/>
            </a:lvl3pPr>
            <a:lvl4pPr marL="1024618" indent="0">
              <a:buNone/>
              <a:defRPr sz="1200" b="1"/>
            </a:lvl4pPr>
            <a:lvl5pPr marL="1366156" indent="0">
              <a:buNone/>
              <a:defRPr sz="1200" b="1"/>
            </a:lvl5pPr>
            <a:lvl6pPr marL="1707695" indent="0">
              <a:buNone/>
              <a:defRPr sz="1200" b="1"/>
            </a:lvl6pPr>
            <a:lvl7pPr marL="2049234" indent="0">
              <a:buNone/>
              <a:defRPr sz="1200" b="1"/>
            </a:lvl7pPr>
            <a:lvl8pPr marL="2390772" indent="0">
              <a:buNone/>
              <a:defRPr sz="1200" b="1"/>
            </a:lvl8pPr>
            <a:lvl9pPr marL="273231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0" y="2500438"/>
            <a:ext cx="3860953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0313" y="1678050"/>
            <a:ext cx="3879967" cy="8223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540" indent="0">
              <a:buNone/>
              <a:defRPr sz="1500" b="1"/>
            </a:lvl2pPr>
            <a:lvl3pPr marL="683079" indent="0">
              <a:buNone/>
              <a:defRPr sz="1300" b="1"/>
            </a:lvl3pPr>
            <a:lvl4pPr marL="1024618" indent="0">
              <a:buNone/>
              <a:defRPr sz="1200" b="1"/>
            </a:lvl4pPr>
            <a:lvl5pPr marL="1366156" indent="0">
              <a:buNone/>
              <a:defRPr sz="1200" b="1"/>
            </a:lvl5pPr>
            <a:lvl6pPr marL="1707695" indent="0">
              <a:buNone/>
              <a:defRPr sz="1200" b="1"/>
            </a:lvl6pPr>
            <a:lvl7pPr marL="2049234" indent="0">
              <a:buNone/>
              <a:defRPr sz="1200" b="1"/>
            </a:lvl7pPr>
            <a:lvl8pPr marL="2390772" indent="0">
              <a:buNone/>
              <a:defRPr sz="1200" b="1"/>
            </a:lvl8pPr>
            <a:lvl9pPr marL="273231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0313" y="2500438"/>
            <a:ext cx="3879967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67" y="985600"/>
            <a:ext cx="4620310" cy="4864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200"/>
            </a:lvl1pPr>
            <a:lvl2pPr marL="341540" indent="0">
              <a:buNone/>
              <a:defRPr sz="1000"/>
            </a:lvl2pPr>
            <a:lvl3pPr marL="683079" indent="0">
              <a:buNone/>
              <a:defRPr sz="900"/>
            </a:lvl3pPr>
            <a:lvl4pPr marL="1024618" indent="0">
              <a:buNone/>
              <a:defRPr sz="700"/>
            </a:lvl4pPr>
            <a:lvl5pPr marL="1366156" indent="0">
              <a:buNone/>
              <a:defRPr sz="700"/>
            </a:lvl5pPr>
            <a:lvl6pPr marL="1707695" indent="0">
              <a:buNone/>
              <a:defRPr sz="700"/>
            </a:lvl6pPr>
            <a:lvl7pPr marL="2049234" indent="0">
              <a:buNone/>
              <a:defRPr sz="700"/>
            </a:lvl7pPr>
            <a:lvl8pPr marL="2390772" indent="0">
              <a:buNone/>
              <a:defRPr sz="700"/>
            </a:lvl8pPr>
            <a:lvl9pPr marL="273231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9967" y="985600"/>
            <a:ext cx="4620310" cy="4864600"/>
          </a:xfrm>
        </p:spPr>
        <p:txBody>
          <a:bodyPr/>
          <a:lstStyle>
            <a:lvl1pPr marL="0" indent="0">
              <a:buNone/>
              <a:defRPr sz="2400"/>
            </a:lvl1pPr>
            <a:lvl2pPr marL="341540" indent="0">
              <a:buNone/>
              <a:defRPr sz="2100"/>
            </a:lvl2pPr>
            <a:lvl3pPr marL="683079" indent="0">
              <a:buNone/>
              <a:defRPr sz="1800"/>
            </a:lvl3pPr>
            <a:lvl4pPr marL="1024618" indent="0">
              <a:buNone/>
              <a:defRPr sz="1500"/>
            </a:lvl4pPr>
            <a:lvl5pPr marL="1366156" indent="0">
              <a:buNone/>
              <a:defRPr sz="1500"/>
            </a:lvl5pPr>
            <a:lvl6pPr marL="1707695" indent="0">
              <a:buNone/>
              <a:defRPr sz="1500"/>
            </a:lvl6pPr>
            <a:lvl7pPr marL="2049234" indent="0">
              <a:buNone/>
              <a:defRPr sz="1500"/>
            </a:lvl7pPr>
            <a:lvl8pPr marL="2390772" indent="0">
              <a:buNone/>
              <a:defRPr sz="1500"/>
            </a:lvl8pPr>
            <a:lvl9pPr marL="2732312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200"/>
            </a:lvl1pPr>
            <a:lvl2pPr marL="341540" indent="0">
              <a:buNone/>
              <a:defRPr sz="1000"/>
            </a:lvl2pPr>
            <a:lvl3pPr marL="683079" indent="0">
              <a:buNone/>
              <a:defRPr sz="900"/>
            </a:lvl3pPr>
            <a:lvl4pPr marL="1024618" indent="0">
              <a:buNone/>
              <a:defRPr sz="700"/>
            </a:lvl4pPr>
            <a:lvl5pPr marL="1366156" indent="0">
              <a:buNone/>
              <a:defRPr sz="700"/>
            </a:lvl5pPr>
            <a:lvl6pPr marL="1707695" indent="0">
              <a:buNone/>
              <a:defRPr sz="700"/>
            </a:lvl6pPr>
            <a:lvl7pPr marL="2049234" indent="0">
              <a:buNone/>
              <a:defRPr sz="700"/>
            </a:lvl7pPr>
            <a:lvl8pPr marL="2390772" indent="0">
              <a:buNone/>
              <a:defRPr sz="700"/>
            </a:lvl8pPr>
            <a:lvl9pPr marL="273231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451" y="364450"/>
            <a:ext cx="7871639" cy="1323108"/>
          </a:xfrm>
          <a:prstGeom prst="rect">
            <a:avLst/>
          </a:prstGeom>
        </p:spPr>
        <p:txBody>
          <a:bodyPr vert="horz" lIns="91422" tIns="45710" rIns="91422" bIns="4571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51" y="1822244"/>
            <a:ext cx="7871639" cy="4343280"/>
          </a:xfrm>
          <a:prstGeom prst="rect">
            <a:avLst/>
          </a:prstGeom>
        </p:spPr>
        <p:txBody>
          <a:bodyPr vert="horz" lIns="91422" tIns="45710" rIns="91422" bIns="457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453" y="6344582"/>
            <a:ext cx="2053471" cy="364449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3167" y="6344582"/>
            <a:ext cx="3080207" cy="364449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618" y="6344582"/>
            <a:ext cx="2053471" cy="364449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307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69" indent="-170769" algn="l" defTabSz="683079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309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3847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386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36926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78465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003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61542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082" indent="-170769" algn="l" defTabSz="68307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1540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3079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618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6156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7695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9234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0772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12" algn="l" defTabSz="68307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38" y="565869"/>
            <a:ext cx="6179852" cy="1241516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91422" tIns="45710" rIns="91422" bIns="45710" rtlCol="0" anchor="ctr">
            <a:noAutofit/>
          </a:bodyPr>
          <a:lstStyle/>
          <a:p>
            <a:pPr algn="ctr"/>
            <a:r>
              <a:rPr lang="en-GB" sz="4000" b="1" u="sng" dirty="0">
                <a:latin typeface="Comic Sans MS" panose="030F0702030302020204" pitchFamily="66" charset="0"/>
              </a:rPr>
              <a:t>What is Diffusion?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46" y="1852928"/>
            <a:ext cx="9072858" cy="1899428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253948" indent="-253948">
              <a:lnSpc>
                <a:spcPct val="110000"/>
              </a:lnSpc>
            </a:pPr>
            <a:r>
              <a:rPr lang="en-GB" b="1" u="sng" dirty="0">
                <a:solidFill>
                  <a:srgbClr val="000000"/>
                </a:solidFill>
                <a:latin typeface="Arial" panose="020B0604020202020204" pitchFamily="34" charset="0"/>
              </a:rPr>
              <a:t>Lesson Objectives: 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Define the term ‘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diffusion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’, and describe the passive process.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Describe how dissolved substances can move in and out of a cell, through the cell membrane by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diffusion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(gradient)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Explain how the rate of diffusion is affected by factors including particle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concentration, temperature</a:t>
            </a:r>
            <a:r>
              <a:rPr lang="en-GB" dirty="0">
                <a:latin typeface="Arial" panose="020B0604020202020204" pitchFamily="34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surface area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46" y="3805211"/>
            <a:ext cx="9072858" cy="2132451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Starter – Think…</a:t>
            </a:r>
          </a:p>
          <a:p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When someone sprays their deodorant at the back of the room</a:t>
            </a:r>
            <a:r>
              <a:rPr lang="en-GB" sz="2800" b="1">
                <a:solidFill>
                  <a:srgbClr val="000000"/>
                </a:solidFill>
                <a:latin typeface="Arial" panose="020B0604020202020204" pitchFamily="34" charset="0"/>
              </a:rPr>
              <a:t>, apart </a:t>
            </a: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from making me mad, the smell spreads around the room. Why does it do this?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4" y="602135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pic>
        <p:nvPicPr>
          <p:cNvPr id="5122" name="Picture 2" descr="https://upload.wikimedia.org/wikipedia/commons/1/1f/Dispers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28937" cy="18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07285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Describe how dissolved substances can move in and out of a cell, through the cell membrane by diffusion (gradient)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26831"/>
            <a:ext cx="9072858" cy="5228285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9" y="1979224"/>
            <a:ext cx="5947002" cy="3415673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8998" y="876838"/>
            <a:ext cx="8530545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 dirty="0"/>
              <a:t>Which direction will the small molecules travel? Explain why this will happen. Use key words.</a:t>
            </a:r>
            <a:endParaRPr lang="en-GB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86944" y="2092538"/>
            <a:ext cx="2827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Key words: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Small molecules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High concentration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Low concentration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Partially-permeable membrane</a:t>
            </a: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2483871" y="4577281"/>
            <a:ext cx="1277257" cy="575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how the rate of diffusion is affected by factors including particle concentration, temperature and surface area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26831"/>
            <a:ext cx="9126538" cy="5228285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sp>
        <p:nvSpPr>
          <p:cNvPr id="6" name="Oval 5"/>
          <p:cNvSpPr/>
          <p:nvPr/>
        </p:nvSpPr>
        <p:spPr>
          <a:xfrm>
            <a:off x="579053" y="1624241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64790" y="166075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30374" y="1782991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6227" y="1847285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964416" y="1695281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993493" y="1502399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979101" y="130039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193411" y="1278959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178725" y="1502399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153287" y="174846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034120" y="189411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210330" y="1958412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770589" y="1375125"/>
            <a:ext cx="4416337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Which particles will diffuse faster?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Why do you think this?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916" y="2232672"/>
            <a:ext cx="7163771" cy="83099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GB" sz="2400" dirty="0"/>
              <a:t>The left side (yellow) is more concentrated than the right (blue). It produces a larger concentration gradient.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39511" y="3650407"/>
            <a:ext cx="4416337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Which particles will diffuse faster?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Why do you think this?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-192720" y="3464991"/>
            <a:ext cx="1983014" cy="1983014"/>
            <a:chOff x="7103329" y="3533216"/>
            <a:chExt cx="1983014" cy="1983014"/>
          </a:xfrm>
        </p:grpSpPr>
        <p:pic>
          <p:nvPicPr>
            <p:cNvPr id="7178" name="Picture 10" descr="Image result for ice  cut ou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329" y="3533216"/>
              <a:ext cx="1983014" cy="198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8320987" y="3702422"/>
              <a:ext cx="142875" cy="12858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7724853" y="3831010"/>
              <a:ext cx="142875" cy="12858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8094836" y="3558899"/>
              <a:ext cx="142875" cy="12858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7846748" y="3629660"/>
              <a:ext cx="142875" cy="12858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Oval 33"/>
          <p:cNvSpPr/>
          <p:nvPr/>
        </p:nvSpPr>
        <p:spPr>
          <a:xfrm>
            <a:off x="6991492" y="1615918"/>
            <a:ext cx="142875" cy="128588"/>
          </a:xfrm>
          <a:prstGeom prst="ellipse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6681612" y="1485161"/>
            <a:ext cx="142875" cy="128588"/>
          </a:xfrm>
          <a:prstGeom prst="ellipse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857257" y="1507092"/>
            <a:ext cx="142875" cy="128588"/>
          </a:xfrm>
          <a:prstGeom prst="ellipse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742277" y="1660450"/>
            <a:ext cx="142875" cy="128588"/>
          </a:xfrm>
          <a:prstGeom prst="ellipse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7054380" y="2588037"/>
            <a:ext cx="2235718" cy="2041405"/>
            <a:chOff x="101081" y="2514156"/>
            <a:chExt cx="2235718" cy="2041405"/>
          </a:xfrm>
        </p:grpSpPr>
        <p:pic>
          <p:nvPicPr>
            <p:cNvPr id="7180" name="Picture 12" descr="Image result for hot burger  cut ou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1081" y="2514156"/>
              <a:ext cx="2235718" cy="2041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15276" y="3534838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700740" y="351542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969772" y="355875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197616" y="3708840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Oval 38"/>
          <p:cNvSpPr/>
          <p:nvPr/>
        </p:nvSpPr>
        <p:spPr>
          <a:xfrm>
            <a:off x="578219" y="14526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563827" y="125059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778137" y="122916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63451" y="14526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050538" y="4629442"/>
            <a:ext cx="7163771" cy="120032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GB" sz="2400" dirty="0"/>
              <a:t>The right side (yellow). These burger particles are warmer than the ice cream particles left (blue). The hotter the particle the more (kinetic) energy they have.</a:t>
            </a:r>
          </a:p>
        </p:txBody>
      </p:sp>
    </p:spTree>
    <p:extLst>
      <p:ext uri="{BB962C8B-B14F-4D97-AF65-F5344CB8AC3E}">
        <p14:creationId xmlns:p14="http://schemas.microsoft.com/office/powerpoint/2010/main" val="20590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6" grpId="0" animBg="1"/>
      <p:bldP spid="27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9039" y="726831"/>
            <a:ext cx="9126538" cy="5228285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how the rate of diffusion is affected by factors including particle concentration, temperature and surface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1118" y="1808494"/>
            <a:ext cx="4416337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Which particles will diffuse faster?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Why do you think this?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5370" y="3362930"/>
            <a:ext cx="7163771" cy="83099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GB" sz="2400" dirty="0"/>
              <a:t>The right side (blue) has a greater surface area. More particles are able to move and diffuse.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75919" y="1324015"/>
            <a:ext cx="577488" cy="518925"/>
            <a:chOff x="575919" y="1324015"/>
            <a:chExt cx="577488" cy="518925"/>
          </a:xfrm>
        </p:grpSpPr>
        <p:sp>
          <p:nvSpPr>
            <p:cNvPr id="6" name="Oval 5"/>
            <p:cNvSpPr/>
            <p:nvPr/>
          </p:nvSpPr>
          <p:spPr>
            <a:xfrm>
              <a:off x="575919" y="1581191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716634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7591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71434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55370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857209" y="145233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86466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1010532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000084" y="1456858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1000083" y="158531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858111" y="170754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007538" y="1713900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78219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57717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718794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714474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46684" y="1323563"/>
            <a:ext cx="577488" cy="518925"/>
            <a:chOff x="575919" y="1324015"/>
            <a:chExt cx="577488" cy="518925"/>
          </a:xfrm>
        </p:grpSpPr>
        <p:sp>
          <p:nvSpPr>
            <p:cNvPr id="45" name="Oval 44"/>
            <p:cNvSpPr/>
            <p:nvPr/>
          </p:nvSpPr>
          <p:spPr>
            <a:xfrm>
              <a:off x="575919" y="1581191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716634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57591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71434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855370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857209" y="145233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86466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1010532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1000084" y="1456858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1000083" y="158531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858111" y="170754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1007538" y="1713900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578219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57717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718794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714474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0364" y="1844322"/>
            <a:ext cx="577488" cy="518925"/>
            <a:chOff x="575919" y="1324015"/>
            <a:chExt cx="577488" cy="518925"/>
          </a:xfrm>
        </p:grpSpPr>
        <p:sp>
          <p:nvSpPr>
            <p:cNvPr id="62" name="Oval 61"/>
            <p:cNvSpPr/>
            <p:nvPr/>
          </p:nvSpPr>
          <p:spPr>
            <a:xfrm>
              <a:off x="575919" y="1581191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716634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57591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71434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855370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857209" y="145233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86466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1010532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1000084" y="1456858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1000083" y="158531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858111" y="170754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1007538" y="1713900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578219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57717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718794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714474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155589" y="1843870"/>
            <a:ext cx="577488" cy="518925"/>
            <a:chOff x="575919" y="1324015"/>
            <a:chExt cx="577488" cy="518925"/>
          </a:xfrm>
        </p:grpSpPr>
        <p:sp>
          <p:nvSpPr>
            <p:cNvPr id="79" name="Oval 78"/>
            <p:cNvSpPr/>
            <p:nvPr/>
          </p:nvSpPr>
          <p:spPr>
            <a:xfrm>
              <a:off x="575919" y="1581191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716634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57591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714349" y="171435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855370" y="158105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857209" y="145233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86466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1010532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1000084" y="1456858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1000083" y="1585312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858111" y="1707547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1007538" y="1713900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578219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77173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718794" y="1324015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474" y="1452603"/>
              <a:ext cx="142875" cy="12858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6" name="Oval 95"/>
          <p:cNvSpPr/>
          <p:nvPr/>
        </p:nvSpPr>
        <p:spPr>
          <a:xfrm>
            <a:off x="6951989" y="2170973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7092704" y="2170839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6951989" y="2304134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7090419" y="2304134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7300737" y="1909994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7150155" y="1582305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7157609" y="1453985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7303478" y="1453985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7293030" y="1586828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7445450" y="1914249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7303478" y="2036484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7452905" y="2042837"/>
            <a:ext cx="142875" cy="128588"/>
          </a:xfrm>
          <a:prstGeom prst="ellipse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6810368" y="1152744"/>
            <a:ext cx="284496" cy="257176"/>
            <a:chOff x="6810368" y="1152744"/>
            <a:chExt cx="284496" cy="257176"/>
          </a:xfrm>
        </p:grpSpPr>
        <p:sp>
          <p:nvSpPr>
            <p:cNvPr id="108" name="Oval 107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372174" y="948339"/>
            <a:ext cx="284496" cy="257176"/>
            <a:chOff x="6810368" y="1152744"/>
            <a:chExt cx="284496" cy="257176"/>
          </a:xfrm>
        </p:grpSpPr>
        <p:sp>
          <p:nvSpPr>
            <p:cNvPr id="113" name="Oval 112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954373" y="1317600"/>
            <a:ext cx="284496" cy="257176"/>
            <a:chOff x="6810368" y="1152744"/>
            <a:chExt cx="284496" cy="257176"/>
          </a:xfrm>
        </p:grpSpPr>
        <p:sp>
          <p:nvSpPr>
            <p:cNvPr id="118" name="Oval 117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872190" y="1754819"/>
            <a:ext cx="284496" cy="257176"/>
            <a:chOff x="6810368" y="1152744"/>
            <a:chExt cx="284496" cy="257176"/>
          </a:xfrm>
        </p:grpSpPr>
        <p:sp>
          <p:nvSpPr>
            <p:cNvPr id="123" name="Oval 122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8219537" y="1703364"/>
            <a:ext cx="284496" cy="257176"/>
            <a:chOff x="6810368" y="1152744"/>
            <a:chExt cx="284496" cy="257176"/>
          </a:xfrm>
        </p:grpSpPr>
        <p:sp>
          <p:nvSpPr>
            <p:cNvPr id="128" name="Oval 127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682237" y="1715014"/>
            <a:ext cx="284496" cy="257176"/>
            <a:chOff x="6810368" y="1152744"/>
            <a:chExt cx="284496" cy="257176"/>
          </a:xfrm>
        </p:grpSpPr>
        <p:sp>
          <p:nvSpPr>
            <p:cNvPr id="133" name="Oval 132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531078" y="1057933"/>
            <a:ext cx="284496" cy="257176"/>
            <a:chOff x="6810368" y="1152744"/>
            <a:chExt cx="284496" cy="257176"/>
          </a:xfrm>
        </p:grpSpPr>
        <p:sp>
          <p:nvSpPr>
            <p:cNvPr id="138" name="Oval 137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897531" y="2332530"/>
            <a:ext cx="284496" cy="257176"/>
            <a:chOff x="6810368" y="1152744"/>
            <a:chExt cx="284496" cy="257176"/>
          </a:xfrm>
        </p:grpSpPr>
        <p:sp>
          <p:nvSpPr>
            <p:cNvPr id="143" name="Oval 142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676737" y="2160564"/>
            <a:ext cx="284496" cy="257176"/>
            <a:chOff x="6810368" y="1152744"/>
            <a:chExt cx="284496" cy="257176"/>
          </a:xfrm>
        </p:grpSpPr>
        <p:sp>
          <p:nvSpPr>
            <p:cNvPr id="148" name="Oval 147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327397" y="2662134"/>
            <a:ext cx="284496" cy="257176"/>
            <a:chOff x="6810368" y="1152744"/>
            <a:chExt cx="284496" cy="257176"/>
          </a:xfrm>
        </p:grpSpPr>
        <p:sp>
          <p:nvSpPr>
            <p:cNvPr id="153" name="Oval 152"/>
            <p:cNvSpPr/>
            <p:nvPr/>
          </p:nvSpPr>
          <p:spPr>
            <a:xfrm>
              <a:off x="6811414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/>
            <p:cNvSpPr/>
            <p:nvPr/>
          </p:nvSpPr>
          <p:spPr>
            <a:xfrm>
              <a:off x="6810368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/>
            <p:cNvSpPr/>
            <p:nvPr/>
          </p:nvSpPr>
          <p:spPr>
            <a:xfrm>
              <a:off x="6951989" y="1152744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/>
            <p:cNvSpPr/>
            <p:nvPr/>
          </p:nvSpPr>
          <p:spPr>
            <a:xfrm>
              <a:off x="6947669" y="1281332"/>
              <a:ext cx="142875" cy="12858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65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26538" cy="6845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146" name="Picture 2" descr="Image result for deodorant sp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" y="0"/>
            <a:ext cx="1508648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tick person 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72" y="5186363"/>
            <a:ext cx="641902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594373" y="18891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551510" y="39052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37223" y="3016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73724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779045" y="25320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737247" y="427039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602831" y="54927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808684" y="61357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951559" y="45482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80636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951558" y="66675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16586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165868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140430" y="5080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06577" y="6604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182787" y="72469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54273" y="355572"/>
            <a:ext cx="639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these perfume particles make it to the person?</a:t>
            </a:r>
          </a:p>
        </p:txBody>
      </p:sp>
    </p:spTree>
    <p:extLst>
      <p:ext uri="{BB962C8B-B14F-4D97-AF65-F5344CB8AC3E}">
        <p14:creationId xmlns:p14="http://schemas.microsoft.com/office/powerpoint/2010/main" val="2090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408E-6 -3.84045E-6 L 0.77335 0.584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68" y="292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9647E-8 3.46939E-6 L 0.80362 0.264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81" y="132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5731E-6 -2.74583E-6 L 0.68412 0.84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97" y="422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242E-6 -1.85529E-6 L 0.77196 0.412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98" y="206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863E-6 -2.18924E-6 L -0.16299 0.898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8" y="44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242E-6 -4.82375E-7 L 0.54705 -0.0259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2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5683E-7 2.37477E-6 L 0.14576 0.824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" y="412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933E-6 4.02597E-6 L -0.13602 0.435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1" y="217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718E-6 -4.87941E-6 L 0.31432 0.75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7" y="375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023E-6 -1.74397E-6 L 0.52739 0.849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0" y="42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718E-6 3.30241E-6 L 0.74379 0.201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89" y="10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807E-6 -1.85529E-6 L 0.64724 0.012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53" y="62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807E-6 0.00209 L -0.03914 0.86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4308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922E-6 2.05937E-6 L 0.1776 0.7922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1" y="396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248E-6 -1.39147E-6 L 0.70899 0.676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0" y="3383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83E-7 2.5974E-7 L 0.71508 0.008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45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26538" cy="6845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146" name="Picture 2" descr="Image result for deodorant sp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" y="0"/>
            <a:ext cx="1508648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tick person 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72" y="5186363"/>
            <a:ext cx="641902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594373" y="18891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551510" y="39052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37223" y="3016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73724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779045" y="25320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737247" y="427039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602831" y="54927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808684" y="61357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951559" y="45482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80636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951558" y="66675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16586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165868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140430" y="5080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06577" y="6604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182787" y="72469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68624" y="2221169"/>
            <a:ext cx="2528384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Where will these particles go?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0814" y="894825"/>
            <a:ext cx="1903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high concentration of particles here.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1137" y="5075167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6941" y="5079930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67965" y="2843369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38707" y="261938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</p:spTree>
    <p:extLst>
      <p:ext uri="{BB962C8B-B14F-4D97-AF65-F5344CB8AC3E}">
        <p14:creationId xmlns:p14="http://schemas.microsoft.com/office/powerpoint/2010/main" val="33147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26538" cy="6845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6146" name="Picture 2" descr="Image result for deodorant sp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" y="0"/>
            <a:ext cx="1508648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tick person 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72" y="5186363"/>
            <a:ext cx="641902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594373" y="18891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51510" y="39052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37223" y="3016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3724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9045" y="25320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37247" y="427039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02831" y="54927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08684" y="61357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51559" y="45482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80636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1558" y="66675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6586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165868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40430" y="5080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06577" y="6604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82787" y="72469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0814" y="894825"/>
            <a:ext cx="1903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high concentration of particles here.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1137" y="5075167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56867" y="4613502"/>
            <a:ext cx="442008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They will go to these areas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6941" y="5079930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7965" y="2843369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8707" y="261938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8624" y="2221169"/>
            <a:ext cx="2528384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Where will these particles go?</a:t>
            </a:r>
          </a:p>
        </p:txBody>
      </p:sp>
    </p:spTree>
    <p:extLst>
      <p:ext uri="{BB962C8B-B14F-4D97-AF65-F5344CB8AC3E}">
        <p14:creationId xmlns:p14="http://schemas.microsoft.com/office/powerpoint/2010/main" val="1346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408E-6 -3.84045E-6 L 0.77335 0.5844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68" y="2922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9647E-8 3.46939E-6 L 0.80362 0.2643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81" y="132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5731E-6 -2.74583E-6 L 0.68412 0.84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97" y="4225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242E-6 -1.85529E-6 L 0.77196 0.4123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98" y="2061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863E-6 -2.18924E-6 L -0.16299 0.898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8" y="4489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242E-6 -4.82375E-7 L 0.54705 -0.025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29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5683E-7 2.37477E-6 L 0.14576 0.824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" y="412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933E-6 4.02597E-6 L -0.13602 0.4352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1" y="2175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718E-6 -4.87941E-6 L 0.31432 0.7511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7" y="375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023E-6 -1.74397E-6 L 0.52739 0.8492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0" y="424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718E-6 3.30241E-6 L 0.74379 0.2015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89" y="1006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807E-6 -1.85529E-6 L 0.64724 0.0125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53" y="62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807E-6 0.00209 L -0.03914 0.864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4308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922E-6 2.05937E-6 L 0.1776 0.792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1" y="3961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248E-6 -1.39147E-6 L 0.70899 0.6767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0" y="3383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83E-7 2.5974E-7 L 0.71508 0.0081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45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26538" cy="6845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6146" name="Picture 2" descr="Image result for deodorant sp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" y="0"/>
            <a:ext cx="1508648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tick person 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72" y="5186363"/>
            <a:ext cx="641902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594373" y="18891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51510" y="39052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37223" y="3016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3724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9045" y="25320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37247" y="427039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02831" y="549276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08684" y="61357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51559" y="454820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80636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1558" y="66675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65868" y="45244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165868" y="261938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40430" y="5080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06577" y="660403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82787" y="724697"/>
            <a:ext cx="142875" cy="128588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0814" y="894825"/>
            <a:ext cx="1903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high concentration of particles here.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1137" y="5075167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6941" y="5079930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7965" y="2843369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8707" y="261938"/>
            <a:ext cx="20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lower concentration of particles here.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0814" y="2588207"/>
            <a:ext cx="538367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This movement is known as diffusion</a:t>
            </a:r>
          </a:p>
        </p:txBody>
      </p:sp>
    </p:spTree>
    <p:extLst>
      <p:ext uri="{BB962C8B-B14F-4D97-AF65-F5344CB8AC3E}">
        <p14:creationId xmlns:p14="http://schemas.microsoft.com/office/powerpoint/2010/main" val="22523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408E-6 -3.84045E-6 L 0.77335 0.584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68" y="292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9647E-8 3.46939E-6 L 0.80362 0.264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81" y="132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5731E-6 -2.74583E-6 L 0.68412 0.84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97" y="422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242E-6 -1.85529E-6 L 0.77196 0.412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98" y="206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863E-6 -2.18924E-6 L -0.16299 0.898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8" y="44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242E-6 -4.82375E-7 L 0.54705 -0.0259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2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5683E-7 2.37477E-6 L 0.14576 0.824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" y="412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3933E-6 4.02597E-6 L -0.13602 0.435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1" y="217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718E-6 -4.87941E-6 L 0.31432 0.75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7" y="375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023E-6 -1.74397E-6 L 0.52739 0.849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0" y="42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718E-6 3.30241E-6 L 0.74379 0.201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89" y="10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807E-6 -1.85529E-6 L 0.64724 0.012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53" y="62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807E-6 0.00209 L -0.03914 0.86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4308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922E-6 2.05937E-6 L 0.1776 0.7922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1" y="396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248E-6 -1.39147E-6 L 0.70899 0.676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0" y="3383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83E-7 2.5974E-7 L 0.71508 0.008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45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514244" indent="-514244">
              <a:lnSpc>
                <a:spcPct val="110000"/>
              </a:lnSpc>
              <a:buSzPct val="100000"/>
              <a:buFontTx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Define the term ‘diffusion’ and describe the passive process.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endParaRPr lang="en-GB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26831"/>
            <a:ext cx="9126538" cy="5228285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71677" y="899869"/>
            <a:ext cx="8798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Diffusion is a </a:t>
            </a:r>
            <a:r>
              <a:rPr lang="en-GB" altLang="en-US" sz="2400" dirty="0">
                <a:solidFill>
                  <a:srgbClr val="FF0000"/>
                </a:solidFill>
              </a:rPr>
              <a:t>passive</a:t>
            </a:r>
            <a:r>
              <a:rPr lang="en-GB" altLang="en-US" sz="2400" dirty="0"/>
              <a:t> process which works by particles moving </a:t>
            </a:r>
            <a:r>
              <a:rPr lang="en-GB" altLang="en-US" sz="2400" dirty="0">
                <a:solidFill>
                  <a:srgbClr val="FF0000"/>
                </a:solidFill>
              </a:rPr>
              <a:t>down</a:t>
            </a:r>
            <a:r>
              <a:rPr lang="en-GB" altLang="en-US" sz="2400" dirty="0"/>
              <a:t> the concentration gradient, this means no energy is needed for the movement of particles.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62ECE-AFF7-B04A-B71C-531E8818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93" y="3402511"/>
            <a:ext cx="4196236" cy="23603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56A75B-DC61-5242-B97F-6D533AE34BEF}"/>
              </a:ext>
            </a:extLst>
          </p:cNvPr>
          <p:cNvSpPr/>
          <p:nvPr/>
        </p:nvSpPr>
        <p:spPr>
          <a:xfrm>
            <a:off x="1211283" y="2363190"/>
            <a:ext cx="2410691" cy="6887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High Concentration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023866-3A0F-0E46-AA23-771616AFB380}"/>
              </a:ext>
            </a:extLst>
          </p:cNvPr>
          <p:cNvSpPr/>
          <p:nvPr/>
        </p:nvSpPr>
        <p:spPr>
          <a:xfrm>
            <a:off x="1211283" y="4745103"/>
            <a:ext cx="2410691" cy="6887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Low Concentration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5160EDF-09B6-284D-9831-8BA0B6DFEE24}"/>
              </a:ext>
            </a:extLst>
          </p:cNvPr>
          <p:cNvSpPr/>
          <p:nvPr/>
        </p:nvSpPr>
        <p:spPr>
          <a:xfrm>
            <a:off x="2090057" y="3194462"/>
            <a:ext cx="641268" cy="138824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BCDA4A9E-D36F-2145-AF46-24C384F25A69}"/>
              </a:ext>
            </a:extLst>
          </p:cNvPr>
          <p:cNvSpPr/>
          <p:nvPr/>
        </p:nvSpPr>
        <p:spPr>
          <a:xfrm>
            <a:off x="761187" y="3381317"/>
            <a:ext cx="1365662" cy="906833"/>
          </a:xfrm>
          <a:prstGeom prst="star7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energy!</a:t>
            </a:r>
          </a:p>
        </p:txBody>
      </p:sp>
    </p:spTree>
    <p:extLst>
      <p:ext uri="{BB962C8B-B14F-4D97-AF65-F5344CB8AC3E}">
        <p14:creationId xmlns:p14="http://schemas.microsoft.com/office/powerpoint/2010/main" val="230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Define the term ‘diffusion’.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9366"/>
            <a:ext cx="9126538" cy="530150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49366"/>
            <a:ext cx="9126538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Complete this sentence about Diffusion using the words below.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28732"/>
            <a:ext cx="912653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1) Diffusion is the spreading out of __________ from an area of ____________________ to an area of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__________________.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027" y="3051892"/>
            <a:ext cx="145103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63102" y="3051892"/>
            <a:ext cx="303640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concentration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22398" y="3051892"/>
            <a:ext cx="310694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concentration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07792" y="3701650"/>
            <a:ext cx="8510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This difference in concentration is called the </a:t>
            </a:r>
            <a:r>
              <a:rPr lang="en-GB" sz="3200" b="1" u="sng" dirty="0"/>
              <a:t>concentration gradient</a:t>
            </a:r>
            <a:r>
              <a:rPr lang="en-GB" sz="3200" u="sng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93E2C-A312-BE4E-AAA1-54FC9A01BACF}"/>
              </a:ext>
            </a:extLst>
          </p:cNvPr>
          <p:cNvSpPr txBox="1"/>
          <p:nvPr/>
        </p:nvSpPr>
        <p:spPr>
          <a:xfrm>
            <a:off x="88557" y="4953831"/>
            <a:ext cx="851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2) Define the term passive process.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40860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5629E-6 -4.56401E-6 L 0.44286 -0.2574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3" y="-12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032E-6 -2.20779E-6 L -0.60481 -0.194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49" y="-97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254E-6 -4.11874E-6 L 0.3298 -0.191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5" y="-9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8" grpId="0" animBg="1"/>
      <p:bldP spid="9" grpId="0" animBg="1"/>
      <p:bldP spid="10" grpId="0" animBg="1"/>
      <p:bldP spid="1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Define the term ‘diffusion’.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9366"/>
            <a:ext cx="9126538" cy="530150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49366"/>
            <a:ext cx="9126538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Complete this sentence about Diffusion using the words below.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28732"/>
            <a:ext cx="912653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Diffusion is the spreading out of _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__ from an area of __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concentration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__ to an area of __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concentration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__.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952" y="3244799"/>
            <a:ext cx="8510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This difference in concentration is called the </a:t>
            </a:r>
            <a:r>
              <a:rPr lang="en-GB" sz="3200" b="1" u="sng" dirty="0"/>
              <a:t>concentration gradient</a:t>
            </a:r>
            <a:r>
              <a:rPr lang="en-GB" sz="3200" u="sng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CD495-C0EF-8542-8F31-37D237B75444}"/>
              </a:ext>
            </a:extLst>
          </p:cNvPr>
          <p:cNvSpPr txBox="1"/>
          <p:nvPr/>
        </p:nvSpPr>
        <p:spPr>
          <a:xfrm>
            <a:off x="112308" y="4581892"/>
            <a:ext cx="8510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2) </a:t>
            </a:r>
            <a:r>
              <a:rPr lang="en-GB" sz="2800" dirty="0">
                <a:solidFill>
                  <a:srgbClr val="FF0000"/>
                </a:solidFill>
              </a:rPr>
              <a:t>A process by which no energy is needed for particles to move, as they move down the concentration gradient.</a:t>
            </a:r>
            <a:endParaRPr lang="en-GB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Describe how dissolved substances can move in and out of a cell, through the cell membrane by diffusion (gradient)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26831"/>
            <a:ext cx="9126538" cy="5228285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7" y="2642567"/>
            <a:ext cx="3162300" cy="2895600"/>
          </a:xfrm>
          <a:prstGeom prst="rect">
            <a:avLst/>
          </a:prstGeom>
        </p:spPr>
      </p:pic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2902525" y="4169747"/>
            <a:ext cx="3111502" cy="622300"/>
            <a:chOff x="3442" y="3267"/>
            <a:chExt cx="1960" cy="392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991" y="3388"/>
              <a:ext cx="141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200" b="1" dirty="0">
                  <a:solidFill>
                    <a:srgbClr val="002060"/>
                  </a:solidFill>
                </a:rPr>
                <a:t>Small molecule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442" y="3267"/>
              <a:ext cx="521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 sz="2200"/>
            </a:p>
          </p:txBody>
        </p:sp>
      </p:grp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1305494" y="4990471"/>
            <a:ext cx="4681540" cy="441325"/>
            <a:chOff x="2436" y="3784"/>
            <a:chExt cx="2949" cy="278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963" y="3791"/>
              <a:ext cx="14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200" b="1" dirty="0">
                  <a:solidFill>
                    <a:srgbClr val="002060"/>
                  </a:solidFill>
                </a:rPr>
                <a:t>Large molecule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2436" y="3784"/>
              <a:ext cx="1411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 sz="2200"/>
            </a:p>
          </p:txBody>
        </p: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1872231" y="2642567"/>
            <a:ext cx="3284538" cy="1108075"/>
            <a:chOff x="2793" y="2305"/>
            <a:chExt cx="2069" cy="698"/>
          </a:xfrm>
        </p:grpSpPr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847" y="2305"/>
              <a:ext cx="1015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200" b="1" dirty="0">
                  <a:solidFill>
                    <a:srgbClr val="002060"/>
                  </a:solidFill>
                </a:rPr>
                <a:t>partially-</a:t>
              </a:r>
              <a:br>
                <a:rPr lang="en-GB" altLang="en-US" sz="2200" b="1" dirty="0">
                  <a:solidFill>
                    <a:srgbClr val="002060"/>
                  </a:solidFill>
                </a:rPr>
              </a:br>
              <a:r>
                <a:rPr lang="en-GB" altLang="en-US" sz="2200" b="1" dirty="0">
                  <a:solidFill>
                    <a:srgbClr val="002060"/>
                  </a:solidFill>
                </a:rPr>
                <a:t>permeable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200" b="1" dirty="0">
                  <a:solidFill>
                    <a:srgbClr val="002060"/>
                  </a:solidFill>
                </a:rPr>
                <a:t>membrane</a:t>
              </a: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2793" y="2460"/>
              <a:ext cx="1029" cy="1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 sz="2200"/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71677" y="899869"/>
            <a:ext cx="87981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The cell membrane surrounding a cell, contains small holes. These holes allow small molecules to pass through, but not large ones. As the membrane only allows certain molecules through we call it a </a:t>
            </a:r>
            <a:r>
              <a:rPr lang="en-GB" altLang="en-US" sz="2400" b="1" dirty="0">
                <a:solidFill>
                  <a:srgbClr val="C00000"/>
                </a:solidFill>
              </a:rPr>
              <a:t>partially-permeable membrane</a:t>
            </a:r>
            <a:r>
              <a:rPr lang="en-GB" altLang="en-US" sz="24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7977" y="2487667"/>
            <a:ext cx="3846524" cy="1785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Why would these small molecules move across this membrane?</a:t>
            </a:r>
          </a:p>
          <a:p>
            <a:pPr algn="ctr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What process must be taking place?</a:t>
            </a:r>
          </a:p>
        </p:txBody>
      </p:sp>
    </p:spTree>
    <p:extLst>
      <p:ext uri="{BB962C8B-B14F-4D97-AF65-F5344CB8AC3E}">
        <p14:creationId xmlns:p14="http://schemas.microsoft.com/office/powerpoint/2010/main" val="16640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802</Words>
  <Application>Microsoft Macintosh PowerPoint</Application>
  <PresentationFormat>Custom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Catie Daubner</dc:creator>
  <cp:lastModifiedBy>Taher Miah</cp:lastModifiedBy>
  <cp:revision>98</cp:revision>
  <dcterms:created xsi:type="dcterms:W3CDTF">2016-07-05T10:47:03Z</dcterms:created>
  <dcterms:modified xsi:type="dcterms:W3CDTF">2023-11-24T15:06:02Z</dcterms:modified>
</cp:coreProperties>
</file>