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2" r:id="rId4"/>
    <p:sldId id="272" r:id="rId5"/>
    <p:sldId id="259" r:id="rId6"/>
    <p:sldId id="263" r:id="rId7"/>
    <p:sldId id="264" r:id="rId8"/>
    <p:sldId id="268" r:id="rId9"/>
    <p:sldId id="261" r:id="rId10"/>
    <p:sldId id="269" r:id="rId11"/>
    <p:sldId id="270" r:id="rId12"/>
    <p:sldId id="271" r:id="rId13"/>
    <p:sldId id="274" r:id="rId14"/>
    <p:sldId id="260" r:id="rId15"/>
    <p:sldId id="265" r:id="rId16"/>
  </p:sldIdLst>
  <p:sldSz cx="9126538" cy="68453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F1E70879-4D5A-451B-A876-FCB5FC92F69C}">
          <p14:sldIdLst>
            <p14:sldId id="256"/>
          </p14:sldIdLst>
        </p14:section>
        <p14:section name="LO1" id="{DA9FE442-A0D4-42F4-A178-12F4CCC80E17}">
          <p14:sldIdLst>
            <p14:sldId id="257"/>
            <p14:sldId id="262"/>
            <p14:sldId id="272"/>
          </p14:sldIdLst>
        </p14:section>
        <p14:section name="LO2" id="{7FA029E2-5C79-44C7-9EAB-ECE04AEA75BE}">
          <p14:sldIdLst>
            <p14:sldId id="259"/>
            <p14:sldId id="263"/>
            <p14:sldId id="264"/>
            <p14:sldId id="268"/>
          </p14:sldIdLst>
        </p14:section>
        <p14:section name="LO3" id="{B333FE39-F322-4672-BE15-C651BD760661}">
          <p14:sldIdLst>
            <p14:sldId id="261"/>
            <p14:sldId id="269"/>
            <p14:sldId id="270"/>
            <p14:sldId id="271"/>
            <p14:sldId id="274"/>
          </p14:sldIdLst>
        </p14:section>
        <p14:section name="Plenary" id="{797A4124-A13F-4F5E-9A8A-79AFC6637338}">
          <p14:sldIdLst>
            <p14:sldId id="260"/>
            <p14:sldId id="265"/>
          </p14:sldIdLst>
        </p14:section>
      </p14:sectionLst>
    </p:ext>
    <p:ext uri="{EFAFB233-063F-42B5-8137-9DF3F51BA10A}">
      <p15:sldGuideLst xmlns:p15="http://schemas.microsoft.com/office/powerpoint/2012/main">
        <p15:guide id="1" orient="horz" pos="2156">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p:cViewPr varScale="1">
        <p:scale>
          <a:sx n="108" d="100"/>
          <a:sy n="108" d="100"/>
        </p:scale>
        <p:origin x="1768" y="192"/>
      </p:cViewPr>
      <p:guideLst>
        <p:guide orient="horz" pos="2156"/>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865C6-7884-4876-8670-23CC3B87193C}" type="datetimeFigureOut">
              <a:rPr lang="en-GB" smtClean="0"/>
              <a:t>29/11/2023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065FD-A201-47D8-AF24-77CCCD5B337E}" type="slidenum">
              <a:rPr lang="en-GB" smtClean="0"/>
              <a:t>‹#›</a:t>
            </a:fld>
            <a:endParaRPr lang="en-GB"/>
          </a:p>
        </p:txBody>
      </p:sp>
    </p:spTree>
    <p:extLst>
      <p:ext uri="{BB962C8B-B14F-4D97-AF65-F5344CB8AC3E}">
        <p14:creationId xmlns:p14="http://schemas.microsoft.com/office/powerpoint/2010/main" val="322614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92BFEBF-9D82-4719-9257-8FF77624E514}" type="slidenum">
              <a:rPr lang="en-GB" altLang="en-US"/>
              <a:pPr/>
              <a:t>3</a:t>
            </a:fld>
            <a:endParaRPr lang="en-GB" altLang="en-US"/>
          </a:p>
        </p:txBody>
      </p:sp>
      <p:sp>
        <p:nvSpPr>
          <p:cNvPr id="6" name="Rectangle 10"/>
          <p:cNvSpPr>
            <a:spLocks noGrp="1" noChangeArrowheads="1"/>
          </p:cNvSpPr>
          <p:nvPr>
            <p:ph type="hdr" sz="quarter"/>
          </p:nvPr>
        </p:nvSpPr>
        <p:spPr>
          <a:ln/>
        </p:spPr>
        <p:txBody>
          <a:bodyPr/>
          <a:lstStyle/>
          <a:p>
            <a:r>
              <a:rPr lang="en-GB" altLang="en-US"/>
              <a:t>Boardworks GCSE Additional Science: Biology </a:t>
            </a:r>
          </a:p>
          <a:p>
            <a:r>
              <a:rPr lang="en-GB" altLang="en-US"/>
              <a:t>Enzymes</a:t>
            </a:r>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a:xfrm>
            <a:off x="914400" y="4343400"/>
            <a:ext cx="5029200" cy="4114800"/>
          </a:xfrm>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492" y="2126481"/>
            <a:ext cx="7757557" cy="1467303"/>
          </a:xfrm>
        </p:spPr>
        <p:txBody>
          <a:bodyPr/>
          <a:lstStyle/>
          <a:p>
            <a:r>
              <a:rPr lang="en-US"/>
              <a:t>Click to edit Master title style</a:t>
            </a:r>
            <a:endParaRPr lang="en-GB"/>
          </a:p>
        </p:txBody>
      </p:sp>
      <p:sp>
        <p:nvSpPr>
          <p:cNvPr id="3" name="Subtitle 2"/>
          <p:cNvSpPr>
            <a:spLocks noGrp="1"/>
          </p:cNvSpPr>
          <p:nvPr>
            <p:ph type="subTitle" idx="1"/>
          </p:nvPr>
        </p:nvSpPr>
        <p:spPr>
          <a:xfrm>
            <a:off x="1368982" y="3879004"/>
            <a:ext cx="6388577" cy="174935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9A06673-E81F-461E-B58D-5CF0E5718E6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212767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9A06673-E81F-461E-B58D-5CF0E5718E6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9776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651" y="274131"/>
            <a:ext cx="2048717" cy="584068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4745" y="274131"/>
            <a:ext cx="5998797" cy="58406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9A06673-E81F-461E-B58D-5CF0E5718E6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626400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 1"/>
          <p:cNvSpPr>
            <a:spLocks noGrp="1"/>
          </p:cNvSpPr>
          <p:nvPr>
            <p:ph/>
          </p:nvPr>
        </p:nvSpPr>
        <p:spPr>
          <a:xfrm>
            <a:off x="456327" y="53875"/>
            <a:ext cx="8213884" cy="606094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3845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9A06673-E81F-461E-B58D-5CF0E5718E6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403379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935" y="4398740"/>
            <a:ext cx="7757557" cy="1359553"/>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0935" y="2901331"/>
            <a:ext cx="7757557" cy="149740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06673-E81F-461E-B58D-5CF0E5718E64}"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349241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4744" y="1597238"/>
            <a:ext cx="4022965" cy="45175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817" y="1597238"/>
            <a:ext cx="4024550" cy="45175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9A06673-E81F-461E-B58D-5CF0E5718E64}"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351158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327" y="274130"/>
            <a:ext cx="8213884" cy="1140883"/>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6328" y="1532270"/>
            <a:ext cx="4032473" cy="6385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328" y="2170847"/>
            <a:ext cx="4032473"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36156" y="1532270"/>
            <a:ext cx="4034057" cy="6385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156" y="2170847"/>
            <a:ext cx="4034057"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9A06673-E81F-461E-B58D-5CF0E5718E64}"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226398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9A06673-E81F-461E-B58D-5CF0E5718E64}"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18934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06673-E81F-461E-B58D-5CF0E5718E64}"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141036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327" y="272544"/>
            <a:ext cx="3002568" cy="115989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68223" y="272546"/>
            <a:ext cx="5101988"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6327" y="1432444"/>
            <a:ext cx="3002568" cy="46823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06673-E81F-461E-B58D-5CF0E5718E64}"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130493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8866" y="4791710"/>
            <a:ext cx="5475923" cy="56568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88866" y="611640"/>
            <a:ext cx="5475923" cy="410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88866" y="5357398"/>
            <a:ext cx="5475923" cy="8033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06673-E81F-461E-B58D-5CF0E5718E64}"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5C5239-4641-47E8-BE2A-23D719F50B9B}" type="slidenum">
              <a:rPr lang="en-GB" smtClean="0"/>
              <a:t>‹#›</a:t>
            </a:fld>
            <a:endParaRPr lang="en-GB"/>
          </a:p>
        </p:txBody>
      </p:sp>
    </p:spTree>
    <p:extLst>
      <p:ext uri="{BB962C8B-B14F-4D97-AF65-F5344CB8AC3E}">
        <p14:creationId xmlns:p14="http://schemas.microsoft.com/office/powerpoint/2010/main" val="262877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6327" y="274130"/>
            <a:ext cx="8213884" cy="114088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6327" y="1597238"/>
            <a:ext cx="8213884" cy="45175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6327" y="6344580"/>
            <a:ext cx="2129526" cy="364449"/>
          </a:xfrm>
          <a:prstGeom prst="rect">
            <a:avLst/>
          </a:prstGeom>
        </p:spPr>
        <p:txBody>
          <a:bodyPr vert="horz" lIns="91440" tIns="45720" rIns="91440" bIns="45720" rtlCol="0" anchor="ctr"/>
          <a:lstStyle>
            <a:lvl1pPr algn="l">
              <a:defRPr sz="1200">
                <a:solidFill>
                  <a:schemeClr val="tx1">
                    <a:tint val="75000"/>
                  </a:schemeClr>
                </a:solidFill>
              </a:defRPr>
            </a:lvl1pPr>
          </a:lstStyle>
          <a:p>
            <a:fld id="{39A06673-E81F-461E-B58D-5CF0E5718E64}" type="datetimeFigureOut">
              <a:rPr lang="en-GB" smtClean="0"/>
              <a:t>29/11/2023</a:t>
            </a:fld>
            <a:endParaRPr lang="en-GB"/>
          </a:p>
        </p:txBody>
      </p:sp>
      <p:sp>
        <p:nvSpPr>
          <p:cNvPr id="5" name="Footer Placeholder 4"/>
          <p:cNvSpPr>
            <a:spLocks noGrp="1"/>
          </p:cNvSpPr>
          <p:nvPr>
            <p:ph type="ftr" sz="quarter" idx="3"/>
          </p:nvPr>
        </p:nvSpPr>
        <p:spPr>
          <a:xfrm>
            <a:off x="3118234" y="6344580"/>
            <a:ext cx="2890070" cy="36444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40685" y="6344580"/>
            <a:ext cx="2129526" cy="364449"/>
          </a:xfrm>
          <a:prstGeom prst="rect">
            <a:avLst/>
          </a:prstGeom>
        </p:spPr>
        <p:txBody>
          <a:bodyPr vert="horz" lIns="91440" tIns="45720" rIns="91440" bIns="45720" rtlCol="0" anchor="ctr"/>
          <a:lstStyle>
            <a:lvl1pPr algn="r">
              <a:defRPr sz="1200">
                <a:solidFill>
                  <a:schemeClr val="tx1">
                    <a:tint val="75000"/>
                  </a:schemeClr>
                </a:solidFill>
              </a:defRPr>
            </a:lvl1pPr>
          </a:lstStyle>
          <a:p>
            <a:fld id="{EB5C5239-4641-47E8-BE2A-23D719F50B9B}" type="slidenum">
              <a:rPr lang="en-GB" smtClean="0"/>
              <a:t>‹#›</a:t>
            </a:fld>
            <a:endParaRPr lang="en-GB"/>
          </a:p>
        </p:txBody>
      </p:sp>
    </p:spTree>
    <p:extLst>
      <p:ext uri="{BB962C8B-B14F-4D97-AF65-F5344CB8AC3E}">
        <p14:creationId xmlns:p14="http://schemas.microsoft.com/office/powerpoint/2010/main" val="289687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inteleducationresources.intel.co.uk/content/keystage4/biology/pc/modules/digestion/digestion_part_3/index.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46" y="1868470"/>
            <a:ext cx="9072858" cy="1872063"/>
          </a:xfrm>
          <a:prstGeom prst="rect">
            <a:avLst/>
          </a:prstGeom>
          <a:solidFill>
            <a:srgbClr val="FFE697"/>
          </a:solidFill>
          <a:ln w="57150">
            <a:solidFill>
              <a:srgbClr val="FFC000"/>
            </a:solidFill>
          </a:ln>
        </p:spPr>
        <p:txBody>
          <a:bodyPr vert="horz" wrap="square" rtlCol="0" anchor="t">
            <a:normAutofit fontScale="62500" lnSpcReduction="20000"/>
          </a:bodyPr>
          <a:lstStyle/>
          <a:p>
            <a:pPr marL="254000" indent="-254000">
              <a:lnSpc>
                <a:spcPct val="120000"/>
              </a:lnSpc>
            </a:pPr>
            <a:r>
              <a:rPr lang="en-GB" sz="2800" b="1" u="sng" dirty="0">
                <a:solidFill>
                  <a:srgbClr val="000000"/>
                </a:solidFill>
                <a:latin typeface="Arial"/>
              </a:rPr>
              <a:t>Lesson Objectives: </a:t>
            </a:r>
          </a:p>
          <a:p>
            <a:pPr marL="254000" indent="-254000">
              <a:lnSpc>
                <a:spcPct val="120000"/>
              </a:lnSpc>
              <a:buSzPct val="100000"/>
              <a:buAutoNum type="arabicPeriod"/>
            </a:pPr>
            <a:r>
              <a:rPr lang="en-GB" sz="2800" dirty="0">
                <a:solidFill>
                  <a:srgbClr val="000000"/>
                </a:solidFill>
                <a:latin typeface="Arial"/>
              </a:rPr>
              <a:t>To define what an enzyme and catalyst are</a:t>
            </a:r>
          </a:p>
          <a:p>
            <a:pPr marL="254000" indent="-254000">
              <a:lnSpc>
                <a:spcPct val="120000"/>
              </a:lnSpc>
              <a:buSzPct val="100000"/>
              <a:buAutoNum type="arabicPeriod"/>
            </a:pPr>
            <a:r>
              <a:rPr lang="en-GB" sz="2800" dirty="0">
                <a:solidFill>
                  <a:srgbClr val="000000"/>
                </a:solidFill>
                <a:latin typeface="Arial"/>
              </a:rPr>
              <a:t>To explain why enzymes are specific and are denatured by high temperatures and extremes of pH.</a:t>
            </a:r>
          </a:p>
          <a:p>
            <a:pPr marL="254000" indent="-254000">
              <a:lnSpc>
                <a:spcPct val="120000"/>
              </a:lnSpc>
              <a:buSzPct val="100000"/>
              <a:buAutoNum type="arabicPeriod"/>
            </a:pPr>
            <a:r>
              <a:rPr lang="en-GB" sz="2800" dirty="0">
                <a:solidFill>
                  <a:srgbClr val="000000"/>
                </a:solidFill>
                <a:latin typeface="Arial"/>
              </a:rPr>
              <a:t>Use the model of the lock and key mechanism to explain the function of enzymes</a:t>
            </a:r>
          </a:p>
        </p:txBody>
      </p:sp>
      <p:sp>
        <p:nvSpPr>
          <p:cNvPr id="4" name="TextBox 3"/>
          <p:cNvSpPr txBox="1"/>
          <p:nvPr/>
        </p:nvSpPr>
        <p:spPr>
          <a:xfrm>
            <a:off x="28746" y="3805209"/>
            <a:ext cx="9072858" cy="2037353"/>
          </a:xfrm>
          <a:prstGeom prst="rect">
            <a:avLst/>
          </a:prstGeom>
          <a:solidFill>
            <a:srgbClr val="D7E4BD"/>
          </a:solidFill>
          <a:ln w="57150">
            <a:solidFill>
              <a:srgbClr val="92D050"/>
            </a:solidFill>
          </a:ln>
        </p:spPr>
        <p:txBody>
          <a:bodyPr vert="horz" wrap="square" rtlCol="0" anchor="t">
            <a:normAutofit/>
          </a:bodyPr>
          <a:lstStyle/>
          <a:p>
            <a:pPr marL="254000" indent="-254000"/>
            <a:r>
              <a:rPr lang="en-GB" sz="2800" b="1" u="sng" dirty="0">
                <a:solidFill>
                  <a:srgbClr val="000000"/>
                </a:solidFill>
                <a:latin typeface="Arial"/>
              </a:rPr>
              <a:t>Starter: </a:t>
            </a:r>
          </a:p>
          <a:p>
            <a:pPr marL="254000" indent="-254000">
              <a:buSzPct val="100000"/>
              <a:buChar char="•"/>
            </a:pPr>
            <a:r>
              <a:rPr lang="en-GB" sz="2800" dirty="0">
                <a:solidFill>
                  <a:srgbClr val="000000"/>
                </a:solidFill>
                <a:latin typeface="Arial"/>
              </a:rPr>
              <a:t> What is common about these enzymes?</a:t>
            </a:r>
          </a:p>
          <a:p>
            <a:pPr>
              <a:buSzPct val="100000"/>
            </a:pPr>
            <a:r>
              <a:rPr lang="en-GB" sz="2800" dirty="0">
                <a:solidFill>
                  <a:srgbClr val="000000"/>
                </a:solidFill>
                <a:latin typeface="Arial"/>
              </a:rPr>
              <a:t>   Protease     Lipase    Carbohydrase    Catalase   </a:t>
            </a:r>
          </a:p>
        </p:txBody>
      </p:sp>
      <p:sp>
        <p:nvSpPr>
          <p:cNvPr id="6" name="TextBox 5"/>
          <p:cNvSpPr txBox="1"/>
          <p:nvPr/>
        </p:nvSpPr>
        <p:spPr>
          <a:xfrm>
            <a:off x="28746" y="5875133"/>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a:solidFill>
                  <a:srgbClr val="000000"/>
                </a:solidFill>
                <a:latin typeface="Arial"/>
              </a:rPr>
              <a:t>Review: </a:t>
            </a:r>
          </a:p>
          <a:p>
            <a:r>
              <a:rPr lang="en-GB" sz="2800">
                <a:solidFill>
                  <a:srgbClr val="000000"/>
                </a:solidFill>
                <a:latin typeface="Arial"/>
              </a:rPr>
              <a:t> </a:t>
            </a:r>
          </a:p>
        </p:txBody>
      </p:sp>
      <p:sp>
        <p:nvSpPr>
          <p:cNvPr id="13" name="TextBox 12">
            <a:extLst>
              <a:ext uri="{FF2B5EF4-FFF2-40B4-BE49-F238E27FC236}">
                <a16:creationId xmlns:a16="http://schemas.microsoft.com/office/drawing/2014/main" id="{C81437BB-2796-4648-99F3-510F3080BDC6}"/>
              </a:ext>
            </a:extLst>
          </p:cNvPr>
          <p:cNvSpPr txBox="1"/>
          <p:nvPr/>
        </p:nvSpPr>
        <p:spPr>
          <a:xfrm>
            <a:off x="2139846" y="562278"/>
            <a:ext cx="6986692" cy="1241516"/>
          </a:xfrm>
          <a:prstGeom prst="rect">
            <a:avLst/>
          </a:prstGeom>
          <a:solidFill>
            <a:srgbClr val="66FF66"/>
          </a:solidFill>
          <a:ln w="9525">
            <a:solidFill>
              <a:srgbClr val="000000"/>
            </a:solidFill>
          </a:ln>
        </p:spPr>
        <p:txBody>
          <a:bodyPr vert="horz" wrap="square" rtlCol="0" anchor="ctr">
            <a:normAutofit/>
          </a:bodyPr>
          <a:lstStyle/>
          <a:p>
            <a:pPr algn="ctr"/>
            <a:r>
              <a:rPr lang="en-GB" sz="3600" b="1" u="sng" dirty="0">
                <a:latin typeface="Comic Sans MS" panose="030F0702030302020204" pitchFamily="66" charset="0"/>
              </a:rPr>
              <a:t>Enzymes</a:t>
            </a:r>
          </a:p>
        </p:txBody>
      </p:sp>
      <p:pic>
        <p:nvPicPr>
          <p:cNvPr id="14" name="Picture 13">
            <a:extLst>
              <a:ext uri="{FF2B5EF4-FFF2-40B4-BE49-F238E27FC236}">
                <a16:creationId xmlns:a16="http://schemas.microsoft.com/office/drawing/2014/main" id="{A4F12455-BB1D-8748-8EB0-EBC0609CEBE9}"/>
              </a:ext>
            </a:extLst>
          </p:cNvPr>
          <p:cNvPicPr>
            <a:picLocks noChangeAspect="1"/>
          </p:cNvPicPr>
          <p:nvPr/>
        </p:nvPicPr>
        <p:blipFill>
          <a:blip r:embed="rId2"/>
          <a:stretch>
            <a:fillRect/>
          </a:stretch>
        </p:blipFill>
        <p:spPr>
          <a:xfrm>
            <a:off x="0" y="51194"/>
            <a:ext cx="2139846" cy="1752600"/>
          </a:xfrm>
          <a:prstGeom prst="rect">
            <a:avLst/>
          </a:prstGeom>
        </p:spPr>
      </p:pic>
    </p:spTree>
    <p:extLst>
      <p:ext uri="{BB962C8B-B14F-4D97-AF65-F5344CB8AC3E}">
        <p14:creationId xmlns:p14="http://schemas.microsoft.com/office/powerpoint/2010/main" val="334619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437284"/>
          </a:xfrm>
          <a:prstGeom prst="rect">
            <a:avLst/>
          </a:prstGeom>
          <a:solidFill>
            <a:srgbClr val="FFE697"/>
          </a:solidFill>
          <a:ln w="57150">
            <a:solidFill>
              <a:srgbClr val="FFC000"/>
            </a:solidFill>
          </a:ln>
        </p:spPr>
        <p:txBody>
          <a:bodyPr vert="horz" wrap="square" rtlCol="0" anchor="t">
            <a:normAutofit/>
          </a:bodyPr>
          <a:lstStyle/>
          <a:p>
            <a:pPr marL="381000" indent="-381000"/>
            <a:r>
              <a:rPr lang="en-GB" sz="2800" b="1" u="sng" dirty="0">
                <a:solidFill>
                  <a:srgbClr val="000000"/>
                </a:solidFill>
                <a:latin typeface="Arial"/>
              </a:rPr>
              <a:t>Achieving Objective: </a:t>
            </a:r>
          </a:p>
          <a:p>
            <a:pPr marL="381000" indent="-381000"/>
            <a:r>
              <a:rPr lang="en-GB" sz="2800" dirty="0">
                <a:solidFill>
                  <a:srgbClr val="000000"/>
                </a:solidFill>
                <a:latin typeface="Arial"/>
              </a:rPr>
              <a:t>3.  Use the model of the lock and key mechanism to explain the function of enzymes</a:t>
            </a:r>
          </a:p>
          <a:p>
            <a:pPr marL="381000" indent="-381000"/>
            <a:endParaRPr lang="en-GB" sz="2800" b="1" u="sng" dirty="0">
              <a:solidFill>
                <a:srgbClr val="000000"/>
              </a:solidFill>
              <a:latin typeface="Arial"/>
            </a:endParaRPr>
          </a:p>
        </p:txBody>
      </p:sp>
      <p:sp>
        <p:nvSpPr>
          <p:cNvPr id="3" name="TextBox 2"/>
          <p:cNvSpPr txBox="1"/>
          <p:nvPr/>
        </p:nvSpPr>
        <p:spPr>
          <a:xfrm>
            <a:off x="28746" y="1519928"/>
            <a:ext cx="9072857" cy="4247175"/>
          </a:xfrm>
          <a:prstGeom prst="rect">
            <a:avLst/>
          </a:prstGeom>
          <a:solidFill>
            <a:srgbClr val="D7E4BD"/>
          </a:solidFill>
          <a:ln w="57150">
            <a:solidFill>
              <a:srgbClr val="92D050"/>
            </a:solidFill>
          </a:ln>
        </p:spPr>
        <p:txBody>
          <a:bodyPr vert="horz" wrap="square" rtlCol="0" anchor="t">
            <a:normAutofit/>
          </a:bodyPr>
          <a:lstStyle/>
          <a:p>
            <a:pPr marL="254000" indent="-254000"/>
            <a:endParaRPr lang="en-GB" sz="2400" dirty="0">
              <a:solidFill>
                <a:srgbClr val="000000"/>
              </a:solidFill>
              <a:latin typeface="Arial"/>
            </a:endParaRP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54627" y="5821002"/>
            <a:ext cx="2400265" cy="970167"/>
          </a:xfrm>
          <a:prstGeom prst="rect">
            <a:avLst/>
          </a:prstGeom>
        </p:spPr>
      </p:pic>
      <p:sp>
        <p:nvSpPr>
          <p:cNvPr id="5" name="TextBox 4"/>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a:solidFill>
                  <a:srgbClr val="000000"/>
                </a:solidFill>
                <a:latin typeface="Arial"/>
              </a:rPr>
              <a:t>Review:</a:t>
            </a:r>
            <a:r>
              <a:rPr lang="en-GB" sz="2800">
                <a:solidFill>
                  <a:srgbClr val="000000"/>
                </a:solidFill>
                <a:latin typeface="Arial"/>
              </a:rPr>
              <a:t>  </a:t>
            </a:r>
          </a:p>
        </p:txBody>
      </p:sp>
      <p:sp>
        <p:nvSpPr>
          <p:cNvPr id="7" name="Rectangle 2"/>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4"/>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6"/>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5" name="TextBox 14"/>
          <p:cNvSpPr txBox="1"/>
          <p:nvPr/>
        </p:nvSpPr>
        <p:spPr>
          <a:xfrm>
            <a:off x="2042989" y="1838474"/>
            <a:ext cx="4104456" cy="369332"/>
          </a:xfrm>
          <a:prstGeom prst="rect">
            <a:avLst/>
          </a:prstGeom>
          <a:noFill/>
        </p:spPr>
        <p:txBody>
          <a:bodyPr wrap="square" rtlCol="0">
            <a:spAutoFit/>
          </a:bodyPr>
          <a:lstStyle/>
          <a:p>
            <a:r>
              <a:rPr lang="en-GB" dirty="0"/>
              <a:t>Substrate</a:t>
            </a:r>
          </a:p>
        </p:txBody>
      </p:sp>
      <p:sp>
        <p:nvSpPr>
          <p:cNvPr id="16" name="TextBox 15"/>
          <p:cNvSpPr txBox="1"/>
          <p:nvPr/>
        </p:nvSpPr>
        <p:spPr>
          <a:xfrm>
            <a:off x="2331021" y="5006826"/>
            <a:ext cx="2232248" cy="369332"/>
          </a:xfrm>
          <a:prstGeom prst="rect">
            <a:avLst/>
          </a:prstGeom>
          <a:noFill/>
        </p:spPr>
        <p:txBody>
          <a:bodyPr wrap="square" rtlCol="0">
            <a:spAutoFit/>
          </a:bodyPr>
          <a:lstStyle/>
          <a:p>
            <a:r>
              <a:rPr lang="en-GB" dirty="0"/>
              <a:t>Enzyme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96" y="2587880"/>
            <a:ext cx="1731826" cy="2256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Connector 21"/>
          <p:cNvCxnSpPr/>
          <p:nvPr/>
        </p:nvCxnSpPr>
        <p:spPr>
          <a:xfrm>
            <a:off x="1682949" y="4405653"/>
            <a:ext cx="759720" cy="6480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826965" y="2207806"/>
            <a:ext cx="504056" cy="648072"/>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839345302"/>
              </p:ext>
            </p:extLst>
          </p:nvPr>
        </p:nvGraphicFramePr>
        <p:xfrm>
          <a:off x="3267125" y="1854709"/>
          <a:ext cx="5544616" cy="2651760"/>
        </p:xfrm>
        <a:graphic>
          <a:graphicData uri="http://schemas.openxmlformats.org/drawingml/2006/table">
            <a:tbl>
              <a:tblPr firstRow="1" bandRow="1">
                <a:tableStyleId>{5C22544A-7EE6-4342-B048-85BDC9FD1C3A}</a:tableStyleId>
              </a:tblPr>
              <a:tblGrid>
                <a:gridCol w="5544616">
                  <a:extLst>
                    <a:ext uri="{9D8B030D-6E8A-4147-A177-3AD203B41FA5}">
                      <a16:colId xmlns:a16="http://schemas.microsoft.com/office/drawing/2014/main" val="20000"/>
                    </a:ext>
                  </a:extLst>
                </a:gridCol>
              </a:tblGrid>
              <a:tr h="370840">
                <a:tc>
                  <a:txBody>
                    <a:bodyPr/>
                    <a:lstStyle/>
                    <a:p>
                      <a:r>
                        <a:rPr lang="en-GB" sz="2400" b="1" kern="1200" dirty="0">
                          <a:solidFill>
                            <a:schemeClr val="tx1"/>
                          </a:solidFill>
                          <a:effectLst/>
                          <a:latin typeface="+mn-lt"/>
                          <a:ea typeface="+mn-ea"/>
                          <a:cs typeface="+mn-cs"/>
                        </a:rPr>
                        <a:t>Enzymes are known as </a:t>
                      </a:r>
                      <a:r>
                        <a:rPr lang="en-GB" sz="2400" b="1" kern="1200" dirty="0">
                          <a:solidFill>
                            <a:srgbClr val="FF0000"/>
                          </a:solidFill>
                          <a:effectLst/>
                          <a:latin typeface="+mn-lt"/>
                          <a:ea typeface="+mn-ea"/>
                          <a:cs typeface="+mn-cs"/>
                        </a:rPr>
                        <a:t>Biological </a:t>
                      </a:r>
                      <a:r>
                        <a:rPr lang="en-GB" sz="2400" b="1" kern="1200" dirty="0">
                          <a:solidFill>
                            <a:schemeClr val="tx1"/>
                          </a:solidFill>
                          <a:effectLst/>
                          <a:latin typeface="+mn-lt"/>
                          <a:ea typeface="+mn-ea"/>
                          <a:cs typeface="+mn-cs"/>
                        </a:rPr>
                        <a:t>catalysts.  The enzyme has an  </a:t>
                      </a:r>
                      <a:r>
                        <a:rPr lang="en-GB" sz="2400" b="1" kern="1200" dirty="0">
                          <a:solidFill>
                            <a:srgbClr val="FF0000"/>
                          </a:solidFill>
                          <a:effectLst/>
                          <a:latin typeface="+mn-lt"/>
                          <a:ea typeface="+mn-ea"/>
                          <a:cs typeface="+mn-cs"/>
                        </a:rPr>
                        <a:t>active</a:t>
                      </a:r>
                      <a:r>
                        <a:rPr lang="en-GB" sz="2400" b="1" kern="1200" baseline="0" dirty="0">
                          <a:solidFill>
                            <a:srgbClr val="FF0000"/>
                          </a:solidFill>
                          <a:effectLst/>
                          <a:latin typeface="+mn-lt"/>
                          <a:ea typeface="+mn-ea"/>
                          <a:cs typeface="+mn-cs"/>
                        </a:rPr>
                        <a:t> site </a:t>
                      </a:r>
                      <a:r>
                        <a:rPr lang="en-GB" sz="2400" b="1" kern="1200" dirty="0">
                          <a:solidFill>
                            <a:schemeClr val="tx1"/>
                          </a:solidFill>
                          <a:effectLst/>
                          <a:latin typeface="+mn-lt"/>
                          <a:ea typeface="+mn-ea"/>
                          <a:cs typeface="+mn-cs"/>
                        </a:rPr>
                        <a:t>which the substrate molecule is able to fit into.  The substrate molecule is said to have a  </a:t>
                      </a:r>
                      <a:r>
                        <a:rPr lang="en-GB" sz="2400" b="1" kern="1200" dirty="0">
                          <a:solidFill>
                            <a:srgbClr val="FF0000"/>
                          </a:solidFill>
                          <a:effectLst/>
                          <a:latin typeface="+mn-lt"/>
                          <a:ea typeface="+mn-ea"/>
                          <a:cs typeface="+mn-cs"/>
                        </a:rPr>
                        <a:t>complementory</a:t>
                      </a:r>
                      <a:r>
                        <a:rPr lang="en-GB" sz="2400" b="1" kern="1200" baseline="0" dirty="0">
                          <a:solidFill>
                            <a:schemeClr val="tx1"/>
                          </a:solidFill>
                          <a:effectLst/>
                          <a:latin typeface="+mn-lt"/>
                          <a:ea typeface="+mn-ea"/>
                          <a:cs typeface="+mn-cs"/>
                        </a:rPr>
                        <a:t> </a:t>
                      </a:r>
                      <a:r>
                        <a:rPr lang="en-GB" sz="2400" b="1" kern="1200" dirty="0">
                          <a:solidFill>
                            <a:schemeClr val="tx1"/>
                          </a:solidFill>
                          <a:effectLst/>
                          <a:latin typeface="+mn-lt"/>
                          <a:ea typeface="+mn-ea"/>
                          <a:cs typeface="+mn-cs"/>
                        </a:rPr>
                        <a:t>shape.  Enzymes are  </a:t>
                      </a:r>
                      <a:r>
                        <a:rPr lang="en-GB" sz="2400" b="1" kern="1200" dirty="0">
                          <a:solidFill>
                            <a:srgbClr val="FF0000"/>
                          </a:solidFill>
                          <a:effectLst/>
                          <a:latin typeface="+mn-lt"/>
                          <a:ea typeface="+mn-ea"/>
                          <a:cs typeface="+mn-cs"/>
                        </a:rPr>
                        <a:t>specific</a:t>
                      </a:r>
                      <a:r>
                        <a:rPr lang="en-GB" sz="2400" b="1" kern="1200" baseline="0" dirty="0">
                          <a:solidFill>
                            <a:srgbClr val="FF0000"/>
                          </a:solidFill>
                          <a:effectLst/>
                          <a:latin typeface="+mn-lt"/>
                          <a:ea typeface="+mn-ea"/>
                          <a:cs typeface="+mn-cs"/>
                        </a:rPr>
                        <a:t> </a:t>
                      </a:r>
                      <a:r>
                        <a:rPr lang="en-GB" sz="2400" b="1" kern="1200" dirty="0">
                          <a:solidFill>
                            <a:schemeClr val="tx1"/>
                          </a:solidFill>
                          <a:effectLst/>
                          <a:latin typeface="+mn-lt"/>
                          <a:ea typeface="+mn-ea"/>
                          <a:cs typeface="+mn-cs"/>
                        </a:rPr>
                        <a:t>to just one </a:t>
                      </a:r>
                      <a:r>
                        <a:rPr lang="en-GB" sz="2400" b="1" kern="1200" dirty="0">
                          <a:solidFill>
                            <a:srgbClr val="FF0000"/>
                          </a:solidFill>
                          <a:effectLst/>
                          <a:latin typeface="+mn-lt"/>
                          <a:ea typeface="+mn-ea"/>
                          <a:cs typeface="+mn-cs"/>
                        </a:rPr>
                        <a:t>substrate</a:t>
                      </a:r>
                      <a:r>
                        <a:rPr lang="en-GB" sz="2400" b="1" kern="1200" dirty="0">
                          <a:solidFill>
                            <a:schemeClr val="tx1"/>
                          </a:solidFill>
                          <a:effectLst/>
                          <a:latin typeface="+mn-lt"/>
                          <a:ea typeface="+mn-ea"/>
                          <a:cs typeface="+mn-cs"/>
                        </a:rPr>
                        <a:t> for this reason.</a:t>
                      </a:r>
                      <a:endParaRPr lang="en-GB" sz="2400" dirty="0">
                        <a:solidFill>
                          <a:schemeClr val="tx1"/>
                        </a:solidFill>
                      </a:endParaRPr>
                    </a:p>
                  </a:txBody>
                  <a:tcPr>
                    <a:solidFill>
                      <a:srgbClr val="92D050"/>
                    </a:solidFill>
                  </a:tcPr>
                </a:tc>
                <a:extLst>
                  <a:ext uri="{0D108BD9-81ED-4DB2-BD59-A6C34878D82A}">
                    <a16:rowId xmlns:a16="http://schemas.microsoft.com/office/drawing/2014/main" val="10000"/>
                  </a:ext>
                </a:extLst>
              </a:tr>
            </a:tbl>
          </a:graphicData>
        </a:graphic>
      </p:graphicFrame>
      <p:sp>
        <p:nvSpPr>
          <p:cNvPr id="17" name="TextBox 16">
            <a:extLst>
              <a:ext uri="{FF2B5EF4-FFF2-40B4-BE49-F238E27FC236}">
                <a16:creationId xmlns:a16="http://schemas.microsoft.com/office/drawing/2014/main" id="{4CBECF8E-2850-704C-8EB3-AE9D687FB830}"/>
              </a:ext>
            </a:extLst>
          </p:cNvPr>
          <p:cNvSpPr txBox="1"/>
          <p:nvPr/>
        </p:nvSpPr>
        <p:spPr>
          <a:xfrm>
            <a:off x="1265158" y="3593088"/>
            <a:ext cx="87585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Active Site</a:t>
            </a:r>
          </a:p>
        </p:txBody>
      </p:sp>
    </p:spTree>
    <p:extLst>
      <p:ext uri="{BB962C8B-B14F-4D97-AF65-F5344CB8AC3E}">
        <p14:creationId xmlns:p14="http://schemas.microsoft.com/office/powerpoint/2010/main" val="377762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437284"/>
          </a:xfrm>
          <a:prstGeom prst="rect">
            <a:avLst/>
          </a:prstGeom>
          <a:solidFill>
            <a:srgbClr val="FFE697"/>
          </a:solidFill>
          <a:ln w="57150">
            <a:solidFill>
              <a:srgbClr val="FFC000"/>
            </a:solidFill>
          </a:ln>
        </p:spPr>
        <p:txBody>
          <a:bodyPr vert="horz" wrap="square" rtlCol="0" anchor="t">
            <a:normAutofit/>
          </a:bodyPr>
          <a:lstStyle/>
          <a:p>
            <a:pPr marL="381000" indent="-381000"/>
            <a:r>
              <a:rPr lang="en-GB" sz="2800" b="1" u="sng" dirty="0">
                <a:solidFill>
                  <a:srgbClr val="000000"/>
                </a:solidFill>
                <a:latin typeface="Arial"/>
              </a:rPr>
              <a:t>Achieving Objective: </a:t>
            </a:r>
          </a:p>
          <a:p>
            <a:pPr marL="381000" indent="-381000"/>
            <a:r>
              <a:rPr lang="en-GB" sz="2800" dirty="0">
                <a:solidFill>
                  <a:srgbClr val="000000"/>
                </a:solidFill>
                <a:latin typeface="Arial"/>
              </a:rPr>
              <a:t>3.  Use the model of the lock and key mechanism to explain the function of enzymes</a:t>
            </a:r>
          </a:p>
          <a:p>
            <a:pPr marL="381000" indent="-381000"/>
            <a:endParaRPr lang="en-GB" sz="2800" b="1" u="sng" dirty="0">
              <a:solidFill>
                <a:srgbClr val="000000"/>
              </a:solidFill>
              <a:latin typeface="Arial"/>
            </a:endParaRPr>
          </a:p>
        </p:txBody>
      </p:sp>
      <p:sp>
        <p:nvSpPr>
          <p:cNvPr id="3" name="TextBox 2"/>
          <p:cNvSpPr txBox="1"/>
          <p:nvPr/>
        </p:nvSpPr>
        <p:spPr>
          <a:xfrm>
            <a:off x="28746" y="1519928"/>
            <a:ext cx="9072858" cy="4247175"/>
          </a:xfrm>
          <a:prstGeom prst="rect">
            <a:avLst/>
          </a:prstGeom>
          <a:solidFill>
            <a:srgbClr val="D7E4BD"/>
          </a:solidFill>
          <a:ln w="57150">
            <a:solidFill>
              <a:srgbClr val="92D050"/>
            </a:solidFill>
          </a:ln>
        </p:spPr>
        <p:txBody>
          <a:bodyPr vert="horz" wrap="square" rtlCol="0" anchor="t">
            <a:normAutofit/>
          </a:bodyPr>
          <a:lstStyle/>
          <a:p>
            <a:pPr marL="254000" indent="-254000"/>
            <a:endParaRPr lang="en-GB" sz="2400" dirty="0">
              <a:solidFill>
                <a:srgbClr val="000000"/>
              </a:solidFill>
              <a:latin typeface="Arial"/>
            </a:endParaRP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54627" y="5821002"/>
            <a:ext cx="2400265" cy="970167"/>
          </a:xfrm>
          <a:prstGeom prst="rect">
            <a:avLst/>
          </a:prstGeom>
        </p:spPr>
      </p:pic>
      <p:sp>
        <p:nvSpPr>
          <p:cNvPr id="5" name="TextBox 4"/>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a:solidFill>
                  <a:srgbClr val="000000"/>
                </a:solidFill>
                <a:latin typeface="Arial"/>
              </a:rPr>
              <a:t>Review:</a:t>
            </a:r>
            <a:r>
              <a:rPr lang="en-GB" sz="2800">
                <a:solidFill>
                  <a:srgbClr val="000000"/>
                </a:solidFill>
                <a:latin typeface="Arial"/>
              </a:rPr>
              <a:t>  </a:t>
            </a:r>
          </a:p>
        </p:txBody>
      </p:sp>
      <p:sp>
        <p:nvSpPr>
          <p:cNvPr id="7" name="Rectangle 2"/>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4"/>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6"/>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7" name="TextBox 16"/>
          <p:cNvSpPr txBox="1"/>
          <p:nvPr/>
        </p:nvSpPr>
        <p:spPr>
          <a:xfrm>
            <a:off x="314797" y="2373337"/>
            <a:ext cx="2844316" cy="369332"/>
          </a:xfrm>
          <a:prstGeom prst="rect">
            <a:avLst/>
          </a:prstGeom>
          <a:noFill/>
        </p:spPr>
        <p:txBody>
          <a:bodyPr wrap="square" rtlCol="0">
            <a:spAutoFit/>
          </a:bodyPr>
          <a:lstStyle/>
          <a:p>
            <a:r>
              <a:rPr lang="en-GB" dirty="0"/>
              <a:t>Substrate-enzyme complex</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13" y="3116956"/>
            <a:ext cx="1965015" cy="173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Connector 23"/>
          <p:cNvCxnSpPr/>
          <p:nvPr/>
        </p:nvCxnSpPr>
        <p:spPr>
          <a:xfrm>
            <a:off x="1250901" y="2742669"/>
            <a:ext cx="0" cy="494764"/>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466008863"/>
              </p:ext>
            </p:extLst>
          </p:nvPr>
        </p:nvGraphicFramePr>
        <p:xfrm>
          <a:off x="3267125" y="1854709"/>
          <a:ext cx="5544616" cy="3760915"/>
        </p:xfrm>
        <a:graphic>
          <a:graphicData uri="http://schemas.openxmlformats.org/drawingml/2006/table">
            <a:tbl>
              <a:tblPr firstRow="1" bandRow="1">
                <a:tableStyleId>{5C22544A-7EE6-4342-B048-85BDC9FD1C3A}</a:tableStyleId>
              </a:tblPr>
              <a:tblGrid>
                <a:gridCol w="5544616">
                  <a:extLst>
                    <a:ext uri="{9D8B030D-6E8A-4147-A177-3AD203B41FA5}">
                      <a16:colId xmlns:a16="http://schemas.microsoft.com/office/drawing/2014/main" val="20000"/>
                    </a:ext>
                  </a:extLst>
                </a:gridCol>
              </a:tblGrid>
              <a:tr h="370840">
                <a:tc>
                  <a:txBody>
                    <a:bodyPr/>
                    <a:lstStyle/>
                    <a:p>
                      <a:pPr algn="l">
                        <a:lnSpc>
                          <a:spcPct val="115000"/>
                        </a:lnSpc>
                        <a:spcAft>
                          <a:spcPts val="1000"/>
                        </a:spcAft>
                      </a:pPr>
                      <a:r>
                        <a:rPr lang="en-GB" sz="2400" dirty="0">
                          <a:solidFill>
                            <a:schemeClr val="tx1"/>
                          </a:solidFill>
                          <a:effectLst/>
                          <a:latin typeface="Calibri"/>
                          <a:ea typeface="Calibri"/>
                          <a:cs typeface="Times New Roman"/>
                        </a:rPr>
                        <a:t>When the substrate and enzyme molecules temporarily combine, it is known as an enzyme-substrate c</a:t>
                      </a:r>
                      <a:r>
                        <a:rPr lang="en-GB" sz="2400" dirty="0">
                          <a:solidFill>
                            <a:srgbClr val="FF0000"/>
                          </a:solidFill>
                          <a:effectLst/>
                          <a:latin typeface="Calibri"/>
                          <a:ea typeface="Calibri"/>
                          <a:cs typeface="Times New Roman"/>
                        </a:rPr>
                        <a:t>omplex</a:t>
                      </a:r>
                      <a:r>
                        <a:rPr lang="en-GB" sz="2400" dirty="0">
                          <a:solidFill>
                            <a:schemeClr val="tx1"/>
                          </a:solidFill>
                          <a:effectLst/>
                          <a:latin typeface="Calibri"/>
                          <a:ea typeface="Calibri"/>
                          <a:cs typeface="Times New Roman"/>
                        </a:rPr>
                        <a:t>.  As the enzyme holds onto the substrate molecule, in a certain way, it puts tension onto the substrate molecule.  This lowers the </a:t>
                      </a:r>
                      <a:r>
                        <a:rPr lang="en-GB" sz="2400" dirty="0">
                          <a:solidFill>
                            <a:srgbClr val="FF0000"/>
                          </a:solidFill>
                          <a:effectLst/>
                          <a:latin typeface="Calibri"/>
                          <a:ea typeface="Calibri"/>
                          <a:cs typeface="Times New Roman"/>
                        </a:rPr>
                        <a:t>activation</a:t>
                      </a:r>
                      <a:r>
                        <a:rPr lang="en-GB" sz="2400" baseline="0" dirty="0">
                          <a:solidFill>
                            <a:srgbClr val="FF0000"/>
                          </a:solidFill>
                          <a:effectLst/>
                          <a:latin typeface="Calibri"/>
                          <a:ea typeface="Calibri"/>
                          <a:cs typeface="Times New Roman"/>
                        </a:rPr>
                        <a:t> </a:t>
                      </a:r>
                      <a:r>
                        <a:rPr lang="en-GB" sz="2400" dirty="0">
                          <a:solidFill>
                            <a:schemeClr val="tx1"/>
                          </a:solidFill>
                          <a:effectLst/>
                          <a:latin typeface="Calibri"/>
                          <a:ea typeface="Calibri"/>
                          <a:cs typeface="Times New Roman"/>
                        </a:rPr>
                        <a:t>energy needed for the reaction to take place.  This is why reactions can occur at a faster rate. </a:t>
                      </a:r>
                      <a:endParaRPr lang="en-GB" sz="1600" dirty="0">
                        <a:solidFill>
                          <a:schemeClr val="tx1"/>
                        </a:solidFill>
                        <a:effectLst/>
                        <a:latin typeface="Calibri"/>
                        <a:ea typeface="Calibri"/>
                        <a:cs typeface="Times New Roman"/>
                      </a:endParaRPr>
                    </a:p>
                  </a:txBody>
                  <a:tcPr marL="114300" marR="114300" marT="0" marB="0">
                    <a:solidFill>
                      <a:srgbClr val="92D05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911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437284"/>
          </a:xfrm>
          <a:prstGeom prst="rect">
            <a:avLst/>
          </a:prstGeom>
          <a:solidFill>
            <a:srgbClr val="FFE697"/>
          </a:solidFill>
          <a:ln w="57150">
            <a:solidFill>
              <a:srgbClr val="FFC000"/>
            </a:solidFill>
          </a:ln>
        </p:spPr>
        <p:txBody>
          <a:bodyPr vert="horz" wrap="square" rtlCol="0" anchor="t">
            <a:normAutofit/>
          </a:bodyPr>
          <a:lstStyle/>
          <a:p>
            <a:pPr marL="381000" indent="-381000"/>
            <a:r>
              <a:rPr lang="en-GB" sz="2800" b="1" u="sng" dirty="0">
                <a:solidFill>
                  <a:srgbClr val="000000"/>
                </a:solidFill>
                <a:latin typeface="Arial"/>
              </a:rPr>
              <a:t>Achieving Objective: </a:t>
            </a:r>
          </a:p>
          <a:p>
            <a:pPr marL="381000" indent="-381000"/>
            <a:r>
              <a:rPr lang="en-GB" sz="2800" dirty="0">
                <a:solidFill>
                  <a:srgbClr val="000000"/>
                </a:solidFill>
                <a:latin typeface="Arial"/>
              </a:rPr>
              <a:t>3.  Use the model of the lock and key mechanism to explain the function of enzymes</a:t>
            </a:r>
          </a:p>
          <a:p>
            <a:pPr marL="381000" indent="-381000"/>
            <a:endParaRPr lang="en-GB" sz="2800" b="1" u="sng" dirty="0">
              <a:solidFill>
                <a:srgbClr val="000000"/>
              </a:solidFill>
              <a:latin typeface="Arial"/>
            </a:endParaRP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54627" y="5821002"/>
            <a:ext cx="2400265" cy="970167"/>
          </a:xfrm>
          <a:prstGeom prst="rect">
            <a:avLst/>
          </a:prstGeom>
        </p:spPr>
      </p:pic>
      <p:sp>
        <p:nvSpPr>
          <p:cNvPr id="5" name="TextBox 4"/>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a:solidFill>
                  <a:srgbClr val="000000"/>
                </a:solidFill>
                <a:latin typeface="Arial"/>
              </a:rPr>
              <a:t>Review:</a:t>
            </a:r>
            <a:r>
              <a:rPr lang="en-GB" sz="2800">
                <a:solidFill>
                  <a:srgbClr val="000000"/>
                </a:solidFill>
                <a:latin typeface="Arial"/>
              </a:rPr>
              <a:t>  </a:t>
            </a:r>
          </a:p>
        </p:txBody>
      </p:sp>
      <p:sp>
        <p:nvSpPr>
          <p:cNvPr id="7" name="Rectangle 2"/>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4"/>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6"/>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5" name="TextBox 24"/>
          <p:cNvSpPr txBox="1"/>
          <p:nvPr/>
        </p:nvSpPr>
        <p:spPr>
          <a:xfrm>
            <a:off x="18192" y="1523521"/>
            <a:ext cx="9072858" cy="4247175"/>
          </a:xfrm>
          <a:prstGeom prst="rect">
            <a:avLst/>
          </a:prstGeom>
          <a:solidFill>
            <a:srgbClr val="D7E4BD"/>
          </a:solidFill>
          <a:ln w="57150">
            <a:solidFill>
              <a:srgbClr val="92D050"/>
            </a:solidFill>
          </a:ln>
        </p:spPr>
        <p:txBody>
          <a:bodyPr vert="horz" wrap="square" rtlCol="0" anchor="t">
            <a:normAutofit/>
          </a:bodyPr>
          <a:lstStyle/>
          <a:p>
            <a:pPr marL="254000" indent="-254000"/>
            <a:endParaRPr lang="en-GB" sz="2400" dirty="0">
              <a:solidFill>
                <a:srgbClr val="000000"/>
              </a:solidFill>
              <a:latin typeface="Arial"/>
            </a:endParaRPr>
          </a:p>
        </p:txBody>
      </p:sp>
      <p:grpSp>
        <p:nvGrpSpPr>
          <p:cNvPr id="6" name="Group 5"/>
          <p:cNvGrpSpPr/>
          <p:nvPr/>
        </p:nvGrpSpPr>
        <p:grpSpPr>
          <a:xfrm>
            <a:off x="386805" y="2128622"/>
            <a:ext cx="3220376" cy="3584583"/>
            <a:chOff x="386805" y="1838474"/>
            <a:chExt cx="3220376" cy="3584583"/>
          </a:xfrm>
        </p:grpSpPr>
        <p:sp>
          <p:nvSpPr>
            <p:cNvPr id="18" name="TextBox 17"/>
            <p:cNvSpPr txBox="1"/>
            <p:nvPr/>
          </p:nvSpPr>
          <p:spPr>
            <a:xfrm>
              <a:off x="738024" y="5053725"/>
              <a:ext cx="2232248" cy="369332"/>
            </a:xfrm>
            <a:prstGeom prst="rect">
              <a:avLst/>
            </a:prstGeom>
            <a:noFill/>
          </p:spPr>
          <p:txBody>
            <a:bodyPr wrap="square" rtlCol="0">
              <a:spAutoFit/>
            </a:bodyPr>
            <a:lstStyle/>
            <a:p>
              <a:r>
                <a:rPr lang="en-GB" dirty="0"/>
                <a:t>Enzyme</a:t>
              </a:r>
            </a:p>
          </p:txBody>
        </p:sp>
        <p:sp>
          <p:nvSpPr>
            <p:cNvPr id="19" name="TextBox 18"/>
            <p:cNvSpPr txBox="1"/>
            <p:nvPr/>
          </p:nvSpPr>
          <p:spPr>
            <a:xfrm>
              <a:off x="582845" y="1838474"/>
              <a:ext cx="3024336" cy="369332"/>
            </a:xfrm>
            <a:prstGeom prst="rect">
              <a:avLst/>
            </a:prstGeom>
            <a:noFill/>
          </p:spPr>
          <p:txBody>
            <a:bodyPr wrap="square" rtlCol="0">
              <a:spAutoFit/>
            </a:bodyPr>
            <a:lstStyle/>
            <a:p>
              <a:r>
                <a:rPr lang="en-GB" dirty="0"/>
                <a:t>Products</a:t>
              </a: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05" y="2373337"/>
              <a:ext cx="1928196" cy="2242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Connector 25"/>
            <p:cNvCxnSpPr/>
            <p:nvPr/>
          </p:nvCxnSpPr>
          <p:spPr>
            <a:xfrm>
              <a:off x="1234043" y="2162510"/>
              <a:ext cx="58430" cy="69336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34043" y="2185158"/>
              <a:ext cx="696076" cy="6707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234043" y="4286746"/>
              <a:ext cx="116860" cy="791973"/>
            </a:xfrm>
            <a:prstGeom prst="line">
              <a:avLst/>
            </a:prstGeom>
            <a:ln w="25400"/>
          </p:spPr>
          <p:style>
            <a:lnRef idx="1">
              <a:schemeClr val="accent1"/>
            </a:lnRef>
            <a:fillRef idx="0">
              <a:schemeClr val="accent1"/>
            </a:fillRef>
            <a:effectRef idx="0">
              <a:schemeClr val="accent1"/>
            </a:effectRef>
            <a:fontRef idx="minor">
              <a:schemeClr val="tx1"/>
            </a:fontRef>
          </p:style>
        </p:cxnSp>
      </p:grpSp>
      <p:graphicFrame>
        <p:nvGraphicFramePr>
          <p:cNvPr id="27" name="Table 26"/>
          <p:cNvGraphicFramePr>
            <a:graphicFrameLocks noGrp="1"/>
          </p:cNvGraphicFramePr>
          <p:nvPr>
            <p:extLst>
              <p:ext uri="{D42A27DB-BD31-4B8C-83A1-F6EECF244321}">
                <p14:modId xmlns:p14="http://schemas.microsoft.com/office/powerpoint/2010/main" val="3466362449"/>
              </p:ext>
            </p:extLst>
          </p:nvPr>
        </p:nvGraphicFramePr>
        <p:xfrm>
          <a:off x="3195117" y="1623657"/>
          <a:ext cx="5544616" cy="3931920"/>
        </p:xfrm>
        <a:graphic>
          <a:graphicData uri="http://schemas.openxmlformats.org/drawingml/2006/table">
            <a:tbl>
              <a:tblPr firstRow="1" bandRow="1">
                <a:tableStyleId>{5C22544A-7EE6-4342-B048-85BDC9FD1C3A}</a:tableStyleId>
              </a:tblPr>
              <a:tblGrid>
                <a:gridCol w="5544616">
                  <a:extLst>
                    <a:ext uri="{9D8B030D-6E8A-4147-A177-3AD203B41FA5}">
                      <a16:colId xmlns:a16="http://schemas.microsoft.com/office/drawing/2014/main" val="20000"/>
                    </a:ext>
                  </a:extLst>
                </a:gridCol>
              </a:tblGrid>
              <a:tr h="370840">
                <a:tc>
                  <a:txBody>
                    <a:bodyPr/>
                    <a:lstStyle/>
                    <a:p>
                      <a:r>
                        <a:rPr lang="en-GB" sz="2800" b="1" kern="1200" dirty="0">
                          <a:solidFill>
                            <a:schemeClr val="tx1"/>
                          </a:solidFill>
                          <a:effectLst/>
                          <a:latin typeface="+mn-lt"/>
                          <a:ea typeface="+mn-ea"/>
                          <a:cs typeface="+mn-cs"/>
                        </a:rPr>
                        <a:t>During the reaction, the substrate is turned into</a:t>
                      </a:r>
                      <a:r>
                        <a:rPr lang="en-GB" sz="2800" b="1" kern="1200" baseline="0" dirty="0">
                          <a:solidFill>
                            <a:schemeClr val="tx1"/>
                          </a:solidFill>
                          <a:effectLst/>
                          <a:latin typeface="+mn-lt"/>
                          <a:ea typeface="+mn-ea"/>
                          <a:cs typeface="+mn-cs"/>
                        </a:rPr>
                        <a:t> </a:t>
                      </a:r>
                      <a:r>
                        <a:rPr lang="en-GB" sz="2800" b="1" kern="1200" baseline="0" dirty="0">
                          <a:solidFill>
                            <a:srgbClr val="FF0000"/>
                          </a:solidFill>
                          <a:effectLst/>
                          <a:latin typeface="+mn-lt"/>
                          <a:ea typeface="+mn-ea"/>
                          <a:cs typeface="+mn-cs"/>
                        </a:rPr>
                        <a:t>products</a:t>
                      </a:r>
                      <a:r>
                        <a:rPr lang="en-GB" sz="2800" b="1" kern="1200" dirty="0">
                          <a:solidFill>
                            <a:schemeClr val="tx1"/>
                          </a:solidFill>
                          <a:effectLst/>
                          <a:latin typeface="+mn-lt"/>
                          <a:ea typeface="+mn-ea"/>
                          <a:cs typeface="+mn-cs"/>
                        </a:rPr>
                        <a:t>.  This is released from the enzyme’s active site and the enzyme molecule is left                 </a:t>
                      </a:r>
                      <a:r>
                        <a:rPr lang="en-GB" sz="2800" b="1" kern="1200" dirty="0">
                          <a:solidFill>
                            <a:srgbClr val="FF0000"/>
                          </a:solidFill>
                          <a:effectLst/>
                          <a:latin typeface="+mn-lt"/>
                          <a:ea typeface="+mn-ea"/>
                          <a:cs typeface="+mn-cs"/>
                        </a:rPr>
                        <a:t>unchanged</a:t>
                      </a:r>
                      <a:r>
                        <a:rPr lang="en-GB" sz="2800" b="1" kern="1200" baseline="0" dirty="0">
                          <a:solidFill>
                            <a:srgbClr val="FF0000"/>
                          </a:solidFill>
                          <a:effectLst/>
                          <a:latin typeface="+mn-lt"/>
                          <a:ea typeface="+mn-ea"/>
                          <a:cs typeface="+mn-cs"/>
                        </a:rPr>
                        <a:t> </a:t>
                      </a:r>
                      <a:r>
                        <a:rPr lang="en-GB" sz="2800" b="1" kern="1200" dirty="0">
                          <a:solidFill>
                            <a:schemeClr val="tx1"/>
                          </a:solidFill>
                          <a:effectLst/>
                          <a:latin typeface="+mn-lt"/>
                          <a:ea typeface="+mn-ea"/>
                          <a:cs typeface="+mn-cs"/>
                        </a:rPr>
                        <a:t>and free to </a:t>
                      </a:r>
                      <a:r>
                        <a:rPr lang="en-GB" sz="2800" b="1" kern="1200" dirty="0">
                          <a:solidFill>
                            <a:srgbClr val="FF0000"/>
                          </a:solidFill>
                          <a:effectLst/>
                          <a:latin typeface="+mn-lt"/>
                          <a:ea typeface="+mn-ea"/>
                          <a:cs typeface="+mn-cs"/>
                        </a:rPr>
                        <a:t>catalyse</a:t>
                      </a:r>
                      <a:r>
                        <a:rPr lang="en-GB" sz="2800" b="1" kern="1200" baseline="0" dirty="0">
                          <a:solidFill>
                            <a:srgbClr val="FF0000"/>
                          </a:solidFill>
                          <a:effectLst/>
                          <a:latin typeface="+mn-lt"/>
                          <a:ea typeface="+mn-ea"/>
                          <a:cs typeface="+mn-cs"/>
                        </a:rPr>
                        <a:t> </a:t>
                      </a:r>
                      <a:r>
                        <a:rPr lang="en-GB" sz="2800" b="1" kern="1200" dirty="0">
                          <a:solidFill>
                            <a:schemeClr val="tx1"/>
                          </a:solidFill>
                          <a:effectLst/>
                          <a:latin typeface="+mn-lt"/>
                          <a:ea typeface="+mn-ea"/>
                          <a:cs typeface="+mn-cs"/>
                        </a:rPr>
                        <a:t>again.  Each reaction in our body involves a specific enzyme.  We have </a:t>
                      </a:r>
                      <a:r>
                        <a:rPr lang="en-GB" sz="2800" b="1" kern="1200" dirty="0">
                          <a:solidFill>
                            <a:srgbClr val="FF0000"/>
                          </a:solidFill>
                          <a:effectLst/>
                          <a:latin typeface="+mn-lt"/>
                          <a:ea typeface="+mn-ea"/>
                          <a:cs typeface="+mn-cs"/>
                        </a:rPr>
                        <a:t>thousands</a:t>
                      </a:r>
                      <a:r>
                        <a:rPr lang="en-GB" sz="2800" b="1" kern="1200" baseline="0" dirty="0">
                          <a:solidFill>
                            <a:srgbClr val="FF0000"/>
                          </a:solidFill>
                          <a:effectLst/>
                          <a:latin typeface="+mn-lt"/>
                          <a:ea typeface="+mn-ea"/>
                          <a:cs typeface="+mn-cs"/>
                        </a:rPr>
                        <a:t> </a:t>
                      </a:r>
                      <a:r>
                        <a:rPr lang="en-GB" sz="2800" b="1" kern="1200" dirty="0">
                          <a:solidFill>
                            <a:schemeClr val="tx1"/>
                          </a:solidFill>
                          <a:effectLst/>
                          <a:latin typeface="+mn-lt"/>
                          <a:ea typeface="+mn-ea"/>
                          <a:cs typeface="+mn-cs"/>
                        </a:rPr>
                        <a:t>of different enzymes in our body.</a:t>
                      </a:r>
                      <a:endParaRPr lang="en-GB" sz="3600" dirty="0">
                        <a:solidFill>
                          <a:schemeClr val="tx1"/>
                        </a:solidFill>
                      </a:endParaRPr>
                    </a:p>
                  </a:txBody>
                  <a:tcPr>
                    <a:solidFill>
                      <a:srgbClr val="92D050"/>
                    </a:solidFill>
                  </a:tcPr>
                </a:tc>
                <a:extLst>
                  <a:ext uri="{0D108BD9-81ED-4DB2-BD59-A6C34878D82A}">
                    <a16:rowId xmlns:a16="http://schemas.microsoft.com/office/drawing/2014/main" val="10000"/>
                  </a:ext>
                </a:extLst>
              </a:tr>
            </a:tbl>
          </a:graphicData>
        </a:graphic>
      </p:graphicFrame>
      <p:sp>
        <p:nvSpPr>
          <p:cNvPr id="17" name="TextBox 16">
            <a:extLst>
              <a:ext uri="{FF2B5EF4-FFF2-40B4-BE49-F238E27FC236}">
                <a16:creationId xmlns:a16="http://schemas.microsoft.com/office/drawing/2014/main" id="{C389F933-3804-B24F-A248-F5127952242A}"/>
              </a:ext>
            </a:extLst>
          </p:cNvPr>
          <p:cNvSpPr txBox="1"/>
          <p:nvPr/>
        </p:nvSpPr>
        <p:spPr>
          <a:xfrm>
            <a:off x="796117" y="3744513"/>
            <a:ext cx="87585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Active Site</a:t>
            </a:r>
          </a:p>
        </p:txBody>
      </p:sp>
    </p:spTree>
    <p:extLst>
      <p:ext uri="{BB962C8B-B14F-4D97-AF65-F5344CB8AC3E}">
        <p14:creationId xmlns:p14="http://schemas.microsoft.com/office/powerpoint/2010/main" val="348596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437284"/>
          </a:xfrm>
          <a:prstGeom prst="rect">
            <a:avLst/>
          </a:prstGeom>
          <a:solidFill>
            <a:srgbClr val="FFE697"/>
          </a:solidFill>
          <a:ln w="57150">
            <a:solidFill>
              <a:srgbClr val="FFC000"/>
            </a:solidFill>
          </a:ln>
        </p:spPr>
        <p:txBody>
          <a:bodyPr vert="horz" wrap="square" rtlCol="0" anchor="t">
            <a:normAutofit/>
          </a:bodyPr>
          <a:lstStyle/>
          <a:p>
            <a:pPr marL="381000" indent="-381000"/>
            <a:r>
              <a:rPr lang="en-GB" sz="2800" b="1" u="sng" dirty="0">
                <a:solidFill>
                  <a:srgbClr val="000000"/>
                </a:solidFill>
                <a:latin typeface="Arial"/>
              </a:rPr>
              <a:t>Achieving Objective: </a:t>
            </a:r>
          </a:p>
          <a:p>
            <a:pPr marL="381000" indent="-381000"/>
            <a:r>
              <a:rPr lang="en-GB" sz="2800" dirty="0">
                <a:solidFill>
                  <a:srgbClr val="000000"/>
                </a:solidFill>
                <a:latin typeface="Arial"/>
              </a:rPr>
              <a:t>3.  Use the model of the lock and key mechanism to explain the function of enzymes</a:t>
            </a:r>
          </a:p>
          <a:p>
            <a:pPr marL="381000" indent="-381000"/>
            <a:endParaRPr lang="en-GB" sz="2800" b="1" u="sng" dirty="0">
              <a:solidFill>
                <a:srgbClr val="000000"/>
              </a:solidFill>
              <a:latin typeface="Arial"/>
            </a:endParaRPr>
          </a:p>
        </p:txBody>
      </p:sp>
      <p:sp>
        <p:nvSpPr>
          <p:cNvPr id="3" name="TextBox 2"/>
          <p:cNvSpPr txBox="1"/>
          <p:nvPr/>
        </p:nvSpPr>
        <p:spPr>
          <a:xfrm>
            <a:off x="28746" y="1519928"/>
            <a:ext cx="9072858" cy="4247175"/>
          </a:xfrm>
          <a:prstGeom prst="rect">
            <a:avLst/>
          </a:prstGeom>
          <a:solidFill>
            <a:srgbClr val="D7E4BD"/>
          </a:solidFill>
          <a:ln w="57150">
            <a:solidFill>
              <a:srgbClr val="92D050"/>
            </a:solidFill>
          </a:ln>
        </p:spPr>
        <p:txBody>
          <a:bodyPr vert="horz" wrap="square" rtlCol="0" anchor="t">
            <a:normAutofit/>
          </a:bodyPr>
          <a:lstStyle/>
          <a:p>
            <a:pPr marL="254000" indent="-254000"/>
            <a:r>
              <a:rPr lang="en-GB" sz="2800" b="1" u="sng" dirty="0">
                <a:solidFill>
                  <a:srgbClr val="000000"/>
                </a:solidFill>
                <a:latin typeface="Arial"/>
              </a:rPr>
              <a:t>To Do:</a:t>
            </a:r>
          </a:p>
          <a:p>
            <a:pPr marL="254000" indent="-254000">
              <a:buSzPct val="100000"/>
              <a:buChar char="•"/>
            </a:pPr>
            <a:r>
              <a:rPr lang="en-GB" sz="2400" dirty="0">
                <a:solidFill>
                  <a:srgbClr val="000000"/>
                </a:solidFill>
                <a:latin typeface="Arial"/>
              </a:rPr>
              <a:t> Explain what is happening in the three stages using the lock and key model and pictures provided.</a:t>
            </a: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54627" y="5821002"/>
            <a:ext cx="2400265" cy="970167"/>
          </a:xfrm>
          <a:prstGeom prst="rect">
            <a:avLst/>
          </a:prstGeom>
        </p:spPr>
      </p:pic>
      <p:sp>
        <p:nvSpPr>
          <p:cNvPr id="5" name="TextBox 4"/>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a:solidFill>
                  <a:srgbClr val="000000"/>
                </a:solidFill>
                <a:latin typeface="Arial"/>
              </a:rPr>
              <a:t>Review:</a:t>
            </a:r>
            <a:r>
              <a:rPr lang="en-GB" sz="2800">
                <a:solidFill>
                  <a:srgbClr val="000000"/>
                </a:solidFill>
                <a:latin typeface="Arial"/>
              </a:rPr>
              <a:t>  </a:t>
            </a:r>
          </a:p>
        </p:txBody>
      </p:sp>
      <p:sp>
        <p:nvSpPr>
          <p:cNvPr id="7" name="Rectangle 2"/>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4"/>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6"/>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ight Arrow 12"/>
          <p:cNvSpPr/>
          <p:nvPr/>
        </p:nvSpPr>
        <p:spPr>
          <a:xfrm>
            <a:off x="2663570" y="3969958"/>
            <a:ext cx="648072" cy="36004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5568816" y="3940394"/>
            <a:ext cx="648072" cy="36004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820896" y="2669412"/>
            <a:ext cx="4104456" cy="369332"/>
          </a:xfrm>
          <a:prstGeom prst="rect">
            <a:avLst/>
          </a:prstGeom>
          <a:noFill/>
        </p:spPr>
        <p:txBody>
          <a:bodyPr wrap="square" rtlCol="0">
            <a:spAutoFit/>
          </a:bodyPr>
          <a:lstStyle/>
          <a:p>
            <a:r>
              <a:rPr lang="en-GB" dirty="0"/>
              <a:t>Substrate</a:t>
            </a:r>
          </a:p>
        </p:txBody>
      </p:sp>
      <p:sp>
        <p:nvSpPr>
          <p:cNvPr id="16" name="TextBox 15"/>
          <p:cNvSpPr txBox="1"/>
          <p:nvPr/>
        </p:nvSpPr>
        <p:spPr>
          <a:xfrm>
            <a:off x="2331021" y="5313305"/>
            <a:ext cx="2232248" cy="369332"/>
          </a:xfrm>
          <a:prstGeom prst="rect">
            <a:avLst/>
          </a:prstGeom>
          <a:noFill/>
        </p:spPr>
        <p:txBody>
          <a:bodyPr wrap="square" rtlCol="0">
            <a:spAutoFit/>
          </a:bodyPr>
          <a:lstStyle/>
          <a:p>
            <a:r>
              <a:rPr lang="en-GB" dirty="0"/>
              <a:t>Enzyme</a:t>
            </a:r>
          </a:p>
        </p:txBody>
      </p:sp>
      <p:sp>
        <p:nvSpPr>
          <p:cNvPr id="17" name="TextBox 16"/>
          <p:cNvSpPr txBox="1"/>
          <p:nvPr/>
        </p:nvSpPr>
        <p:spPr>
          <a:xfrm>
            <a:off x="3249645" y="2721614"/>
            <a:ext cx="2844316" cy="369332"/>
          </a:xfrm>
          <a:prstGeom prst="rect">
            <a:avLst/>
          </a:prstGeom>
          <a:noFill/>
        </p:spPr>
        <p:txBody>
          <a:bodyPr wrap="square" rtlCol="0">
            <a:spAutoFit/>
          </a:bodyPr>
          <a:lstStyle/>
          <a:p>
            <a:r>
              <a:rPr lang="en-GB" dirty="0"/>
              <a:t>Enzyme-substrate complex</a:t>
            </a:r>
          </a:p>
        </p:txBody>
      </p:sp>
      <p:sp>
        <p:nvSpPr>
          <p:cNvPr id="18" name="TextBox 17"/>
          <p:cNvSpPr txBox="1"/>
          <p:nvPr/>
        </p:nvSpPr>
        <p:spPr>
          <a:xfrm>
            <a:off x="6894290" y="5382352"/>
            <a:ext cx="2232248" cy="369332"/>
          </a:xfrm>
          <a:prstGeom prst="rect">
            <a:avLst/>
          </a:prstGeom>
          <a:noFill/>
        </p:spPr>
        <p:txBody>
          <a:bodyPr wrap="square" rtlCol="0">
            <a:spAutoFit/>
          </a:bodyPr>
          <a:lstStyle/>
          <a:p>
            <a:r>
              <a:rPr lang="en-GB" dirty="0"/>
              <a:t>Enzyme</a:t>
            </a:r>
          </a:p>
        </p:txBody>
      </p:sp>
      <p:sp>
        <p:nvSpPr>
          <p:cNvPr id="19" name="TextBox 18"/>
          <p:cNvSpPr txBox="1"/>
          <p:nvPr/>
        </p:nvSpPr>
        <p:spPr>
          <a:xfrm>
            <a:off x="6680469" y="2374303"/>
            <a:ext cx="3024336" cy="369332"/>
          </a:xfrm>
          <a:prstGeom prst="rect">
            <a:avLst/>
          </a:prstGeom>
          <a:noFill/>
        </p:spPr>
        <p:txBody>
          <a:bodyPr wrap="square" rtlCol="0">
            <a:spAutoFit/>
          </a:bodyPr>
          <a:lstStyle/>
          <a:p>
            <a:r>
              <a:rPr lang="en-GB" dirty="0"/>
              <a:t>Products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31" y="3069286"/>
            <a:ext cx="1731826" cy="2256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Connector 21"/>
          <p:cNvCxnSpPr/>
          <p:nvPr/>
        </p:nvCxnSpPr>
        <p:spPr>
          <a:xfrm>
            <a:off x="1623501" y="4755088"/>
            <a:ext cx="759720"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803963" y="2991498"/>
            <a:ext cx="504056"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622" y="3375415"/>
            <a:ext cx="1965015" cy="173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Connector 23"/>
          <p:cNvCxnSpPr/>
          <p:nvPr/>
        </p:nvCxnSpPr>
        <p:spPr>
          <a:xfrm>
            <a:off x="4422129" y="3175268"/>
            <a:ext cx="0" cy="4947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6302" y="2919038"/>
            <a:ext cx="1928196" cy="2242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Connector 25"/>
          <p:cNvCxnSpPr/>
          <p:nvPr/>
        </p:nvCxnSpPr>
        <p:spPr>
          <a:xfrm>
            <a:off x="7171744" y="2743635"/>
            <a:ext cx="58430" cy="693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84444" y="2742551"/>
            <a:ext cx="696076" cy="6707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09990" y="4636636"/>
            <a:ext cx="116860" cy="7919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8E9BF35-961A-CF4B-A243-A2790C593C45}"/>
              </a:ext>
            </a:extLst>
          </p:cNvPr>
          <p:cNvSpPr txBox="1"/>
          <p:nvPr/>
        </p:nvSpPr>
        <p:spPr>
          <a:xfrm>
            <a:off x="1198725" y="4125436"/>
            <a:ext cx="87585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Active Site</a:t>
            </a:r>
          </a:p>
        </p:txBody>
      </p:sp>
      <p:sp>
        <p:nvSpPr>
          <p:cNvPr id="27" name="TextBox 26">
            <a:extLst>
              <a:ext uri="{FF2B5EF4-FFF2-40B4-BE49-F238E27FC236}">
                <a16:creationId xmlns:a16="http://schemas.microsoft.com/office/drawing/2014/main" id="{9E91BF08-B2A2-A04D-983C-94BF4B16C007}"/>
              </a:ext>
            </a:extLst>
          </p:cNvPr>
          <p:cNvSpPr txBox="1"/>
          <p:nvPr/>
        </p:nvSpPr>
        <p:spPr>
          <a:xfrm>
            <a:off x="6788924" y="3989609"/>
            <a:ext cx="87585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Active Site</a:t>
            </a:r>
          </a:p>
        </p:txBody>
      </p:sp>
      <p:sp>
        <p:nvSpPr>
          <p:cNvPr id="8" name="Oval 7">
            <a:extLst>
              <a:ext uri="{FF2B5EF4-FFF2-40B4-BE49-F238E27FC236}">
                <a16:creationId xmlns:a16="http://schemas.microsoft.com/office/drawing/2014/main" id="{C5D176DF-CAAF-1E40-BFB2-F1D295CA8402}"/>
              </a:ext>
            </a:extLst>
          </p:cNvPr>
          <p:cNvSpPr/>
          <p:nvPr/>
        </p:nvSpPr>
        <p:spPr>
          <a:xfrm>
            <a:off x="386805" y="3077911"/>
            <a:ext cx="576064" cy="5616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E091CCC-A02C-074E-ACC0-D208924955DD}"/>
              </a:ext>
            </a:extLst>
          </p:cNvPr>
          <p:cNvSpPr txBox="1"/>
          <p:nvPr/>
        </p:nvSpPr>
        <p:spPr>
          <a:xfrm>
            <a:off x="489296" y="3125705"/>
            <a:ext cx="342744" cy="461665"/>
          </a:xfrm>
          <a:prstGeom prst="rect">
            <a:avLst/>
          </a:prstGeom>
          <a:noFill/>
        </p:spPr>
        <p:txBody>
          <a:bodyPr wrap="square" rtlCol="0">
            <a:spAutoFit/>
          </a:bodyPr>
          <a:lstStyle/>
          <a:p>
            <a:r>
              <a:rPr lang="en-US" sz="2400" dirty="0"/>
              <a:t>1</a:t>
            </a:r>
            <a:endParaRPr lang="en-US" dirty="0"/>
          </a:p>
        </p:txBody>
      </p:sp>
      <p:sp>
        <p:nvSpPr>
          <p:cNvPr id="31" name="Oval 30">
            <a:extLst>
              <a:ext uri="{FF2B5EF4-FFF2-40B4-BE49-F238E27FC236}">
                <a16:creationId xmlns:a16="http://schemas.microsoft.com/office/drawing/2014/main" id="{15208313-C2DB-474D-AAA9-65A200148594}"/>
              </a:ext>
            </a:extLst>
          </p:cNvPr>
          <p:cNvSpPr/>
          <p:nvPr/>
        </p:nvSpPr>
        <p:spPr>
          <a:xfrm>
            <a:off x="3097770" y="3123877"/>
            <a:ext cx="576064" cy="5616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5A888EA-6B1A-4B42-A743-CB45E46BD934}"/>
              </a:ext>
            </a:extLst>
          </p:cNvPr>
          <p:cNvSpPr txBox="1"/>
          <p:nvPr/>
        </p:nvSpPr>
        <p:spPr>
          <a:xfrm>
            <a:off x="3214430" y="3170922"/>
            <a:ext cx="342744" cy="461665"/>
          </a:xfrm>
          <a:prstGeom prst="rect">
            <a:avLst/>
          </a:prstGeom>
          <a:noFill/>
        </p:spPr>
        <p:txBody>
          <a:bodyPr wrap="square" rtlCol="0">
            <a:spAutoFit/>
          </a:bodyPr>
          <a:lstStyle/>
          <a:p>
            <a:r>
              <a:rPr lang="en-US" sz="2400" dirty="0"/>
              <a:t>2</a:t>
            </a:r>
            <a:endParaRPr lang="en-US" dirty="0"/>
          </a:p>
        </p:txBody>
      </p:sp>
      <p:sp>
        <p:nvSpPr>
          <p:cNvPr id="33" name="Oval 32">
            <a:extLst>
              <a:ext uri="{FF2B5EF4-FFF2-40B4-BE49-F238E27FC236}">
                <a16:creationId xmlns:a16="http://schemas.microsoft.com/office/drawing/2014/main" id="{C3A89B47-24EA-2E48-AE62-229B2A3C8483}"/>
              </a:ext>
            </a:extLst>
          </p:cNvPr>
          <p:cNvSpPr/>
          <p:nvPr/>
        </p:nvSpPr>
        <p:spPr>
          <a:xfrm>
            <a:off x="6120976" y="2775867"/>
            <a:ext cx="576064" cy="5616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096CDE8-1317-5348-8D2E-53B64E6700F1}"/>
              </a:ext>
            </a:extLst>
          </p:cNvPr>
          <p:cNvSpPr txBox="1"/>
          <p:nvPr/>
        </p:nvSpPr>
        <p:spPr>
          <a:xfrm>
            <a:off x="6234301" y="2825863"/>
            <a:ext cx="342744" cy="461665"/>
          </a:xfrm>
          <a:prstGeom prst="rect">
            <a:avLst/>
          </a:prstGeom>
          <a:noFill/>
        </p:spPr>
        <p:txBody>
          <a:bodyPr wrap="square" rtlCol="0">
            <a:spAutoFit/>
          </a:bodyPr>
          <a:lstStyle/>
          <a:p>
            <a:r>
              <a:rPr lang="en-US" sz="2400" dirty="0"/>
              <a:t>3</a:t>
            </a:r>
            <a:endParaRPr lang="en-US" dirty="0"/>
          </a:p>
        </p:txBody>
      </p:sp>
    </p:spTree>
    <p:extLst>
      <p:ext uri="{BB962C8B-B14F-4D97-AF65-F5344CB8AC3E}">
        <p14:creationId xmlns:p14="http://schemas.microsoft.com/office/powerpoint/2010/main" val="12751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6773203"/>
          </a:xfrm>
          <a:prstGeom prst="rect">
            <a:avLst/>
          </a:prstGeom>
          <a:solidFill>
            <a:srgbClr val="F2DCDB"/>
          </a:solidFill>
          <a:ln w="57150">
            <a:solidFill>
              <a:srgbClr val="FF0000"/>
            </a:solidFill>
          </a:ln>
        </p:spPr>
        <p:txBody>
          <a:bodyPr vert="horz" wrap="square" rtlCol="0" anchor="t">
            <a:normAutofit/>
          </a:bodyPr>
          <a:lstStyle/>
          <a:p>
            <a:pPr marL="254000" indent="-254000"/>
            <a:r>
              <a:rPr lang="en-GB" sz="2800" b="1" u="sng" dirty="0">
                <a:solidFill>
                  <a:srgbClr val="000000"/>
                </a:solidFill>
                <a:latin typeface="Arial"/>
              </a:rPr>
              <a:t>Plenary:</a:t>
            </a:r>
          </a:p>
          <a:p>
            <a:pPr>
              <a:buSzPct val="100000"/>
            </a:pPr>
            <a:endParaRPr lang="en-GB" sz="2800" dirty="0">
              <a:solidFill>
                <a:srgbClr val="000000"/>
              </a:solidFill>
              <a:latin typeface="Arial"/>
            </a:endParaRPr>
          </a:p>
          <a:p>
            <a:pPr>
              <a:buSzPct val="100000"/>
            </a:pPr>
            <a:endParaRPr lang="en-GB" sz="2800" dirty="0">
              <a:solidFill>
                <a:srgbClr val="000000"/>
              </a:solidFill>
              <a:latin typeface="Arial"/>
            </a:endParaRPr>
          </a:p>
          <a:p>
            <a:pPr>
              <a:buSzPct val="100000"/>
            </a:pPr>
            <a:endParaRPr lang="en-GB" sz="2800" dirty="0">
              <a:solidFill>
                <a:srgbClr val="000000"/>
              </a:solidFill>
              <a:latin typeface="Arial"/>
            </a:endParaRPr>
          </a:p>
          <a:p>
            <a:pPr>
              <a:buSzPct val="100000"/>
            </a:pPr>
            <a:endParaRPr lang="en-GB" sz="2800" dirty="0">
              <a:solidFill>
                <a:srgbClr val="000000"/>
              </a:solidFill>
              <a:latin typeface="Arial"/>
            </a:endParaRPr>
          </a:p>
          <a:p>
            <a:pPr>
              <a:buSzPct val="100000"/>
            </a:pPr>
            <a:endParaRPr lang="en-GB" sz="2800" dirty="0">
              <a:solidFill>
                <a:srgbClr val="000000"/>
              </a:solidFill>
              <a:latin typeface="Arial"/>
            </a:endParaRPr>
          </a:p>
          <a:p>
            <a:pPr marL="457200" indent="-457200">
              <a:buSzPct val="100000"/>
              <a:buFont typeface="Arial" panose="020B0604020202020204" pitchFamily="34" charset="0"/>
              <a:buChar char="•"/>
            </a:pPr>
            <a:r>
              <a:rPr lang="en-GB" sz="2800" dirty="0">
                <a:solidFill>
                  <a:srgbClr val="000000"/>
                </a:solidFill>
                <a:latin typeface="Arial"/>
              </a:rPr>
              <a:t>Describe how temperature has effected the function of the enzyme </a:t>
            </a:r>
          </a:p>
          <a:p>
            <a:pPr marL="457200" indent="-457200">
              <a:buSzPct val="100000"/>
              <a:buFont typeface="Arial" panose="020B0604020202020204" pitchFamily="34" charset="0"/>
              <a:buChar char="•"/>
            </a:pPr>
            <a:endParaRPr lang="en-GB" sz="2800" dirty="0">
              <a:solidFill>
                <a:srgbClr val="000000"/>
              </a:solidFill>
              <a:latin typeface="Arial"/>
            </a:endParaRPr>
          </a:p>
          <a:p>
            <a:pPr>
              <a:buSzPct val="100000"/>
            </a:pPr>
            <a:r>
              <a:rPr lang="en-GB" sz="2800" dirty="0">
                <a:solidFill>
                  <a:srgbClr val="000000"/>
                </a:solidFill>
                <a:latin typeface="Arial"/>
              </a:rPr>
              <a:t>Remember the key words</a:t>
            </a:r>
          </a:p>
          <a:p>
            <a:pPr>
              <a:buSzPct val="100000"/>
            </a:pPr>
            <a:endParaRPr lang="en-GB" sz="2800" dirty="0">
              <a:solidFill>
                <a:srgbClr val="000000"/>
              </a:solidFill>
              <a:latin typeface="Arial"/>
            </a:endParaRPr>
          </a:p>
          <a:p>
            <a:pPr>
              <a:buSzPct val="100000"/>
            </a:pPr>
            <a:r>
              <a:rPr lang="en-GB" sz="2800" dirty="0">
                <a:solidFill>
                  <a:srgbClr val="000000"/>
                </a:solidFill>
                <a:latin typeface="Arial"/>
              </a:rPr>
              <a:t>Deactivate		Substrate		</a:t>
            </a:r>
          </a:p>
          <a:p>
            <a:pPr>
              <a:buSzPct val="100000"/>
            </a:pPr>
            <a:r>
              <a:rPr lang="en-GB" sz="2800" dirty="0">
                <a:solidFill>
                  <a:srgbClr val="000000"/>
                </a:solidFill>
                <a:latin typeface="Arial"/>
              </a:rPr>
              <a:t>Denature		Optimum</a:t>
            </a:r>
          </a:p>
          <a:p>
            <a:pPr>
              <a:buSzPct val="100000"/>
            </a:pPr>
            <a:r>
              <a:rPr lang="en-GB" sz="2800" dirty="0">
                <a:solidFill>
                  <a:srgbClr val="000000"/>
                </a:solidFill>
                <a:latin typeface="Arial"/>
              </a:rPr>
              <a:t>Active site		Activity</a:t>
            </a:r>
          </a:p>
          <a:p>
            <a:pPr>
              <a:buSzPct val="100000"/>
            </a:pPr>
            <a:r>
              <a:rPr lang="en-GB" sz="2800" dirty="0">
                <a:solidFill>
                  <a:srgbClr val="000000"/>
                </a:solidFill>
                <a:latin typeface="Arial"/>
              </a:rPr>
              <a:t>Enzyme</a:t>
            </a:r>
          </a:p>
          <a:p>
            <a:pPr>
              <a:buSzPct val="100000"/>
            </a:pPr>
            <a:endParaRPr lang="en-GB" sz="2800" dirty="0">
              <a:solidFill>
                <a:srgbClr val="000000"/>
              </a:solidFill>
              <a:latin typeface="Arial"/>
            </a:endParaRPr>
          </a:p>
        </p:txBody>
      </p:sp>
      <p:pic>
        <p:nvPicPr>
          <p:cNvPr id="3" name="Picture 2"/>
          <p:cNvPicPr>
            <a:picLocks/>
          </p:cNvPicPr>
          <p:nvPr/>
        </p:nvPicPr>
        <p:blipFill>
          <a:blip r:embed="rId2">
            <a:extLst>
              <a:ext uri="{28A0092B-C50C-407E-A947-70E740481C1C}">
                <a14:useLocalDpi xmlns:a14="http://schemas.microsoft.com/office/drawing/2010/main" val="0"/>
              </a:ext>
            </a:extLst>
          </a:blip>
          <a:stretch>
            <a:fillRect/>
          </a:stretch>
        </p:blipFill>
        <p:spPr>
          <a:xfrm>
            <a:off x="6651034" y="5785070"/>
            <a:ext cx="2400265" cy="970167"/>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25510508"/>
              </p:ext>
            </p:extLst>
          </p:nvPr>
        </p:nvGraphicFramePr>
        <p:xfrm>
          <a:off x="496411" y="830362"/>
          <a:ext cx="8137527" cy="1279708"/>
        </p:xfrm>
        <a:graphic>
          <a:graphicData uri="http://schemas.openxmlformats.org/drawingml/2006/table">
            <a:tbl>
              <a:tblPr firstRow="1" bandRow="1">
                <a:tableStyleId>{5940675A-B579-460E-94D1-54222C63F5DA}</a:tableStyleId>
              </a:tblPr>
              <a:tblGrid>
                <a:gridCol w="1584295">
                  <a:extLst>
                    <a:ext uri="{9D8B030D-6E8A-4147-A177-3AD203B41FA5}">
                      <a16:colId xmlns:a16="http://schemas.microsoft.com/office/drawing/2014/main" val="20000"/>
                    </a:ext>
                  </a:extLst>
                </a:gridCol>
                <a:gridCol w="819154">
                  <a:extLst>
                    <a:ext uri="{9D8B030D-6E8A-4147-A177-3AD203B41FA5}">
                      <a16:colId xmlns:a16="http://schemas.microsoft.com/office/drawing/2014/main" val="20001"/>
                    </a:ext>
                  </a:extLst>
                </a:gridCol>
                <a:gridCol w="819154">
                  <a:extLst>
                    <a:ext uri="{9D8B030D-6E8A-4147-A177-3AD203B41FA5}">
                      <a16:colId xmlns:a16="http://schemas.microsoft.com/office/drawing/2014/main" val="20002"/>
                    </a:ext>
                  </a:extLst>
                </a:gridCol>
                <a:gridCol w="819154">
                  <a:extLst>
                    <a:ext uri="{9D8B030D-6E8A-4147-A177-3AD203B41FA5}">
                      <a16:colId xmlns:a16="http://schemas.microsoft.com/office/drawing/2014/main" val="20003"/>
                    </a:ext>
                  </a:extLst>
                </a:gridCol>
                <a:gridCol w="819154">
                  <a:extLst>
                    <a:ext uri="{9D8B030D-6E8A-4147-A177-3AD203B41FA5}">
                      <a16:colId xmlns:a16="http://schemas.microsoft.com/office/drawing/2014/main" val="20004"/>
                    </a:ext>
                  </a:extLst>
                </a:gridCol>
                <a:gridCol w="819154">
                  <a:extLst>
                    <a:ext uri="{9D8B030D-6E8A-4147-A177-3AD203B41FA5}">
                      <a16:colId xmlns:a16="http://schemas.microsoft.com/office/drawing/2014/main" val="20005"/>
                    </a:ext>
                  </a:extLst>
                </a:gridCol>
                <a:gridCol w="819154">
                  <a:extLst>
                    <a:ext uri="{9D8B030D-6E8A-4147-A177-3AD203B41FA5}">
                      <a16:colId xmlns:a16="http://schemas.microsoft.com/office/drawing/2014/main" val="20006"/>
                    </a:ext>
                  </a:extLst>
                </a:gridCol>
                <a:gridCol w="819154">
                  <a:extLst>
                    <a:ext uri="{9D8B030D-6E8A-4147-A177-3AD203B41FA5}">
                      <a16:colId xmlns:a16="http://schemas.microsoft.com/office/drawing/2014/main" val="20007"/>
                    </a:ext>
                  </a:extLst>
                </a:gridCol>
                <a:gridCol w="819154">
                  <a:extLst>
                    <a:ext uri="{9D8B030D-6E8A-4147-A177-3AD203B41FA5}">
                      <a16:colId xmlns:a16="http://schemas.microsoft.com/office/drawing/2014/main" val="20008"/>
                    </a:ext>
                  </a:extLst>
                </a:gridCol>
              </a:tblGrid>
              <a:tr h="639763">
                <a:tc>
                  <a:txBody>
                    <a:bodyPr/>
                    <a:lstStyle/>
                    <a:p>
                      <a:r>
                        <a:rPr lang="en-GB" sz="1800" dirty="0"/>
                        <a:t>Temperature (ᵒC)</a:t>
                      </a:r>
                    </a:p>
                  </a:txBody>
                  <a:tcPr marL="91447" marR="91447" marT="45607" marB="45607"/>
                </a:tc>
                <a:tc>
                  <a:txBody>
                    <a:bodyPr/>
                    <a:lstStyle/>
                    <a:p>
                      <a:r>
                        <a:rPr lang="en-GB" sz="1800" dirty="0"/>
                        <a:t>0</a:t>
                      </a:r>
                    </a:p>
                  </a:txBody>
                  <a:tcPr marL="91447" marR="91447" marT="45607" marB="45607"/>
                </a:tc>
                <a:tc>
                  <a:txBody>
                    <a:bodyPr/>
                    <a:lstStyle/>
                    <a:p>
                      <a:r>
                        <a:rPr lang="en-GB" sz="1800" dirty="0"/>
                        <a:t>10</a:t>
                      </a:r>
                    </a:p>
                  </a:txBody>
                  <a:tcPr marL="91447" marR="91447" marT="45607" marB="45607"/>
                </a:tc>
                <a:tc>
                  <a:txBody>
                    <a:bodyPr/>
                    <a:lstStyle/>
                    <a:p>
                      <a:r>
                        <a:rPr lang="en-GB" sz="1800" dirty="0"/>
                        <a:t>20</a:t>
                      </a:r>
                    </a:p>
                  </a:txBody>
                  <a:tcPr marL="91447" marR="91447" marT="45607" marB="45607"/>
                </a:tc>
                <a:tc>
                  <a:txBody>
                    <a:bodyPr/>
                    <a:lstStyle/>
                    <a:p>
                      <a:r>
                        <a:rPr lang="en-GB" sz="1800" dirty="0"/>
                        <a:t>30</a:t>
                      </a:r>
                    </a:p>
                  </a:txBody>
                  <a:tcPr marL="91447" marR="91447" marT="45607" marB="45607"/>
                </a:tc>
                <a:tc>
                  <a:txBody>
                    <a:bodyPr/>
                    <a:lstStyle/>
                    <a:p>
                      <a:r>
                        <a:rPr lang="en-GB" sz="1800" dirty="0"/>
                        <a:t>40</a:t>
                      </a:r>
                    </a:p>
                  </a:txBody>
                  <a:tcPr marL="91447" marR="91447" marT="45607" marB="45607"/>
                </a:tc>
                <a:tc>
                  <a:txBody>
                    <a:bodyPr/>
                    <a:lstStyle/>
                    <a:p>
                      <a:r>
                        <a:rPr lang="en-GB" sz="1800" dirty="0"/>
                        <a:t>50</a:t>
                      </a:r>
                    </a:p>
                  </a:txBody>
                  <a:tcPr marL="91447" marR="91447" marT="45607" marB="45607"/>
                </a:tc>
                <a:tc>
                  <a:txBody>
                    <a:bodyPr/>
                    <a:lstStyle/>
                    <a:p>
                      <a:r>
                        <a:rPr lang="en-GB" sz="1800" dirty="0"/>
                        <a:t>60</a:t>
                      </a:r>
                    </a:p>
                  </a:txBody>
                  <a:tcPr marL="91447" marR="91447" marT="45607" marB="45607"/>
                </a:tc>
                <a:tc>
                  <a:txBody>
                    <a:bodyPr/>
                    <a:lstStyle/>
                    <a:p>
                      <a:r>
                        <a:rPr lang="en-GB" sz="1800" dirty="0"/>
                        <a:t>70</a:t>
                      </a:r>
                    </a:p>
                  </a:txBody>
                  <a:tcPr marL="91447" marR="91447" marT="45607" marB="45607"/>
                </a:tc>
                <a:extLst>
                  <a:ext uri="{0D108BD9-81ED-4DB2-BD59-A6C34878D82A}">
                    <a16:rowId xmlns:a16="http://schemas.microsoft.com/office/drawing/2014/main" val="10000"/>
                  </a:ext>
                </a:extLst>
              </a:tr>
              <a:tr h="639763">
                <a:tc>
                  <a:txBody>
                    <a:bodyPr/>
                    <a:lstStyle/>
                    <a:p>
                      <a:r>
                        <a:rPr lang="en-GB" sz="1800" dirty="0"/>
                        <a:t>Volume of oxygen (</a:t>
                      </a:r>
                      <a:r>
                        <a:rPr lang="en-GB" sz="1800" dirty="0" err="1"/>
                        <a:t>cm</a:t>
                      </a:r>
                      <a:r>
                        <a:rPr lang="en-GB" sz="1800" baseline="30000" dirty="0" err="1"/>
                        <a:t>3</a:t>
                      </a:r>
                      <a:r>
                        <a:rPr lang="en-GB" sz="1800" dirty="0"/>
                        <a:t>)</a:t>
                      </a:r>
                    </a:p>
                  </a:txBody>
                  <a:tcPr marL="91447" marR="91447" marT="45607" marB="45607"/>
                </a:tc>
                <a:tc>
                  <a:txBody>
                    <a:bodyPr/>
                    <a:lstStyle/>
                    <a:p>
                      <a:r>
                        <a:rPr lang="en-GB" sz="1800" dirty="0"/>
                        <a:t>2</a:t>
                      </a:r>
                    </a:p>
                  </a:txBody>
                  <a:tcPr marL="91447" marR="91447" marT="45607" marB="45607"/>
                </a:tc>
                <a:tc>
                  <a:txBody>
                    <a:bodyPr/>
                    <a:lstStyle/>
                    <a:p>
                      <a:r>
                        <a:rPr lang="en-GB" sz="1800" dirty="0"/>
                        <a:t>4</a:t>
                      </a:r>
                    </a:p>
                  </a:txBody>
                  <a:tcPr marL="91447" marR="91447" marT="45607" marB="45607"/>
                </a:tc>
                <a:tc>
                  <a:txBody>
                    <a:bodyPr/>
                    <a:lstStyle/>
                    <a:p>
                      <a:r>
                        <a:rPr lang="en-GB" sz="1800" dirty="0"/>
                        <a:t>9</a:t>
                      </a:r>
                    </a:p>
                  </a:txBody>
                  <a:tcPr marL="91447" marR="91447" marT="45607" marB="45607"/>
                </a:tc>
                <a:tc>
                  <a:txBody>
                    <a:bodyPr/>
                    <a:lstStyle/>
                    <a:p>
                      <a:r>
                        <a:rPr lang="en-GB" sz="1800" dirty="0"/>
                        <a:t>17</a:t>
                      </a:r>
                    </a:p>
                  </a:txBody>
                  <a:tcPr marL="91447" marR="91447" marT="45607" marB="45607"/>
                </a:tc>
                <a:tc>
                  <a:txBody>
                    <a:bodyPr/>
                    <a:lstStyle/>
                    <a:p>
                      <a:r>
                        <a:rPr lang="en-GB" sz="1800" dirty="0"/>
                        <a:t>32</a:t>
                      </a:r>
                    </a:p>
                  </a:txBody>
                  <a:tcPr marL="91447" marR="91447" marT="45607" marB="45607"/>
                </a:tc>
                <a:tc>
                  <a:txBody>
                    <a:bodyPr/>
                    <a:lstStyle/>
                    <a:p>
                      <a:r>
                        <a:rPr lang="en-GB" sz="1800" dirty="0"/>
                        <a:t>15</a:t>
                      </a:r>
                    </a:p>
                  </a:txBody>
                  <a:tcPr marL="91447" marR="91447" marT="45607" marB="45607"/>
                </a:tc>
                <a:tc>
                  <a:txBody>
                    <a:bodyPr/>
                    <a:lstStyle/>
                    <a:p>
                      <a:r>
                        <a:rPr lang="en-GB" sz="1800" dirty="0"/>
                        <a:t>1</a:t>
                      </a:r>
                    </a:p>
                  </a:txBody>
                  <a:tcPr marL="91447" marR="91447" marT="45607" marB="45607"/>
                </a:tc>
                <a:tc>
                  <a:txBody>
                    <a:bodyPr/>
                    <a:lstStyle/>
                    <a:p>
                      <a:r>
                        <a:rPr lang="en-GB" sz="1800" dirty="0"/>
                        <a:t>0</a:t>
                      </a:r>
                    </a:p>
                  </a:txBody>
                  <a:tcPr marL="91447" marR="91447" marT="45607" marB="45607"/>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13645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6773203"/>
          </a:xfrm>
          <a:prstGeom prst="rect">
            <a:avLst/>
          </a:prstGeom>
          <a:solidFill>
            <a:srgbClr val="F2DCDB"/>
          </a:solidFill>
          <a:ln w="57150">
            <a:solidFill>
              <a:srgbClr val="FF0000"/>
            </a:solidFill>
          </a:ln>
        </p:spPr>
        <p:txBody>
          <a:bodyPr vert="horz" wrap="square" rtlCol="0" anchor="t">
            <a:normAutofit/>
          </a:bodyPr>
          <a:lstStyle/>
          <a:p>
            <a:pPr marL="254000" indent="-254000"/>
            <a:r>
              <a:rPr lang="en-GB" sz="2800" b="1" u="sng" dirty="0">
                <a:solidFill>
                  <a:srgbClr val="000000"/>
                </a:solidFill>
                <a:latin typeface="Arial"/>
              </a:rPr>
              <a:t>Plenary:</a:t>
            </a:r>
          </a:p>
          <a:p>
            <a:pPr>
              <a:buSzPct val="100000"/>
            </a:pPr>
            <a:endParaRPr lang="en-GB" sz="2800" dirty="0">
              <a:solidFill>
                <a:srgbClr val="000000"/>
              </a:solidFill>
              <a:latin typeface="Arial"/>
            </a:endParaRPr>
          </a:p>
          <a:p>
            <a:pPr marL="514350" indent="-514350">
              <a:buFontTx/>
              <a:buAutoNum type="arabicPeriod"/>
            </a:pPr>
            <a:r>
              <a:rPr lang="en-GB" altLang="en-US" sz="2800" dirty="0"/>
              <a:t>The optimum temperature for this enzyme is 40</a:t>
            </a:r>
            <a:r>
              <a:rPr lang="en-GB" altLang="en-US" sz="2800" baseline="30000" dirty="0"/>
              <a:t>ᵒ</a:t>
            </a:r>
            <a:r>
              <a:rPr lang="en-GB" altLang="en-US" sz="2800" dirty="0"/>
              <a:t>C.</a:t>
            </a:r>
          </a:p>
          <a:p>
            <a:pPr marL="514350" indent="-514350">
              <a:buFontTx/>
              <a:buAutoNum type="arabicPeriod"/>
            </a:pPr>
            <a:r>
              <a:rPr lang="en-GB" altLang="en-US" sz="2800" dirty="0"/>
              <a:t>Below 40</a:t>
            </a:r>
            <a:r>
              <a:rPr lang="en-GB" altLang="en-US" sz="2800" baseline="30000" dirty="0"/>
              <a:t>ᵒ</a:t>
            </a:r>
            <a:r>
              <a:rPr lang="en-GB" altLang="en-US" sz="2800" dirty="0"/>
              <a:t>C the enzyme activity is slow e.g. 0</a:t>
            </a:r>
            <a:r>
              <a:rPr lang="en-GB" altLang="en-US" sz="2800" baseline="30000" dirty="0"/>
              <a:t>ᵒ</a:t>
            </a:r>
            <a:r>
              <a:rPr lang="en-GB" altLang="en-US" sz="2800" dirty="0"/>
              <a:t>C only 2cm</a:t>
            </a:r>
            <a:r>
              <a:rPr lang="en-GB" altLang="en-US" sz="2800" baseline="30000" dirty="0"/>
              <a:t>3</a:t>
            </a:r>
            <a:r>
              <a:rPr lang="en-GB" altLang="en-US" sz="2800" dirty="0"/>
              <a:t> collected.</a:t>
            </a:r>
          </a:p>
          <a:p>
            <a:pPr marL="514350" indent="-514350">
              <a:buFontTx/>
              <a:buAutoNum type="arabicPeriod"/>
            </a:pPr>
            <a:r>
              <a:rPr lang="en-GB" altLang="en-US" sz="2800" dirty="0"/>
              <a:t>This rises gradually to the optimum</a:t>
            </a:r>
          </a:p>
          <a:p>
            <a:pPr marL="514350" indent="-514350">
              <a:buFontTx/>
              <a:buAutoNum type="arabicPeriod"/>
            </a:pPr>
            <a:r>
              <a:rPr lang="en-GB" altLang="en-US" sz="2800" dirty="0"/>
              <a:t>After 40</a:t>
            </a:r>
            <a:r>
              <a:rPr lang="en-GB" altLang="en-US" sz="2800" baseline="30000" dirty="0"/>
              <a:t>ᵒ</a:t>
            </a:r>
            <a:r>
              <a:rPr lang="en-GB" altLang="en-US" sz="2800" dirty="0"/>
              <a:t>C the enzymes activity decreases a little until at 60</a:t>
            </a:r>
            <a:r>
              <a:rPr lang="en-GB" altLang="en-US" sz="2800" baseline="30000" dirty="0"/>
              <a:t>ᵒ</a:t>
            </a:r>
            <a:r>
              <a:rPr lang="en-GB" altLang="en-US" sz="2800" dirty="0"/>
              <a:t>C and 70</a:t>
            </a:r>
            <a:r>
              <a:rPr lang="en-GB" altLang="en-US" sz="2800" baseline="30000" dirty="0"/>
              <a:t>ᵒ</a:t>
            </a:r>
            <a:r>
              <a:rPr lang="en-GB" altLang="en-US" sz="2800" dirty="0"/>
              <a:t>C only 1cm</a:t>
            </a:r>
            <a:r>
              <a:rPr lang="en-GB" altLang="en-US" sz="2800" baseline="30000" dirty="0"/>
              <a:t>3</a:t>
            </a:r>
            <a:r>
              <a:rPr lang="en-GB" altLang="en-US" sz="2800" dirty="0"/>
              <a:t> and 0cm</a:t>
            </a:r>
            <a:r>
              <a:rPr lang="en-GB" altLang="en-US" sz="2800" baseline="30000" dirty="0"/>
              <a:t>3</a:t>
            </a:r>
            <a:r>
              <a:rPr lang="en-GB" altLang="en-US" sz="2800" dirty="0"/>
              <a:t> were collected.</a:t>
            </a:r>
          </a:p>
          <a:p>
            <a:pPr marL="514350" indent="-514350">
              <a:buFontTx/>
              <a:buAutoNum type="arabicPeriod"/>
            </a:pPr>
            <a:r>
              <a:rPr lang="en-GB" altLang="en-US" sz="2800" dirty="0"/>
              <a:t>At temperatures above the optimum the active site changes shape as the enzyme is denatured.</a:t>
            </a:r>
          </a:p>
          <a:p>
            <a:pPr marL="514350" indent="-514350">
              <a:buFontTx/>
              <a:buAutoNum type="arabicPeriod"/>
            </a:pPr>
            <a:r>
              <a:rPr lang="en-GB" altLang="en-US" sz="2800" dirty="0"/>
              <a:t>The substrate no longer fits so the reaction stops. </a:t>
            </a:r>
          </a:p>
          <a:p>
            <a:pPr>
              <a:buSzPct val="100000"/>
            </a:pPr>
            <a:endParaRPr lang="en-GB" sz="2800" dirty="0">
              <a:solidFill>
                <a:srgbClr val="000000"/>
              </a:solidFill>
              <a:latin typeface="Arial"/>
            </a:endParaRPr>
          </a:p>
          <a:p>
            <a:pPr>
              <a:buSzPct val="100000"/>
            </a:pPr>
            <a:r>
              <a:rPr lang="en-GB" sz="2800" dirty="0">
                <a:solidFill>
                  <a:srgbClr val="000000"/>
                </a:solidFill>
                <a:latin typeface="Arial"/>
              </a:rPr>
              <a:t>Self assess</a:t>
            </a:r>
          </a:p>
          <a:p>
            <a:pPr>
              <a:buSzPct val="100000"/>
            </a:pPr>
            <a:endParaRPr lang="en-GB" sz="2800" dirty="0">
              <a:solidFill>
                <a:srgbClr val="000000"/>
              </a:solidFill>
              <a:latin typeface="Arial"/>
            </a:endParaRPr>
          </a:p>
          <a:p>
            <a:pPr>
              <a:buSzPct val="100000"/>
            </a:pPr>
            <a:endParaRPr lang="en-GB" sz="2800" dirty="0">
              <a:solidFill>
                <a:srgbClr val="000000"/>
              </a:solidFill>
              <a:latin typeface="Arial"/>
            </a:endParaRPr>
          </a:p>
        </p:txBody>
      </p:sp>
      <p:pic>
        <p:nvPicPr>
          <p:cNvPr id="3" name="Picture 2"/>
          <p:cNvPicPr>
            <a:picLocks/>
          </p:cNvPicPr>
          <p:nvPr/>
        </p:nvPicPr>
        <p:blipFill>
          <a:blip r:embed="rId2">
            <a:extLst>
              <a:ext uri="{28A0092B-C50C-407E-A947-70E740481C1C}">
                <a14:useLocalDpi xmlns:a14="http://schemas.microsoft.com/office/drawing/2010/main" val="0"/>
              </a:ext>
            </a:extLst>
          </a:blip>
          <a:stretch>
            <a:fillRect/>
          </a:stretch>
        </p:blipFill>
        <p:spPr>
          <a:xfrm>
            <a:off x="6651034" y="5785070"/>
            <a:ext cx="2400265" cy="970167"/>
          </a:xfrm>
          <a:prstGeom prst="rect">
            <a:avLst/>
          </a:prstGeom>
        </p:spPr>
      </p:pic>
    </p:spTree>
    <p:extLst>
      <p:ext uri="{BB962C8B-B14F-4D97-AF65-F5344CB8AC3E}">
        <p14:creationId xmlns:p14="http://schemas.microsoft.com/office/powerpoint/2010/main" val="425721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437284"/>
          </a:xfrm>
          <a:prstGeom prst="rect">
            <a:avLst/>
          </a:prstGeom>
          <a:solidFill>
            <a:srgbClr val="FFE697"/>
          </a:solidFill>
          <a:ln w="57150">
            <a:solidFill>
              <a:srgbClr val="FFC000"/>
            </a:solidFill>
          </a:ln>
        </p:spPr>
        <p:txBody>
          <a:bodyPr vert="horz" wrap="square" rtlCol="0" anchor="t">
            <a:normAutofit/>
          </a:bodyPr>
          <a:lstStyle/>
          <a:p>
            <a:pPr marL="381000" indent="-381000"/>
            <a:r>
              <a:rPr lang="en-GB" sz="2800" b="1" u="sng">
                <a:solidFill>
                  <a:srgbClr val="000000"/>
                </a:solidFill>
                <a:latin typeface="Arial"/>
              </a:rPr>
              <a:t>Achieving Objective: </a:t>
            </a:r>
          </a:p>
          <a:p>
            <a:pPr marL="381000" indent="-381000"/>
            <a:r>
              <a:rPr lang="en-GB" sz="2800">
                <a:solidFill>
                  <a:srgbClr val="000000"/>
                </a:solidFill>
                <a:latin typeface="Arial"/>
              </a:rPr>
              <a:t>1. To define what an enzyme and catalyst are</a:t>
            </a:r>
          </a:p>
        </p:txBody>
      </p:sp>
      <p:sp>
        <p:nvSpPr>
          <p:cNvPr id="3" name="TextBox 2"/>
          <p:cNvSpPr txBox="1"/>
          <p:nvPr/>
        </p:nvSpPr>
        <p:spPr>
          <a:xfrm>
            <a:off x="28746" y="1519928"/>
            <a:ext cx="9072858" cy="4247175"/>
          </a:xfrm>
          <a:prstGeom prst="rect">
            <a:avLst/>
          </a:prstGeom>
          <a:solidFill>
            <a:srgbClr val="D7E4BD"/>
          </a:solidFill>
          <a:ln w="57150">
            <a:solidFill>
              <a:srgbClr val="92D050"/>
            </a:solidFill>
          </a:ln>
        </p:spPr>
        <p:txBody>
          <a:bodyPr vert="horz" wrap="square" rtlCol="0" anchor="t">
            <a:normAutofit/>
          </a:bodyPr>
          <a:lstStyle/>
          <a:p>
            <a:pPr marL="254000" indent="-254000"/>
            <a:r>
              <a:rPr lang="en-GB" sz="2800" b="1" u="sng" dirty="0">
                <a:solidFill>
                  <a:srgbClr val="000000"/>
                </a:solidFill>
                <a:latin typeface="Arial"/>
              </a:rPr>
              <a:t>Enzymes and Catalysts</a:t>
            </a:r>
          </a:p>
          <a:p>
            <a:pPr>
              <a:buSzPct val="100000"/>
            </a:pPr>
            <a:endParaRPr lang="en-GB" sz="2400" dirty="0">
              <a:solidFill>
                <a:srgbClr val="000000"/>
              </a:solidFill>
              <a:latin typeface="Arial"/>
            </a:endParaRPr>
          </a:p>
          <a:p>
            <a:pPr marL="254000" indent="-254000">
              <a:buSzPct val="100000"/>
              <a:buChar char="•"/>
            </a:pPr>
            <a:r>
              <a:rPr lang="en-GB" sz="2400" dirty="0">
                <a:solidFill>
                  <a:srgbClr val="000000"/>
                </a:solidFill>
                <a:latin typeface="Arial"/>
              </a:rPr>
              <a:t>Chemical reactions occur naturally, however, some reactions need to be completed quicker than others.  Processes such as digestion need to break down larger food particles into smaller ones, which can be absorbed through the intestines.  This is done by enzymes in digestive juices.  The enzymes are made up of protein molecules and are used as biological catalysts because they speed up the rate of reaction.</a:t>
            </a: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54627" y="5821002"/>
            <a:ext cx="2400265" cy="970167"/>
          </a:xfrm>
          <a:prstGeom prst="rect">
            <a:avLst/>
          </a:prstGeom>
        </p:spPr>
      </p:pic>
      <p:sp>
        <p:nvSpPr>
          <p:cNvPr id="5" name="TextBox 4"/>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dirty="0">
                <a:solidFill>
                  <a:srgbClr val="000000"/>
                </a:solidFill>
                <a:latin typeface="Arial"/>
              </a:rPr>
              <a:t>Review: </a:t>
            </a:r>
            <a:r>
              <a:rPr lang="en-GB" sz="2800" b="1" dirty="0">
                <a:solidFill>
                  <a:srgbClr val="000000"/>
                </a:solidFill>
                <a:latin typeface="Arial"/>
              </a:rPr>
              <a:t> What are enzymes?</a:t>
            </a:r>
          </a:p>
          <a:p>
            <a:r>
              <a:rPr lang="en-GB" sz="2800" b="1" dirty="0">
                <a:solidFill>
                  <a:srgbClr val="000000"/>
                </a:solidFill>
                <a:latin typeface="Arial"/>
              </a:rPr>
              <a:t>	       What are catalysts?</a:t>
            </a:r>
            <a:r>
              <a:rPr lang="en-GB" sz="2800" dirty="0">
                <a:solidFill>
                  <a:srgbClr val="000000"/>
                </a:solidFill>
                <a:latin typeface="Arial"/>
              </a:rPr>
              <a:t>  </a:t>
            </a:r>
          </a:p>
        </p:txBody>
      </p:sp>
    </p:spTree>
    <p:extLst>
      <p:ext uri="{BB962C8B-B14F-4D97-AF65-F5344CB8AC3E}">
        <p14:creationId xmlns:p14="http://schemas.microsoft.com/office/powerpoint/2010/main" val="16422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idx="4294967295"/>
          </p:nvPr>
        </p:nvSpPr>
        <p:spPr>
          <a:xfrm>
            <a:off x="456327" y="-35033"/>
            <a:ext cx="8213884" cy="1140883"/>
          </a:xfrm>
        </p:spPr>
        <p:txBody>
          <a:bodyPr/>
          <a:lstStyle/>
          <a:p>
            <a:r>
              <a:rPr lang="en-GB" altLang="en-US" dirty="0"/>
              <a:t>What are enzymes made of?</a:t>
            </a:r>
          </a:p>
        </p:txBody>
      </p:sp>
      <p:sp>
        <p:nvSpPr>
          <p:cNvPr id="959491" name="Text Box 3"/>
          <p:cNvSpPr txBox="1">
            <a:spLocks noChangeArrowheads="1"/>
          </p:cNvSpPr>
          <p:nvPr/>
        </p:nvSpPr>
        <p:spPr bwMode="auto">
          <a:xfrm>
            <a:off x="595760" y="1105850"/>
            <a:ext cx="7779740" cy="646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6" tIns="45633" rIns="91266" bIns="45633">
            <a:spAutoFit/>
          </a:bodyPr>
          <a:lstStyle/>
          <a:p>
            <a:r>
              <a:rPr lang="en-GB" altLang="en-US" dirty="0"/>
              <a:t>Enzymes are protein molecules, and so are made up of </a:t>
            </a:r>
            <a:r>
              <a:rPr lang="en-GB" altLang="en-US" b="1" dirty="0">
                <a:solidFill>
                  <a:srgbClr val="10BC45"/>
                </a:solidFill>
              </a:rPr>
              <a:t>amino acids</a:t>
            </a:r>
            <a:r>
              <a:rPr lang="en-GB" altLang="en-US" dirty="0"/>
              <a:t>. Most enzymes contain between 100 and 1,000 amino acids.</a:t>
            </a:r>
          </a:p>
        </p:txBody>
      </p:sp>
      <p:sp>
        <p:nvSpPr>
          <p:cNvPr id="959493" name="Text Box 5"/>
          <p:cNvSpPr txBox="1">
            <a:spLocks noChangeArrowheads="1"/>
          </p:cNvSpPr>
          <p:nvPr/>
        </p:nvSpPr>
        <p:spPr bwMode="auto">
          <a:xfrm>
            <a:off x="562487" y="2132819"/>
            <a:ext cx="7813013" cy="646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6" tIns="45633" rIns="91266" bIns="45633">
            <a:spAutoFit/>
          </a:bodyPr>
          <a:lstStyle/>
          <a:p>
            <a:r>
              <a:rPr lang="en-GB" altLang="en-US"/>
              <a:t>These amino acids are joined together in a long chain,  which is folded to produce a unique 3D structure.</a:t>
            </a:r>
          </a:p>
        </p:txBody>
      </p:sp>
      <p:pic>
        <p:nvPicPr>
          <p:cNvPr id="959497" name="Picture 9" descr="amino acid active 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899" y="2988480"/>
            <a:ext cx="6616740" cy="35684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6556910"/>
            <a:ext cx="8496943" cy="276999"/>
          </a:xfrm>
          <a:prstGeom prst="rect">
            <a:avLst/>
          </a:prstGeom>
        </p:spPr>
        <p:txBody>
          <a:bodyPr wrap="square">
            <a:spAutoFit/>
          </a:bodyPr>
          <a:lstStyle/>
          <a:p>
            <a:r>
              <a:rPr lang="en-GB" sz="1200" dirty="0">
                <a:hlinkClick r:id="rId4"/>
              </a:rPr>
              <a:t>http://inteleducationresources.intel.co.uk/content/keystage4/biology/pc/modules/digestion/digestion_part_3/index.html</a:t>
            </a:r>
            <a:r>
              <a:rPr lang="en-GB" sz="1200" dirty="0"/>
              <a:t> </a:t>
            </a:r>
          </a:p>
        </p:txBody>
      </p:sp>
    </p:spTree>
    <p:extLst>
      <p:ext uri="{BB962C8B-B14F-4D97-AF65-F5344CB8AC3E}">
        <p14:creationId xmlns:p14="http://schemas.microsoft.com/office/powerpoint/2010/main" val="1406107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9493"/>
                                        </p:tgtEl>
                                        <p:attrNameLst>
                                          <p:attrName>style.visibility</p:attrName>
                                        </p:attrNameLst>
                                      </p:cBhvr>
                                      <p:to>
                                        <p:strVal val="visible"/>
                                      </p:to>
                                    </p:set>
                                    <p:animEffect transition="in" filter="dissolve">
                                      <p:cBhvr>
                                        <p:cTn id="7" dur="500"/>
                                        <p:tgtEl>
                                          <p:spTgt spid="959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9497"/>
                                        </p:tgtEl>
                                        <p:attrNameLst>
                                          <p:attrName>style.visibility</p:attrName>
                                        </p:attrNameLst>
                                      </p:cBhvr>
                                      <p:to>
                                        <p:strVal val="visible"/>
                                      </p:to>
                                    </p:set>
                                    <p:animEffect transition="in" filter="wipe(left)">
                                      <p:cBhvr>
                                        <p:cTn id="12" dur="500"/>
                                        <p:tgtEl>
                                          <p:spTgt spid="95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437284"/>
          </a:xfrm>
          <a:prstGeom prst="rect">
            <a:avLst/>
          </a:prstGeom>
          <a:solidFill>
            <a:srgbClr val="FFE697"/>
          </a:solidFill>
          <a:ln w="57150">
            <a:solidFill>
              <a:srgbClr val="FFC000"/>
            </a:solidFill>
          </a:ln>
        </p:spPr>
        <p:txBody>
          <a:bodyPr vert="horz" wrap="square" rtlCol="0" anchor="t">
            <a:normAutofit/>
          </a:bodyPr>
          <a:lstStyle/>
          <a:p>
            <a:pPr marL="381000" indent="-381000"/>
            <a:r>
              <a:rPr lang="en-GB" sz="2800" b="1" u="sng">
                <a:solidFill>
                  <a:srgbClr val="000000"/>
                </a:solidFill>
                <a:latin typeface="Arial"/>
              </a:rPr>
              <a:t>Achieving Objective: </a:t>
            </a:r>
          </a:p>
          <a:p>
            <a:pPr marL="381000" indent="-381000"/>
            <a:r>
              <a:rPr lang="en-GB" sz="2800">
                <a:solidFill>
                  <a:srgbClr val="000000"/>
                </a:solidFill>
                <a:latin typeface="Arial"/>
              </a:rPr>
              <a:t>1. To define what an enzyme and catalyst are</a:t>
            </a:r>
          </a:p>
        </p:txBody>
      </p:sp>
      <p:sp>
        <p:nvSpPr>
          <p:cNvPr id="3" name="TextBox 2"/>
          <p:cNvSpPr txBox="1"/>
          <p:nvPr/>
        </p:nvSpPr>
        <p:spPr>
          <a:xfrm>
            <a:off x="28746" y="1519928"/>
            <a:ext cx="9072858" cy="4247175"/>
          </a:xfrm>
          <a:prstGeom prst="rect">
            <a:avLst/>
          </a:prstGeom>
          <a:solidFill>
            <a:srgbClr val="D7E4BD"/>
          </a:solidFill>
          <a:ln w="57150">
            <a:solidFill>
              <a:srgbClr val="92D050"/>
            </a:solidFill>
          </a:ln>
        </p:spPr>
        <p:txBody>
          <a:bodyPr vert="horz" wrap="square" rtlCol="0" anchor="t">
            <a:normAutofit lnSpcReduction="10000"/>
          </a:bodyPr>
          <a:lstStyle/>
          <a:p>
            <a:pPr marL="254000" indent="-254000"/>
            <a:r>
              <a:rPr lang="en-GB" sz="2800" b="1" u="sng" dirty="0">
                <a:solidFill>
                  <a:srgbClr val="000000"/>
                </a:solidFill>
                <a:latin typeface="Arial"/>
              </a:rPr>
              <a:t>To Do:</a:t>
            </a:r>
          </a:p>
          <a:p>
            <a:pPr marL="254000" indent="-254000">
              <a:buSzPct val="100000"/>
              <a:buChar char="•"/>
            </a:pPr>
            <a:r>
              <a:rPr lang="en-GB" sz="2400" dirty="0">
                <a:solidFill>
                  <a:srgbClr val="000000"/>
                </a:solidFill>
                <a:latin typeface="Arial"/>
              </a:rPr>
              <a:t> Use the information below and from the previous slide to write a definition of an enzyme and a catalyst – write in your own words!</a:t>
            </a:r>
          </a:p>
          <a:p>
            <a:pPr marL="254000" indent="-254000">
              <a:buSzPct val="100000"/>
              <a:buChar char="•"/>
            </a:pPr>
            <a:endParaRPr lang="en-GB" sz="2400" dirty="0">
              <a:solidFill>
                <a:srgbClr val="000000"/>
              </a:solidFill>
              <a:latin typeface="Arial"/>
            </a:endParaRPr>
          </a:p>
          <a:p>
            <a:pPr marL="254000" indent="-254000">
              <a:buSzPct val="100000"/>
              <a:buChar char="•"/>
            </a:pPr>
            <a:r>
              <a:rPr lang="en-GB" sz="2400" dirty="0">
                <a:solidFill>
                  <a:srgbClr val="000000"/>
                </a:solidFill>
                <a:latin typeface="Arial"/>
              </a:rPr>
              <a:t>Chemical reactions occur naturally, however, some reactions need to be completed quicker than others.  Processes such as digestion need to break down larger food particles into smaller ones, which can be absorbed through the intestines.  This is done by enzymes in digestive juices.  The enzymes are made up of protein molecules and are used as biological catalysts because they speed up the rate of reaction.</a:t>
            </a: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54627" y="5821002"/>
            <a:ext cx="2400265" cy="970167"/>
          </a:xfrm>
          <a:prstGeom prst="rect">
            <a:avLst/>
          </a:prstGeom>
        </p:spPr>
      </p:pic>
      <p:sp>
        <p:nvSpPr>
          <p:cNvPr id="5" name="TextBox 4"/>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dirty="0">
                <a:solidFill>
                  <a:srgbClr val="000000"/>
                </a:solidFill>
                <a:latin typeface="Arial"/>
              </a:rPr>
              <a:t>Review: </a:t>
            </a:r>
            <a:r>
              <a:rPr lang="en-GB" sz="2800" b="1" dirty="0">
                <a:solidFill>
                  <a:srgbClr val="000000"/>
                </a:solidFill>
                <a:latin typeface="Arial"/>
              </a:rPr>
              <a:t> What are enzymes?</a:t>
            </a:r>
          </a:p>
          <a:p>
            <a:r>
              <a:rPr lang="en-GB" sz="2800" b="1" dirty="0">
                <a:solidFill>
                  <a:srgbClr val="000000"/>
                </a:solidFill>
                <a:latin typeface="Arial"/>
              </a:rPr>
              <a:t>	       What are catalysts?</a:t>
            </a:r>
            <a:r>
              <a:rPr lang="en-GB" sz="2800" dirty="0">
                <a:solidFill>
                  <a:srgbClr val="000000"/>
                </a:solidFill>
                <a:latin typeface="Arial"/>
              </a:rPr>
              <a:t>  </a:t>
            </a:r>
          </a:p>
        </p:txBody>
      </p:sp>
    </p:spTree>
    <p:extLst>
      <p:ext uri="{BB962C8B-B14F-4D97-AF65-F5344CB8AC3E}">
        <p14:creationId xmlns:p14="http://schemas.microsoft.com/office/powerpoint/2010/main" val="422612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305672"/>
          </a:xfrm>
          <a:prstGeom prst="rect">
            <a:avLst/>
          </a:prstGeom>
          <a:solidFill>
            <a:srgbClr val="FFE697"/>
          </a:solidFill>
          <a:ln w="57150">
            <a:solidFill>
              <a:srgbClr val="FFC000"/>
            </a:solidFill>
          </a:ln>
        </p:spPr>
        <p:txBody>
          <a:bodyPr vert="horz" wrap="square" rtlCol="0" anchor="t">
            <a:normAutofit lnSpcReduction="10000"/>
          </a:bodyPr>
          <a:lstStyle/>
          <a:p>
            <a:pPr marL="381000" indent="-381000"/>
            <a:r>
              <a:rPr lang="en-GB" sz="2800" b="1" u="sng" dirty="0">
                <a:solidFill>
                  <a:srgbClr val="000000"/>
                </a:solidFill>
                <a:latin typeface="Arial"/>
              </a:rPr>
              <a:t>Achieving Objective: </a:t>
            </a:r>
          </a:p>
          <a:p>
            <a:r>
              <a:rPr lang="en-GB" sz="2800" dirty="0">
                <a:solidFill>
                  <a:srgbClr val="000000"/>
                </a:solidFill>
                <a:latin typeface="Arial"/>
              </a:rPr>
              <a:t>2. </a:t>
            </a:r>
            <a:r>
              <a:rPr lang="en-GB" altLang="en-US" sz="2800" dirty="0"/>
              <a:t>Explain why enzymes are specific and are denatured by high temperatures and extremes of </a:t>
            </a:r>
            <a:r>
              <a:rPr lang="en-GB" altLang="en-US" sz="2800" dirty="0" err="1"/>
              <a:t>pH.</a:t>
            </a:r>
            <a:endParaRPr lang="en-GB" altLang="en-US" sz="2800" dirty="0"/>
          </a:p>
        </p:txBody>
      </p:sp>
      <p:sp>
        <p:nvSpPr>
          <p:cNvPr id="3" name="TextBox 2"/>
          <p:cNvSpPr txBox="1"/>
          <p:nvPr/>
        </p:nvSpPr>
        <p:spPr>
          <a:xfrm>
            <a:off x="28746" y="1334418"/>
            <a:ext cx="9072858" cy="5456751"/>
          </a:xfrm>
          <a:prstGeom prst="rect">
            <a:avLst/>
          </a:prstGeom>
          <a:solidFill>
            <a:srgbClr val="D7E4BD"/>
          </a:solidFill>
          <a:ln w="57150">
            <a:solidFill>
              <a:srgbClr val="92D050"/>
            </a:solidFill>
          </a:ln>
        </p:spPr>
        <p:txBody>
          <a:bodyPr vert="horz" wrap="square" rtlCol="0" anchor="t">
            <a:normAutofit/>
          </a:bodyPr>
          <a:lstStyle/>
          <a:p>
            <a:pPr>
              <a:buSzPct val="100000"/>
            </a:pPr>
            <a:r>
              <a:rPr lang="en-GB" sz="2400" dirty="0">
                <a:solidFill>
                  <a:srgbClr val="000000"/>
                </a:solidFill>
                <a:latin typeface="Arial"/>
              </a:rPr>
              <a:t> </a:t>
            </a:r>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194784" y="5709412"/>
            <a:ext cx="2400265" cy="970167"/>
          </a:xfrm>
          <a:prstGeom prst="rect">
            <a:avLst/>
          </a:prstGeom>
        </p:spPr>
      </p:pic>
      <p:grpSp>
        <p:nvGrpSpPr>
          <p:cNvPr id="14" name="Group 13"/>
          <p:cNvGrpSpPr/>
          <p:nvPr/>
        </p:nvGrpSpPr>
        <p:grpSpPr>
          <a:xfrm>
            <a:off x="170781" y="1991782"/>
            <a:ext cx="5544616" cy="3537684"/>
            <a:chOff x="602829" y="1838474"/>
            <a:chExt cx="5544616" cy="3537684"/>
          </a:xfrm>
        </p:grpSpPr>
        <p:graphicFrame>
          <p:nvGraphicFramePr>
            <p:cNvPr id="7" name="Object 6"/>
            <p:cNvGraphicFramePr>
              <a:graphicFrameLocks noChangeAspect="1"/>
            </p:cNvGraphicFramePr>
            <p:nvPr>
              <p:extLst>
                <p:ext uri="{D42A27DB-BD31-4B8C-83A1-F6EECF244321}">
                  <p14:modId xmlns:p14="http://schemas.microsoft.com/office/powerpoint/2010/main" val="4143703267"/>
                </p:ext>
              </p:extLst>
            </p:nvPr>
          </p:nvGraphicFramePr>
          <p:xfrm>
            <a:off x="602829" y="2381452"/>
            <a:ext cx="1809750" cy="2524125"/>
          </p:xfrm>
          <a:graphic>
            <a:graphicData uri="http://schemas.openxmlformats.org/presentationml/2006/ole">
              <mc:AlternateContent xmlns:mc="http://schemas.openxmlformats.org/markup-compatibility/2006">
                <mc:Choice xmlns:v="urn:schemas-microsoft-com:vml" Requires="v">
                  <p:oleObj spid="_x0000_s3086" name="Bitmap Image" r:id="rId4" imgW="2561905" imgH="3580952" progId="Paint.Picture">
                    <p:embed/>
                  </p:oleObj>
                </mc:Choice>
                <mc:Fallback>
                  <p:oleObj name="Bitmap Image" r:id="rId4" imgW="2561905" imgH="3580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29" y="2381452"/>
                          <a:ext cx="1809750" cy="252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042989" y="1838474"/>
              <a:ext cx="4104456" cy="369332"/>
            </a:xfrm>
            <a:prstGeom prst="rect">
              <a:avLst/>
            </a:prstGeom>
            <a:noFill/>
          </p:spPr>
          <p:txBody>
            <a:bodyPr wrap="square" rtlCol="0">
              <a:spAutoFit/>
            </a:bodyPr>
            <a:lstStyle/>
            <a:p>
              <a:r>
                <a:rPr lang="en-GB" dirty="0"/>
                <a:t>Substrate</a:t>
              </a:r>
            </a:p>
          </p:txBody>
        </p:sp>
        <p:sp>
          <p:nvSpPr>
            <p:cNvPr id="9" name="TextBox 8"/>
            <p:cNvSpPr txBox="1"/>
            <p:nvPr/>
          </p:nvSpPr>
          <p:spPr>
            <a:xfrm>
              <a:off x="2331021" y="5006826"/>
              <a:ext cx="2232248" cy="369332"/>
            </a:xfrm>
            <a:prstGeom prst="rect">
              <a:avLst/>
            </a:prstGeom>
            <a:noFill/>
          </p:spPr>
          <p:txBody>
            <a:bodyPr wrap="square" rtlCol="0">
              <a:spAutoFit/>
            </a:bodyPr>
            <a:lstStyle/>
            <a:p>
              <a:r>
                <a:rPr lang="en-GB" dirty="0"/>
                <a:t>Enzyme</a:t>
              </a:r>
            </a:p>
          </p:txBody>
        </p:sp>
        <p:cxnSp>
          <p:nvCxnSpPr>
            <p:cNvPr id="10" name="Straight Connector 9"/>
            <p:cNvCxnSpPr/>
            <p:nvPr/>
          </p:nvCxnSpPr>
          <p:spPr>
            <a:xfrm flipH="1">
              <a:off x="1826965" y="2207806"/>
              <a:ext cx="504056" cy="6480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82949" y="4405653"/>
              <a:ext cx="759720" cy="648072"/>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447145" y="1622450"/>
            <a:ext cx="5364596" cy="369332"/>
          </a:xfrm>
          <a:prstGeom prst="rect">
            <a:avLst/>
          </a:prstGeom>
          <a:noFill/>
        </p:spPr>
        <p:txBody>
          <a:bodyPr wrap="square" rtlCol="0">
            <a:spAutoFit/>
          </a:bodyPr>
          <a:lstStyle/>
          <a:p>
            <a:endParaRPr lang="en-GB" dirty="0"/>
          </a:p>
        </p:txBody>
      </p:sp>
      <p:sp>
        <p:nvSpPr>
          <p:cNvPr id="13" name="Text Box 3"/>
          <p:cNvSpPr txBox="1">
            <a:spLocks noChangeArrowheads="1"/>
          </p:cNvSpPr>
          <p:nvPr/>
        </p:nvSpPr>
        <p:spPr bwMode="auto">
          <a:xfrm>
            <a:off x="2803491" y="1391616"/>
            <a:ext cx="61212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50000"/>
              </a:spcBef>
              <a:spcAft>
                <a:spcPct val="0"/>
              </a:spcAft>
              <a:defRPr sz="2400" kern="1200">
                <a:solidFill>
                  <a:srgbClr val="010066"/>
                </a:solidFill>
                <a:latin typeface="Arial" charset="0"/>
                <a:ea typeface="+mn-ea"/>
                <a:cs typeface="+mn-cs"/>
              </a:defRPr>
            </a:lvl1pPr>
            <a:lvl2pPr marL="457200" algn="l" rtl="0" fontAlgn="base">
              <a:spcBef>
                <a:spcPct val="50000"/>
              </a:spcBef>
              <a:spcAft>
                <a:spcPct val="0"/>
              </a:spcAft>
              <a:defRPr sz="2400" kern="1200">
                <a:solidFill>
                  <a:srgbClr val="010066"/>
                </a:solidFill>
                <a:latin typeface="Arial" charset="0"/>
                <a:ea typeface="+mn-ea"/>
                <a:cs typeface="+mn-cs"/>
              </a:defRPr>
            </a:lvl2pPr>
            <a:lvl3pPr marL="914400" algn="l" rtl="0" fontAlgn="base">
              <a:spcBef>
                <a:spcPct val="50000"/>
              </a:spcBef>
              <a:spcAft>
                <a:spcPct val="0"/>
              </a:spcAft>
              <a:defRPr sz="2400" kern="1200">
                <a:solidFill>
                  <a:srgbClr val="010066"/>
                </a:solidFill>
                <a:latin typeface="Arial" charset="0"/>
                <a:ea typeface="+mn-ea"/>
                <a:cs typeface="+mn-cs"/>
              </a:defRPr>
            </a:lvl3pPr>
            <a:lvl4pPr marL="1371600" algn="l" rtl="0" fontAlgn="base">
              <a:spcBef>
                <a:spcPct val="50000"/>
              </a:spcBef>
              <a:spcAft>
                <a:spcPct val="0"/>
              </a:spcAft>
              <a:defRPr sz="2400" kern="1200">
                <a:solidFill>
                  <a:srgbClr val="010066"/>
                </a:solidFill>
                <a:latin typeface="Arial" charset="0"/>
                <a:ea typeface="+mn-ea"/>
                <a:cs typeface="+mn-cs"/>
              </a:defRPr>
            </a:lvl4pPr>
            <a:lvl5pPr marL="1828800" algn="l" rtl="0" fontAlgn="base">
              <a:spcBef>
                <a:spcPct val="50000"/>
              </a:spcBef>
              <a:spcAft>
                <a:spcPct val="0"/>
              </a:spcAft>
              <a:defRPr sz="2400" kern="1200">
                <a:solidFill>
                  <a:srgbClr val="010066"/>
                </a:solidFill>
                <a:latin typeface="Arial" charset="0"/>
                <a:ea typeface="+mn-ea"/>
                <a:cs typeface="+mn-cs"/>
              </a:defRPr>
            </a:lvl5pPr>
            <a:lvl6pPr marL="2286000" algn="l" defTabSz="914400" rtl="0" eaLnBrk="1" latinLnBrk="0" hangingPunct="1">
              <a:defRPr sz="2400" kern="1200">
                <a:solidFill>
                  <a:srgbClr val="010066"/>
                </a:solidFill>
                <a:latin typeface="Arial" charset="0"/>
                <a:ea typeface="+mn-ea"/>
                <a:cs typeface="+mn-cs"/>
              </a:defRPr>
            </a:lvl6pPr>
            <a:lvl7pPr marL="2743200" algn="l" defTabSz="914400" rtl="0" eaLnBrk="1" latinLnBrk="0" hangingPunct="1">
              <a:defRPr sz="2400" kern="1200">
                <a:solidFill>
                  <a:srgbClr val="010066"/>
                </a:solidFill>
                <a:latin typeface="Arial" charset="0"/>
                <a:ea typeface="+mn-ea"/>
                <a:cs typeface="+mn-cs"/>
              </a:defRPr>
            </a:lvl7pPr>
            <a:lvl8pPr marL="3200400" algn="l" defTabSz="914400" rtl="0" eaLnBrk="1" latinLnBrk="0" hangingPunct="1">
              <a:defRPr sz="2400" kern="1200">
                <a:solidFill>
                  <a:srgbClr val="010066"/>
                </a:solidFill>
                <a:latin typeface="Arial" charset="0"/>
                <a:ea typeface="+mn-ea"/>
                <a:cs typeface="+mn-cs"/>
              </a:defRPr>
            </a:lvl8pPr>
            <a:lvl9pPr marL="3657600" algn="l" defTabSz="914400" rtl="0" eaLnBrk="1" latinLnBrk="0" hangingPunct="1">
              <a:defRPr sz="2400" kern="1200">
                <a:solidFill>
                  <a:srgbClr val="010066"/>
                </a:solidFill>
                <a:latin typeface="Arial" charset="0"/>
                <a:ea typeface="+mn-ea"/>
                <a:cs typeface="+mn-cs"/>
              </a:defRPr>
            </a:lvl9pPr>
          </a:lstStyle>
          <a:p>
            <a:r>
              <a:rPr lang="en-GB" altLang="en-US" dirty="0"/>
              <a:t>The shape of an enzyme is very important because it has a direct effect on how it catalyses a reaction.</a:t>
            </a:r>
          </a:p>
        </p:txBody>
      </p:sp>
      <p:sp>
        <p:nvSpPr>
          <p:cNvPr id="15" name="Text Box 5"/>
          <p:cNvSpPr txBox="1">
            <a:spLocks noChangeArrowheads="1"/>
          </p:cNvSpPr>
          <p:nvPr/>
        </p:nvSpPr>
        <p:spPr bwMode="auto">
          <a:xfrm>
            <a:off x="2761984" y="2591946"/>
            <a:ext cx="6230937" cy="457200"/>
          </a:xfrm>
          <a:prstGeom prst="rect">
            <a:avLst/>
          </a:prstGeom>
          <a:noFill/>
          <a:ln>
            <a:noFill/>
          </a:ln>
          <a:effectLst/>
          <a:extLst>
            <a:ext uri="{909E8E84-426E-40DD-AFC4-6F175D3DCCD1}">
              <a14:hiddenFill xmlns:a14="http://schemas.microsoft.com/office/drawing/2010/main">
                <a:solidFill>
                  <a:srgbClr val="97F692"/>
                </a:solidFill>
              </a14:hiddenFill>
            </a:ext>
            <a:ext uri="{91240B29-F687-4F45-9708-019B960494DF}">
              <a14:hiddenLine xmlns:a14="http://schemas.microsoft.com/office/drawing/2010/main" w="28575" algn="ctr">
                <a:solidFill>
                  <a:srgbClr val="10BC4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50000"/>
              </a:spcBef>
              <a:spcAft>
                <a:spcPct val="0"/>
              </a:spcAft>
              <a:defRPr sz="2400" kern="1200">
                <a:solidFill>
                  <a:srgbClr val="010066"/>
                </a:solidFill>
                <a:latin typeface="Arial" charset="0"/>
                <a:ea typeface="+mn-ea"/>
                <a:cs typeface="+mn-cs"/>
              </a:defRPr>
            </a:lvl1pPr>
            <a:lvl2pPr marL="457200" algn="l" rtl="0" fontAlgn="base">
              <a:spcBef>
                <a:spcPct val="50000"/>
              </a:spcBef>
              <a:spcAft>
                <a:spcPct val="0"/>
              </a:spcAft>
              <a:defRPr sz="2400" kern="1200">
                <a:solidFill>
                  <a:srgbClr val="010066"/>
                </a:solidFill>
                <a:latin typeface="Arial" charset="0"/>
                <a:ea typeface="+mn-ea"/>
                <a:cs typeface="+mn-cs"/>
              </a:defRPr>
            </a:lvl2pPr>
            <a:lvl3pPr marL="914400" algn="l" rtl="0" fontAlgn="base">
              <a:spcBef>
                <a:spcPct val="50000"/>
              </a:spcBef>
              <a:spcAft>
                <a:spcPct val="0"/>
              </a:spcAft>
              <a:defRPr sz="2400" kern="1200">
                <a:solidFill>
                  <a:srgbClr val="010066"/>
                </a:solidFill>
                <a:latin typeface="Arial" charset="0"/>
                <a:ea typeface="+mn-ea"/>
                <a:cs typeface="+mn-cs"/>
              </a:defRPr>
            </a:lvl3pPr>
            <a:lvl4pPr marL="1371600" algn="l" rtl="0" fontAlgn="base">
              <a:spcBef>
                <a:spcPct val="50000"/>
              </a:spcBef>
              <a:spcAft>
                <a:spcPct val="0"/>
              </a:spcAft>
              <a:defRPr sz="2400" kern="1200">
                <a:solidFill>
                  <a:srgbClr val="010066"/>
                </a:solidFill>
                <a:latin typeface="Arial" charset="0"/>
                <a:ea typeface="+mn-ea"/>
                <a:cs typeface="+mn-cs"/>
              </a:defRPr>
            </a:lvl4pPr>
            <a:lvl5pPr marL="1828800" algn="l" rtl="0" fontAlgn="base">
              <a:spcBef>
                <a:spcPct val="50000"/>
              </a:spcBef>
              <a:spcAft>
                <a:spcPct val="0"/>
              </a:spcAft>
              <a:defRPr sz="2400" kern="1200">
                <a:solidFill>
                  <a:srgbClr val="010066"/>
                </a:solidFill>
                <a:latin typeface="Arial" charset="0"/>
                <a:ea typeface="+mn-ea"/>
                <a:cs typeface="+mn-cs"/>
              </a:defRPr>
            </a:lvl5pPr>
            <a:lvl6pPr marL="2286000" algn="l" defTabSz="914400" rtl="0" eaLnBrk="1" latinLnBrk="0" hangingPunct="1">
              <a:defRPr sz="2400" kern="1200">
                <a:solidFill>
                  <a:srgbClr val="010066"/>
                </a:solidFill>
                <a:latin typeface="Arial" charset="0"/>
                <a:ea typeface="+mn-ea"/>
                <a:cs typeface="+mn-cs"/>
              </a:defRPr>
            </a:lvl6pPr>
            <a:lvl7pPr marL="2743200" algn="l" defTabSz="914400" rtl="0" eaLnBrk="1" latinLnBrk="0" hangingPunct="1">
              <a:defRPr sz="2400" kern="1200">
                <a:solidFill>
                  <a:srgbClr val="010066"/>
                </a:solidFill>
                <a:latin typeface="Arial" charset="0"/>
                <a:ea typeface="+mn-ea"/>
                <a:cs typeface="+mn-cs"/>
              </a:defRPr>
            </a:lvl7pPr>
            <a:lvl8pPr marL="3200400" algn="l" defTabSz="914400" rtl="0" eaLnBrk="1" latinLnBrk="0" hangingPunct="1">
              <a:defRPr sz="2400" kern="1200">
                <a:solidFill>
                  <a:srgbClr val="010066"/>
                </a:solidFill>
                <a:latin typeface="Arial" charset="0"/>
                <a:ea typeface="+mn-ea"/>
                <a:cs typeface="+mn-cs"/>
              </a:defRPr>
            </a:lvl8pPr>
            <a:lvl9pPr marL="3657600" algn="l" defTabSz="914400" rtl="0" eaLnBrk="1" latinLnBrk="0" hangingPunct="1">
              <a:defRPr sz="2400" kern="1200">
                <a:solidFill>
                  <a:srgbClr val="010066"/>
                </a:solidFill>
                <a:latin typeface="Arial" charset="0"/>
                <a:ea typeface="+mn-ea"/>
                <a:cs typeface="+mn-cs"/>
              </a:defRPr>
            </a:lvl9pPr>
          </a:lstStyle>
          <a:p>
            <a:r>
              <a:rPr lang="en-GB" altLang="en-US" dirty="0">
                <a:solidFill>
                  <a:srgbClr val="000066"/>
                </a:solidFill>
              </a:rPr>
              <a:t>Why do enzymes have different shapes?</a:t>
            </a:r>
          </a:p>
        </p:txBody>
      </p:sp>
      <p:sp>
        <p:nvSpPr>
          <p:cNvPr id="16" name="Text Box 4"/>
          <p:cNvSpPr txBox="1">
            <a:spLocks noChangeArrowheads="1"/>
          </p:cNvSpPr>
          <p:nvPr/>
        </p:nvSpPr>
        <p:spPr bwMode="auto">
          <a:xfrm>
            <a:off x="2810746" y="3009186"/>
            <a:ext cx="4503737" cy="1917700"/>
          </a:xfrm>
          <a:prstGeom prst="rect">
            <a:avLst/>
          </a:prstGeom>
          <a:noFill/>
          <a:ln>
            <a:noFill/>
          </a:ln>
          <a:effectLst/>
          <a:extLst>
            <a:ext uri="{909E8E84-426E-40DD-AFC4-6F175D3DCCD1}">
              <a14:hiddenFill xmlns:a14="http://schemas.microsoft.com/office/drawing/2010/main">
                <a:solidFill>
                  <a:srgbClr val="97F692"/>
                </a:solidFill>
              </a14:hiddenFill>
            </a:ext>
            <a:ext uri="{91240B29-F687-4F45-9708-019B960494DF}">
              <a14:hiddenLine xmlns:a14="http://schemas.microsoft.com/office/drawing/2010/main" w="28575" algn="ctr">
                <a:solidFill>
                  <a:srgbClr val="10BC4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50000"/>
              </a:spcBef>
              <a:spcAft>
                <a:spcPct val="0"/>
              </a:spcAft>
              <a:defRPr sz="2400" kern="1200">
                <a:solidFill>
                  <a:srgbClr val="010066"/>
                </a:solidFill>
                <a:latin typeface="Arial" charset="0"/>
                <a:ea typeface="+mn-ea"/>
                <a:cs typeface="+mn-cs"/>
              </a:defRPr>
            </a:lvl1pPr>
            <a:lvl2pPr marL="457200" algn="l" rtl="0" fontAlgn="base">
              <a:spcBef>
                <a:spcPct val="50000"/>
              </a:spcBef>
              <a:spcAft>
                <a:spcPct val="0"/>
              </a:spcAft>
              <a:defRPr sz="2400" kern="1200">
                <a:solidFill>
                  <a:srgbClr val="010066"/>
                </a:solidFill>
                <a:latin typeface="Arial" charset="0"/>
                <a:ea typeface="+mn-ea"/>
                <a:cs typeface="+mn-cs"/>
              </a:defRPr>
            </a:lvl2pPr>
            <a:lvl3pPr marL="914400" algn="l" rtl="0" fontAlgn="base">
              <a:spcBef>
                <a:spcPct val="50000"/>
              </a:spcBef>
              <a:spcAft>
                <a:spcPct val="0"/>
              </a:spcAft>
              <a:defRPr sz="2400" kern="1200">
                <a:solidFill>
                  <a:srgbClr val="010066"/>
                </a:solidFill>
                <a:latin typeface="Arial" charset="0"/>
                <a:ea typeface="+mn-ea"/>
                <a:cs typeface="+mn-cs"/>
              </a:defRPr>
            </a:lvl3pPr>
            <a:lvl4pPr marL="1371600" algn="l" rtl="0" fontAlgn="base">
              <a:spcBef>
                <a:spcPct val="50000"/>
              </a:spcBef>
              <a:spcAft>
                <a:spcPct val="0"/>
              </a:spcAft>
              <a:defRPr sz="2400" kern="1200">
                <a:solidFill>
                  <a:srgbClr val="010066"/>
                </a:solidFill>
                <a:latin typeface="Arial" charset="0"/>
                <a:ea typeface="+mn-ea"/>
                <a:cs typeface="+mn-cs"/>
              </a:defRPr>
            </a:lvl4pPr>
            <a:lvl5pPr marL="1828800" algn="l" rtl="0" fontAlgn="base">
              <a:spcBef>
                <a:spcPct val="50000"/>
              </a:spcBef>
              <a:spcAft>
                <a:spcPct val="0"/>
              </a:spcAft>
              <a:defRPr sz="2400" kern="1200">
                <a:solidFill>
                  <a:srgbClr val="010066"/>
                </a:solidFill>
                <a:latin typeface="Arial" charset="0"/>
                <a:ea typeface="+mn-ea"/>
                <a:cs typeface="+mn-cs"/>
              </a:defRPr>
            </a:lvl5pPr>
            <a:lvl6pPr marL="2286000" algn="l" defTabSz="914400" rtl="0" eaLnBrk="1" latinLnBrk="0" hangingPunct="1">
              <a:defRPr sz="2400" kern="1200">
                <a:solidFill>
                  <a:srgbClr val="010066"/>
                </a:solidFill>
                <a:latin typeface="Arial" charset="0"/>
                <a:ea typeface="+mn-ea"/>
                <a:cs typeface="+mn-cs"/>
              </a:defRPr>
            </a:lvl6pPr>
            <a:lvl7pPr marL="2743200" algn="l" defTabSz="914400" rtl="0" eaLnBrk="1" latinLnBrk="0" hangingPunct="1">
              <a:defRPr sz="2400" kern="1200">
                <a:solidFill>
                  <a:srgbClr val="010066"/>
                </a:solidFill>
                <a:latin typeface="Arial" charset="0"/>
                <a:ea typeface="+mn-ea"/>
                <a:cs typeface="+mn-cs"/>
              </a:defRPr>
            </a:lvl7pPr>
            <a:lvl8pPr marL="3200400" algn="l" defTabSz="914400" rtl="0" eaLnBrk="1" latinLnBrk="0" hangingPunct="1">
              <a:defRPr sz="2400" kern="1200">
                <a:solidFill>
                  <a:srgbClr val="010066"/>
                </a:solidFill>
                <a:latin typeface="Arial" charset="0"/>
                <a:ea typeface="+mn-ea"/>
                <a:cs typeface="+mn-cs"/>
              </a:defRPr>
            </a:lvl8pPr>
            <a:lvl9pPr marL="3657600" algn="l" defTabSz="914400" rtl="0" eaLnBrk="1" latinLnBrk="0" hangingPunct="1">
              <a:defRPr sz="2400" kern="1200">
                <a:solidFill>
                  <a:srgbClr val="010066"/>
                </a:solidFill>
                <a:latin typeface="Arial" charset="0"/>
                <a:ea typeface="+mn-ea"/>
                <a:cs typeface="+mn-cs"/>
              </a:defRPr>
            </a:lvl9pPr>
          </a:lstStyle>
          <a:p>
            <a:r>
              <a:rPr lang="en-GB" altLang="en-US" dirty="0"/>
              <a:t>An enzyme’s shape is determined by the sequence of amino acids in its structure, and the bonds which form between the atoms of those molecules.</a:t>
            </a:r>
          </a:p>
        </p:txBody>
      </p:sp>
      <p:sp>
        <p:nvSpPr>
          <p:cNvPr id="17" name="Text Box 6"/>
          <p:cNvSpPr txBox="1">
            <a:spLocks noChangeArrowheads="1"/>
          </p:cNvSpPr>
          <p:nvPr/>
        </p:nvSpPr>
        <p:spPr bwMode="auto">
          <a:xfrm>
            <a:off x="2853126" y="4924582"/>
            <a:ext cx="5958615" cy="1569660"/>
          </a:xfrm>
          <a:prstGeom prst="rect">
            <a:avLst/>
          </a:prstGeom>
          <a:noFill/>
          <a:ln>
            <a:noFill/>
          </a:ln>
          <a:effectLst/>
          <a:extLst>
            <a:ext uri="{909E8E84-426E-40DD-AFC4-6F175D3DCCD1}">
              <a14:hiddenFill xmlns:a14="http://schemas.microsoft.com/office/drawing/2010/main">
                <a:solidFill>
                  <a:srgbClr val="97F692"/>
                </a:solidFill>
              </a14:hiddenFill>
            </a:ext>
            <a:ext uri="{91240B29-F687-4F45-9708-019B960494DF}">
              <a14:hiddenLine xmlns:a14="http://schemas.microsoft.com/office/drawing/2010/main" w="28575" algn="ctr">
                <a:solidFill>
                  <a:srgbClr val="10BC4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50000"/>
              </a:spcBef>
              <a:spcAft>
                <a:spcPct val="0"/>
              </a:spcAft>
              <a:defRPr sz="2400" kern="1200">
                <a:solidFill>
                  <a:srgbClr val="010066"/>
                </a:solidFill>
                <a:latin typeface="Arial" charset="0"/>
                <a:ea typeface="+mn-ea"/>
                <a:cs typeface="+mn-cs"/>
              </a:defRPr>
            </a:lvl1pPr>
            <a:lvl2pPr marL="457200" algn="l" rtl="0" fontAlgn="base">
              <a:spcBef>
                <a:spcPct val="50000"/>
              </a:spcBef>
              <a:spcAft>
                <a:spcPct val="0"/>
              </a:spcAft>
              <a:defRPr sz="2400" kern="1200">
                <a:solidFill>
                  <a:srgbClr val="010066"/>
                </a:solidFill>
                <a:latin typeface="Arial" charset="0"/>
                <a:ea typeface="+mn-ea"/>
                <a:cs typeface="+mn-cs"/>
              </a:defRPr>
            </a:lvl2pPr>
            <a:lvl3pPr marL="914400" algn="l" rtl="0" fontAlgn="base">
              <a:spcBef>
                <a:spcPct val="50000"/>
              </a:spcBef>
              <a:spcAft>
                <a:spcPct val="0"/>
              </a:spcAft>
              <a:defRPr sz="2400" kern="1200">
                <a:solidFill>
                  <a:srgbClr val="010066"/>
                </a:solidFill>
                <a:latin typeface="Arial" charset="0"/>
                <a:ea typeface="+mn-ea"/>
                <a:cs typeface="+mn-cs"/>
              </a:defRPr>
            </a:lvl3pPr>
            <a:lvl4pPr marL="1371600" algn="l" rtl="0" fontAlgn="base">
              <a:spcBef>
                <a:spcPct val="50000"/>
              </a:spcBef>
              <a:spcAft>
                <a:spcPct val="0"/>
              </a:spcAft>
              <a:defRPr sz="2400" kern="1200">
                <a:solidFill>
                  <a:srgbClr val="010066"/>
                </a:solidFill>
                <a:latin typeface="Arial" charset="0"/>
                <a:ea typeface="+mn-ea"/>
                <a:cs typeface="+mn-cs"/>
              </a:defRPr>
            </a:lvl4pPr>
            <a:lvl5pPr marL="1828800" algn="l" rtl="0" fontAlgn="base">
              <a:spcBef>
                <a:spcPct val="50000"/>
              </a:spcBef>
              <a:spcAft>
                <a:spcPct val="0"/>
              </a:spcAft>
              <a:defRPr sz="2400" kern="1200">
                <a:solidFill>
                  <a:srgbClr val="010066"/>
                </a:solidFill>
                <a:latin typeface="Arial" charset="0"/>
                <a:ea typeface="+mn-ea"/>
                <a:cs typeface="+mn-cs"/>
              </a:defRPr>
            </a:lvl5pPr>
            <a:lvl6pPr marL="2286000" algn="l" defTabSz="914400" rtl="0" eaLnBrk="1" latinLnBrk="0" hangingPunct="1">
              <a:defRPr sz="2400" kern="1200">
                <a:solidFill>
                  <a:srgbClr val="010066"/>
                </a:solidFill>
                <a:latin typeface="Arial" charset="0"/>
                <a:ea typeface="+mn-ea"/>
                <a:cs typeface="+mn-cs"/>
              </a:defRPr>
            </a:lvl6pPr>
            <a:lvl7pPr marL="2743200" algn="l" defTabSz="914400" rtl="0" eaLnBrk="1" latinLnBrk="0" hangingPunct="1">
              <a:defRPr sz="2400" kern="1200">
                <a:solidFill>
                  <a:srgbClr val="010066"/>
                </a:solidFill>
                <a:latin typeface="Arial" charset="0"/>
                <a:ea typeface="+mn-ea"/>
                <a:cs typeface="+mn-cs"/>
              </a:defRPr>
            </a:lvl7pPr>
            <a:lvl8pPr marL="3200400" algn="l" defTabSz="914400" rtl="0" eaLnBrk="1" latinLnBrk="0" hangingPunct="1">
              <a:defRPr sz="2400" kern="1200">
                <a:solidFill>
                  <a:srgbClr val="010066"/>
                </a:solidFill>
                <a:latin typeface="Arial" charset="0"/>
                <a:ea typeface="+mn-ea"/>
                <a:cs typeface="+mn-cs"/>
              </a:defRPr>
            </a:lvl8pPr>
            <a:lvl9pPr marL="3657600" algn="l" defTabSz="914400" rtl="0" eaLnBrk="1" latinLnBrk="0" hangingPunct="1">
              <a:defRPr sz="2400" kern="1200">
                <a:solidFill>
                  <a:srgbClr val="010066"/>
                </a:solidFill>
                <a:latin typeface="Arial" charset="0"/>
                <a:ea typeface="+mn-ea"/>
                <a:cs typeface="+mn-cs"/>
              </a:defRPr>
            </a:lvl9pPr>
          </a:lstStyle>
          <a:p>
            <a:r>
              <a:rPr lang="en-GB" altLang="en-US" dirty="0"/>
              <a:t>Different types of enzymes have different shapes and functions because the order and type of amino acids in their structure is different.</a:t>
            </a:r>
          </a:p>
        </p:txBody>
      </p:sp>
    </p:spTree>
    <p:extLst>
      <p:ext uri="{BB962C8B-B14F-4D97-AF65-F5344CB8AC3E}">
        <p14:creationId xmlns:p14="http://schemas.microsoft.com/office/powerpoint/2010/main" val="106009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305672"/>
          </a:xfrm>
          <a:prstGeom prst="rect">
            <a:avLst/>
          </a:prstGeom>
          <a:solidFill>
            <a:srgbClr val="FFE697"/>
          </a:solidFill>
          <a:ln w="57150">
            <a:solidFill>
              <a:srgbClr val="FFC000"/>
            </a:solidFill>
          </a:ln>
        </p:spPr>
        <p:txBody>
          <a:bodyPr vert="horz" wrap="square" rtlCol="0" anchor="t">
            <a:normAutofit lnSpcReduction="10000"/>
          </a:bodyPr>
          <a:lstStyle/>
          <a:p>
            <a:pPr marL="381000" indent="-381000"/>
            <a:r>
              <a:rPr lang="en-GB" sz="2800" b="1" u="sng" dirty="0">
                <a:solidFill>
                  <a:srgbClr val="000000"/>
                </a:solidFill>
                <a:latin typeface="Arial"/>
              </a:rPr>
              <a:t>Achieving Objective: </a:t>
            </a:r>
          </a:p>
          <a:p>
            <a:r>
              <a:rPr lang="en-GB" sz="2800" dirty="0">
                <a:solidFill>
                  <a:srgbClr val="000000"/>
                </a:solidFill>
                <a:latin typeface="Arial"/>
              </a:rPr>
              <a:t>2. </a:t>
            </a:r>
            <a:r>
              <a:rPr lang="en-GB" altLang="en-US" sz="2800" dirty="0"/>
              <a:t>Explain why enzymes are specific and are denatured by high temperatures and extremes of </a:t>
            </a:r>
            <a:r>
              <a:rPr lang="en-GB" altLang="en-US" sz="2800" dirty="0" err="1"/>
              <a:t>pH.</a:t>
            </a:r>
            <a:endParaRPr lang="en-GB" altLang="en-US" sz="2800" dirty="0"/>
          </a:p>
        </p:txBody>
      </p:sp>
      <p:sp>
        <p:nvSpPr>
          <p:cNvPr id="3" name="TextBox 2"/>
          <p:cNvSpPr txBox="1"/>
          <p:nvPr/>
        </p:nvSpPr>
        <p:spPr>
          <a:xfrm>
            <a:off x="28746" y="1334418"/>
            <a:ext cx="9072858" cy="5456751"/>
          </a:xfrm>
          <a:prstGeom prst="rect">
            <a:avLst/>
          </a:prstGeom>
          <a:solidFill>
            <a:srgbClr val="D7E4BD"/>
          </a:solidFill>
          <a:ln w="57150">
            <a:solidFill>
              <a:srgbClr val="92D050"/>
            </a:solidFill>
          </a:ln>
        </p:spPr>
        <p:txBody>
          <a:bodyPr vert="horz" wrap="square" rtlCol="0" anchor="t">
            <a:normAutofit/>
          </a:bodyPr>
          <a:lstStyle/>
          <a:p>
            <a:r>
              <a:rPr lang="en-GB" altLang="en-US" sz="2800" dirty="0"/>
              <a:t>The pH of a solution tells you how acidic or alkaline it is.</a:t>
            </a:r>
          </a:p>
          <a:p>
            <a:endParaRPr lang="en-GB" altLang="en-US" sz="2800" dirty="0"/>
          </a:p>
          <a:p>
            <a:r>
              <a:rPr lang="en-GB" altLang="en-US" sz="2800" dirty="0"/>
              <a:t>Enzymes have an optimum pH – one they like to work at.</a:t>
            </a:r>
          </a:p>
          <a:p>
            <a:endParaRPr lang="en-GB" altLang="en-US" sz="2800" dirty="0"/>
          </a:p>
          <a:p>
            <a:r>
              <a:rPr lang="en-GB" altLang="en-US" sz="2800" dirty="0"/>
              <a:t>If the pH is too high then it will </a:t>
            </a:r>
            <a:r>
              <a:rPr lang="en-GB" altLang="en-US" sz="2800" b="1" dirty="0"/>
              <a:t>denature</a:t>
            </a:r>
            <a:r>
              <a:rPr lang="en-GB" altLang="en-US" sz="2800" dirty="0"/>
              <a:t> the enzyme, this means it changes shape and the substrate can’t then fit into the site.</a:t>
            </a: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80179" y="5821002"/>
            <a:ext cx="2400265" cy="970167"/>
          </a:xfrm>
          <a:prstGeom prst="rect">
            <a:avLst/>
          </a:prstGeom>
        </p:spPr>
      </p:pic>
      <p:sp>
        <p:nvSpPr>
          <p:cNvPr id="12" name="TextBox 11"/>
          <p:cNvSpPr txBox="1"/>
          <p:nvPr/>
        </p:nvSpPr>
        <p:spPr>
          <a:xfrm>
            <a:off x="3447145" y="1622450"/>
            <a:ext cx="5364596" cy="369332"/>
          </a:xfrm>
          <a:prstGeom prst="rect">
            <a:avLst/>
          </a:prstGeom>
          <a:noFill/>
        </p:spPr>
        <p:txBody>
          <a:bodyPr wrap="square" rtlCol="0">
            <a:spAutoFit/>
          </a:bodyPr>
          <a:lstStyle/>
          <a:p>
            <a:endParaRPr lang="en-GB" dirty="0"/>
          </a:p>
        </p:txBody>
      </p:sp>
      <p:pic>
        <p:nvPicPr>
          <p:cNvPr id="18" name="Picture 4" descr="http://www.biologycorner.com/resources/enzyme_ph_grap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941" y="4062793"/>
            <a:ext cx="3960440" cy="263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69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305672"/>
          </a:xfrm>
          <a:prstGeom prst="rect">
            <a:avLst/>
          </a:prstGeom>
          <a:solidFill>
            <a:srgbClr val="FFE697"/>
          </a:solidFill>
          <a:ln w="57150">
            <a:solidFill>
              <a:srgbClr val="FFC000"/>
            </a:solidFill>
          </a:ln>
        </p:spPr>
        <p:txBody>
          <a:bodyPr vert="horz" wrap="square" rtlCol="0" anchor="t">
            <a:normAutofit lnSpcReduction="10000"/>
          </a:bodyPr>
          <a:lstStyle/>
          <a:p>
            <a:pPr marL="381000" indent="-381000"/>
            <a:r>
              <a:rPr lang="en-GB" sz="2800" b="1" u="sng" dirty="0">
                <a:solidFill>
                  <a:srgbClr val="000000"/>
                </a:solidFill>
                <a:latin typeface="Arial"/>
              </a:rPr>
              <a:t>Achieving Objective: </a:t>
            </a:r>
          </a:p>
          <a:p>
            <a:r>
              <a:rPr lang="en-GB" sz="2800" dirty="0">
                <a:solidFill>
                  <a:srgbClr val="000000"/>
                </a:solidFill>
                <a:latin typeface="Arial"/>
              </a:rPr>
              <a:t>2. </a:t>
            </a:r>
            <a:r>
              <a:rPr lang="en-GB" altLang="en-US" sz="2800" dirty="0"/>
              <a:t>Explain why enzymes are specific and are denatured by high temperatures and extremes of </a:t>
            </a:r>
            <a:r>
              <a:rPr lang="en-GB" altLang="en-US" sz="2800" dirty="0" err="1"/>
              <a:t>pH.</a:t>
            </a:r>
            <a:endParaRPr lang="en-GB" altLang="en-US" sz="2800" dirty="0"/>
          </a:p>
        </p:txBody>
      </p:sp>
      <p:sp>
        <p:nvSpPr>
          <p:cNvPr id="3" name="TextBox 2"/>
          <p:cNvSpPr txBox="1"/>
          <p:nvPr/>
        </p:nvSpPr>
        <p:spPr>
          <a:xfrm>
            <a:off x="28746" y="1334418"/>
            <a:ext cx="9072858" cy="5456751"/>
          </a:xfrm>
          <a:prstGeom prst="rect">
            <a:avLst/>
          </a:prstGeom>
          <a:solidFill>
            <a:srgbClr val="D7E4BD"/>
          </a:solidFill>
          <a:ln w="57150">
            <a:solidFill>
              <a:srgbClr val="92D050"/>
            </a:solidFill>
          </a:ln>
        </p:spPr>
        <p:txBody>
          <a:bodyPr vert="horz" wrap="square" rtlCol="0" anchor="t">
            <a:normAutofit/>
          </a:bodyPr>
          <a:lstStyle/>
          <a:p>
            <a:r>
              <a:rPr lang="en-GB" altLang="en-US" sz="2800" dirty="0"/>
              <a:t>Enzymes like to work at a specific temperature.  </a:t>
            </a:r>
          </a:p>
          <a:p>
            <a:endParaRPr lang="en-GB" altLang="en-US" sz="2800" dirty="0"/>
          </a:p>
          <a:p>
            <a:r>
              <a:rPr lang="en-GB" altLang="en-US" sz="2800" dirty="0"/>
              <a:t>When the temperature is too low they do not have enough energy to work.</a:t>
            </a:r>
          </a:p>
          <a:p>
            <a:r>
              <a:rPr lang="en-GB" altLang="en-US" sz="2800" dirty="0"/>
              <a:t>When the temperature is too high the enzyme becomes </a:t>
            </a:r>
            <a:r>
              <a:rPr lang="en-GB" altLang="en-US" sz="2800" b="1" dirty="0"/>
              <a:t>denatured</a:t>
            </a:r>
            <a:r>
              <a:rPr lang="en-GB" altLang="en-US" sz="2800" dirty="0"/>
              <a:t>.  This means that the shape changes so that the substrate can no longer fit into the site.</a:t>
            </a: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411476" y="5669836"/>
            <a:ext cx="2400265" cy="970167"/>
          </a:xfrm>
          <a:prstGeom prst="rect">
            <a:avLst/>
          </a:prstGeom>
        </p:spPr>
      </p:pic>
      <p:sp>
        <p:nvSpPr>
          <p:cNvPr id="12" name="TextBox 11"/>
          <p:cNvSpPr txBox="1"/>
          <p:nvPr/>
        </p:nvSpPr>
        <p:spPr>
          <a:xfrm>
            <a:off x="3447145" y="1622450"/>
            <a:ext cx="5364596" cy="369332"/>
          </a:xfrm>
          <a:prstGeom prst="rect">
            <a:avLst/>
          </a:prstGeom>
          <a:noFill/>
        </p:spPr>
        <p:txBody>
          <a:bodyPr wrap="square" rtlCol="0">
            <a:spAutoFit/>
          </a:bodyPr>
          <a:lstStyle/>
          <a:p>
            <a:endParaRPr lang="en-GB" dirty="0"/>
          </a:p>
        </p:txBody>
      </p:sp>
      <p:pic>
        <p:nvPicPr>
          <p:cNvPr id="7" name="Picture 2" descr="http://www.biologycorner.com/resources/enzyme_temp_grap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29" y="4430762"/>
            <a:ext cx="3304405" cy="223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15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305672"/>
          </a:xfrm>
          <a:prstGeom prst="rect">
            <a:avLst/>
          </a:prstGeom>
          <a:solidFill>
            <a:srgbClr val="FFE697"/>
          </a:solidFill>
          <a:ln w="57150">
            <a:solidFill>
              <a:srgbClr val="FFC000"/>
            </a:solidFill>
          </a:ln>
        </p:spPr>
        <p:txBody>
          <a:bodyPr vert="horz" wrap="square" rtlCol="0" anchor="t">
            <a:normAutofit lnSpcReduction="10000"/>
          </a:bodyPr>
          <a:lstStyle/>
          <a:p>
            <a:pPr marL="381000" indent="-381000"/>
            <a:r>
              <a:rPr lang="en-GB" sz="2800" b="1" u="sng" dirty="0">
                <a:solidFill>
                  <a:srgbClr val="000000"/>
                </a:solidFill>
                <a:latin typeface="Arial"/>
              </a:rPr>
              <a:t>Achieving Objective: </a:t>
            </a:r>
          </a:p>
          <a:p>
            <a:r>
              <a:rPr lang="en-GB" sz="2800" dirty="0">
                <a:solidFill>
                  <a:srgbClr val="000000"/>
                </a:solidFill>
                <a:latin typeface="Arial"/>
              </a:rPr>
              <a:t>2. </a:t>
            </a:r>
            <a:r>
              <a:rPr lang="en-GB" altLang="en-US" sz="2800" dirty="0"/>
              <a:t>Explain why enzymes are specific and are denatured by high temperatures and extremes of </a:t>
            </a:r>
            <a:r>
              <a:rPr lang="en-GB" altLang="en-US" sz="2800" dirty="0" err="1"/>
              <a:t>pH.</a:t>
            </a:r>
            <a:endParaRPr lang="en-GB" altLang="en-US" sz="2800" dirty="0"/>
          </a:p>
        </p:txBody>
      </p:sp>
      <p:sp>
        <p:nvSpPr>
          <p:cNvPr id="3" name="TextBox 2"/>
          <p:cNvSpPr txBox="1"/>
          <p:nvPr/>
        </p:nvSpPr>
        <p:spPr>
          <a:xfrm>
            <a:off x="28746" y="1334418"/>
            <a:ext cx="9072858" cy="5456751"/>
          </a:xfrm>
          <a:prstGeom prst="rect">
            <a:avLst/>
          </a:prstGeom>
          <a:solidFill>
            <a:srgbClr val="D7E4BD"/>
          </a:solidFill>
          <a:ln w="57150">
            <a:solidFill>
              <a:srgbClr val="92D050"/>
            </a:solidFill>
          </a:ln>
        </p:spPr>
        <p:txBody>
          <a:bodyPr vert="horz" wrap="square" rtlCol="0" anchor="t">
            <a:normAutofit/>
          </a:bodyPr>
          <a:lstStyle/>
          <a:p>
            <a:pPr>
              <a:defRPr/>
            </a:pPr>
            <a:r>
              <a:rPr lang="en-GB" sz="2800" b="1" u="sng" dirty="0"/>
              <a:t>To Do:</a:t>
            </a:r>
          </a:p>
          <a:p>
            <a:pPr marL="514350" indent="-514350">
              <a:buAutoNum type="arabicParenR"/>
              <a:defRPr/>
            </a:pPr>
            <a:r>
              <a:rPr lang="en-GB" sz="2400" dirty="0"/>
              <a:t>What does the pH of a solution tell you?</a:t>
            </a:r>
          </a:p>
          <a:p>
            <a:pPr marL="514350" indent="-514350">
              <a:buAutoNum type="arabicParenR"/>
              <a:defRPr/>
            </a:pPr>
            <a:r>
              <a:rPr lang="en-GB" sz="2400" dirty="0"/>
              <a:t>Define the term denatured.</a:t>
            </a:r>
          </a:p>
          <a:p>
            <a:pPr marL="514350" indent="-514350">
              <a:buAutoNum type="arabicParenR"/>
              <a:defRPr/>
            </a:pPr>
            <a:r>
              <a:rPr lang="en-GB" sz="2400" dirty="0"/>
              <a:t>Describe what happens to an enzyme when the pH is too high.</a:t>
            </a:r>
          </a:p>
          <a:p>
            <a:pPr marL="514350" indent="-514350">
              <a:buAutoNum type="arabicParenR"/>
              <a:defRPr/>
            </a:pPr>
            <a:r>
              <a:rPr lang="en-GB" sz="2400" dirty="0"/>
              <a:t>Describe what happens to an enzyme when the temperature is too low.</a:t>
            </a:r>
          </a:p>
          <a:p>
            <a:pPr marL="514350" indent="-514350">
              <a:buAutoNum type="arabicParenR"/>
              <a:defRPr/>
            </a:pPr>
            <a:r>
              <a:rPr lang="en-GB" sz="2400" dirty="0"/>
              <a:t>Describe what happens to an enzyme when the temperature is too high.</a:t>
            </a:r>
          </a:p>
          <a:p>
            <a:pPr>
              <a:defRPr/>
            </a:pPr>
            <a:endParaRPr lang="en-GB" sz="2400" dirty="0"/>
          </a:p>
          <a:p>
            <a:pPr>
              <a:defRPr/>
            </a:pPr>
            <a:r>
              <a:rPr lang="en-GB" sz="2400" dirty="0"/>
              <a:t>Stretch – Why do different types of enzymes have different shapes?</a:t>
            </a:r>
          </a:p>
          <a:p>
            <a:pPr marL="514350" indent="-514350">
              <a:lnSpc>
                <a:spcPct val="150000"/>
              </a:lnSpc>
              <a:buAutoNum type="arabicParenR"/>
              <a:defRPr/>
            </a:pPr>
            <a:endParaRPr lang="en-GB" sz="2400" dirty="0"/>
          </a:p>
          <a:p>
            <a:pPr>
              <a:defRPr/>
            </a:pPr>
            <a:endParaRPr lang="en-GB" sz="2800" dirty="0"/>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7541431" y="6126606"/>
            <a:ext cx="1560173" cy="625065"/>
          </a:xfrm>
          <a:prstGeom prst="rect">
            <a:avLst/>
          </a:prstGeom>
        </p:spPr>
      </p:pic>
      <p:sp>
        <p:nvSpPr>
          <p:cNvPr id="12" name="TextBox 11"/>
          <p:cNvSpPr txBox="1"/>
          <p:nvPr/>
        </p:nvSpPr>
        <p:spPr>
          <a:xfrm>
            <a:off x="3447145" y="1622450"/>
            <a:ext cx="5364596" cy="369332"/>
          </a:xfrm>
          <a:prstGeom prst="rect">
            <a:avLst/>
          </a:prstGeom>
          <a:noFill/>
        </p:spPr>
        <p:txBody>
          <a:bodyPr wrap="square" rtlCol="0">
            <a:spAutoFit/>
          </a:bodyPr>
          <a:lstStyle/>
          <a:p>
            <a:endParaRPr lang="en-GB" dirty="0"/>
          </a:p>
        </p:txBody>
      </p:sp>
      <p:sp>
        <p:nvSpPr>
          <p:cNvPr id="9" name="TextBox 8">
            <a:extLst>
              <a:ext uri="{FF2B5EF4-FFF2-40B4-BE49-F238E27FC236}">
                <a16:creationId xmlns:a16="http://schemas.microsoft.com/office/drawing/2014/main" id="{219B8EA8-D1DB-2040-95A8-E67B338C2451}"/>
              </a:ext>
            </a:extLst>
          </p:cNvPr>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dirty="0">
                <a:solidFill>
                  <a:srgbClr val="000000"/>
                </a:solidFill>
                <a:latin typeface="Arial"/>
              </a:rPr>
              <a:t>Review: </a:t>
            </a:r>
            <a:r>
              <a:rPr lang="en-GB" sz="2800" dirty="0">
                <a:solidFill>
                  <a:srgbClr val="000000"/>
                </a:solidFill>
                <a:latin typeface="Arial"/>
              </a:rPr>
              <a:t>Self – assess your answers  </a:t>
            </a:r>
          </a:p>
        </p:txBody>
      </p:sp>
    </p:spTree>
    <p:extLst>
      <p:ext uri="{BB962C8B-B14F-4D97-AF65-F5344CB8AC3E}">
        <p14:creationId xmlns:p14="http://schemas.microsoft.com/office/powerpoint/2010/main" val="250757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6" y="28746"/>
            <a:ext cx="9072858" cy="1437284"/>
          </a:xfrm>
          <a:prstGeom prst="rect">
            <a:avLst/>
          </a:prstGeom>
          <a:solidFill>
            <a:srgbClr val="FFE697"/>
          </a:solidFill>
          <a:ln w="57150">
            <a:solidFill>
              <a:srgbClr val="FFC000"/>
            </a:solidFill>
          </a:ln>
        </p:spPr>
        <p:txBody>
          <a:bodyPr vert="horz" wrap="square" rtlCol="0" anchor="t">
            <a:normAutofit/>
          </a:bodyPr>
          <a:lstStyle/>
          <a:p>
            <a:pPr marL="381000" indent="-381000"/>
            <a:r>
              <a:rPr lang="en-GB" sz="2800" b="1" u="sng" dirty="0">
                <a:solidFill>
                  <a:srgbClr val="000000"/>
                </a:solidFill>
                <a:latin typeface="Arial"/>
              </a:rPr>
              <a:t>Achieving Objective: </a:t>
            </a:r>
          </a:p>
          <a:p>
            <a:pPr marL="381000" indent="-381000"/>
            <a:r>
              <a:rPr lang="en-GB" sz="2800" dirty="0">
                <a:solidFill>
                  <a:srgbClr val="000000"/>
                </a:solidFill>
                <a:latin typeface="Arial"/>
              </a:rPr>
              <a:t>3.  Use the model of the lock and key mechanism to explain the function of enzymes</a:t>
            </a:r>
          </a:p>
          <a:p>
            <a:pPr marL="381000" indent="-381000"/>
            <a:endParaRPr lang="en-GB" sz="2800" b="1" u="sng" dirty="0">
              <a:solidFill>
                <a:srgbClr val="000000"/>
              </a:solidFill>
              <a:latin typeface="Arial"/>
            </a:endParaRPr>
          </a:p>
        </p:txBody>
      </p:sp>
      <p:sp>
        <p:nvSpPr>
          <p:cNvPr id="3" name="TextBox 2"/>
          <p:cNvSpPr txBox="1"/>
          <p:nvPr/>
        </p:nvSpPr>
        <p:spPr>
          <a:xfrm>
            <a:off x="28746" y="1519928"/>
            <a:ext cx="9072858" cy="4247175"/>
          </a:xfrm>
          <a:prstGeom prst="rect">
            <a:avLst/>
          </a:prstGeom>
          <a:solidFill>
            <a:srgbClr val="D7E4BD"/>
          </a:solidFill>
          <a:ln w="57150">
            <a:solidFill>
              <a:srgbClr val="92D050"/>
            </a:solidFill>
          </a:ln>
        </p:spPr>
        <p:txBody>
          <a:bodyPr vert="horz" wrap="square" rtlCol="0" anchor="t">
            <a:normAutofit/>
          </a:bodyPr>
          <a:lstStyle/>
          <a:p>
            <a:pPr marL="254000" indent="-254000"/>
            <a:r>
              <a:rPr lang="en-GB" sz="2800" b="1" u="sng" dirty="0">
                <a:solidFill>
                  <a:srgbClr val="000000"/>
                </a:solidFill>
                <a:latin typeface="Arial"/>
              </a:rPr>
              <a:t>To Do:</a:t>
            </a:r>
          </a:p>
          <a:p>
            <a:pPr marL="254000" indent="-254000">
              <a:buSzPct val="100000"/>
              <a:buChar char="•"/>
            </a:pPr>
            <a:r>
              <a:rPr lang="en-GB" sz="2400" dirty="0">
                <a:solidFill>
                  <a:srgbClr val="000000"/>
                </a:solidFill>
                <a:latin typeface="Arial"/>
              </a:rPr>
              <a:t> </a:t>
            </a:r>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6654627" y="5821002"/>
            <a:ext cx="2400265" cy="970167"/>
          </a:xfrm>
          <a:prstGeom prst="rect">
            <a:avLst/>
          </a:prstGeom>
        </p:spPr>
      </p:pic>
      <p:sp>
        <p:nvSpPr>
          <p:cNvPr id="5" name="TextBox 4"/>
          <p:cNvSpPr txBox="1"/>
          <p:nvPr/>
        </p:nvSpPr>
        <p:spPr>
          <a:xfrm>
            <a:off x="28746" y="5828188"/>
            <a:ext cx="9072858" cy="970167"/>
          </a:xfrm>
          <a:prstGeom prst="rect">
            <a:avLst/>
          </a:prstGeom>
          <a:solidFill>
            <a:srgbClr val="F2DCDB"/>
          </a:solidFill>
          <a:ln w="57150">
            <a:solidFill>
              <a:srgbClr val="FF0000"/>
            </a:solidFill>
          </a:ln>
        </p:spPr>
        <p:txBody>
          <a:bodyPr vert="horz" wrap="square" rtlCol="0" anchor="t">
            <a:normAutofit/>
          </a:bodyPr>
          <a:lstStyle/>
          <a:p>
            <a:r>
              <a:rPr lang="en-GB" sz="2800" b="1" u="sng">
                <a:solidFill>
                  <a:srgbClr val="000000"/>
                </a:solidFill>
                <a:latin typeface="Arial"/>
              </a:rPr>
              <a:t>Review:</a:t>
            </a:r>
            <a:r>
              <a:rPr lang="en-GB" sz="2800">
                <a:solidFill>
                  <a:srgbClr val="000000"/>
                </a:solidFill>
                <a:latin typeface="Arial"/>
              </a:rPr>
              <a:t>  </a:t>
            </a:r>
          </a:p>
        </p:txBody>
      </p:sp>
      <p:sp>
        <p:nvSpPr>
          <p:cNvPr id="7" name="Rectangle 2"/>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4"/>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 name="Rectangle 6"/>
          <p:cNvSpPr>
            <a:spLocks noChangeArrowheads="1"/>
          </p:cNvSpPr>
          <p:nvPr/>
        </p:nvSpPr>
        <p:spPr bwMode="auto">
          <a:xfrm>
            <a:off x="0" y="0"/>
            <a:ext cx="91265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ight Arrow 12"/>
          <p:cNvSpPr/>
          <p:nvPr/>
        </p:nvSpPr>
        <p:spPr>
          <a:xfrm>
            <a:off x="2547045" y="3494658"/>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5499373" y="3463495"/>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2042989" y="1838474"/>
            <a:ext cx="4104456" cy="369332"/>
          </a:xfrm>
          <a:prstGeom prst="rect">
            <a:avLst/>
          </a:prstGeom>
          <a:noFill/>
        </p:spPr>
        <p:txBody>
          <a:bodyPr wrap="square" rtlCol="0">
            <a:spAutoFit/>
          </a:bodyPr>
          <a:lstStyle/>
          <a:p>
            <a:r>
              <a:rPr lang="en-GB" dirty="0"/>
              <a:t>Substrate</a:t>
            </a:r>
          </a:p>
        </p:txBody>
      </p:sp>
      <p:sp>
        <p:nvSpPr>
          <p:cNvPr id="16" name="TextBox 15"/>
          <p:cNvSpPr txBox="1"/>
          <p:nvPr/>
        </p:nvSpPr>
        <p:spPr>
          <a:xfrm>
            <a:off x="2331021" y="5006826"/>
            <a:ext cx="2232248" cy="369332"/>
          </a:xfrm>
          <a:prstGeom prst="rect">
            <a:avLst/>
          </a:prstGeom>
          <a:noFill/>
        </p:spPr>
        <p:txBody>
          <a:bodyPr wrap="square" rtlCol="0">
            <a:spAutoFit/>
          </a:bodyPr>
          <a:lstStyle/>
          <a:p>
            <a:r>
              <a:rPr lang="en-GB" dirty="0"/>
              <a:t>Enzyme</a:t>
            </a:r>
          </a:p>
        </p:txBody>
      </p:sp>
      <p:sp>
        <p:nvSpPr>
          <p:cNvPr id="17" name="TextBox 16"/>
          <p:cNvSpPr txBox="1"/>
          <p:nvPr/>
        </p:nvSpPr>
        <p:spPr>
          <a:xfrm>
            <a:off x="3310810" y="2486546"/>
            <a:ext cx="2844316" cy="369332"/>
          </a:xfrm>
          <a:prstGeom prst="rect">
            <a:avLst/>
          </a:prstGeom>
          <a:noFill/>
        </p:spPr>
        <p:txBody>
          <a:bodyPr wrap="square" rtlCol="0">
            <a:spAutoFit/>
          </a:bodyPr>
          <a:lstStyle/>
          <a:p>
            <a:r>
              <a:rPr lang="en-GB" dirty="0"/>
              <a:t>Enzyme-substrate complex</a:t>
            </a:r>
          </a:p>
        </p:txBody>
      </p:sp>
      <p:sp>
        <p:nvSpPr>
          <p:cNvPr id="18" name="TextBox 17"/>
          <p:cNvSpPr txBox="1"/>
          <p:nvPr/>
        </p:nvSpPr>
        <p:spPr>
          <a:xfrm>
            <a:off x="6662664" y="5053725"/>
            <a:ext cx="2232248" cy="369332"/>
          </a:xfrm>
          <a:prstGeom prst="rect">
            <a:avLst/>
          </a:prstGeom>
          <a:noFill/>
        </p:spPr>
        <p:txBody>
          <a:bodyPr wrap="square" rtlCol="0">
            <a:spAutoFit/>
          </a:bodyPr>
          <a:lstStyle/>
          <a:p>
            <a:r>
              <a:rPr lang="en-GB" dirty="0"/>
              <a:t>Enzyme</a:t>
            </a:r>
          </a:p>
        </p:txBody>
      </p:sp>
      <p:sp>
        <p:nvSpPr>
          <p:cNvPr id="19" name="TextBox 18"/>
          <p:cNvSpPr txBox="1"/>
          <p:nvPr/>
        </p:nvSpPr>
        <p:spPr>
          <a:xfrm>
            <a:off x="6507485" y="1838474"/>
            <a:ext cx="3024336" cy="369332"/>
          </a:xfrm>
          <a:prstGeom prst="rect">
            <a:avLst/>
          </a:prstGeom>
          <a:noFill/>
        </p:spPr>
        <p:txBody>
          <a:bodyPr wrap="square" rtlCol="0">
            <a:spAutoFit/>
          </a:bodyPr>
          <a:lstStyle/>
          <a:p>
            <a:r>
              <a:rPr lang="en-GB" dirty="0"/>
              <a:t>Products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96" y="2587880"/>
            <a:ext cx="1731826" cy="2256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Connector 21"/>
          <p:cNvCxnSpPr/>
          <p:nvPr/>
        </p:nvCxnSpPr>
        <p:spPr>
          <a:xfrm>
            <a:off x="1682949" y="4405653"/>
            <a:ext cx="759720" cy="6480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826965" y="2207806"/>
            <a:ext cx="504056" cy="64807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4358" y="3103260"/>
            <a:ext cx="1965015" cy="173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Connector 23"/>
          <p:cNvCxnSpPr/>
          <p:nvPr/>
        </p:nvCxnSpPr>
        <p:spPr>
          <a:xfrm>
            <a:off x="4347245" y="2855878"/>
            <a:ext cx="0" cy="494764"/>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1445" y="2373337"/>
            <a:ext cx="1928196" cy="2242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Connector 25"/>
          <p:cNvCxnSpPr/>
          <p:nvPr/>
        </p:nvCxnSpPr>
        <p:spPr>
          <a:xfrm>
            <a:off x="7158683" y="2162510"/>
            <a:ext cx="58430" cy="69336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58683" y="2185158"/>
            <a:ext cx="696076" cy="6707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58683" y="4286746"/>
            <a:ext cx="116860" cy="79197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87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1205</Words>
  <Application>Microsoft Macintosh PowerPoint</Application>
  <PresentationFormat>Custom</PresentationFormat>
  <Paragraphs>151</Paragraphs>
  <Slides>15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Comic Sans MS</vt:lpstr>
      <vt:lpstr>Office Theme</vt:lpstr>
      <vt:lpstr>Bitmap Image</vt:lpstr>
      <vt:lpstr>PowerPoint Presentation</vt:lpstr>
      <vt:lpstr>PowerPoint Presentation</vt:lpstr>
      <vt:lpstr>What are enzymes made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Livesey.D - Science</dc:creator>
  <cp:lastModifiedBy>Taher Miah</cp:lastModifiedBy>
  <cp:revision>16</cp:revision>
  <dcterms:created xsi:type="dcterms:W3CDTF">2016-07-06T09:30:55Z</dcterms:created>
  <dcterms:modified xsi:type="dcterms:W3CDTF">2023-11-29T11:53:49Z</dcterms:modified>
</cp:coreProperties>
</file>