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81" r:id="rId3"/>
    <p:sldId id="384" r:id="rId4"/>
    <p:sldId id="383" r:id="rId5"/>
    <p:sldId id="382" r:id="rId6"/>
    <p:sldId id="385" r:id="rId7"/>
    <p:sldId id="257" r:id="rId8"/>
    <p:sldId id="276" r:id="rId9"/>
    <p:sldId id="277" r:id="rId10"/>
    <p:sldId id="280" r:id="rId11"/>
    <p:sldId id="279" r:id="rId12"/>
    <p:sldId id="283" r:id="rId13"/>
    <p:sldId id="282" r:id="rId14"/>
    <p:sldId id="386" r:id="rId15"/>
    <p:sldId id="387" r:id="rId16"/>
    <p:sldId id="388" r:id="rId17"/>
    <p:sldId id="304" r:id="rId18"/>
    <p:sldId id="308" r:id="rId19"/>
    <p:sldId id="305" r:id="rId20"/>
    <p:sldId id="260" r:id="rId21"/>
  </p:sldIdLst>
  <p:sldSz cx="9126538" cy="68453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2F4876A9-37A9-4CC2-B7E9-8800BACACBA1}">
          <p14:sldIdLst>
            <p14:sldId id="256"/>
          </p14:sldIdLst>
        </p14:section>
        <p14:section name="LO1" id="{0EADD2E2-D15D-46B8-9BA5-79FDF3005646}">
          <p14:sldIdLst>
            <p14:sldId id="381"/>
            <p14:sldId id="384"/>
            <p14:sldId id="383"/>
            <p14:sldId id="382"/>
            <p14:sldId id="385"/>
            <p14:sldId id="257"/>
            <p14:sldId id="276"/>
            <p14:sldId id="277"/>
            <p14:sldId id="280"/>
          </p14:sldIdLst>
        </p14:section>
        <p14:section name="LO2" id="{76785933-B44D-4A74-ABD4-E744B27AB999}">
          <p14:sldIdLst>
            <p14:sldId id="279"/>
            <p14:sldId id="283"/>
            <p14:sldId id="282"/>
          </p14:sldIdLst>
        </p14:section>
        <p14:section name="LO3" id="{157582B0-E8B5-4C38-B344-7CDDE40FED61}">
          <p14:sldIdLst>
            <p14:sldId id="386"/>
            <p14:sldId id="387"/>
            <p14:sldId id="388"/>
            <p14:sldId id="304"/>
            <p14:sldId id="308"/>
            <p14:sldId id="305"/>
          </p14:sldIdLst>
        </p14:section>
        <p14:section name="Plenary" id="{504B2F76-A467-4528-8C0F-6ECBAFD20048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>
      <p:cViewPr varScale="1">
        <p:scale>
          <a:sx n="108" d="100"/>
          <a:sy n="108" d="100"/>
        </p:scale>
        <p:origin x="1768" y="192"/>
      </p:cViewPr>
      <p:guideLst>
        <p:guide orient="horz" pos="2156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C79AC-BC15-43BC-A957-DC3BC558ECB2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B060A-3608-43D3-9D80-73A38592CC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514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492" y="2126481"/>
            <a:ext cx="7757557" cy="14673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82" y="3879004"/>
            <a:ext cx="6388577" cy="17493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0082-6E92-435D-8763-549D2387AE49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BEAD-6178-49B9-95BB-E010F42EA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05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0082-6E92-435D-8763-549D2387AE49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BEAD-6178-49B9-95BB-E010F42EA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94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651" y="274131"/>
            <a:ext cx="2048717" cy="58406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745" y="274131"/>
            <a:ext cx="5998797" cy="58406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0082-6E92-435D-8763-549D2387AE49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BEAD-6178-49B9-95BB-E010F42EA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50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0082-6E92-435D-8763-549D2387AE49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BEAD-6178-49B9-95BB-E010F42EA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95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935" y="4398740"/>
            <a:ext cx="7757557" cy="13595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935" y="2901331"/>
            <a:ext cx="7757557" cy="149740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0082-6E92-435D-8763-549D2387AE49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BEAD-6178-49B9-95BB-E010F42EA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10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744" y="1597238"/>
            <a:ext cx="4022965" cy="45175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817" y="1597238"/>
            <a:ext cx="4024550" cy="45175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0082-6E92-435D-8763-549D2387AE49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BEAD-6178-49B9-95BB-E010F42EA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21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27" y="274130"/>
            <a:ext cx="8213884" cy="114088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328" y="1532270"/>
            <a:ext cx="4032473" cy="6385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28" y="2170847"/>
            <a:ext cx="4032473" cy="39439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156" y="1532270"/>
            <a:ext cx="4034057" cy="6385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156" y="2170847"/>
            <a:ext cx="4034057" cy="39439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0082-6E92-435D-8763-549D2387AE49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BEAD-6178-49B9-95BB-E010F42EA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27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0082-6E92-435D-8763-549D2387AE49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BEAD-6178-49B9-95BB-E010F42EA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0082-6E92-435D-8763-549D2387AE49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BEAD-6178-49B9-95BB-E010F42EA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64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27" y="272544"/>
            <a:ext cx="3002568" cy="11598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8223" y="272546"/>
            <a:ext cx="5101988" cy="58422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327" y="1432444"/>
            <a:ext cx="3002568" cy="46823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0082-6E92-435D-8763-549D2387AE49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BEAD-6178-49B9-95BB-E010F42EA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66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866" y="4791710"/>
            <a:ext cx="5475923" cy="5656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8866" y="611640"/>
            <a:ext cx="5475923" cy="41071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8866" y="5357398"/>
            <a:ext cx="5475923" cy="8033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0082-6E92-435D-8763-549D2387AE49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BEAD-6178-49B9-95BB-E010F42EA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50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6327" y="274130"/>
            <a:ext cx="8213884" cy="1140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327" y="1597238"/>
            <a:ext cx="8213884" cy="4517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6327" y="6344580"/>
            <a:ext cx="2129526" cy="364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C0082-6E92-435D-8763-549D2387AE49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8234" y="6344580"/>
            <a:ext cx="2890070" cy="364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0685" y="6344580"/>
            <a:ext cx="2129526" cy="364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DBEAD-6178-49B9-95BB-E010F42EA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20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zKKYYIlJ-c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mQ26klraKv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17" y="1864718"/>
            <a:ext cx="9090985" cy="2278012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</a:ln>
        </p:spPr>
        <p:txBody>
          <a:bodyPr vert="horz" wrap="square" rtlCol="0" anchor="t">
            <a:normAutofit/>
          </a:bodyPr>
          <a:lstStyle/>
          <a:p>
            <a:pPr marL="254000" indent="-254000">
              <a:lnSpc>
                <a:spcPct val="110000"/>
              </a:lnSpc>
            </a:pPr>
            <a:r>
              <a:rPr lang="en-GB" sz="2400" b="1" u="sng" dirty="0">
                <a:solidFill>
                  <a:srgbClr val="000000"/>
                </a:solidFill>
                <a:latin typeface="Arial"/>
              </a:rPr>
              <a:t>Lesson Objectives: 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400" dirty="0"/>
              <a:t>Define and order cells, tissues, organs, and organ systems according to their </a:t>
            </a:r>
            <a:r>
              <a:rPr lang="en-GB" sz="2400"/>
              <a:t>relative sizes.</a:t>
            </a:r>
            <a:endParaRPr lang="en-GB" sz="2400" dirty="0"/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400" dirty="0">
                <a:effectLst/>
              </a:rPr>
              <a:t>Describe the function of certain organs and organ systems in animal and plants.</a:t>
            </a:r>
          </a:p>
        </p:txBody>
      </p:sp>
      <p:pic>
        <p:nvPicPr>
          <p:cNvPr id="14" name="Picture 13" descr="A picture containing person, holding, young, boy&#10;&#10;Description automatically generated">
            <a:extLst>
              <a:ext uri="{FF2B5EF4-FFF2-40B4-BE49-F238E27FC236}">
                <a16:creationId xmlns:a16="http://schemas.microsoft.com/office/drawing/2014/main" id="{8F59FD38-B459-497C-A5EA-87DC3648AB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4" y="44228"/>
            <a:ext cx="2431593" cy="15974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222C0A-DBE0-4E12-B412-3BD8BD8BD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" y="4233396"/>
            <a:ext cx="9090985" cy="1565518"/>
          </a:xfrm>
          <a:prstGeom prst="rect">
            <a:avLst/>
          </a:prstGeom>
          <a:solidFill>
            <a:srgbClr val="D7E4BD"/>
          </a:solidFill>
          <a:ln w="57150">
            <a:solidFill>
              <a:srgbClr val="92D050"/>
            </a:solidFill>
            <a:miter lim="800000"/>
            <a:headEnd/>
            <a:tailEnd/>
          </a:ln>
        </p:spPr>
        <p:txBody>
          <a:bodyPr/>
          <a:lstStyle>
            <a:lvl1pPr marL="254000" indent="-2540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4" b="1" u="sng" dirty="0">
                <a:solidFill>
                  <a:srgbClr val="000000"/>
                </a:solidFill>
                <a:latin typeface="Arial" panose="020B0604020202020204" pitchFamily="34" charset="0"/>
              </a:rPr>
              <a:t>Starter 1: Watch video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2004" dirty="0">
                <a:solidFill>
                  <a:srgbClr val="000000"/>
                </a:solidFill>
                <a:latin typeface="Arial" panose="020B0604020202020204" pitchFamily="34" charset="0"/>
                <a:hlinkClick r:id="rId3"/>
              </a:rPr>
              <a:t>https://www.youtube.com/watch?v=SzKKYYIlJ-c</a:t>
            </a:r>
            <a:endParaRPr lang="en-GB" altLang="en-US" sz="2004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2004" b="1" dirty="0">
                <a:solidFill>
                  <a:srgbClr val="000000"/>
                </a:solidFill>
                <a:latin typeface="Arial" panose="020B0604020202020204" pitchFamily="34" charset="0"/>
                <a:hlinkClick r:id="rId4"/>
              </a:rPr>
              <a:t>https://www.youtube.com/watch?v=mQ26klraKvU</a:t>
            </a:r>
            <a:endParaRPr lang="en-GB" altLang="en-US" sz="2004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2004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957FB1-A9B1-7C43-9100-38E78242B36B}"/>
              </a:ext>
            </a:extLst>
          </p:cNvPr>
          <p:cNvSpPr txBox="1"/>
          <p:nvPr/>
        </p:nvSpPr>
        <p:spPr>
          <a:xfrm>
            <a:off x="28746" y="5875133"/>
            <a:ext cx="9072858" cy="970167"/>
          </a:xfrm>
          <a:prstGeom prst="rect">
            <a:avLst/>
          </a:prstGeom>
          <a:solidFill>
            <a:srgbClr val="F2DCDB"/>
          </a:solidFill>
          <a:ln w="57150">
            <a:solidFill>
              <a:srgbClr val="FF0000"/>
            </a:solidFill>
          </a:ln>
        </p:spPr>
        <p:txBody>
          <a:bodyPr vert="horz" wrap="square" rtlCol="0" anchor="t">
            <a:normAutofit/>
          </a:bodyPr>
          <a:lstStyle/>
          <a:p>
            <a:r>
              <a:rPr lang="en-GB" sz="2800" b="1" u="sng">
                <a:solidFill>
                  <a:srgbClr val="000000"/>
                </a:solidFill>
                <a:latin typeface="Arial"/>
              </a:rPr>
              <a:t>Review: </a:t>
            </a:r>
          </a:p>
          <a:p>
            <a:r>
              <a:rPr lang="en-GB" sz="2800">
                <a:solidFill>
                  <a:srgbClr val="000000"/>
                </a:solidFill>
                <a:latin typeface="Arial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2D9F30-8DD0-584F-9E5D-80093FD3D9A2}"/>
              </a:ext>
            </a:extLst>
          </p:cNvPr>
          <p:cNvSpPr txBox="1"/>
          <p:nvPr/>
        </p:nvSpPr>
        <p:spPr>
          <a:xfrm>
            <a:off x="2329388" y="528202"/>
            <a:ext cx="6772216" cy="1294216"/>
          </a:xfrm>
          <a:prstGeom prst="rect">
            <a:avLst/>
          </a:prstGeom>
          <a:solidFill>
            <a:srgbClr val="66FF66"/>
          </a:solidFill>
          <a:ln w="9525">
            <a:solidFill>
              <a:srgbClr val="000000"/>
            </a:solidFill>
          </a:ln>
        </p:spPr>
        <p:txBody>
          <a:bodyPr vert="horz" wrap="square" lIns="91422" tIns="45710" rIns="91422" bIns="45710" rtlCol="0" anchor="ctr">
            <a:noAutofit/>
          </a:bodyPr>
          <a:lstStyle/>
          <a:p>
            <a:pPr algn="ctr"/>
            <a:r>
              <a:rPr lang="en-GB" sz="4000" b="1" u="sng" dirty="0">
                <a:latin typeface="Comic Sans MS" panose="030F0702030302020204" pitchFamily="66" charset="0"/>
              </a:rPr>
              <a:t>Levels of Organisation</a:t>
            </a:r>
          </a:p>
        </p:txBody>
      </p:sp>
    </p:spTree>
    <p:extLst>
      <p:ext uri="{BB962C8B-B14F-4D97-AF65-F5344CB8AC3E}">
        <p14:creationId xmlns:p14="http://schemas.microsoft.com/office/powerpoint/2010/main" val="8427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46" y="28746"/>
            <a:ext cx="9072858" cy="1049451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</a:ln>
        </p:spPr>
        <p:txBody>
          <a:bodyPr vert="horz" wrap="square" rtlCol="0" anchor="t">
            <a:normAutofit/>
          </a:bodyPr>
          <a:lstStyle/>
          <a:p>
            <a:pPr marL="381000" indent="-381000"/>
            <a:r>
              <a:rPr lang="en-GB" sz="2800" b="1" u="sng" dirty="0">
                <a:solidFill>
                  <a:srgbClr val="000000"/>
                </a:solidFill>
                <a:latin typeface="Arial"/>
              </a:rPr>
              <a:t>Achieving LO1: </a:t>
            </a:r>
            <a:r>
              <a:rPr lang="en-GB" sz="2800" dirty="0">
                <a:effectLst/>
              </a:rPr>
              <a:t>Define and order cells, tissues, organs, and organ systems according to their relative sizes </a:t>
            </a:r>
            <a:endParaRPr lang="en-GB" sz="2800" b="1" u="sng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840" y="1113278"/>
            <a:ext cx="9072858" cy="57383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rgbClr val="92D050"/>
            </a:solidFill>
          </a:ln>
        </p:spPr>
        <p:txBody>
          <a:bodyPr vert="horz" wrap="square" rtlCol="0" anchor="t">
            <a:normAutofit/>
          </a:bodyPr>
          <a:lstStyle/>
          <a:p>
            <a:pPr marL="254000" indent="-254000"/>
            <a:r>
              <a:rPr lang="en-GB" sz="2800" dirty="0">
                <a:solidFill>
                  <a:srgbClr val="000000"/>
                </a:solidFill>
                <a:latin typeface="Arial"/>
              </a:rPr>
              <a:t>To Do: order each according to their relative size.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222B8F-BA3D-4C2C-AF0F-801F1B8BC0FF}"/>
              </a:ext>
            </a:extLst>
          </p:cNvPr>
          <p:cNvSpPr/>
          <p:nvPr/>
        </p:nvSpPr>
        <p:spPr>
          <a:xfrm>
            <a:off x="279500" y="4663223"/>
            <a:ext cx="2952328" cy="6480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Organ system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0CDDA4-7CF3-43B0-8531-440E5F8B6E72}"/>
              </a:ext>
            </a:extLst>
          </p:cNvPr>
          <p:cNvSpPr/>
          <p:nvPr/>
        </p:nvSpPr>
        <p:spPr>
          <a:xfrm>
            <a:off x="279500" y="5776631"/>
            <a:ext cx="2952328" cy="6480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Organ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FFD0F9-B164-4506-BCEA-4F444B713F9A}"/>
              </a:ext>
            </a:extLst>
          </p:cNvPr>
          <p:cNvSpPr/>
          <p:nvPr/>
        </p:nvSpPr>
        <p:spPr>
          <a:xfrm>
            <a:off x="260970" y="3527847"/>
            <a:ext cx="2952328" cy="648072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Cell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3F529F-3913-4DF9-9670-8F39CF582001}"/>
              </a:ext>
            </a:extLst>
          </p:cNvPr>
          <p:cNvSpPr/>
          <p:nvPr/>
        </p:nvSpPr>
        <p:spPr>
          <a:xfrm>
            <a:off x="279500" y="2413562"/>
            <a:ext cx="2952328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Tissue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DEF6B5-6C66-48B8-AA73-373E3B65299A}"/>
              </a:ext>
            </a:extLst>
          </p:cNvPr>
          <p:cNvSpPr/>
          <p:nvPr/>
        </p:nvSpPr>
        <p:spPr>
          <a:xfrm>
            <a:off x="5211341" y="5715021"/>
            <a:ext cx="2952328" cy="6480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Organ system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AE502F-11D4-4F81-972E-D269BA1D13FB}"/>
              </a:ext>
            </a:extLst>
          </p:cNvPr>
          <p:cNvSpPr/>
          <p:nvPr/>
        </p:nvSpPr>
        <p:spPr>
          <a:xfrm>
            <a:off x="5211341" y="4663223"/>
            <a:ext cx="2952328" cy="6480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Organ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D596FD-0368-43FA-83C5-0B0811698981}"/>
              </a:ext>
            </a:extLst>
          </p:cNvPr>
          <p:cNvSpPr/>
          <p:nvPr/>
        </p:nvSpPr>
        <p:spPr>
          <a:xfrm>
            <a:off x="5211341" y="2470926"/>
            <a:ext cx="2952328" cy="648072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Cell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193A370-8D7C-4A1D-BDD2-7F2EE23C7CD9}"/>
              </a:ext>
            </a:extLst>
          </p:cNvPr>
          <p:cNvSpPr/>
          <p:nvPr/>
        </p:nvSpPr>
        <p:spPr>
          <a:xfrm>
            <a:off x="5217171" y="3522724"/>
            <a:ext cx="2952328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Tissue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E09337-D93A-4C16-ADCB-C9B6DACCE10A}"/>
              </a:ext>
            </a:extLst>
          </p:cNvPr>
          <p:cNvCxnSpPr>
            <a:stCxn id="11" idx="2"/>
          </p:cNvCxnSpPr>
          <p:nvPr/>
        </p:nvCxnSpPr>
        <p:spPr>
          <a:xfrm>
            <a:off x="6687505" y="3118998"/>
            <a:ext cx="0" cy="36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3528DD-9109-4A32-BF91-11D2091795DF}"/>
              </a:ext>
            </a:extLst>
          </p:cNvPr>
          <p:cNvCxnSpPr/>
          <p:nvPr/>
        </p:nvCxnSpPr>
        <p:spPr>
          <a:xfrm>
            <a:off x="6687505" y="5311295"/>
            <a:ext cx="0" cy="36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EDAA18-94A6-4278-92F8-0EB262A6C098}"/>
              </a:ext>
            </a:extLst>
          </p:cNvPr>
          <p:cNvCxnSpPr/>
          <p:nvPr/>
        </p:nvCxnSpPr>
        <p:spPr>
          <a:xfrm>
            <a:off x="6687505" y="4170796"/>
            <a:ext cx="0" cy="36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42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46" y="28746"/>
            <a:ext cx="9072858" cy="1049451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</a:ln>
        </p:spPr>
        <p:txBody>
          <a:bodyPr vert="horz" wrap="square" rtlCol="0" anchor="t">
            <a:normAutofit/>
          </a:bodyPr>
          <a:lstStyle/>
          <a:p>
            <a:pPr marL="381000" indent="-381000"/>
            <a:r>
              <a:rPr lang="en-GB" sz="2800" b="1" u="sng" dirty="0">
                <a:solidFill>
                  <a:srgbClr val="000000"/>
                </a:solidFill>
                <a:latin typeface="Arial"/>
              </a:rPr>
              <a:t>Achieving LO2: </a:t>
            </a:r>
            <a:r>
              <a:rPr lang="en-GB" sz="2800" dirty="0">
                <a:effectLst/>
              </a:rPr>
              <a:t>Describe the function of certain organs and organ systems in animal and plants</a:t>
            </a:r>
          </a:p>
          <a:p>
            <a:pPr marL="381000" indent="-381000"/>
            <a:endParaRPr lang="en-GB" sz="2800" b="1" u="sng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83" y="1106943"/>
            <a:ext cx="9072858" cy="57383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rgbClr val="92D050"/>
            </a:solidFill>
          </a:ln>
        </p:spPr>
        <p:txBody>
          <a:bodyPr vert="horz" wrap="square" rtlCol="0" anchor="t">
            <a:normAutofit/>
          </a:bodyPr>
          <a:lstStyle/>
          <a:p>
            <a:pPr marL="254000" indent="-254000"/>
            <a:r>
              <a:rPr lang="en-GB" sz="2800" b="1" u="sng" dirty="0">
                <a:solidFill>
                  <a:srgbClr val="000000"/>
                </a:solidFill>
                <a:latin typeface="Arial"/>
              </a:rPr>
              <a:t>Research Task</a:t>
            </a:r>
            <a:r>
              <a:rPr lang="en-GB" sz="2800" dirty="0">
                <a:solidFill>
                  <a:srgbClr val="000000"/>
                </a:solidFill>
                <a:latin typeface="Arial"/>
              </a:rPr>
              <a:t>: Look at the picture of the circulatory system and identify the organ, the tissues and type of cells.</a:t>
            </a:r>
          </a:p>
        </p:txBody>
      </p:sp>
      <p:pic>
        <p:nvPicPr>
          <p:cNvPr id="5" name="Picture 4" descr="A picture containing object, bottle&#10;&#10;Description automatically generated">
            <a:extLst>
              <a:ext uri="{FF2B5EF4-FFF2-40B4-BE49-F238E27FC236}">
                <a16:creationId xmlns:a16="http://schemas.microsoft.com/office/drawing/2014/main" id="{341FA5A4-C188-49D4-BD88-E595C7F214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0" r="11335"/>
          <a:stretch/>
        </p:blipFill>
        <p:spPr>
          <a:xfrm>
            <a:off x="3051101" y="2126506"/>
            <a:ext cx="3285477" cy="2880320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7939CF56-AC90-45D4-969D-5B70FD886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793" y="4768861"/>
            <a:ext cx="885983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Which organ system is this?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What is its main function?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Give an example of an organ, a tissue, and a cell that it contains.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Introduce how cells are arranged into tissues, and tissues into organs.</a:t>
            </a:r>
          </a:p>
        </p:txBody>
      </p:sp>
    </p:spTree>
    <p:extLst>
      <p:ext uri="{BB962C8B-B14F-4D97-AF65-F5344CB8AC3E}">
        <p14:creationId xmlns:p14="http://schemas.microsoft.com/office/powerpoint/2010/main" val="4181728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46" y="28746"/>
            <a:ext cx="9072858" cy="1049451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</a:ln>
        </p:spPr>
        <p:txBody>
          <a:bodyPr vert="horz" wrap="square" rtlCol="0" anchor="t">
            <a:normAutofit/>
          </a:bodyPr>
          <a:lstStyle/>
          <a:p>
            <a:pPr marL="381000" indent="-381000"/>
            <a:r>
              <a:rPr lang="en-GB" sz="2800" b="1" u="sng" dirty="0">
                <a:solidFill>
                  <a:srgbClr val="000000"/>
                </a:solidFill>
                <a:latin typeface="Arial"/>
              </a:rPr>
              <a:t>Achieving LO2: </a:t>
            </a:r>
            <a:r>
              <a:rPr lang="en-GB" sz="2800" dirty="0">
                <a:effectLst/>
              </a:rPr>
              <a:t>Describe the function of certain organs and organ systems in animal and plants</a:t>
            </a:r>
          </a:p>
          <a:p>
            <a:pPr marL="381000" indent="-381000"/>
            <a:endParaRPr lang="en-GB" sz="2800" b="1" u="sng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83" y="1106943"/>
            <a:ext cx="9072858" cy="57383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rgbClr val="92D050"/>
            </a:solidFill>
          </a:ln>
        </p:spPr>
        <p:txBody>
          <a:bodyPr vert="horz" wrap="square" rtlCol="0" anchor="t">
            <a:normAutofit/>
          </a:bodyPr>
          <a:lstStyle/>
          <a:p>
            <a:pPr marL="254000" indent="-254000"/>
            <a:r>
              <a:rPr lang="en-GB" sz="2800" dirty="0">
                <a:solidFill>
                  <a:srgbClr val="000000"/>
                </a:solidFill>
                <a:latin typeface="Arial"/>
              </a:rPr>
              <a:t>To Do: Look at the picture of the circulatory system and identify the organ, the tissues and type of cells.</a:t>
            </a:r>
          </a:p>
        </p:txBody>
      </p:sp>
      <p:pic>
        <p:nvPicPr>
          <p:cNvPr id="4" name="Picture 3" descr="A picture containing food, fruit&#10;&#10;Description automatically generated">
            <a:extLst>
              <a:ext uri="{FF2B5EF4-FFF2-40B4-BE49-F238E27FC236}">
                <a16:creationId xmlns:a16="http://schemas.microsoft.com/office/drawing/2014/main" id="{CBD6CB3D-2131-46A1-BEFB-F22EB4EE1E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95" b="15872"/>
          <a:stretch/>
        </p:blipFill>
        <p:spPr>
          <a:xfrm>
            <a:off x="192446" y="2558554"/>
            <a:ext cx="8904695" cy="252980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EFAC39-5A4D-451B-992D-AFA5F5365A72}"/>
              </a:ext>
            </a:extLst>
          </p:cNvPr>
          <p:cNvSpPr/>
          <p:nvPr/>
        </p:nvSpPr>
        <p:spPr>
          <a:xfrm>
            <a:off x="3578890" y="5294858"/>
            <a:ext cx="2131805" cy="11298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Circulatory system: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Pick up and deliver oxygen for respiration</a:t>
            </a:r>
          </a:p>
        </p:txBody>
      </p:sp>
    </p:spTree>
    <p:extLst>
      <p:ext uri="{BB962C8B-B14F-4D97-AF65-F5344CB8AC3E}">
        <p14:creationId xmlns:p14="http://schemas.microsoft.com/office/powerpoint/2010/main" val="3251498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46" y="28746"/>
            <a:ext cx="9072858" cy="1049451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</a:ln>
        </p:spPr>
        <p:txBody>
          <a:bodyPr vert="horz" wrap="square" rtlCol="0" anchor="t">
            <a:normAutofit/>
          </a:bodyPr>
          <a:lstStyle/>
          <a:p>
            <a:pPr marL="381000" indent="-381000"/>
            <a:r>
              <a:rPr lang="en-GB" sz="2800" b="1" u="sng" dirty="0">
                <a:solidFill>
                  <a:srgbClr val="000000"/>
                </a:solidFill>
                <a:latin typeface="Arial"/>
              </a:rPr>
              <a:t>Achieving LO2: </a:t>
            </a:r>
            <a:r>
              <a:rPr lang="en-GB" sz="2800" dirty="0">
                <a:effectLst/>
              </a:rPr>
              <a:t>Describe the function of certain organs and organ systems in animal and plants</a:t>
            </a:r>
          </a:p>
          <a:p>
            <a:pPr marL="381000" indent="-381000"/>
            <a:endParaRPr lang="en-GB" sz="2800" b="1" u="sng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83" y="1106943"/>
            <a:ext cx="9072858" cy="57383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rgbClr val="92D050"/>
            </a:solidFill>
          </a:ln>
        </p:spPr>
        <p:txBody>
          <a:bodyPr vert="horz" wrap="square" rtlCol="0" anchor="t">
            <a:normAutofit/>
          </a:bodyPr>
          <a:lstStyle/>
          <a:p>
            <a:pPr marL="254000" indent="-254000"/>
            <a:r>
              <a:rPr lang="en-GB" sz="2800" dirty="0">
                <a:solidFill>
                  <a:srgbClr val="000000"/>
                </a:solidFill>
                <a:latin typeface="Arial"/>
              </a:rPr>
              <a:t>Plants are organisms and follow the same level of organisation</a:t>
            </a:r>
          </a:p>
        </p:txBody>
      </p:sp>
      <p:pic>
        <p:nvPicPr>
          <p:cNvPr id="6" name="Picture 5" descr="A picture containing food, water, person, people&#10;&#10;Description automatically generated">
            <a:extLst>
              <a:ext uri="{FF2B5EF4-FFF2-40B4-BE49-F238E27FC236}">
                <a16:creationId xmlns:a16="http://schemas.microsoft.com/office/drawing/2014/main" id="{3363AF64-CD0B-4979-88A2-CEDAB5953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10" y="2164498"/>
            <a:ext cx="6815660" cy="447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95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46" y="28746"/>
            <a:ext cx="9072858" cy="1049451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</a:ln>
        </p:spPr>
        <p:txBody>
          <a:bodyPr vert="horz" wrap="square" rtlCol="0" anchor="t">
            <a:normAutofit/>
          </a:bodyPr>
          <a:lstStyle/>
          <a:p>
            <a:pPr marL="381000" indent="-381000"/>
            <a:r>
              <a:rPr lang="en-GB" sz="2800" b="1" u="sng" dirty="0">
                <a:solidFill>
                  <a:srgbClr val="000000"/>
                </a:solidFill>
                <a:latin typeface="Arial"/>
              </a:rPr>
              <a:t>Achieving LO2: </a:t>
            </a:r>
            <a:r>
              <a:rPr lang="en-GB" sz="2800" dirty="0">
                <a:effectLst/>
              </a:rPr>
              <a:t>Describe the function of certain organs and organ systems in animal and plants</a:t>
            </a:r>
          </a:p>
          <a:p>
            <a:pPr marL="381000" indent="-381000"/>
            <a:endParaRPr lang="en-GB" sz="2800" b="1" u="sng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83" y="1106943"/>
            <a:ext cx="9072858" cy="57383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rgbClr val="92D050"/>
            </a:solidFill>
          </a:ln>
        </p:spPr>
        <p:txBody>
          <a:bodyPr vert="horz" wrap="square" rtlCol="0" anchor="t">
            <a:normAutofit/>
          </a:bodyPr>
          <a:lstStyle/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GB" altLang="en-US" sz="2800" dirty="0"/>
              <a:t>Research Task: </a:t>
            </a: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GB" altLang="en-US" sz="2800" dirty="0"/>
              <a:t>1) To research which </a:t>
            </a:r>
            <a:r>
              <a:rPr lang="en-GB" altLang="en-US" sz="2800" b="1" dirty="0"/>
              <a:t>cells</a:t>
            </a:r>
            <a:r>
              <a:rPr lang="en-GB" altLang="en-US" sz="2800" dirty="0"/>
              <a:t> and </a:t>
            </a:r>
            <a:r>
              <a:rPr lang="en-GB" altLang="en-US" sz="2800" b="1" dirty="0"/>
              <a:t>tissues</a:t>
            </a:r>
            <a:r>
              <a:rPr lang="en-GB" altLang="en-US" sz="2800" dirty="0"/>
              <a:t> are present in the following organs and the </a:t>
            </a:r>
            <a:r>
              <a:rPr lang="en-GB" altLang="en-US" sz="2800" b="1" dirty="0"/>
              <a:t>organ systems</a:t>
            </a:r>
            <a:r>
              <a:rPr lang="en-GB" altLang="en-US" sz="2800" dirty="0"/>
              <a:t> they belong in:</a:t>
            </a: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GB" altLang="en-US" sz="2800" dirty="0"/>
              <a:t>- heart</a:t>
            </a: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GB" altLang="en-US" sz="2800" dirty="0"/>
              <a:t>- stomach</a:t>
            </a: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GB" altLang="en-US" sz="2800" dirty="0"/>
              <a:t>- liver</a:t>
            </a: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GB" altLang="en-US" sz="2800" dirty="0"/>
              <a:t>- pancreas. </a:t>
            </a: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endParaRPr lang="en-GB" altLang="en-US" sz="2800" dirty="0"/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GB" altLang="en-US" sz="2800" dirty="0"/>
              <a:t>2) Write down the </a:t>
            </a:r>
            <a:r>
              <a:rPr lang="en-GB" altLang="en-US" sz="2800" b="1" dirty="0"/>
              <a:t>function</a:t>
            </a:r>
            <a:r>
              <a:rPr lang="en-GB" altLang="en-US" sz="2800" dirty="0"/>
              <a:t> of each organ.  </a:t>
            </a:r>
          </a:p>
          <a:p>
            <a:pPr marL="254000" indent="-254000"/>
            <a:endParaRPr lang="en-GB" sz="28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9522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46" y="28746"/>
            <a:ext cx="9072858" cy="1049451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</a:ln>
        </p:spPr>
        <p:txBody>
          <a:bodyPr vert="horz" wrap="square" rtlCol="0" anchor="t">
            <a:normAutofit/>
          </a:bodyPr>
          <a:lstStyle/>
          <a:p>
            <a:pPr marL="381000" indent="-381000"/>
            <a:r>
              <a:rPr lang="en-GB" sz="2800" b="1" u="sng" dirty="0">
                <a:solidFill>
                  <a:srgbClr val="000000"/>
                </a:solidFill>
                <a:latin typeface="Arial"/>
              </a:rPr>
              <a:t>Achieving LO2: </a:t>
            </a:r>
            <a:r>
              <a:rPr lang="en-GB" sz="2800" dirty="0">
                <a:effectLst/>
              </a:rPr>
              <a:t>Describe the function of certain organs and organ systems in animal and plants</a:t>
            </a:r>
          </a:p>
          <a:p>
            <a:pPr marL="381000" indent="-381000"/>
            <a:endParaRPr lang="en-GB" sz="2800" b="1" u="sng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83" y="1106943"/>
            <a:ext cx="9072858" cy="57383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rgbClr val="92D050"/>
            </a:solidFill>
          </a:ln>
        </p:spPr>
        <p:txBody>
          <a:bodyPr vert="horz" wrap="square" rtlCol="0" anchor="t">
            <a:normAutofit/>
          </a:bodyPr>
          <a:lstStyle/>
          <a:p>
            <a:pPr marL="254000" indent="-254000"/>
            <a:r>
              <a:rPr lang="en-GB" altLang="en-US" sz="2800" dirty="0"/>
              <a:t>Complete this table and identify these structure as tissues, organs or organs systems</a:t>
            </a:r>
          </a:p>
          <a:p>
            <a:pPr marL="254000" indent="-254000"/>
            <a:endParaRPr lang="en-GB" sz="2800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4CF3BE-6A6F-4D48-806E-110324276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68223"/>
              </p:ext>
            </p:extLst>
          </p:nvPr>
        </p:nvGraphicFramePr>
        <p:xfrm>
          <a:off x="600692" y="2126506"/>
          <a:ext cx="7920039" cy="42322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461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Structure</a:t>
                      </a:r>
                    </a:p>
                  </a:txBody>
                  <a:tcPr marL="91430" marR="91430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Tissue</a:t>
                      </a:r>
                    </a:p>
                  </a:txBody>
                  <a:tcPr marL="91430" marR="91430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Organ</a:t>
                      </a:r>
                    </a:p>
                  </a:txBody>
                  <a:tcPr marL="91430" marR="91430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Organ system</a:t>
                      </a:r>
                    </a:p>
                  </a:txBody>
                  <a:tcPr marL="91430" marR="91430"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61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Lining of the stomach</a:t>
                      </a:r>
                    </a:p>
                  </a:txBody>
                  <a:tcPr marL="91430" marR="91430"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GB" sz="2000"/>
                    </a:p>
                  </a:txBody>
                  <a:tcPr marL="91430" marR="91430"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GB" sz="2000"/>
                    </a:p>
                  </a:txBody>
                  <a:tcPr marL="91430" marR="91430"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GB" sz="2000"/>
                    </a:p>
                  </a:txBody>
                  <a:tcPr marL="91430" marR="91430"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61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Leaf</a:t>
                      </a:r>
                    </a:p>
                  </a:txBody>
                  <a:tcPr marL="91430" marR="91430"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GB" sz="2000"/>
                    </a:p>
                  </a:txBody>
                  <a:tcPr marL="91430" marR="91430"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GB" sz="2000"/>
                    </a:p>
                  </a:txBody>
                  <a:tcPr marL="91430" marR="91430"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GB" sz="2000"/>
                    </a:p>
                  </a:txBody>
                  <a:tcPr marL="91430" marR="91430"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61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Pancreas</a:t>
                      </a:r>
                    </a:p>
                  </a:txBody>
                  <a:tcPr marL="91430" marR="91430"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GB" sz="2000"/>
                    </a:p>
                  </a:txBody>
                  <a:tcPr marL="91430" marR="91430"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GB" sz="2000"/>
                    </a:p>
                  </a:txBody>
                  <a:tcPr marL="91430" marR="91430"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GB" sz="2000"/>
                    </a:p>
                  </a:txBody>
                  <a:tcPr marL="91430" marR="91430" marT="45724" marB="457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61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Plant</a:t>
                      </a:r>
                    </a:p>
                  </a:txBody>
                  <a:tcPr marL="91430" marR="91430"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GB" sz="2000"/>
                    </a:p>
                  </a:txBody>
                  <a:tcPr marL="91430" marR="91430"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GB" sz="2000"/>
                    </a:p>
                  </a:txBody>
                  <a:tcPr marL="91430" marR="91430"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GB" sz="2000"/>
                    </a:p>
                  </a:txBody>
                  <a:tcPr marL="91430" marR="91430" marT="45724" marB="457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61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Reproductive system</a:t>
                      </a:r>
                    </a:p>
                  </a:txBody>
                  <a:tcPr marL="91430" marR="91430"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GB" sz="2000"/>
                    </a:p>
                  </a:txBody>
                  <a:tcPr marL="91430" marR="91430"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GB" sz="2000"/>
                    </a:p>
                  </a:txBody>
                  <a:tcPr marL="91430" marR="91430"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GB" sz="2000"/>
                    </a:p>
                  </a:txBody>
                  <a:tcPr marL="91430" marR="91430" marT="45724" marB="457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461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Heart muscle</a:t>
                      </a:r>
                    </a:p>
                  </a:txBody>
                  <a:tcPr marL="91430" marR="91430"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GB" sz="2000"/>
                    </a:p>
                  </a:txBody>
                  <a:tcPr marL="91430" marR="91430"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marL="91430" marR="91430"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marL="91430" marR="91430" marT="45724" marB="4572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601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46" y="28746"/>
            <a:ext cx="9072858" cy="1049451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</a:ln>
        </p:spPr>
        <p:txBody>
          <a:bodyPr vert="horz" wrap="square" rtlCol="0" anchor="t">
            <a:normAutofit/>
          </a:bodyPr>
          <a:lstStyle/>
          <a:p>
            <a:pPr marL="381000" indent="-381000"/>
            <a:r>
              <a:rPr lang="en-GB" sz="2800" b="1" u="sng" dirty="0">
                <a:solidFill>
                  <a:srgbClr val="000000"/>
                </a:solidFill>
                <a:latin typeface="Arial"/>
              </a:rPr>
              <a:t>Achieving LO2: </a:t>
            </a:r>
            <a:r>
              <a:rPr lang="en-GB" sz="2800" dirty="0">
                <a:effectLst/>
              </a:rPr>
              <a:t>Describe the function of certain organs and organ systems in animal and plants</a:t>
            </a:r>
          </a:p>
          <a:p>
            <a:pPr marL="381000" indent="-381000"/>
            <a:endParaRPr lang="en-GB" sz="2800" b="1" u="sng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83" y="1106943"/>
            <a:ext cx="9072858" cy="57383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rgbClr val="92D050"/>
            </a:solidFill>
          </a:ln>
        </p:spPr>
        <p:txBody>
          <a:bodyPr vert="horz" wrap="square" rtlCol="0" anchor="t">
            <a:normAutofit/>
          </a:bodyPr>
          <a:lstStyle/>
          <a:p>
            <a:pPr marL="254000" indent="-254000"/>
            <a:r>
              <a:rPr lang="en-GB" altLang="en-US" sz="2800" dirty="0"/>
              <a:t>Complete this table and identify these structure as tissues, organs or organs systems</a:t>
            </a:r>
          </a:p>
          <a:p>
            <a:pPr marL="254000" indent="-254000"/>
            <a:endParaRPr lang="en-GB" sz="2800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576B36C-B34F-6741-8D28-7C1713290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728587"/>
              </p:ext>
            </p:extLst>
          </p:nvPr>
        </p:nvGraphicFramePr>
        <p:xfrm>
          <a:off x="600692" y="2198514"/>
          <a:ext cx="7920039" cy="4267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452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Structure</a:t>
                      </a:r>
                    </a:p>
                  </a:txBody>
                  <a:tcPr marL="91430" marR="9143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Tissue</a:t>
                      </a:r>
                    </a:p>
                  </a:txBody>
                  <a:tcPr marL="91430" marR="9143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Organ</a:t>
                      </a:r>
                    </a:p>
                  </a:txBody>
                  <a:tcPr marL="91430" marR="9143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Organ system</a:t>
                      </a:r>
                    </a:p>
                  </a:txBody>
                  <a:tcPr marL="91430" marR="91430" marT="45718" marB="4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7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Lining of the stomach</a:t>
                      </a:r>
                    </a:p>
                  </a:txBody>
                  <a:tcPr marL="91430" marR="91430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3600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en-GB" sz="2000"/>
                    </a:p>
                  </a:txBody>
                  <a:tcPr marL="91430" marR="91430"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en-GB" sz="2000"/>
                    </a:p>
                  </a:txBody>
                  <a:tcPr marL="91430" marR="91430" marT="45718" marB="4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52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Leaf</a:t>
                      </a:r>
                    </a:p>
                  </a:txBody>
                  <a:tcPr marL="91430" marR="91430"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en-GB" sz="2000"/>
                    </a:p>
                  </a:txBody>
                  <a:tcPr marL="91430" marR="91430" marT="45718" marB="4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3200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en-GB" sz="2000"/>
                    </a:p>
                  </a:txBody>
                  <a:tcPr marL="91430" marR="91430" marT="45718" marB="457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52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Pancreas</a:t>
                      </a:r>
                    </a:p>
                  </a:txBody>
                  <a:tcPr marL="91430" marR="91430"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 marL="91430" marR="91430" marT="45718" marB="4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3200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en-GB" sz="3200"/>
                    </a:p>
                  </a:txBody>
                  <a:tcPr marL="91430" marR="91430" marT="45718" marB="457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52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Plant</a:t>
                      </a:r>
                    </a:p>
                  </a:txBody>
                  <a:tcPr marL="91430" marR="91430"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en-GB" sz="3200"/>
                    </a:p>
                  </a:txBody>
                  <a:tcPr marL="91430" marR="91430"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 marL="91430" marR="91430" marT="45718" marB="4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3200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718" marB="457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52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Reproductive system</a:t>
                      </a:r>
                    </a:p>
                  </a:txBody>
                  <a:tcPr marL="91430" marR="91430"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en-GB" sz="3200"/>
                    </a:p>
                  </a:txBody>
                  <a:tcPr marL="91430" marR="91430"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 marL="91430" marR="91430" marT="45718" marB="4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3200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718" marB="457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452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Heart muscle</a:t>
                      </a:r>
                    </a:p>
                  </a:txBody>
                  <a:tcPr marL="91430" marR="91430" marT="45718" marB="4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3200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 marL="91430" marR="91430"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 marL="91430" marR="91430" marT="45718" marB="4571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156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>
            <a:extLst>
              <a:ext uri="{FF2B5EF4-FFF2-40B4-BE49-F238E27FC236}">
                <a16:creationId xmlns:a16="http://schemas.microsoft.com/office/drawing/2014/main" id="{24DFD911-FF82-4BC0-83EA-F73A4115C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4" t="12109" r="29486" b="25368"/>
          <a:stretch>
            <a:fillRect/>
          </a:stretch>
        </p:blipFill>
        <p:spPr bwMode="auto">
          <a:xfrm>
            <a:off x="387350" y="23813"/>
            <a:ext cx="619283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2">
            <a:extLst>
              <a:ext uri="{FF2B5EF4-FFF2-40B4-BE49-F238E27FC236}">
                <a16:creationId xmlns:a16="http://schemas.microsoft.com/office/drawing/2014/main" id="{E5CFBA8D-58C7-451A-AA12-BD79FDC05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9" t="19771" r="20805" b="34015"/>
          <a:stretch>
            <a:fillRect/>
          </a:stretch>
        </p:blipFill>
        <p:spPr bwMode="auto">
          <a:xfrm>
            <a:off x="458788" y="3910013"/>
            <a:ext cx="7689850" cy="294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>
            <a:extLst>
              <a:ext uri="{FF2B5EF4-FFF2-40B4-BE49-F238E27FC236}">
                <a16:creationId xmlns:a16="http://schemas.microsoft.com/office/drawing/2014/main" id="{0C50B163-F33E-4DD4-8E83-885144FE1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0" t="16319" r="23174" b="17723"/>
          <a:stretch>
            <a:fillRect/>
          </a:stretch>
        </p:blipFill>
        <p:spPr bwMode="auto">
          <a:xfrm>
            <a:off x="26988" y="685800"/>
            <a:ext cx="9009062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Box 2">
            <a:extLst>
              <a:ext uri="{FF2B5EF4-FFF2-40B4-BE49-F238E27FC236}">
                <a16:creationId xmlns:a16="http://schemas.microsoft.com/office/drawing/2014/main" id="{0F84A4AB-AB8F-4300-8470-E45EB270E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8" y="327025"/>
            <a:ext cx="3384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>
                <a:solidFill>
                  <a:srgbClr val="FF0000"/>
                </a:solidFill>
              </a:rPr>
              <a:t>Mark scheme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>
            <a:extLst>
              <a:ext uri="{FF2B5EF4-FFF2-40B4-BE49-F238E27FC236}">
                <a16:creationId xmlns:a16="http://schemas.microsoft.com/office/drawing/2014/main" id="{1046DCF0-FFCA-423A-854F-14720B0C1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5" t="12109" r="27119" b="14917"/>
          <a:stretch>
            <a:fillRect/>
          </a:stretch>
        </p:blipFill>
        <p:spPr bwMode="auto">
          <a:xfrm>
            <a:off x="26988" y="182563"/>
            <a:ext cx="903605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8E4C9F-F742-AA49-9577-6AEF32C25F40}"/>
              </a:ext>
            </a:extLst>
          </p:cNvPr>
          <p:cNvSpPr/>
          <p:nvPr/>
        </p:nvSpPr>
        <p:spPr>
          <a:xfrm>
            <a:off x="2837784" y="1239253"/>
            <a:ext cx="3666460" cy="5038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3593" dirty="0"/>
              <a:t>Cells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C99964-5B06-0C40-97AF-63207FB233D3}"/>
              </a:ext>
            </a:extLst>
          </p:cNvPr>
          <p:cNvSpPr txBox="1"/>
          <p:nvPr/>
        </p:nvSpPr>
        <p:spPr>
          <a:xfrm>
            <a:off x="-12676" y="-12477"/>
            <a:ext cx="9126538" cy="1075854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GB" sz="3194" b="1" dirty="0">
                <a:solidFill>
                  <a:prstClr val="white"/>
                </a:solidFill>
              </a:rPr>
              <a:t>Multicellular organisms have five layer of organisation. </a:t>
            </a:r>
            <a:endParaRPr lang="en-GB" sz="3194" dirty="0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6D2D4-54D1-224A-AF85-AC625732C9AE}"/>
              </a:ext>
            </a:extLst>
          </p:cNvPr>
          <p:cNvSpPr txBox="1"/>
          <p:nvPr/>
        </p:nvSpPr>
        <p:spPr>
          <a:xfrm>
            <a:off x="1616158" y="1741530"/>
            <a:ext cx="6109710" cy="9522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GB" sz="2795" dirty="0"/>
              <a:t>Cells are the building blocks for life. They</a:t>
            </a:r>
          </a:p>
          <a:p>
            <a:pPr algn="ctr">
              <a:defRPr/>
            </a:pPr>
            <a:r>
              <a:rPr lang="en-GB" sz="2795" dirty="0"/>
              <a:t> are the first level of organisation. </a:t>
            </a:r>
          </a:p>
        </p:txBody>
      </p:sp>
      <p:pic>
        <p:nvPicPr>
          <p:cNvPr id="57349" name="Picture 3" descr="red blood cell picture">
            <a:extLst>
              <a:ext uri="{FF2B5EF4-FFF2-40B4-BE49-F238E27FC236}">
                <a16:creationId xmlns:a16="http://schemas.microsoft.com/office/drawing/2014/main" id="{B3699164-0CEB-CC49-910B-7280262C2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39" y="3989890"/>
            <a:ext cx="1689043" cy="995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17" descr="50312436">
            <a:extLst>
              <a:ext uri="{FF2B5EF4-FFF2-40B4-BE49-F238E27FC236}">
                <a16:creationId xmlns:a16="http://schemas.microsoft.com/office/drawing/2014/main" id="{3A051F1C-3EA3-1F47-822E-B13071DC2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3788">
            <a:off x="3797972" y="5471368"/>
            <a:ext cx="3603081" cy="147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2">
            <a:extLst>
              <a:ext uri="{FF2B5EF4-FFF2-40B4-BE49-F238E27FC236}">
                <a16:creationId xmlns:a16="http://schemas.microsoft.com/office/drawing/2014/main" id="{A8A8038A-E5A2-D044-B901-338F7F6FA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87" y="5534747"/>
            <a:ext cx="1822139" cy="112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2" name="Picture 1">
            <a:extLst>
              <a:ext uri="{FF2B5EF4-FFF2-40B4-BE49-F238E27FC236}">
                <a16:creationId xmlns:a16="http://schemas.microsoft.com/office/drawing/2014/main" id="{00B4DEEE-507A-444B-A779-0A4FCE84E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257" y="3989890"/>
            <a:ext cx="2585852" cy="16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3" name="Picture 5" descr="Smooth muscle cell illustration - Transparent PNG &amp; SVG vector file">
            <a:extLst>
              <a:ext uri="{FF2B5EF4-FFF2-40B4-BE49-F238E27FC236}">
                <a16:creationId xmlns:a16="http://schemas.microsoft.com/office/drawing/2014/main" id="{38B9581D-5B12-B140-BC28-5C1755CC6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78964">
            <a:off x="2541487" y="3207162"/>
            <a:ext cx="3265590" cy="326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5" name="TextBox 2">
            <a:extLst>
              <a:ext uri="{FF2B5EF4-FFF2-40B4-BE49-F238E27FC236}">
                <a16:creationId xmlns:a16="http://schemas.microsoft.com/office/drawing/2014/main" id="{7CA2543D-DBD9-854F-A5AA-B0897A8BD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84" y="3121601"/>
            <a:ext cx="5163783" cy="58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94">
                <a:latin typeface="Arial" panose="020B0604020202020204" pitchFamily="34" charset="0"/>
              </a:rPr>
              <a:t>Cells, cells their made of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AC7D9-501C-E74E-AA0B-EA9427760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2440" y="3120017"/>
            <a:ext cx="2297479" cy="58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194">
                <a:latin typeface="Arial" panose="020B0604020202020204" pitchFamily="34" charset="0"/>
              </a:rPr>
              <a:t>organelles. </a:t>
            </a:r>
          </a:p>
        </p:txBody>
      </p:sp>
    </p:spTree>
    <p:extLst>
      <p:ext uri="{BB962C8B-B14F-4D97-AF65-F5344CB8AC3E}">
        <p14:creationId xmlns:p14="http://schemas.microsoft.com/office/powerpoint/2010/main" val="311927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91145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46" y="28746"/>
            <a:ext cx="9072858" cy="6773203"/>
          </a:xfrm>
          <a:prstGeom prst="rect">
            <a:avLst/>
          </a:prstGeom>
          <a:solidFill>
            <a:srgbClr val="F2DCDB"/>
          </a:solidFill>
          <a:ln w="57150">
            <a:solidFill>
              <a:srgbClr val="FF0000"/>
            </a:solidFill>
          </a:ln>
        </p:spPr>
        <p:txBody>
          <a:bodyPr vert="horz" wrap="square" rtlCol="0" anchor="t">
            <a:normAutofit/>
          </a:bodyPr>
          <a:lstStyle/>
          <a:p>
            <a:pPr marL="254000" indent="-254000"/>
            <a:r>
              <a:rPr lang="en-GB" sz="2800" b="1" u="sng" dirty="0">
                <a:solidFill>
                  <a:srgbClr val="000000"/>
                </a:solidFill>
                <a:latin typeface="Arial"/>
              </a:rPr>
              <a:t>Plenary:</a:t>
            </a:r>
          </a:p>
          <a:p>
            <a:pPr marL="254000" indent="-254000">
              <a:buSzPct val="100000"/>
              <a:buChar char="•"/>
            </a:pPr>
            <a:r>
              <a:rPr lang="en-GB" sz="2800" dirty="0">
                <a:solidFill>
                  <a:srgbClr val="000000"/>
                </a:solidFill>
                <a:latin typeface="Arial"/>
              </a:rPr>
              <a:t>In 5 minutes, use as many of the key words learnt today in a paragraph, explaining why the skin is an organ. Use the diagram to help yourself.</a:t>
            </a:r>
          </a:p>
          <a:p>
            <a:pPr lvl="1">
              <a:buSzPct val="100000"/>
            </a:pPr>
            <a:endParaRPr lang="en-GB" sz="2800" dirty="0">
              <a:solidFill>
                <a:srgbClr val="000000"/>
              </a:solidFill>
              <a:latin typeface="Arial"/>
            </a:endParaRPr>
          </a:p>
          <a:p>
            <a:pPr marL="711200" lvl="1" indent="-254000">
              <a:buSzPct val="100000"/>
              <a:buChar char="•"/>
            </a:pPr>
            <a:endParaRPr lang="en-GB" sz="28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581" y="6086946"/>
            <a:ext cx="1679718" cy="668291"/>
          </a:xfrm>
          <a:prstGeom prst="rect">
            <a:avLst/>
          </a:prstGeom>
        </p:spPr>
      </p:pic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F3B54BF0-6B9D-4D95-9AAD-FC2712DCF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97" y="2369982"/>
            <a:ext cx="5097946" cy="43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2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AE5548-B562-8246-A199-2975C81323B3}"/>
              </a:ext>
            </a:extLst>
          </p:cNvPr>
          <p:cNvSpPr/>
          <p:nvPr/>
        </p:nvSpPr>
        <p:spPr>
          <a:xfrm>
            <a:off x="2695182" y="5808860"/>
            <a:ext cx="3666460" cy="5038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996" dirty="0"/>
              <a:t>Cells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50EF31-2077-0C4B-BE0A-FB1F0A19C2EE}"/>
              </a:ext>
            </a:extLst>
          </p:cNvPr>
          <p:cNvSpPr/>
          <p:nvPr/>
        </p:nvSpPr>
        <p:spPr>
          <a:xfrm>
            <a:off x="2983555" y="5308167"/>
            <a:ext cx="3089713" cy="5022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3194" dirty="0"/>
              <a:t>Tissues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C99964-5B06-0C40-97AF-63207FB233D3}"/>
              </a:ext>
            </a:extLst>
          </p:cNvPr>
          <p:cNvSpPr txBox="1"/>
          <p:nvPr/>
        </p:nvSpPr>
        <p:spPr>
          <a:xfrm>
            <a:off x="-12676" y="-12477"/>
            <a:ext cx="9126538" cy="522875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GB" sz="2795" b="1" dirty="0">
                <a:solidFill>
                  <a:srgbClr val="FFFF00"/>
                </a:solidFill>
              </a:rPr>
              <a:t>Tissues</a:t>
            </a:r>
            <a:r>
              <a:rPr lang="en-GB" sz="2795" b="1" dirty="0">
                <a:solidFill>
                  <a:prstClr val="white"/>
                </a:solidFill>
              </a:rPr>
              <a:t> are the </a:t>
            </a:r>
            <a:r>
              <a:rPr lang="en-GB" sz="2795" b="1" dirty="0">
                <a:solidFill>
                  <a:srgbClr val="FFFF00"/>
                </a:solidFill>
              </a:rPr>
              <a:t>second level </a:t>
            </a:r>
            <a:r>
              <a:rPr lang="en-GB" sz="2795" b="1" dirty="0">
                <a:solidFill>
                  <a:prstClr val="white"/>
                </a:solidFill>
              </a:rPr>
              <a:t>of organisation.</a:t>
            </a:r>
            <a:endParaRPr lang="en-GB" sz="2795" dirty="0">
              <a:solidFill>
                <a:prstClr val="white"/>
              </a:solidFill>
            </a:endParaRPr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EC92A907-2879-044C-96C0-9D6563E89F41}"/>
              </a:ext>
            </a:extLst>
          </p:cNvPr>
          <p:cNvGrpSpPr>
            <a:grpSpLocks/>
          </p:cNvGrpSpPr>
          <p:nvPr/>
        </p:nvGrpSpPr>
        <p:grpSpPr bwMode="auto">
          <a:xfrm>
            <a:off x="682907" y="1385028"/>
            <a:ext cx="488016" cy="518122"/>
            <a:chOff x="1104" y="2237"/>
            <a:chExt cx="308" cy="327"/>
          </a:xfrm>
        </p:grpSpPr>
        <p:sp>
          <p:nvSpPr>
            <p:cNvPr id="58415" name="Oval 7">
              <a:extLst>
                <a:ext uri="{FF2B5EF4-FFF2-40B4-BE49-F238E27FC236}">
                  <a16:creationId xmlns:a16="http://schemas.microsoft.com/office/drawing/2014/main" id="{C7B8E5FC-97F9-4449-8F00-1A7CB0049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237"/>
              <a:ext cx="164" cy="3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797">
                <a:latin typeface="Arial" panose="020B0604020202020204" pitchFamily="34" charset="0"/>
              </a:endParaRPr>
            </a:p>
          </p:txBody>
        </p:sp>
        <p:sp>
          <p:nvSpPr>
            <p:cNvPr id="58416" name="Oval 8">
              <a:extLst>
                <a:ext uri="{FF2B5EF4-FFF2-40B4-BE49-F238E27FC236}">
                  <a16:creationId xmlns:a16="http://schemas.microsoft.com/office/drawing/2014/main" id="{7F8AA8F8-6080-EB43-85E4-F1B4DCD0A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237"/>
              <a:ext cx="164" cy="327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797">
                <a:latin typeface="Arial" panose="020B0604020202020204" pitchFamily="34" charset="0"/>
              </a:endParaRPr>
            </a:p>
          </p:txBody>
        </p:sp>
      </p:grpSp>
      <p:sp>
        <p:nvSpPr>
          <p:cNvPr id="16" name="Line 44">
            <a:extLst>
              <a:ext uri="{FF2B5EF4-FFF2-40B4-BE49-F238E27FC236}">
                <a16:creationId xmlns:a16="http://schemas.microsoft.com/office/drawing/2014/main" id="{C814D793-94F2-DE4E-9427-4CF143C866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0669" y="1640124"/>
            <a:ext cx="2213502" cy="1584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1797"/>
          </a:p>
        </p:txBody>
      </p:sp>
      <p:grpSp>
        <p:nvGrpSpPr>
          <p:cNvPr id="17" name="Group 43">
            <a:extLst>
              <a:ext uri="{FF2B5EF4-FFF2-40B4-BE49-F238E27FC236}">
                <a16:creationId xmlns:a16="http://schemas.microsoft.com/office/drawing/2014/main" id="{A9CA9372-46B1-974F-B9F2-21DB7B7C0A43}"/>
              </a:ext>
            </a:extLst>
          </p:cNvPr>
          <p:cNvGrpSpPr>
            <a:grpSpLocks/>
          </p:cNvGrpSpPr>
          <p:nvPr/>
        </p:nvGrpSpPr>
        <p:grpSpPr bwMode="auto">
          <a:xfrm>
            <a:off x="6575544" y="738562"/>
            <a:ext cx="1476724" cy="1658939"/>
            <a:chOff x="3504" y="1709"/>
            <a:chExt cx="932" cy="1047"/>
          </a:xfrm>
        </p:grpSpPr>
        <p:grpSp>
          <p:nvGrpSpPr>
            <p:cNvPr id="58382" name="Group 10">
              <a:extLst>
                <a:ext uri="{FF2B5EF4-FFF2-40B4-BE49-F238E27FC236}">
                  <a16:creationId xmlns:a16="http://schemas.microsoft.com/office/drawing/2014/main" id="{8A52A0BD-27DB-7B4A-AE80-A7EAE06E20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2141"/>
              <a:ext cx="308" cy="327"/>
              <a:chOff x="1104" y="2237"/>
              <a:chExt cx="308" cy="327"/>
            </a:xfrm>
          </p:grpSpPr>
          <p:sp>
            <p:nvSpPr>
              <p:cNvPr id="58413" name="Oval 11">
                <a:extLst>
                  <a:ext uri="{FF2B5EF4-FFF2-40B4-BE49-F238E27FC236}">
                    <a16:creationId xmlns:a16="http://schemas.microsoft.com/office/drawing/2014/main" id="{FA285B2B-4144-B748-AC07-8AF249500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237"/>
                <a:ext cx="164" cy="32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797">
                  <a:latin typeface="Arial" panose="020B0604020202020204" pitchFamily="34" charset="0"/>
                </a:endParaRPr>
              </a:p>
            </p:txBody>
          </p:sp>
          <p:sp>
            <p:nvSpPr>
              <p:cNvPr id="58414" name="Oval 12">
                <a:extLst>
                  <a:ext uri="{FF2B5EF4-FFF2-40B4-BE49-F238E27FC236}">
                    <a16:creationId xmlns:a16="http://schemas.microsoft.com/office/drawing/2014/main" id="{BA4EBC9C-EF4D-F646-B573-0780E60CE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237"/>
                <a:ext cx="164" cy="327"/>
              </a:xfrm>
              <a:prstGeom prst="ellipse">
                <a:avLst/>
              </a:prstGeom>
              <a:solidFill>
                <a:schemeClr val="tx2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797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8383" name="Group 13">
              <a:extLst>
                <a:ext uri="{FF2B5EF4-FFF2-40B4-BE49-F238E27FC236}">
                  <a16:creationId xmlns:a16="http://schemas.microsoft.com/office/drawing/2014/main" id="{EC9AE5F3-9B90-7748-95FE-6B20E22119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1949"/>
              <a:ext cx="308" cy="327"/>
              <a:chOff x="1104" y="2237"/>
              <a:chExt cx="308" cy="327"/>
            </a:xfrm>
          </p:grpSpPr>
          <p:sp>
            <p:nvSpPr>
              <p:cNvPr id="58411" name="Oval 14">
                <a:extLst>
                  <a:ext uri="{FF2B5EF4-FFF2-40B4-BE49-F238E27FC236}">
                    <a16:creationId xmlns:a16="http://schemas.microsoft.com/office/drawing/2014/main" id="{94F0FE7C-E325-2044-9ED3-A5016D5D4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237"/>
                <a:ext cx="164" cy="32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797">
                  <a:latin typeface="Arial" panose="020B0604020202020204" pitchFamily="34" charset="0"/>
                </a:endParaRPr>
              </a:p>
            </p:txBody>
          </p:sp>
          <p:sp>
            <p:nvSpPr>
              <p:cNvPr id="58412" name="Oval 15">
                <a:extLst>
                  <a:ext uri="{FF2B5EF4-FFF2-40B4-BE49-F238E27FC236}">
                    <a16:creationId xmlns:a16="http://schemas.microsoft.com/office/drawing/2014/main" id="{97D712CF-7A4C-3648-A703-930CE2382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237"/>
                <a:ext cx="164" cy="327"/>
              </a:xfrm>
              <a:prstGeom prst="ellipse">
                <a:avLst/>
              </a:prstGeom>
              <a:solidFill>
                <a:schemeClr val="tx2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797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8384" name="Group 16">
              <a:extLst>
                <a:ext uri="{FF2B5EF4-FFF2-40B4-BE49-F238E27FC236}">
                  <a16:creationId xmlns:a16="http://schemas.microsoft.com/office/drawing/2014/main" id="{10825742-44CD-D14E-BE21-51C0A04F5E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237"/>
              <a:ext cx="308" cy="327"/>
              <a:chOff x="1104" y="2237"/>
              <a:chExt cx="308" cy="327"/>
            </a:xfrm>
          </p:grpSpPr>
          <p:sp>
            <p:nvSpPr>
              <p:cNvPr id="58409" name="Oval 17">
                <a:extLst>
                  <a:ext uri="{FF2B5EF4-FFF2-40B4-BE49-F238E27FC236}">
                    <a16:creationId xmlns:a16="http://schemas.microsoft.com/office/drawing/2014/main" id="{03BF8691-1FDB-6848-83D0-C046F4AF5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237"/>
                <a:ext cx="164" cy="32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797">
                  <a:latin typeface="Arial" panose="020B0604020202020204" pitchFamily="34" charset="0"/>
                </a:endParaRPr>
              </a:p>
            </p:txBody>
          </p:sp>
          <p:sp>
            <p:nvSpPr>
              <p:cNvPr id="58410" name="Oval 18">
                <a:extLst>
                  <a:ext uri="{FF2B5EF4-FFF2-40B4-BE49-F238E27FC236}">
                    <a16:creationId xmlns:a16="http://schemas.microsoft.com/office/drawing/2014/main" id="{9A8D80D3-DE4F-EE40-87D0-DDF112F827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237"/>
                <a:ext cx="164" cy="327"/>
              </a:xfrm>
              <a:prstGeom prst="ellipse">
                <a:avLst/>
              </a:prstGeom>
              <a:solidFill>
                <a:schemeClr val="tx2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797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8385" name="Group 19">
              <a:extLst>
                <a:ext uri="{FF2B5EF4-FFF2-40B4-BE49-F238E27FC236}">
                  <a16:creationId xmlns:a16="http://schemas.microsoft.com/office/drawing/2014/main" id="{1D98DFE2-667E-D547-B5F1-4BA0B2BE9A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093"/>
              <a:ext cx="308" cy="327"/>
              <a:chOff x="1104" y="2237"/>
              <a:chExt cx="308" cy="327"/>
            </a:xfrm>
          </p:grpSpPr>
          <p:sp>
            <p:nvSpPr>
              <p:cNvPr id="58407" name="Oval 20">
                <a:extLst>
                  <a:ext uri="{FF2B5EF4-FFF2-40B4-BE49-F238E27FC236}">
                    <a16:creationId xmlns:a16="http://schemas.microsoft.com/office/drawing/2014/main" id="{6FE3B746-ECCB-B14F-8BE6-A82E188B8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237"/>
                <a:ext cx="164" cy="32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797">
                  <a:latin typeface="Arial" panose="020B0604020202020204" pitchFamily="34" charset="0"/>
                </a:endParaRPr>
              </a:p>
            </p:txBody>
          </p:sp>
          <p:sp>
            <p:nvSpPr>
              <p:cNvPr id="58408" name="Oval 21">
                <a:extLst>
                  <a:ext uri="{FF2B5EF4-FFF2-40B4-BE49-F238E27FC236}">
                    <a16:creationId xmlns:a16="http://schemas.microsoft.com/office/drawing/2014/main" id="{708C1270-790B-744E-8F71-269E80EE8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237"/>
                <a:ext cx="164" cy="327"/>
              </a:xfrm>
              <a:prstGeom prst="ellipse">
                <a:avLst/>
              </a:prstGeom>
              <a:solidFill>
                <a:schemeClr val="tx2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797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8386" name="Group 22">
              <a:extLst>
                <a:ext uri="{FF2B5EF4-FFF2-40B4-BE49-F238E27FC236}">
                  <a16:creationId xmlns:a16="http://schemas.microsoft.com/office/drawing/2014/main" id="{790D44B1-352B-8F46-B429-3249711E13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1949"/>
              <a:ext cx="308" cy="327"/>
              <a:chOff x="1104" y="2237"/>
              <a:chExt cx="308" cy="327"/>
            </a:xfrm>
          </p:grpSpPr>
          <p:sp>
            <p:nvSpPr>
              <p:cNvPr id="58405" name="Oval 23">
                <a:extLst>
                  <a:ext uri="{FF2B5EF4-FFF2-40B4-BE49-F238E27FC236}">
                    <a16:creationId xmlns:a16="http://schemas.microsoft.com/office/drawing/2014/main" id="{B553EA42-9062-B34D-BC3F-2A5C97FCD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237"/>
                <a:ext cx="164" cy="32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797">
                  <a:latin typeface="Arial" panose="020B0604020202020204" pitchFamily="34" charset="0"/>
                </a:endParaRPr>
              </a:p>
            </p:txBody>
          </p:sp>
          <p:sp>
            <p:nvSpPr>
              <p:cNvPr id="58406" name="Oval 24">
                <a:extLst>
                  <a:ext uri="{FF2B5EF4-FFF2-40B4-BE49-F238E27FC236}">
                    <a16:creationId xmlns:a16="http://schemas.microsoft.com/office/drawing/2014/main" id="{66D524A6-C58E-4D40-AC9E-1CE20D19C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237"/>
                <a:ext cx="164" cy="327"/>
              </a:xfrm>
              <a:prstGeom prst="ellipse">
                <a:avLst/>
              </a:prstGeom>
              <a:solidFill>
                <a:schemeClr val="tx2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797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8387" name="Group 25">
              <a:extLst>
                <a:ext uri="{FF2B5EF4-FFF2-40B4-BE49-F238E27FC236}">
                  <a16:creationId xmlns:a16="http://schemas.microsoft.com/office/drawing/2014/main" id="{4B86E071-E4A7-AF4A-9879-5C211781E2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141"/>
              <a:ext cx="308" cy="327"/>
              <a:chOff x="1104" y="2237"/>
              <a:chExt cx="308" cy="327"/>
            </a:xfrm>
          </p:grpSpPr>
          <p:sp>
            <p:nvSpPr>
              <p:cNvPr id="58403" name="Oval 26">
                <a:extLst>
                  <a:ext uri="{FF2B5EF4-FFF2-40B4-BE49-F238E27FC236}">
                    <a16:creationId xmlns:a16="http://schemas.microsoft.com/office/drawing/2014/main" id="{2B82F72B-82BA-BF4E-A08D-24EF82BFE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237"/>
                <a:ext cx="164" cy="32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797">
                  <a:latin typeface="Arial" panose="020B0604020202020204" pitchFamily="34" charset="0"/>
                </a:endParaRPr>
              </a:p>
            </p:txBody>
          </p:sp>
          <p:sp>
            <p:nvSpPr>
              <p:cNvPr id="58404" name="Oval 27">
                <a:extLst>
                  <a:ext uri="{FF2B5EF4-FFF2-40B4-BE49-F238E27FC236}">
                    <a16:creationId xmlns:a16="http://schemas.microsoft.com/office/drawing/2014/main" id="{9AF3942C-5E65-EC47-92C3-F95BA7FBC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237"/>
                <a:ext cx="164" cy="327"/>
              </a:xfrm>
              <a:prstGeom prst="ellipse">
                <a:avLst/>
              </a:prstGeom>
              <a:solidFill>
                <a:schemeClr val="tx2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797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8388" name="Group 28">
              <a:extLst>
                <a:ext uri="{FF2B5EF4-FFF2-40B4-BE49-F238E27FC236}">
                  <a16:creationId xmlns:a16="http://schemas.microsoft.com/office/drawing/2014/main" id="{289D5ADA-CD51-0044-A69C-F2E8343B96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1805"/>
              <a:ext cx="308" cy="327"/>
              <a:chOff x="1104" y="2237"/>
              <a:chExt cx="308" cy="327"/>
            </a:xfrm>
          </p:grpSpPr>
          <p:sp>
            <p:nvSpPr>
              <p:cNvPr id="58401" name="Oval 29">
                <a:extLst>
                  <a:ext uri="{FF2B5EF4-FFF2-40B4-BE49-F238E27FC236}">
                    <a16:creationId xmlns:a16="http://schemas.microsoft.com/office/drawing/2014/main" id="{275B0FBB-5230-5446-B9F3-239231D0C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237"/>
                <a:ext cx="164" cy="32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797">
                  <a:latin typeface="Arial" panose="020B0604020202020204" pitchFamily="34" charset="0"/>
                </a:endParaRPr>
              </a:p>
            </p:txBody>
          </p:sp>
          <p:sp>
            <p:nvSpPr>
              <p:cNvPr id="58402" name="Oval 30">
                <a:extLst>
                  <a:ext uri="{FF2B5EF4-FFF2-40B4-BE49-F238E27FC236}">
                    <a16:creationId xmlns:a16="http://schemas.microsoft.com/office/drawing/2014/main" id="{01112736-6A15-3F4D-A516-1B6BFD466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237"/>
                <a:ext cx="164" cy="327"/>
              </a:xfrm>
              <a:prstGeom prst="ellipse">
                <a:avLst/>
              </a:prstGeom>
              <a:solidFill>
                <a:schemeClr val="tx2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797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8389" name="Group 31">
              <a:extLst>
                <a:ext uri="{FF2B5EF4-FFF2-40B4-BE49-F238E27FC236}">
                  <a16:creationId xmlns:a16="http://schemas.microsoft.com/office/drawing/2014/main" id="{569FA765-1ED1-0340-BD23-4F448B819C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1709"/>
              <a:ext cx="308" cy="327"/>
              <a:chOff x="1104" y="2237"/>
              <a:chExt cx="308" cy="327"/>
            </a:xfrm>
          </p:grpSpPr>
          <p:sp>
            <p:nvSpPr>
              <p:cNvPr id="58399" name="Oval 32">
                <a:extLst>
                  <a:ext uri="{FF2B5EF4-FFF2-40B4-BE49-F238E27FC236}">
                    <a16:creationId xmlns:a16="http://schemas.microsoft.com/office/drawing/2014/main" id="{F239C942-6B8A-FE41-92CF-81663F1574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237"/>
                <a:ext cx="164" cy="32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797">
                  <a:latin typeface="Arial" panose="020B0604020202020204" pitchFamily="34" charset="0"/>
                </a:endParaRPr>
              </a:p>
            </p:txBody>
          </p:sp>
          <p:sp>
            <p:nvSpPr>
              <p:cNvPr id="58400" name="Oval 33">
                <a:extLst>
                  <a:ext uri="{FF2B5EF4-FFF2-40B4-BE49-F238E27FC236}">
                    <a16:creationId xmlns:a16="http://schemas.microsoft.com/office/drawing/2014/main" id="{0F893190-C88C-B245-B756-F25805678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237"/>
                <a:ext cx="164" cy="327"/>
              </a:xfrm>
              <a:prstGeom prst="ellipse">
                <a:avLst/>
              </a:prstGeom>
              <a:solidFill>
                <a:schemeClr val="tx2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797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8390" name="Group 34">
              <a:extLst>
                <a:ext uri="{FF2B5EF4-FFF2-40B4-BE49-F238E27FC236}">
                  <a16:creationId xmlns:a16="http://schemas.microsoft.com/office/drawing/2014/main" id="{9D43FF33-91B9-0B45-A55D-E6A020E6F3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429"/>
              <a:ext cx="308" cy="327"/>
              <a:chOff x="1104" y="2237"/>
              <a:chExt cx="308" cy="327"/>
            </a:xfrm>
          </p:grpSpPr>
          <p:sp>
            <p:nvSpPr>
              <p:cNvPr id="58397" name="Oval 35">
                <a:extLst>
                  <a:ext uri="{FF2B5EF4-FFF2-40B4-BE49-F238E27FC236}">
                    <a16:creationId xmlns:a16="http://schemas.microsoft.com/office/drawing/2014/main" id="{B637F7D0-5E72-C249-8411-68C52DC0E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237"/>
                <a:ext cx="164" cy="32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797">
                  <a:latin typeface="Arial" panose="020B0604020202020204" pitchFamily="34" charset="0"/>
                </a:endParaRPr>
              </a:p>
            </p:txBody>
          </p:sp>
          <p:sp>
            <p:nvSpPr>
              <p:cNvPr id="58398" name="Oval 36">
                <a:extLst>
                  <a:ext uri="{FF2B5EF4-FFF2-40B4-BE49-F238E27FC236}">
                    <a16:creationId xmlns:a16="http://schemas.microsoft.com/office/drawing/2014/main" id="{FEFDD64E-E334-F34F-9139-288CA2753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237"/>
                <a:ext cx="164" cy="327"/>
              </a:xfrm>
              <a:prstGeom prst="ellipse">
                <a:avLst/>
              </a:prstGeom>
              <a:solidFill>
                <a:schemeClr val="tx2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797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8391" name="Group 37">
              <a:extLst>
                <a:ext uri="{FF2B5EF4-FFF2-40B4-BE49-F238E27FC236}">
                  <a16:creationId xmlns:a16="http://schemas.microsoft.com/office/drawing/2014/main" id="{B6D481C5-BA4E-2842-B1F5-69094E8BC6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2045"/>
              <a:ext cx="308" cy="327"/>
              <a:chOff x="1104" y="2237"/>
              <a:chExt cx="308" cy="327"/>
            </a:xfrm>
          </p:grpSpPr>
          <p:sp>
            <p:nvSpPr>
              <p:cNvPr id="58395" name="Oval 38">
                <a:extLst>
                  <a:ext uri="{FF2B5EF4-FFF2-40B4-BE49-F238E27FC236}">
                    <a16:creationId xmlns:a16="http://schemas.microsoft.com/office/drawing/2014/main" id="{A0A6116E-A573-CC49-87FD-B2F56721E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237"/>
                <a:ext cx="164" cy="32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797">
                  <a:latin typeface="Arial" panose="020B0604020202020204" pitchFamily="34" charset="0"/>
                </a:endParaRPr>
              </a:p>
            </p:txBody>
          </p:sp>
          <p:sp>
            <p:nvSpPr>
              <p:cNvPr id="58396" name="Oval 39">
                <a:extLst>
                  <a:ext uri="{FF2B5EF4-FFF2-40B4-BE49-F238E27FC236}">
                    <a16:creationId xmlns:a16="http://schemas.microsoft.com/office/drawing/2014/main" id="{F1A5F52E-59EE-DD4B-917E-D95F2A771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237"/>
                <a:ext cx="164" cy="327"/>
              </a:xfrm>
              <a:prstGeom prst="ellipse">
                <a:avLst/>
              </a:prstGeom>
              <a:solidFill>
                <a:schemeClr val="tx2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797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8392" name="Group 40">
              <a:extLst>
                <a:ext uri="{FF2B5EF4-FFF2-40B4-BE49-F238E27FC236}">
                  <a16:creationId xmlns:a16="http://schemas.microsoft.com/office/drawing/2014/main" id="{E5BE30F9-E7BD-6D4A-93BA-0F1EA73019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2285"/>
              <a:ext cx="308" cy="327"/>
              <a:chOff x="1104" y="2237"/>
              <a:chExt cx="308" cy="327"/>
            </a:xfrm>
          </p:grpSpPr>
          <p:sp>
            <p:nvSpPr>
              <p:cNvPr id="58393" name="Oval 41">
                <a:extLst>
                  <a:ext uri="{FF2B5EF4-FFF2-40B4-BE49-F238E27FC236}">
                    <a16:creationId xmlns:a16="http://schemas.microsoft.com/office/drawing/2014/main" id="{DA6F0D3C-9D82-3A47-BAB2-761CC06F2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237"/>
                <a:ext cx="164" cy="32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797">
                  <a:latin typeface="Arial" panose="020B0604020202020204" pitchFamily="34" charset="0"/>
                </a:endParaRPr>
              </a:p>
            </p:txBody>
          </p:sp>
          <p:sp>
            <p:nvSpPr>
              <p:cNvPr id="58394" name="Oval 42">
                <a:extLst>
                  <a:ext uri="{FF2B5EF4-FFF2-40B4-BE49-F238E27FC236}">
                    <a16:creationId xmlns:a16="http://schemas.microsoft.com/office/drawing/2014/main" id="{FD6E9BF6-EA12-9043-86CD-D4DD705D0E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237"/>
                <a:ext cx="164" cy="327"/>
              </a:xfrm>
              <a:prstGeom prst="ellipse">
                <a:avLst/>
              </a:prstGeom>
              <a:solidFill>
                <a:schemeClr val="tx2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797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B4B47AC-67DA-B34C-AC8E-5B34167F5675}"/>
              </a:ext>
            </a:extLst>
          </p:cNvPr>
          <p:cNvSpPr txBox="1"/>
          <p:nvPr/>
        </p:nvSpPr>
        <p:spPr>
          <a:xfrm>
            <a:off x="14261" y="2462463"/>
            <a:ext cx="3018412" cy="22420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795" dirty="0"/>
              <a:t>Can you use this diagram to help come up with a definition of tissue?</a:t>
            </a:r>
          </a:p>
        </p:txBody>
      </p:sp>
      <p:sp>
        <p:nvSpPr>
          <p:cNvPr id="58377" name="TextBox 51">
            <a:extLst>
              <a:ext uri="{FF2B5EF4-FFF2-40B4-BE49-F238E27FC236}">
                <a16:creationId xmlns:a16="http://schemas.microsoft.com/office/drawing/2014/main" id="{46956970-FC21-4044-BF43-419B782E9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2422" y="3010688"/>
            <a:ext cx="2194488" cy="92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5390">
                <a:latin typeface="Arial" panose="020B0604020202020204" pitchFamily="34" charset="0"/>
              </a:rPr>
              <a:t>Tissue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022D70F-8B8E-ED48-BFAE-0565D0FB9DE8}"/>
              </a:ext>
            </a:extLst>
          </p:cNvPr>
          <p:cNvCxnSpPr/>
          <p:nvPr/>
        </p:nvCxnSpPr>
        <p:spPr>
          <a:xfrm>
            <a:off x="5498105" y="2441864"/>
            <a:ext cx="0" cy="19710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379" name="TextBox 54">
            <a:extLst>
              <a:ext uri="{FF2B5EF4-FFF2-40B4-BE49-F238E27FC236}">
                <a16:creationId xmlns:a16="http://schemas.microsoft.com/office/drawing/2014/main" id="{A236066F-8A73-2145-9681-305136C60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914" y="2918790"/>
            <a:ext cx="3745683" cy="1105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196" i="1">
                <a:latin typeface="Arial" panose="020B0604020202020204" pitchFamily="34" charset="0"/>
              </a:rPr>
              <a:t>A </a:t>
            </a:r>
            <a:r>
              <a:rPr lang="en-GB" altLang="en-US" sz="2196" b="1" i="1">
                <a:solidFill>
                  <a:srgbClr val="0070C0"/>
                </a:solidFill>
                <a:latin typeface="Arial" panose="020B0604020202020204" pitchFamily="34" charset="0"/>
              </a:rPr>
              <a:t>group</a:t>
            </a:r>
            <a:r>
              <a:rPr lang="en-GB" altLang="en-US" sz="2196" i="1">
                <a:latin typeface="Arial" panose="020B0604020202020204" pitchFamily="34" charset="0"/>
              </a:rPr>
              <a:t> of </a:t>
            </a:r>
            <a:r>
              <a:rPr lang="en-GB" altLang="en-US" sz="2196" b="1" i="1">
                <a:solidFill>
                  <a:srgbClr val="0070C0"/>
                </a:solidFill>
                <a:latin typeface="Arial" panose="020B0604020202020204" pitchFamily="34" charset="0"/>
              </a:rPr>
              <a:t>similar cells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196" i="1">
                <a:latin typeface="Arial" panose="020B0604020202020204" pitchFamily="34" charset="0"/>
              </a:rPr>
              <a:t>that work together to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196" i="1">
                <a:latin typeface="Arial" panose="020B0604020202020204" pitchFamily="34" charset="0"/>
              </a:rPr>
              <a:t>perform a </a:t>
            </a:r>
            <a:r>
              <a:rPr lang="en-GB" altLang="en-US" sz="2196" b="1" i="1">
                <a:solidFill>
                  <a:srgbClr val="0070C0"/>
                </a:solidFill>
                <a:latin typeface="Arial" panose="020B0604020202020204" pitchFamily="34" charset="0"/>
              </a:rPr>
              <a:t>certain function.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D5996-C0F9-1B44-8DA0-AB47519C4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37" y="2002966"/>
            <a:ext cx="1093283" cy="369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97">
                <a:latin typeface="Arial" panose="020B0604020202020204" pitchFamily="34" charset="0"/>
              </a:rPr>
              <a:t>One cell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8E66D5-25A4-D148-B520-E323AC495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4525" y="1996628"/>
            <a:ext cx="1055256" cy="369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97">
                <a:latin typeface="Arial" panose="020B0604020202020204" pitchFamily="34" charset="0"/>
              </a:rPr>
              <a:t>A tissue </a:t>
            </a:r>
          </a:p>
        </p:txBody>
      </p:sp>
    </p:spTree>
    <p:extLst>
      <p:ext uri="{BB962C8B-B14F-4D97-AF65-F5344CB8AC3E}">
        <p14:creationId xmlns:p14="http://schemas.microsoft.com/office/powerpoint/2010/main" val="122712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1" grpId="0" animBg="1"/>
      <p:bldP spid="58377" grpId="0"/>
      <p:bldP spid="58379" grpId="0"/>
      <p:bldP spid="4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5" descr="Smooth muscle cell illustration - Transparent PNG &amp; SVG vector file">
            <a:extLst>
              <a:ext uri="{FF2B5EF4-FFF2-40B4-BE49-F238E27FC236}">
                <a16:creationId xmlns:a16="http://schemas.microsoft.com/office/drawing/2014/main" id="{EE875013-447D-BF4B-AC72-2CBF5B647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78964">
            <a:off x="15845" y="-334125"/>
            <a:ext cx="3265590" cy="326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B8EC5F-C4BD-4945-80D7-5DB7E5914416}"/>
              </a:ext>
            </a:extLst>
          </p:cNvPr>
          <p:cNvSpPr txBox="1"/>
          <p:nvPr/>
        </p:nvSpPr>
        <p:spPr>
          <a:xfrm>
            <a:off x="-12675" y="-12477"/>
            <a:ext cx="9139213" cy="70667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GB" sz="3992" b="1" dirty="0">
                <a:solidFill>
                  <a:prstClr val="white"/>
                </a:solidFill>
              </a:rPr>
              <a:t>Examples</a:t>
            </a:r>
            <a:endParaRPr lang="en-GB" sz="3992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259A74-A46D-4D45-8ADA-08AFDAF76D88}"/>
              </a:ext>
            </a:extLst>
          </p:cNvPr>
          <p:cNvSpPr txBox="1"/>
          <p:nvPr/>
        </p:nvSpPr>
        <p:spPr>
          <a:xfrm>
            <a:off x="240839" y="1717762"/>
            <a:ext cx="2815601" cy="1321447"/>
          </a:xfrm>
          <a:prstGeom prst="rect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GB" sz="3992" dirty="0">
                <a:solidFill>
                  <a:schemeClr val="tx1"/>
                </a:solidFill>
              </a:rPr>
              <a:t>Muscle Tissue</a:t>
            </a:r>
          </a:p>
        </p:txBody>
      </p:sp>
      <p:pic>
        <p:nvPicPr>
          <p:cNvPr id="59397" name="Picture 4">
            <a:extLst>
              <a:ext uri="{FF2B5EF4-FFF2-40B4-BE49-F238E27FC236}">
                <a16:creationId xmlns:a16="http://schemas.microsoft.com/office/drawing/2014/main" id="{093C4A92-CB0E-B64D-867F-C72735666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931" y="985738"/>
            <a:ext cx="4122787" cy="278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7EB4AE-E8F8-E64B-AB9C-61C2BF1D9B69}"/>
              </a:ext>
            </a:extLst>
          </p:cNvPr>
          <p:cNvSpPr txBox="1"/>
          <p:nvPr/>
        </p:nvSpPr>
        <p:spPr>
          <a:xfrm>
            <a:off x="5211317" y="3769649"/>
            <a:ext cx="2814016" cy="706673"/>
          </a:xfrm>
          <a:prstGeom prst="rect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GB" sz="3992" dirty="0">
                <a:solidFill>
                  <a:schemeClr val="tx1"/>
                </a:solidFill>
              </a:rPr>
              <a:t>Nerve Tissue</a:t>
            </a:r>
          </a:p>
        </p:txBody>
      </p:sp>
      <p:pic>
        <p:nvPicPr>
          <p:cNvPr id="59399" name="Picture 6">
            <a:extLst>
              <a:ext uri="{FF2B5EF4-FFF2-40B4-BE49-F238E27FC236}">
                <a16:creationId xmlns:a16="http://schemas.microsoft.com/office/drawing/2014/main" id="{CF0CE2D5-DDCF-3F40-9365-CE8B30CC3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9" y="3421066"/>
            <a:ext cx="3473155" cy="2351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1C342B-978A-EC42-AA96-3DC74E3A3A9D}"/>
              </a:ext>
            </a:extLst>
          </p:cNvPr>
          <p:cNvSpPr txBox="1"/>
          <p:nvPr/>
        </p:nvSpPr>
        <p:spPr>
          <a:xfrm>
            <a:off x="2891656" y="5807276"/>
            <a:ext cx="4187749" cy="706673"/>
          </a:xfrm>
          <a:prstGeom prst="rect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GB" sz="3992" dirty="0">
                <a:solidFill>
                  <a:schemeClr val="tx1"/>
                </a:solidFill>
              </a:rPr>
              <a:t>Plant Xylem Tissue</a:t>
            </a:r>
          </a:p>
        </p:txBody>
      </p:sp>
    </p:spTree>
    <p:extLst>
      <p:ext uri="{BB962C8B-B14F-4D97-AF65-F5344CB8AC3E}">
        <p14:creationId xmlns:p14="http://schemas.microsoft.com/office/powerpoint/2010/main" val="120286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AE5548-B562-8246-A199-2975C81323B3}"/>
              </a:ext>
            </a:extLst>
          </p:cNvPr>
          <p:cNvSpPr/>
          <p:nvPr/>
        </p:nvSpPr>
        <p:spPr>
          <a:xfrm>
            <a:off x="5480677" y="6247758"/>
            <a:ext cx="3666460" cy="5038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996" dirty="0"/>
              <a:t>Cells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50EF31-2077-0C4B-BE0A-FB1F0A19C2EE}"/>
              </a:ext>
            </a:extLst>
          </p:cNvPr>
          <p:cNvSpPr/>
          <p:nvPr/>
        </p:nvSpPr>
        <p:spPr>
          <a:xfrm>
            <a:off x="5769050" y="5747066"/>
            <a:ext cx="3089713" cy="50227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395" dirty="0"/>
              <a:t>Tissues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C99964-5B06-0C40-97AF-63207FB233D3}"/>
              </a:ext>
            </a:extLst>
          </p:cNvPr>
          <p:cNvSpPr txBox="1"/>
          <p:nvPr/>
        </p:nvSpPr>
        <p:spPr>
          <a:xfrm>
            <a:off x="-12676" y="-12477"/>
            <a:ext cx="9126538" cy="952266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GB" sz="2795" b="1" dirty="0">
                <a:solidFill>
                  <a:prstClr val="white"/>
                </a:solidFill>
              </a:rPr>
              <a:t>An </a:t>
            </a:r>
            <a:r>
              <a:rPr lang="en-GB" sz="2795" b="1" dirty="0">
                <a:solidFill>
                  <a:srgbClr val="FFFF00"/>
                </a:solidFill>
              </a:rPr>
              <a:t>organ</a:t>
            </a:r>
            <a:r>
              <a:rPr lang="en-GB" sz="2795" b="1" dirty="0">
                <a:solidFill>
                  <a:prstClr val="white"/>
                </a:solidFill>
              </a:rPr>
              <a:t> is a </a:t>
            </a:r>
            <a:r>
              <a:rPr lang="en-GB" sz="2795" b="1" dirty="0">
                <a:solidFill>
                  <a:srgbClr val="FFFF00"/>
                </a:solidFill>
              </a:rPr>
              <a:t>group of different tissues </a:t>
            </a:r>
            <a:r>
              <a:rPr lang="en-GB" sz="2795" b="1" dirty="0">
                <a:solidFill>
                  <a:prstClr val="white"/>
                </a:solidFill>
              </a:rPr>
              <a:t>that </a:t>
            </a:r>
            <a:r>
              <a:rPr lang="en-GB" sz="2795" b="1" dirty="0">
                <a:solidFill>
                  <a:srgbClr val="FFFF00"/>
                </a:solidFill>
              </a:rPr>
              <a:t>work together </a:t>
            </a:r>
            <a:r>
              <a:rPr lang="en-GB" sz="2795" b="1" dirty="0">
                <a:solidFill>
                  <a:prstClr val="white"/>
                </a:solidFill>
              </a:rPr>
              <a:t>to perform a </a:t>
            </a:r>
            <a:r>
              <a:rPr lang="en-GB" sz="2795" b="1" dirty="0">
                <a:solidFill>
                  <a:srgbClr val="FFFF00"/>
                </a:solidFill>
              </a:rPr>
              <a:t>certain function. </a:t>
            </a:r>
            <a:endParaRPr lang="en-GB" sz="2795" dirty="0">
              <a:solidFill>
                <a:srgbClr val="FFFF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E6A44C4-2613-3F41-95E5-7326659FDBC3}"/>
              </a:ext>
            </a:extLst>
          </p:cNvPr>
          <p:cNvSpPr/>
          <p:nvPr/>
        </p:nvSpPr>
        <p:spPr>
          <a:xfrm>
            <a:off x="6098620" y="5244789"/>
            <a:ext cx="2428989" cy="50227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3194" dirty="0"/>
              <a:t>Organ</a:t>
            </a:r>
          </a:p>
        </p:txBody>
      </p:sp>
      <p:grpSp>
        <p:nvGrpSpPr>
          <p:cNvPr id="52" name="Group 92">
            <a:extLst>
              <a:ext uri="{FF2B5EF4-FFF2-40B4-BE49-F238E27FC236}">
                <a16:creationId xmlns:a16="http://schemas.microsoft.com/office/drawing/2014/main" id="{282E6859-D77B-8B43-A15D-3872CA197DC1}"/>
              </a:ext>
            </a:extLst>
          </p:cNvPr>
          <p:cNvGrpSpPr>
            <a:grpSpLocks/>
          </p:cNvGrpSpPr>
          <p:nvPr/>
        </p:nvGrpSpPr>
        <p:grpSpPr bwMode="auto">
          <a:xfrm>
            <a:off x="906316" y="1351751"/>
            <a:ext cx="1780942" cy="4853227"/>
            <a:chOff x="336" y="1037"/>
            <a:chExt cx="1124" cy="3063"/>
          </a:xfrm>
        </p:grpSpPr>
        <p:grpSp>
          <p:nvGrpSpPr>
            <p:cNvPr id="60430" name="Group 4">
              <a:extLst>
                <a:ext uri="{FF2B5EF4-FFF2-40B4-BE49-F238E27FC236}">
                  <a16:creationId xmlns:a16="http://schemas.microsoft.com/office/drawing/2014/main" id="{76F31787-E833-F142-9172-85E1154229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037"/>
              <a:ext cx="932" cy="1047"/>
              <a:chOff x="3504" y="1709"/>
              <a:chExt cx="932" cy="1047"/>
            </a:xfrm>
          </p:grpSpPr>
          <p:grpSp>
            <p:nvGrpSpPr>
              <p:cNvPr id="60478" name="Group 5">
                <a:extLst>
                  <a:ext uri="{FF2B5EF4-FFF2-40B4-BE49-F238E27FC236}">
                    <a16:creationId xmlns:a16="http://schemas.microsoft.com/office/drawing/2014/main" id="{0F29EE56-849D-504E-9AA5-E495E62B3F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8" y="2141"/>
                <a:ext cx="308" cy="327"/>
                <a:chOff x="1104" y="2237"/>
                <a:chExt cx="308" cy="327"/>
              </a:xfrm>
            </p:grpSpPr>
            <p:sp>
              <p:nvSpPr>
                <p:cNvPr id="60509" name="Oval 6">
                  <a:extLst>
                    <a:ext uri="{FF2B5EF4-FFF2-40B4-BE49-F238E27FC236}">
                      <a16:creationId xmlns:a16="http://schemas.microsoft.com/office/drawing/2014/main" id="{F94886B4-C93A-B046-B27E-789DF90BB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2237"/>
                  <a:ext cx="164" cy="32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510" name="Oval 7">
                  <a:extLst>
                    <a:ext uri="{FF2B5EF4-FFF2-40B4-BE49-F238E27FC236}">
                      <a16:creationId xmlns:a16="http://schemas.microsoft.com/office/drawing/2014/main" id="{9CEFC2EB-9967-A84B-8F44-1F9A525BB8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237"/>
                  <a:ext cx="164" cy="327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0479" name="Group 8">
                <a:extLst>
                  <a:ext uri="{FF2B5EF4-FFF2-40B4-BE49-F238E27FC236}">
                    <a16:creationId xmlns:a16="http://schemas.microsoft.com/office/drawing/2014/main" id="{93D194CC-8C93-8C45-8CF5-BEAC773885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4" y="1949"/>
                <a:ext cx="308" cy="327"/>
                <a:chOff x="1104" y="2237"/>
                <a:chExt cx="308" cy="327"/>
              </a:xfrm>
            </p:grpSpPr>
            <p:sp>
              <p:nvSpPr>
                <p:cNvPr id="60507" name="Oval 9">
                  <a:extLst>
                    <a:ext uri="{FF2B5EF4-FFF2-40B4-BE49-F238E27FC236}">
                      <a16:creationId xmlns:a16="http://schemas.microsoft.com/office/drawing/2014/main" id="{79580F61-E954-3A42-979F-D839654BEF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2237"/>
                  <a:ext cx="164" cy="32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508" name="Oval 10">
                  <a:extLst>
                    <a:ext uri="{FF2B5EF4-FFF2-40B4-BE49-F238E27FC236}">
                      <a16:creationId xmlns:a16="http://schemas.microsoft.com/office/drawing/2014/main" id="{FED8F0D0-454E-2046-94F6-55A2F46340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237"/>
                  <a:ext cx="164" cy="327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0480" name="Group 11">
                <a:extLst>
                  <a:ext uri="{FF2B5EF4-FFF2-40B4-BE49-F238E27FC236}">
                    <a16:creationId xmlns:a16="http://schemas.microsoft.com/office/drawing/2014/main" id="{3D435E17-BF42-9D45-A077-EC5B2DEC00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2237"/>
                <a:ext cx="308" cy="327"/>
                <a:chOff x="1104" y="2237"/>
                <a:chExt cx="308" cy="327"/>
              </a:xfrm>
            </p:grpSpPr>
            <p:sp>
              <p:nvSpPr>
                <p:cNvPr id="60505" name="Oval 12">
                  <a:extLst>
                    <a:ext uri="{FF2B5EF4-FFF2-40B4-BE49-F238E27FC236}">
                      <a16:creationId xmlns:a16="http://schemas.microsoft.com/office/drawing/2014/main" id="{EE3BA551-40EC-AE4E-A0FF-4A7FC2541C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2237"/>
                  <a:ext cx="164" cy="32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506" name="Oval 13">
                  <a:extLst>
                    <a:ext uri="{FF2B5EF4-FFF2-40B4-BE49-F238E27FC236}">
                      <a16:creationId xmlns:a16="http://schemas.microsoft.com/office/drawing/2014/main" id="{0EA31DF9-045A-734F-BB6D-AACD927024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237"/>
                  <a:ext cx="164" cy="327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0481" name="Group 14">
                <a:extLst>
                  <a:ext uri="{FF2B5EF4-FFF2-40B4-BE49-F238E27FC236}">
                    <a16:creationId xmlns:a16="http://schemas.microsoft.com/office/drawing/2014/main" id="{D7BA9586-16C6-F447-813A-5A6241BB94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0" y="2093"/>
                <a:ext cx="308" cy="327"/>
                <a:chOff x="1104" y="2237"/>
                <a:chExt cx="308" cy="327"/>
              </a:xfrm>
            </p:grpSpPr>
            <p:sp>
              <p:nvSpPr>
                <p:cNvPr id="60503" name="Oval 15">
                  <a:extLst>
                    <a:ext uri="{FF2B5EF4-FFF2-40B4-BE49-F238E27FC236}">
                      <a16:creationId xmlns:a16="http://schemas.microsoft.com/office/drawing/2014/main" id="{9480C376-C09F-1E46-B3C1-6C0CA47452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2237"/>
                  <a:ext cx="164" cy="32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504" name="Oval 16">
                  <a:extLst>
                    <a:ext uri="{FF2B5EF4-FFF2-40B4-BE49-F238E27FC236}">
                      <a16:creationId xmlns:a16="http://schemas.microsoft.com/office/drawing/2014/main" id="{7820479B-04ED-7A44-B269-B7E8AEE1FD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237"/>
                  <a:ext cx="164" cy="327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0482" name="Group 17">
                <a:extLst>
                  <a:ext uri="{FF2B5EF4-FFF2-40B4-BE49-F238E27FC236}">
                    <a16:creationId xmlns:a16="http://schemas.microsoft.com/office/drawing/2014/main" id="{D98EB16E-3624-E941-B3CB-E0ECE91A49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2" y="1949"/>
                <a:ext cx="308" cy="327"/>
                <a:chOff x="1104" y="2237"/>
                <a:chExt cx="308" cy="327"/>
              </a:xfrm>
            </p:grpSpPr>
            <p:sp>
              <p:nvSpPr>
                <p:cNvPr id="60501" name="Oval 18">
                  <a:extLst>
                    <a:ext uri="{FF2B5EF4-FFF2-40B4-BE49-F238E27FC236}">
                      <a16:creationId xmlns:a16="http://schemas.microsoft.com/office/drawing/2014/main" id="{78B3B9FF-E037-BE46-B80C-1A1F737D53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2237"/>
                  <a:ext cx="164" cy="32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502" name="Oval 19">
                  <a:extLst>
                    <a:ext uri="{FF2B5EF4-FFF2-40B4-BE49-F238E27FC236}">
                      <a16:creationId xmlns:a16="http://schemas.microsoft.com/office/drawing/2014/main" id="{A32C8838-7D8D-2147-AFE9-77126B4CA4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237"/>
                  <a:ext cx="164" cy="327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0483" name="Group 20">
                <a:extLst>
                  <a:ext uri="{FF2B5EF4-FFF2-40B4-BE49-F238E27FC236}">
                    <a16:creationId xmlns:a16="http://schemas.microsoft.com/office/drawing/2014/main" id="{900EF909-F640-974D-919B-CB64CEADBE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2141"/>
                <a:ext cx="308" cy="327"/>
                <a:chOff x="1104" y="2237"/>
                <a:chExt cx="308" cy="327"/>
              </a:xfrm>
            </p:grpSpPr>
            <p:sp>
              <p:nvSpPr>
                <p:cNvPr id="60499" name="Oval 21">
                  <a:extLst>
                    <a:ext uri="{FF2B5EF4-FFF2-40B4-BE49-F238E27FC236}">
                      <a16:creationId xmlns:a16="http://schemas.microsoft.com/office/drawing/2014/main" id="{D6526362-09A4-814A-B8DC-B4BA834402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2237"/>
                  <a:ext cx="164" cy="32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500" name="Oval 22">
                  <a:extLst>
                    <a:ext uri="{FF2B5EF4-FFF2-40B4-BE49-F238E27FC236}">
                      <a16:creationId xmlns:a16="http://schemas.microsoft.com/office/drawing/2014/main" id="{ACB32FD9-9470-AF40-9941-69E86B397F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237"/>
                  <a:ext cx="164" cy="327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0484" name="Group 23">
                <a:extLst>
                  <a:ext uri="{FF2B5EF4-FFF2-40B4-BE49-F238E27FC236}">
                    <a16:creationId xmlns:a16="http://schemas.microsoft.com/office/drawing/2014/main" id="{1EBC27EC-0474-7D4F-BAFF-E5B5E6B0D1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8" y="1805"/>
                <a:ext cx="308" cy="327"/>
                <a:chOff x="1104" y="2237"/>
                <a:chExt cx="308" cy="327"/>
              </a:xfrm>
            </p:grpSpPr>
            <p:sp>
              <p:nvSpPr>
                <p:cNvPr id="60497" name="Oval 24">
                  <a:extLst>
                    <a:ext uri="{FF2B5EF4-FFF2-40B4-BE49-F238E27FC236}">
                      <a16:creationId xmlns:a16="http://schemas.microsoft.com/office/drawing/2014/main" id="{E1FC7DFB-493E-6C49-A3EC-5D38AE5BC8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2237"/>
                  <a:ext cx="164" cy="32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498" name="Oval 25">
                  <a:extLst>
                    <a:ext uri="{FF2B5EF4-FFF2-40B4-BE49-F238E27FC236}">
                      <a16:creationId xmlns:a16="http://schemas.microsoft.com/office/drawing/2014/main" id="{BCD7F79A-3409-804F-8261-28B1F1E25E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237"/>
                  <a:ext cx="164" cy="327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0485" name="Group 26">
                <a:extLst>
                  <a:ext uri="{FF2B5EF4-FFF2-40B4-BE49-F238E27FC236}">
                    <a16:creationId xmlns:a16="http://schemas.microsoft.com/office/drawing/2014/main" id="{7D865D2F-5D05-0B46-AE05-ECC0E08257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2" y="1709"/>
                <a:ext cx="308" cy="327"/>
                <a:chOff x="1104" y="2237"/>
                <a:chExt cx="308" cy="327"/>
              </a:xfrm>
            </p:grpSpPr>
            <p:sp>
              <p:nvSpPr>
                <p:cNvPr id="60495" name="Oval 27">
                  <a:extLst>
                    <a:ext uri="{FF2B5EF4-FFF2-40B4-BE49-F238E27FC236}">
                      <a16:creationId xmlns:a16="http://schemas.microsoft.com/office/drawing/2014/main" id="{90FA3712-2BA3-5541-8B09-638D798AE7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2237"/>
                  <a:ext cx="164" cy="32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496" name="Oval 28">
                  <a:extLst>
                    <a:ext uri="{FF2B5EF4-FFF2-40B4-BE49-F238E27FC236}">
                      <a16:creationId xmlns:a16="http://schemas.microsoft.com/office/drawing/2014/main" id="{7CC6C08B-A069-6847-B3EE-3C196574A6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237"/>
                  <a:ext cx="164" cy="327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0486" name="Group 29">
                <a:extLst>
                  <a:ext uri="{FF2B5EF4-FFF2-40B4-BE49-F238E27FC236}">
                    <a16:creationId xmlns:a16="http://schemas.microsoft.com/office/drawing/2014/main" id="{1DBA67D3-8613-6649-AB7C-40332DCEE0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2429"/>
                <a:ext cx="308" cy="327"/>
                <a:chOff x="1104" y="2237"/>
                <a:chExt cx="308" cy="327"/>
              </a:xfrm>
            </p:grpSpPr>
            <p:sp>
              <p:nvSpPr>
                <p:cNvPr id="60493" name="Oval 30">
                  <a:extLst>
                    <a:ext uri="{FF2B5EF4-FFF2-40B4-BE49-F238E27FC236}">
                      <a16:creationId xmlns:a16="http://schemas.microsoft.com/office/drawing/2014/main" id="{EF22C008-3019-9B49-B3ED-066C450800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2237"/>
                  <a:ext cx="164" cy="32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494" name="Oval 31">
                  <a:extLst>
                    <a:ext uri="{FF2B5EF4-FFF2-40B4-BE49-F238E27FC236}">
                      <a16:creationId xmlns:a16="http://schemas.microsoft.com/office/drawing/2014/main" id="{19B5E0DE-E814-8A4E-9A41-B5D5EB9CB1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237"/>
                  <a:ext cx="164" cy="327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0487" name="Group 32">
                <a:extLst>
                  <a:ext uri="{FF2B5EF4-FFF2-40B4-BE49-F238E27FC236}">
                    <a16:creationId xmlns:a16="http://schemas.microsoft.com/office/drawing/2014/main" id="{C3235F83-5A89-834F-99D4-B6AFFF8C89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2" y="2045"/>
                <a:ext cx="308" cy="327"/>
                <a:chOff x="1104" y="2237"/>
                <a:chExt cx="308" cy="327"/>
              </a:xfrm>
            </p:grpSpPr>
            <p:sp>
              <p:nvSpPr>
                <p:cNvPr id="60491" name="Oval 33">
                  <a:extLst>
                    <a:ext uri="{FF2B5EF4-FFF2-40B4-BE49-F238E27FC236}">
                      <a16:creationId xmlns:a16="http://schemas.microsoft.com/office/drawing/2014/main" id="{4C8B56DD-BBDE-9F4D-AA0D-CA9D2BAE04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2237"/>
                  <a:ext cx="164" cy="32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492" name="Oval 34">
                  <a:extLst>
                    <a:ext uri="{FF2B5EF4-FFF2-40B4-BE49-F238E27FC236}">
                      <a16:creationId xmlns:a16="http://schemas.microsoft.com/office/drawing/2014/main" id="{2B73F08D-5C59-6942-A7D0-D31A118976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237"/>
                  <a:ext cx="164" cy="327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0488" name="Group 35">
                <a:extLst>
                  <a:ext uri="{FF2B5EF4-FFF2-40B4-BE49-F238E27FC236}">
                    <a16:creationId xmlns:a16="http://schemas.microsoft.com/office/drawing/2014/main" id="{6F9BEFE8-A337-0F4B-81D4-C8CBBC92C2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2285"/>
                <a:ext cx="308" cy="327"/>
                <a:chOff x="1104" y="2237"/>
                <a:chExt cx="308" cy="327"/>
              </a:xfrm>
            </p:grpSpPr>
            <p:sp>
              <p:nvSpPr>
                <p:cNvPr id="60489" name="Oval 36">
                  <a:extLst>
                    <a:ext uri="{FF2B5EF4-FFF2-40B4-BE49-F238E27FC236}">
                      <a16:creationId xmlns:a16="http://schemas.microsoft.com/office/drawing/2014/main" id="{8D02ECA7-8201-334E-A75E-0FFE702E28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2237"/>
                  <a:ext cx="164" cy="32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490" name="Oval 37">
                  <a:extLst>
                    <a:ext uri="{FF2B5EF4-FFF2-40B4-BE49-F238E27FC236}">
                      <a16:creationId xmlns:a16="http://schemas.microsoft.com/office/drawing/2014/main" id="{7823DB28-4C1C-824F-B7B5-D5136F9E38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237"/>
                  <a:ext cx="164" cy="327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60431" name="Group 62">
              <a:extLst>
                <a:ext uri="{FF2B5EF4-FFF2-40B4-BE49-F238E27FC236}">
                  <a16:creationId xmlns:a16="http://schemas.microsoft.com/office/drawing/2014/main" id="{0574B81E-F799-8840-AEB6-CE14660B6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333"/>
              <a:ext cx="1056" cy="735"/>
              <a:chOff x="3168" y="1181"/>
              <a:chExt cx="1056" cy="735"/>
            </a:xfrm>
          </p:grpSpPr>
          <p:grpSp>
            <p:nvGrpSpPr>
              <p:cNvPr id="60457" name="Group 40">
                <a:extLst>
                  <a:ext uri="{FF2B5EF4-FFF2-40B4-BE49-F238E27FC236}">
                    <a16:creationId xmlns:a16="http://schemas.microsoft.com/office/drawing/2014/main" id="{CF9D17B0-506B-754B-914A-46191C0630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181"/>
                <a:ext cx="336" cy="351"/>
                <a:chOff x="3264" y="1133"/>
                <a:chExt cx="336" cy="351"/>
              </a:xfrm>
            </p:grpSpPr>
            <p:sp>
              <p:nvSpPr>
                <p:cNvPr id="100" name="Oval 38">
                  <a:extLst>
                    <a:ext uri="{FF2B5EF4-FFF2-40B4-BE49-F238E27FC236}">
                      <a16:creationId xmlns:a16="http://schemas.microsoft.com/office/drawing/2014/main" id="{05265B87-5B9F-9C4B-BF8E-C15728DBD6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1157"/>
                  <a:ext cx="164" cy="32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en-GB" altLang="en-US" sz="1797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60477" name="Oval 39">
                  <a:extLst>
                    <a:ext uri="{FF2B5EF4-FFF2-40B4-BE49-F238E27FC236}">
                      <a16:creationId xmlns:a16="http://schemas.microsoft.com/office/drawing/2014/main" id="{B3C94EE0-3C3A-1849-9D10-5D0F946392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6" y="1133"/>
                  <a:ext cx="144" cy="327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0458" name="Group 41">
                <a:extLst>
                  <a:ext uri="{FF2B5EF4-FFF2-40B4-BE49-F238E27FC236}">
                    <a16:creationId xmlns:a16="http://schemas.microsoft.com/office/drawing/2014/main" id="{A1ED3E30-6DAC-DF48-B311-C9A41530F3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1517"/>
                <a:ext cx="336" cy="351"/>
                <a:chOff x="3264" y="1133"/>
                <a:chExt cx="336" cy="351"/>
              </a:xfrm>
            </p:grpSpPr>
            <p:sp>
              <p:nvSpPr>
                <p:cNvPr id="98" name="Oval 42">
                  <a:extLst>
                    <a:ext uri="{FF2B5EF4-FFF2-40B4-BE49-F238E27FC236}">
                      <a16:creationId xmlns:a16="http://schemas.microsoft.com/office/drawing/2014/main" id="{F647C1AA-403F-7E4B-885A-D85B368F5C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1157"/>
                  <a:ext cx="164" cy="32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en-GB" altLang="en-US" sz="1797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60475" name="Oval 43">
                  <a:extLst>
                    <a:ext uri="{FF2B5EF4-FFF2-40B4-BE49-F238E27FC236}">
                      <a16:creationId xmlns:a16="http://schemas.microsoft.com/office/drawing/2014/main" id="{A1ED06E6-F0F1-7745-8A50-65F881B3D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6" y="1133"/>
                  <a:ext cx="144" cy="327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0459" name="Group 44">
                <a:extLst>
                  <a:ext uri="{FF2B5EF4-FFF2-40B4-BE49-F238E27FC236}">
                    <a16:creationId xmlns:a16="http://schemas.microsoft.com/office/drawing/2014/main" id="{5CC4546A-9265-D04A-8DD5-75F096466C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1325"/>
                <a:ext cx="336" cy="351"/>
                <a:chOff x="3264" y="1133"/>
                <a:chExt cx="336" cy="351"/>
              </a:xfrm>
            </p:grpSpPr>
            <p:sp>
              <p:nvSpPr>
                <p:cNvPr id="96" name="Oval 45">
                  <a:extLst>
                    <a:ext uri="{FF2B5EF4-FFF2-40B4-BE49-F238E27FC236}">
                      <a16:creationId xmlns:a16="http://schemas.microsoft.com/office/drawing/2014/main" id="{C1B96BD9-01A4-D646-B8B6-80F2816DEF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1157"/>
                  <a:ext cx="164" cy="32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en-GB" altLang="en-US" sz="1797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60473" name="Oval 46">
                  <a:extLst>
                    <a:ext uri="{FF2B5EF4-FFF2-40B4-BE49-F238E27FC236}">
                      <a16:creationId xmlns:a16="http://schemas.microsoft.com/office/drawing/2014/main" id="{0ED10714-5904-FF4B-805F-504C7F08BD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6" y="1133"/>
                  <a:ext cx="144" cy="327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0460" name="Group 47">
                <a:extLst>
                  <a:ext uri="{FF2B5EF4-FFF2-40B4-BE49-F238E27FC236}">
                    <a16:creationId xmlns:a16="http://schemas.microsoft.com/office/drawing/2014/main" id="{A6110BE7-80DB-554F-BF40-58DEA91096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0" y="1565"/>
                <a:ext cx="336" cy="351"/>
                <a:chOff x="3264" y="1133"/>
                <a:chExt cx="336" cy="351"/>
              </a:xfrm>
            </p:grpSpPr>
            <p:sp>
              <p:nvSpPr>
                <p:cNvPr id="94" name="Oval 48">
                  <a:extLst>
                    <a:ext uri="{FF2B5EF4-FFF2-40B4-BE49-F238E27FC236}">
                      <a16:creationId xmlns:a16="http://schemas.microsoft.com/office/drawing/2014/main" id="{37A701FD-8C73-E742-BA53-4275FFC686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1157"/>
                  <a:ext cx="164" cy="32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en-GB" altLang="en-US" sz="1797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60471" name="Oval 49">
                  <a:extLst>
                    <a:ext uri="{FF2B5EF4-FFF2-40B4-BE49-F238E27FC236}">
                      <a16:creationId xmlns:a16="http://schemas.microsoft.com/office/drawing/2014/main" id="{3F7CA6A1-5E71-7846-87BA-26073C704B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6" y="1133"/>
                  <a:ext cx="144" cy="327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0461" name="Group 50">
                <a:extLst>
                  <a:ext uri="{FF2B5EF4-FFF2-40B4-BE49-F238E27FC236}">
                    <a16:creationId xmlns:a16="http://schemas.microsoft.com/office/drawing/2014/main" id="{06C8662C-CCDF-A246-B0A0-BE459F7663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8" y="1421"/>
                <a:ext cx="336" cy="351"/>
                <a:chOff x="3264" y="1133"/>
                <a:chExt cx="336" cy="351"/>
              </a:xfrm>
            </p:grpSpPr>
            <p:sp>
              <p:nvSpPr>
                <p:cNvPr id="92" name="Oval 51">
                  <a:extLst>
                    <a:ext uri="{FF2B5EF4-FFF2-40B4-BE49-F238E27FC236}">
                      <a16:creationId xmlns:a16="http://schemas.microsoft.com/office/drawing/2014/main" id="{7A7E5441-3A05-7C45-A4FB-99743DCA94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1157"/>
                  <a:ext cx="164" cy="32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en-GB" altLang="en-US" sz="1797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60469" name="Oval 52">
                  <a:extLst>
                    <a:ext uri="{FF2B5EF4-FFF2-40B4-BE49-F238E27FC236}">
                      <a16:creationId xmlns:a16="http://schemas.microsoft.com/office/drawing/2014/main" id="{6D7C4584-57BA-D845-981F-0CEBF6D2CA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6" y="1133"/>
                  <a:ext cx="144" cy="327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0462" name="Group 53">
                <a:extLst>
                  <a:ext uri="{FF2B5EF4-FFF2-40B4-BE49-F238E27FC236}">
                    <a16:creationId xmlns:a16="http://schemas.microsoft.com/office/drawing/2014/main" id="{13A02BE9-AA59-F046-85AB-ABC2DF7BC5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1277"/>
                <a:ext cx="336" cy="351"/>
                <a:chOff x="3264" y="1133"/>
                <a:chExt cx="336" cy="351"/>
              </a:xfrm>
            </p:grpSpPr>
            <p:sp>
              <p:nvSpPr>
                <p:cNvPr id="90" name="Oval 54">
                  <a:extLst>
                    <a:ext uri="{FF2B5EF4-FFF2-40B4-BE49-F238E27FC236}">
                      <a16:creationId xmlns:a16="http://schemas.microsoft.com/office/drawing/2014/main" id="{BA210336-80C8-CB44-96CD-AA4F71027A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1157"/>
                  <a:ext cx="164" cy="32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en-GB" altLang="en-US" sz="1797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60467" name="Oval 55">
                  <a:extLst>
                    <a:ext uri="{FF2B5EF4-FFF2-40B4-BE49-F238E27FC236}">
                      <a16:creationId xmlns:a16="http://schemas.microsoft.com/office/drawing/2014/main" id="{7234F523-E82E-904B-99AA-DB4832BC4B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6" y="1133"/>
                  <a:ext cx="144" cy="327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0463" name="Group 59">
                <a:extLst>
                  <a:ext uri="{FF2B5EF4-FFF2-40B4-BE49-F238E27FC236}">
                    <a16:creationId xmlns:a16="http://schemas.microsoft.com/office/drawing/2014/main" id="{7AEB4F0A-0F8D-E142-9CC7-F1869A36C8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2" y="1181"/>
                <a:ext cx="336" cy="351"/>
                <a:chOff x="3264" y="1133"/>
                <a:chExt cx="336" cy="351"/>
              </a:xfrm>
            </p:grpSpPr>
            <p:sp>
              <p:nvSpPr>
                <p:cNvPr id="88" name="Oval 60">
                  <a:extLst>
                    <a:ext uri="{FF2B5EF4-FFF2-40B4-BE49-F238E27FC236}">
                      <a16:creationId xmlns:a16="http://schemas.microsoft.com/office/drawing/2014/main" id="{7C1D9CD2-17AD-AD49-8375-5609901CFA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1157"/>
                  <a:ext cx="164" cy="32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en-GB" altLang="en-US" sz="1797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60465" name="Oval 61">
                  <a:extLst>
                    <a:ext uri="{FF2B5EF4-FFF2-40B4-BE49-F238E27FC236}">
                      <a16:creationId xmlns:a16="http://schemas.microsoft.com/office/drawing/2014/main" id="{BBE3D63F-1E30-7B4D-9285-83073811E0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6" y="1133"/>
                  <a:ext cx="144" cy="327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60432" name="Group 87">
              <a:extLst>
                <a:ext uri="{FF2B5EF4-FFF2-40B4-BE49-F238E27FC236}">
                  <a16:creationId xmlns:a16="http://schemas.microsoft.com/office/drawing/2014/main" id="{1A15D937-9CFF-8041-B568-222171C559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3341"/>
              <a:ext cx="788" cy="759"/>
              <a:chOff x="2448" y="2045"/>
              <a:chExt cx="788" cy="759"/>
            </a:xfrm>
          </p:grpSpPr>
          <p:grpSp>
            <p:nvGrpSpPr>
              <p:cNvPr id="60433" name="Group 65">
                <a:extLst>
                  <a:ext uri="{FF2B5EF4-FFF2-40B4-BE49-F238E27FC236}">
                    <a16:creationId xmlns:a16="http://schemas.microsoft.com/office/drawing/2014/main" id="{BD244F77-54A7-4A4A-A540-B15A7AC8B8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2" y="2045"/>
                <a:ext cx="308" cy="327"/>
                <a:chOff x="2592" y="2045"/>
                <a:chExt cx="308" cy="327"/>
              </a:xfrm>
            </p:grpSpPr>
            <p:sp>
              <p:nvSpPr>
                <p:cNvPr id="60455" name="AutoShape 63">
                  <a:extLst>
                    <a:ext uri="{FF2B5EF4-FFF2-40B4-BE49-F238E27FC236}">
                      <a16:creationId xmlns:a16="http://schemas.microsoft.com/office/drawing/2014/main" id="{AFD746D4-42C4-8844-9E40-706F7DE81B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2068"/>
                  <a:ext cx="164" cy="280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FFCC99"/>
                </a:solidFill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456" name="Oval 64">
                  <a:extLst>
                    <a:ext uri="{FF2B5EF4-FFF2-40B4-BE49-F238E27FC236}">
                      <a16:creationId xmlns:a16="http://schemas.microsoft.com/office/drawing/2014/main" id="{27D9EB2C-39C3-A147-9F58-FA7339BDF7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2045"/>
                  <a:ext cx="164" cy="327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0434" name="Group 66">
                <a:extLst>
                  <a:ext uri="{FF2B5EF4-FFF2-40B4-BE49-F238E27FC236}">
                    <a16:creationId xmlns:a16="http://schemas.microsoft.com/office/drawing/2014/main" id="{C7B148F0-FD40-8D44-92B0-98D085749C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8" y="2141"/>
                <a:ext cx="308" cy="327"/>
                <a:chOff x="2592" y="2045"/>
                <a:chExt cx="308" cy="327"/>
              </a:xfrm>
            </p:grpSpPr>
            <p:sp>
              <p:nvSpPr>
                <p:cNvPr id="60453" name="AutoShape 67">
                  <a:extLst>
                    <a:ext uri="{FF2B5EF4-FFF2-40B4-BE49-F238E27FC236}">
                      <a16:creationId xmlns:a16="http://schemas.microsoft.com/office/drawing/2014/main" id="{B406608A-7F12-5F41-8BDA-861A1A6EC1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2068"/>
                  <a:ext cx="164" cy="280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FFCC99"/>
                </a:solidFill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454" name="Oval 68">
                  <a:extLst>
                    <a:ext uri="{FF2B5EF4-FFF2-40B4-BE49-F238E27FC236}">
                      <a16:creationId xmlns:a16="http://schemas.microsoft.com/office/drawing/2014/main" id="{856525A5-F945-AF4E-BD65-9F771068A8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2045"/>
                  <a:ext cx="164" cy="327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0435" name="Group 69">
                <a:extLst>
                  <a:ext uri="{FF2B5EF4-FFF2-40B4-BE49-F238E27FC236}">
                    <a16:creationId xmlns:a16="http://schemas.microsoft.com/office/drawing/2014/main" id="{4DA734D4-0759-8B4B-999B-EA70E9251A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4" y="2045"/>
                <a:ext cx="308" cy="327"/>
                <a:chOff x="2592" y="2045"/>
                <a:chExt cx="308" cy="327"/>
              </a:xfrm>
            </p:grpSpPr>
            <p:sp>
              <p:nvSpPr>
                <p:cNvPr id="60451" name="AutoShape 70">
                  <a:extLst>
                    <a:ext uri="{FF2B5EF4-FFF2-40B4-BE49-F238E27FC236}">
                      <a16:creationId xmlns:a16="http://schemas.microsoft.com/office/drawing/2014/main" id="{98AE663F-6F7E-1E47-9E17-5203AE4F8D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2068"/>
                  <a:ext cx="164" cy="280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FFCC99"/>
                </a:solidFill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452" name="Oval 71">
                  <a:extLst>
                    <a:ext uri="{FF2B5EF4-FFF2-40B4-BE49-F238E27FC236}">
                      <a16:creationId xmlns:a16="http://schemas.microsoft.com/office/drawing/2014/main" id="{C9E47DC8-CBC6-384E-AC54-32D8691423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2045"/>
                  <a:ext cx="164" cy="327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0436" name="Group 72">
                <a:extLst>
                  <a:ext uri="{FF2B5EF4-FFF2-40B4-BE49-F238E27FC236}">
                    <a16:creationId xmlns:a16="http://schemas.microsoft.com/office/drawing/2014/main" id="{3690E995-6DC8-DE41-B50D-47940301D0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2333"/>
                <a:ext cx="308" cy="327"/>
                <a:chOff x="2592" y="2045"/>
                <a:chExt cx="308" cy="327"/>
              </a:xfrm>
            </p:grpSpPr>
            <p:sp>
              <p:nvSpPr>
                <p:cNvPr id="60449" name="AutoShape 73">
                  <a:extLst>
                    <a:ext uri="{FF2B5EF4-FFF2-40B4-BE49-F238E27FC236}">
                      <a16:creationId xmlns:a16="http://schemas.microsoft.com/office/drawing/2014/main" id="{BB21D8B8-F69A-F746-B6B6-69A51B2832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2068"/>
                  <a:ext cx="164" cy="280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FFCC99"/>
                </a:solidFill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450" name="Oval 74">
                  <a:extLst>
                    <a:ext uri="{FF2B5EF4-FFF2-40B4-BE49-F238E27FC236}">
                      <a16:creationId xmlns:a16="http://schemas.microsoft.com/office/drawing/2014/main" id="{E718F959-A251-5641-8427-99D91648FC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2045"/>
                  <a:ext cx="164" cy="327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0437" name="Group 75">
                <a:extLst>
                  <a:ext uri="{FF2B5EF4-FFF2-40B4-BE49-F238E27FC236}">
                    <a16:creationId xmlns:a16="http://schemas.microsoft.com/office/drawing/2014/main" id="{A4B50BED-02B3-7846-8D7E-A61C3AAE48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6" y="2477"/>
                <a:ext cx="308" cy="327"/>
                <a:chOff x="2592" y="2045"/>
                <a:chExt cx="308" cy="327"/>
              </a:xfrm>
            </p:grpSpPr>
            <p:sp>
              <p:nvSpPr>
                <p:cNvPr id="60447" name="AutoShape 76">
                  <a:extLst>
                    <a:ext uri="{FF2B5EF4-FFF2-40B4-BE49-F238E27FC236}">
                      <a16:creationId xmlns:a16="http://schemas.microsoft.com/office/drawing/2014/main" id="{B74E6224-9329-8848-B25E-CD9C71FFFE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2068"/>
                  <a:ext cx="164" cy="280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FFCC99"/>
                </a:solidFill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448" name="Oval 77">
                  <a:extLst>
                    <a:ext uri="{FF2B5EF4-FFF2-40B4-BE49-F238E27FC236}">
                      <a16:creationId xmlns:a16="http://schemas.microsoft.com/office/drawing/2014/main" id="{319CA722-53B4-D84C-B787-4374FE600B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2045"/>
                  <a:ext cx="164" cy="327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0438" name="Group 78">
                <a:extLst>
                  <a:ext uri="{FF2B5EF4-FFF2-40B4-BE49-F238E27FC236}">
                    <a16:creationId xmlns:a16="http://schemas.microsoft.com/office/drawing/2014/main" id="{24FE596F-4130-3D48-8D06-D0D39813F3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8" y="2141"/>
                <a:ext cx="308" cy="327"/>
                <a:chOff x="2592" y="2045"/>
                <a:chExt cx="308" cy="327"/>
              </a:xfrm>
            </p:grpSpPr>
            <p:sp>
              <p:nvSpPr>
                <p:cNvPr id="60445" name="AutoShape 79">
                  <a:extLst>
                    <a:ext uri="{FF2B5EF4-FFF2-40B4-BE49-F238E27FC236}">
                      <a16:creationId xmlns:a16="http://schemas.microsoft.com/office/drawing/2014/main" id="{484C3348-BE7D-2347-A135-1A73BA1C0F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2068"/>
                  <a:ext cx="164" cy="280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FFCC99"/>
                </a:solidFill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446" name="Oval 80">
                  <a:extLst>
                    <a:ext uri="{FF2B5EF4-FFF2-40B4-BE49-F238E27FC236}">
                      <a16:creationId xmlns:a16="http://schemas.microsoft.com/office/drawing/2014/main" id="{55B94C31-4213-6A42-AD87-420BCE8F51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2045"/>
                  <a:ext cx="164" cy="327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0439" name="Group 81">
                <a:extLst>
                  <a:ext uri="{FF2B5EF4-FFF2-40B4-BE49-F238E27FC236}">
                    <a16:creationId xmlns:a16="http://schemas.microsoft.com/office/drawing/2014/main" id="{A7E5B9AF-4746-4143-B361-245E4041A4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8" y="2237"/>
                <a:ext cx="308" cy="327"/>
                <a:chOff x="2592" y="2045"/>
                <a:chExt cx="308" cy="327"/>
              </a:xfrm>
            </p:grpSpPr>
            <p:sp>
              <p:nvSpPr>
                <p:cNvPr id="60443" name="AutoShape 82">
                  <a:extLst>
                    <a:ext uri="{FF2B5EF4-FFF2-40B4-BE49-F238E27FC236}">
                      <a16:creationId xmlns:a16="http://schemas.microsoft.com/office/drawing/2014/main" id="{F769E7CD-D53B-E04F-89A2-F51F2D4455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2068"/>
                  <a:ext cx="164" cy="280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FFCC99"/>
                </a:solidFill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444" name="Oval 83">
                  <a:extLst>
                    <a:ext uri="{FF2B5EF4-FFF2-40B4-BE49-F238E27FC236}">
                      <a16:creationId xmlns:a16="http://schemas.microsoft.com/office/drawing/2014/main" id="{7F5B8546-186F-4447-A26D-B324087AD4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2045"/>
                  <a:ext cx="164" cy="327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0440" name="Group 84">
                <a:extLst>
                  <a:ext uri="{FF2B5EF4-FFF2-40B4-BE49-F238E27FC236}">
                    <a16:creationId xmlns:a16="http://schemas.microsoft.com/office/drawing/2014/main" id="{B2ECC8F6-6EEE-3446-8AD5-F1E7F1F354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2" y="2333"/>
                <a:ext cx="308" cy="327"/>
                <a:chOff x="2592" y="2045"/>
                <a:chExt cx="308" cy="327"/>
              </a:xfrm>
            </p:grpSpPr>
            <p:sp>
              <p:nvSpPr>
                <p:cNvPr id="60441" name="AutoShape 85">
                  <a:extLst>
                    <a:ext uri="{FF2B5EF4-FFF2-40B4-BE49-F238E27FC236}">
                      <a16:creationId xmlns:a16="http://schemas.microsoft.com/office/drawing/2014/main" id="{B4348030-0FEC-494C-882D-EC3BAEB703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2068"/>
                  <a:ext cx="164" cy="280"/>
                </a:xfrm>
                <a:prstGeom prst="octagon">
                  <a:avLst>
                    <a:gd name="adj" fmla="val 29287"/>
                  </a:avLst>
                </a:prstGeom>
                <a:solidFill>
                  <a:srgbClr val="FFCC99"/>
                </a:solidFill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442" name="Oval 86">
                  <a:extLst>
                    <a:ext uri="{FF2B5EF4-FFF2-40B4-BE49-F238E27FC236}">
                      <a16:creationId xmlns:a16="http://schemas.microsoft.com/office/drawing/2014/main" id="{915579F8-127E-2944-8DCC-FCC8F2CA8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2045"/>
                  <a:ext cx="164" cy="327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GB" altLang="en-US" sz="1797">
                    <a:latin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35" name="Group 91">
            <a:extLst>
              <a:ext uri="{FF2B5EF4-FFF2-40B4-BE49-F238E27FC236}">
                <a16:creationId xmlns:a16="http://schemas.microsoft.com/office/drawing/2014/main" id="{5366CEF9-9B56-8B43-84C8-746C1EF84813}"/>
              </a:ext>
            </a:extLst>
          </p:cNvPr>
          <p:cNvGrpSpPr>
            <a:grpSpLocks/>
          </p:cNvGrpSpPr>
          <p:nvPr/>
        </p:nvGrpSpPr>
        <p:grpSpPr bwMode="auto">
          <a:xfrm>
            <a:off x="2972463" y="1938003"/>
            <a:ext cx="1064763" cy="3270343"/>
            <a:chOff x="1680" y="1632"/>
            <a:chExt cx="672" cy="2064"/>
          </a:xfrm>
        </p:grpSpPr>
        <p:sp>
          <p:nvSpPr>
            <p:cNvPr id="60427" name="Line 88">
              <a:extLst>
                <a:ext uri="{FF2B5EF4-FFF2-40B4-BE49-F238E27FC236}">
                  <a16:creationId xmlns:a16="http://schemas.microsoft.com/office/drawing/2014/main" id="{94FBF85E-25CB-B248-AC2A-96181129F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632"/>
              <a:ext cx="624" cy="5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sz="1797"/>
            </a:p>
          </p:txBody>
        </p:sp>
        <p:sp>
          <p:nvSpPr>
            <p:cNvPr id="60428" name="Line 89">
              <a:extLst>
                <a:ext uri="{FF2B5EF4-FFF2-40B4-BE49-F238E27FC236}">
                  <a16:creationId xmlns:a16="http://schemas.microsoft.com/office/drawing/2014/main" id="{F09BDC47-14FC-864A-9B33-F2B919D12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688"/>
              <a:ext cx="57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sz="1797"/>
            </a:p>
          </p:txBody>
        </p:sp>
        <p:sp>
          <p:nvSpPr>
            <p:cNvPr id="60429" name="Line 90">
              <a:extLst>
                <a:ext uri="{FF2B5EF4-FFF2-40B4-BE49-F238E27FC236}">
                  <a16:creationId xmlns:a16="http://schemas.microsoft.com/office/drawing/2014/main" id="{A4B87A6D-24C4-5944-A7BF-58E0167CCC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120"/>
              <a:ext cx="576" cy="57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sz="1797"/>
            </a:p>
          </p:txBody>
        </p:sp>
      </p:grpSp>
      <p:pic>
        <p:nvPicPr>
          <p:cNvPr id="94215" name="Picture 4" descr="Anatomy Icons - Download Free Vector Icons | Noun Project">
            <a:extLst>
              <a:ext uri="{FF2B5EF4-FFF2-40B4-BE49-F238E27FC236}">
                <a16:creationId xmlns:a16="http://schemas.microsoft.com/office/drawing/2014/main" id="{6E22D554-0ED2-BE40-9EC0-39938287A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583" y="2229546"/>
            <a:ext cx="2197658" cy="219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5" name="TextBox 5">
            <a:extLst>
              <a:ext uri="{FF2B5EF4-FFF2-40B4-BE49-F238E27FC236}">
                <a16:creationId xmlns:a16="http://schemas.microsoft.com/office/drawing/2014/main" id="{F8A01586-EA86-FC47-BC70-D74081312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927" y="1521288"/>
            <a:ext cx="624281" cy="451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791">
                <a:latin typeface="Gurmukhi MN" panose="02020600050405020304" pitchFamily="18" charset="0"/>
                <a:cs typeface="Gurmukhi MN" panose="02020600050405020304" pitchFamily="18" charset="0"/>
              </a:rPr>
              <a:t>T</a:t>
            </a:r>
            <a:br>
              <a:rPr lang="en-US" altLang="en-US" sz="4791">
                <a:latin typeface="Gurmukhi MN" panose="02020600050405020304" pitchFamily="18" charset="0"/>
                <a:cs typeface="Gurmukhi MN" panose="02020600050405020304" pitchFamily="18" charset="0"/>
              </a:rPr>
            </a:br>
            <a:r>
              <a:rPr lang="en-US" altLang="en-US" sz="4791">
                <a:latin typeface="Gurmukhi MN" panose="02020600050405020304" pitchFamily="18" charset="0"/>
                <a:cs typeface="Gurmukhi MN" panose="02020600050405020304" pitchFamily="18" charset="0"/>
              </a:rPr>
              <a:t>I</a:t>
            </a:r>
            <a:br>
              <a:rPr lang="en-US" altLang="en-US" sz="4791">
                <a:latin typeface="Gurmukhi MN" panose="02020600050405020304" pitchFamily="18" charset="0"/>
                <a:cs typeface="Gurmukhi MN" panose="02020600050405020304" pitchFamily="18" charset="0"/>
              </a:rPr>
            </a:br>
            <a:r>
              <a:rPr lang="en-US" altLang="en-US" sz="4791">
                <a:latin typeface="Gurmukhi MN" panose="02020600050405020304" pitchFamily="18" charset="0"/>
                <a:cs typeface="Gurmukhi MN" panose="02020600050405020304" pitchFamily="18" charset="0"/>
              </a:rPr>
              <a:t>S</a:t>
            </a:r>
            <a:br>
              <a:rPr lang="en-US" altLang="en-US" sz="4791">
                <a:latin typeface="Gurmukhi MN" panose="02020600050405020304" pitchFamily="18" charset="0"/>
                <a:cs typeface="Gurmukhi MN" panose="02020600050405020304" pitchFamily="18" charset="0"/>
              </a:rPr>
            </a:br>
            <a:r>
              <a:rPr lang="en-US" altLang="en-US" sz="4791">
                <a:latin typeface="Gurmukhi MN" panose="02020600050405020304" pitchFamily="18" charset="0"/>
                <a:cs typeface="Gurmukhi MN" panose="02020600050405020304" pitchFamily="18" charset="0"/>
              </a:rPr>
              <a:t>S</a:t>
            </a:r>
            <a:br>
              <a:rPr lang="en-US" altLang="en-US" sz="4791">
                <a:latin typeface="Gurmukhi MN" panose="02020600050405020304" pitchFamily="18" charset="0"/>
                <a:cs typeface="Gurmukhi MN" panose="02020600050405020304" pitchFamily="18" charset="0"/>
              </a:rPr>
            </a:br>
            <a:r>
              <a:rPr lang="en-US" altLang="en-US" sz="4791">
                <a:latin typeface="Gurmukhi MN" panose="02020600050405020304" pitchFamily="18" charset="0"/>
                <a:cs typeface="Gurmukhi MN" panose="02020600050405020304" pitchFamily="18" charset="0"/>
              </a:rPr>
              <a:t>U</a:t>
            </a:r>
            <a:br>
              <a:rPr lang="en-US" altLang="en-US" sz="4791">
                <a:latin typeface="Gurmukhi MN" panose="02020600050405020304" pitchFamily="18" charset="0"/>
                <a:cs typeface="Gurmukhi MN" panose="02020600050405020304" pitchFamily="18" charset="0"/>
              </a:rPr>
            </a:br>
            <a:r>
              <a:rPr lang="en-US" altLang="en-US" sz="4791">
                <a:latin typeface="Gurmukhi MN" panose="02020600050405020304" pitchFamily="18" charset="0"/>
                <a:cs typeface="Gurmukhi MN" panose="02020600050405020304" pitchFamily="18" charset="0"/>
              </a:rPr>
              <a:t>E</a:t>
            </a:r>
          </a:p>
        </p:txBody>
      </p:sp>
      <p:sp>
        <p:nvSpPr>
          <p:cNvPr id="94217" name="TextBox 139">
            <a:extLst>
              <a:ext uri="{FF2B5EF4-FFF2-40B4-BE49-F238E27FC236}">
                <a16:creationId xmlns:a16="http://schemas.microsoft.com/office/drawing/2014/main" id="{58B9E9D1-C14C-BD49-8B04-B78B01684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9856" y="1906315"/>
            <a:ext cx="524459" cy="254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194">
                <a:latin typeface="Gurmukhi MN" panose="02020600050405020304" pitchFamily="18" charset="0"/>
                <a:cs typeface="Gurmukhi MN" panose="02020600050405020304" pitchFamily="18" charset="0"/>
              </a:rPr>
              <a:t>O</a:t>
            </a:r>
            <a:br>
              <a:rPr lang="en-US" altLang="en-US" sz="3194">
                <a:latin typeface="Gurmukhi MN" panose="02020600050405020304" pitchFamily="18" charset="0"/>
                <a:cs typeface="Gurmukhi MN" panose="02020600050405020304" pitchFamily="18" charset="0"/>
              </a:rPr>
            </a:br>
            <a:r>
              <a:rPr lang="en-US" altLang="en-US" sz="3194">
                <a:latin typeface="Gurmukhi MN" panose="02020600050405020304" pitchFamily="18" charset="0"/>
                <a:cs typeface="Gurmukhi MN" panose="02020600050405020304" pitchFamily="18" charset="0"/>
              </a:rPr>
              <a:t>R</a:t>
            </a:r>
            <a:br>
              <a:rPr lang="en-US" altLang="en-US" sz="3194">
                <a:latin typeface="Gurmukhi MN" panose="02020600050405020304" pitchFamily="18" charset="0"/>
                <a:cs typeface="Gurmukhi MN" panose="02020600050405020304" pitchFamily="18" charset="0"/>
              </a:rPr>
            </a:br>
            <a:r>
              <a:rPr lang="en-US" altLang="en-US" sz="3194">
                <a:latin typeface="Gurmukhi MN" panose="02020600050405020304" pitchFamily="18" charset="0"/>
                <a:cs typeface="Gurmukhi MN" panose="02020600050405020304" pitchFamily="18" charset="0"/>
              </a:rPr>
              <a:t>G</a:t>
            </a:r>
            <a:br>
              <a:rPr lang="en-US" altLang="en-US" sz="3194">
                <a:latin typeface="Gurmukhi MN" panose="02020600050405020304" pitchFamily="18" charset="0"/>
                <a:cs typeface="Gurmukhi MN" panose="02020600050405020304" pitchFamily="18" charset="0"/>
              </a:rPr>
            </a:br>
            <a:r>
              <a:rPr lang="en-US" altLang="en-US" sz="3194">
                <a:latin typeface="Gurmukhi MN" panose="02020600050405020304" pitchFamily="18" charset="0"/>
                <a:cs typeface="Gurmukhi MN" panose="02020600050405020304" pitchFamily="18" charset="0"/>
              </a:rPr>
              <a:t>A</a:t>
            </a:r>
            <a:br>
              <a:rPr lang="en-US" altLang="en-US" sz="3194">
                <a:latin typeface="Gurmukhi MN" panose="02020600050405020304" pitchFamily="18" charset="0"/>
                <a:cs typeface="Gurmukhi MN" panose="02020600050405020304" pitchFamily="18" charset="0"/>
              </a:rPr>
            </a:br>
            <a:r>
              <a:rPr lang="en-US" altLang="en-US" sz="3194">
                <a:latin typeface="Gurmukhi MN" panose="02020600050405020304" pitchFamily="18" charset="0"/>
                <a:cs typeface="Gurmukhi MN" panose="02020600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27045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9" grpId="0" animBg="1"/>
      <p:bldP spid="942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AE5548-B562-8246-A199-2975C81323B3}"/>
              </a:ext>
            </a:extLst>
          </p:cNvPr>
          <p:cNvSpPr/>
          <p:nvPr/>
        </p:nvSpPr>
        <p:spPr>
          <a:xfrm>
            <a:off x="2695182" y="5808860"/>
            <a:ext cx="3666460" cy="5038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996" dirty="0"/>
              <a:t>Cells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50EF31-2077-0C4B-BE0A-FB1F0A19C2EE}"/>
              </a:ext>
            </a:extLst>
          </p:cNvPr>
          <p:cNvSpPr/>
          <p:nvPr/>
        </p:nvSpPr>
        <p:spPr>
          <a:xfrm>
            <a:off x="2983555" y="5308167"/>
            <a:ext cx="3089713" cy="5022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3194" dirty="0"/>
              <a:t>Tissues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C99964-5B06-0C40-97AF-63207FB233D3}"/>
              </a:ext>
            </a:extLst>
          </p:cNvPr>
          <p:cNvSpPr txBox="1"/>
          <p:nvPr/>
        </p:nvSpPr>
        <p:spPr>
          <a:xfrm>
            <a:off x="0" y="-1386"/>
            <a:ext cx="9126538" cy="583085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GB" sz="3194" b="1" dirty="0">
                <a:solidFill>
                  <a:srgbClr val="FFFF00"/>
                </a:solidFill>
              </a:rPr>
              <a:t>Organs systems </a:t>
            </a:r>
            <a:r>
              <a:rPr lang="en-GB" sz="3194" b="1" dirty="0">
                <a:solidFill>
                  <a:prstClr val="white"/>
                </a:solidFill>
              </a:rPr>
              <a:t>are the </a:t>
            </a:r>
            <a:r>
              <a:rPr lang="en-GB" sz="3194" b="1" dirty="0">
                <a:solidFill>
                  <a:srgbClr val="FFFF00"/>
                </a:solidFill>
              </a:rPr>
              <a:t>fourth</a:t>
            </a:r>
            <a:r>
              <a:rPr lang="en-GB" sz="3194" b="1" dirty="0">
                <a:solidFill>
                  <a:prstClr val="white"/>
                </a:solidFill>
              </a:rPr>
              <a:t> level of organisation.</a:t>
            </a:r>
            <a:endParaRPr lang="en-GB" sz="3194" dirty="0">
              <a:solidFill>
                <a:prstClr val="white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F18437-122F-8742-9666-EEA409B63D98}"/>
              </a:ext>
            </a:extLst>
          </p:cNvPr>
          <p:cNvSpPr/>
          <p:nvPr/>
        </p:nvSpPr>
        <p:spPr>
          <a:xfrm>
            <a:off x="3313125" y="4805892"/>
            <a:ext cx="2428989" cy="5022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395" dirty="0"/>
              <a:t>Organ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817665-38F2-054A-BBA2-659FCE9B44C1}"/>
              </a:ext>
            </a:extLst>
          </p:cNvPr>
          <p:cNvSpPr/>
          <p:nvPr/>
        </p:nvSpPr>
        <p:spPr>
          <a:xfrm>
            <a:off x="3542872" y="4016827"/>
            <a:ext cx="1969495" cy="7890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795" dirty="0"/>
              <a:t>Organ</a:t>
            </a:r>
          </a:p>
          <a:p>
            <a:pPr algn="ctr">
              <a:defRPr/>
            </a:pPr>
            <a:r>
              <a:rPr lang="en-GB" sz="2795" dirty="0"/>
              <a:t>system</a:t>
            </a:r>
          </a:p>
        </p:txBody>
      </p:sp>
      <p:pic>
        <p:nvPicPr>
          <p:cNvPr id="52" name="Picture 6" descr="Stomach Icons - Download Free Vector Icons | Noun Project">
            <a:extLst>
              <a:ext uri="{FF2B5EF4-FFF2-40B4-BE49-F238E27FC236}">
                <a16:creationId xmlns:a16="http://schemas.microsoft.com/office/drawing/2014/main" id="{30173E59-F3A1-1A4D-BAED-B2709E804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686" y="1543471"/>
            <a:ext cx="1050503" cy="1050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8" descr="Liver icon png 5 » PNG Image">
            <a:extLst>
              <a:ext uri="{FF2B5EF4-FFF2-40B4-BE49-F238E27FC236}">
                <a16:creationId xmlns:a16="http://schemas.microsoft.com/office/drawing/2014/main" id="{4D4ACFB7-8777-2F41-A931-2F1CC7001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46" y="1697164"/>
            <a:ext cx="1375318" cy="137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2" descr="Pancreas Icons - Download Free Vector Icons | Noun Project">
            <a:extLst>
              <a:ext uri="{FF2B5EF4-FFF2-40B4-BE49-F238E27FC236}">
                <a16:creationId xmlns:a16="http://schemas.microsoft.com/office/drawing/2014/main" id="{3BAFB8AF-8D41-E64B-8E16-89BCAECC2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907" y="695780"/>
            <a:ext cx="1373735" cy="137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6" descr="Small Intestine Icons - Download Free Vector Icons | Noun Project">
            <a:extLst>
              <a:ext uri="{FF2B5EF4-FFF2-40B4-BE49-F238E27FC236}">
                <a16:creationId xmlns:a16="http://schemas.microsoft.com/office/drawing/2014/main" id="{CD2C8BC0-7E89-FC49-9740-C0DF31612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539" y="744899"/>
            <a:ext cx="1394332" cy="1394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1" name="TextBox 7">
            <a:extLst>
              <a:ext uri="{FF2B5EF4-FFF2-40B4-BE49-F238E27FC236}">
                <a16:creationId xmlns:a16="http://schemas.microsoft.com/office/drawing/2014/main" id="{6B03C0BE-F357-6B4A-AA3B-80ADCEA67E7E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21" y="1977615"/>
            <a:ext cx="6692794" cy="2535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529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9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46" y="28746"/>
            <a:ext cx="9072858" cy="1049451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</a:ln>
        </p:spPr>
        <p:txBody>
          <a:bodyPr vert="horz" wrap="square" rtlCol="0" anchor="t">
            <a:normAutofit/>
          </a:bodyPr>
          <a:lstStyle/>
          <a:p>
            <a:pPr marL="381000" indent="-381000"/>
            <a:r>
              <a:rPr lang="en-GB" sz="2800" b="1" u="sng" dirty="0">
                <a:solidFill>
                  <a:srgbClr val="000000"/>
                </a:solidFill>
                <a:latin typeface="Arial"/>
              </a:rPr>
              <a:t>Achieving LO1: </a:t>
            </a:r>
            <a:r>
              <a:rPr lang="en-GB" sz="2800" dirty="0">
                <a:effectLst/>
              </a:rPr>
              <a:t>Define and order cells, tissues, organs, and organ systems according to their relative sizes </a:t>
            </a:r>
            <a:endParaRPr lang="en-GB" sz="2800" b="1" u="sng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83" y="1106943"/>
            <a:ext cx="9072858" cy="57383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rgbClr val="92D050"/>
            </a:solidFill>
          </a:ln>
        </p:spPr>
        <p:txBody>
          <a:bodyPr vert="horz" wrap="square" rtlCol="0" anchor="t">
            <a:normAutofit/>
          </a:bodyPr>
          <a:lstStyle/>
          <a:p>
            <a:pPr marL="254000" indent="-254000"/>
            <a:r>
              <a:rPr lang="en-GB" sz="2800" dirty="0">
                <a:solidFill>
                  <a:srgbClr val="000000"/>
                </a:solidFill>
                <a:latin typeface="Arial"/>
              </a:rPr>
              <a:t>To Do: Match the definition for each keyword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8F704C7-E524-4005-8127-618442A9B32D}"/>
              </a:ext>
            </a:extLst>
          </p:cNvPr>
          <p:cNvSpPr/>
          <p:nvPr/>
        </p:nvSpPr>
        <p:spPr>
          <a:xfrm>
            <a:off x="309034" y="1830378"/>
            <a:ext cx="2952328" cy="6480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Organ system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98E24BF-2F97-4299-B5C1-0277B9B9374F}"/>
              </a:ext>
            </a:extLst>
          </p:cNvPr>
          <p:cNvSpPr/>
          <p:nvPr/>
        </p:nvSpPr>
        <p:spPr>
          <a:xfrm>
            <a:off x="309034" y="4495498"/>
            <a:ext cx="2952328" cy="6480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Organ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520808-66E5-4DED-BE3B-88056E07C358}"/>
              </a:ext>
            </a:extLst>
          </p:cNvPr>
          <p:cNvSpPr/>
          <p:nvPr/>
        </p:nvSpPr>
        <p:spPr>
          <a:xfrm>
            <a:off x="309034" y="5793238"/>
            <a:ext cx="2952328" cy="6480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Cell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2799F6A-97E9-4859-B378-909AF19257C8}"/>
              </a:ext>
            </a:extLst>
          </p:cNvPr>
          <p:cNvSpPr/>
          <p:nvPr/>
        </p:nvSpPr>
        <p:spPr>
          <a:xfrm>
            <a:off x="309034" y="3197758"/>
            <a:ext cx="2952328" cy="6480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Tissue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CD1D853-EAF1-4C4E-BEDE-43154CC7D9BE}"/>
              </a:ext>
            </a:extLst>
          </p:cNvPr>
          <p:cNvSpPr/>
          <p:nvPr/>
        </p:nvSpPr>
        <p:spPr>
          <a:xfrm>
            <a:off x="4091205" y="5662341"/>
            <a:ext cx="4861833" cy="9098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0000"/>
                </a:solidFill>
                <a:latin typeface="Arial"/>
              </a:rPr>
              <a:t>Groups or aggregations of tissues performing specific functions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DD0237A-C849-4B84-ADEE-EDC923BA2A9C}"/>
              </a:ext>
            </a:extLst>
          </p:cNvPr>
          <p:cNvSpPr/>
          <p:nvPr/>
        </p:nvSpPr>
        <p:spPr>
          <a:xfrm>
            <a:off x="4330333" y="4351711"/>
            <a:ext cx="4608512" cy="9356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0000"/>
                </a:solidFill>
                <a:latin typeface="Arial"/>
              </a:rPr>
              <a:t>A group of cells with a similar structure and function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1AC8DF4-9F2B-4B79-9389-4A0EF5878946}"/>
              </a:ext>
            </a:extLst>
          </p:cNvPr>
          <p:cNvSpPr/>
          <p:nvPr/>
        </p:nvSpPr>
        <p:spPr>
          <a:xfrm>
            <a:off x="4779293" y="1779386"/>
            <a:ext cx="4104456" cy="8978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0000"/>
                </a:solidFill>
                <a:latin typeface="Arial"/>
              </a:rPr>
              <a:t>Basic building blocks of all living organisms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B07AB27-498B-4D2F-8E9B-F2F5914BFD7E}"/>
              </a:ext>
            </a:extLst>
          </p:cNvPr>
          <p:cNvSpPr/>
          <p:nvPr/>
        </p:nvSpPr>
        <p:spPr>
          <a:xfrm>
            <a:off x="3814129" y="3052267"/>
            <a:ext cx="5101014" cy="9356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0000"/>
                </a:solidFill>
                <a:latin typeface="Arial"/>
              </a:rPr>
              <a:t>Organised groups of organs, which work together to for organisms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1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46" y="28746"/>
            <a:ext cx="9072858" cy="1049451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</a:ln>
        </p:spPr>
        <p:txBody>
          <a:bodyPr vert="horz" wrap="square" rtlCol="0" anchor="t">
            <a:normAutofit/>
          </a:bodyPr>
          <a:lstStyle/>
          <a:p>
            <a:pPr marL="381000" indent="-381000"/>
            <a:r>
              <a:rPr lang="en-GB" sz="2800" b="1" u="sng" dirty="0">
                <a:solidFill>
                  <a:srgbClr val="000000"/>
                </a:solidFill>
                <a:latin typeface="Arial"/>
              </a:rPr>
              <a:t>Achieving LO1: </a:t>
            </a:r>
            <a:r>
              <a:rPr lang="en-GB" sz="2800" dirty="0">
                <a:effectLst/>
              </a:rPr>
              <a:t>Define and order cells, tissues, organs, and organ systems according to their relative sizes </a:t>
            </a:r>
            <a:endParaRPr lang="en-GB" sz="2800" b="1" u="sng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83" y="1106943"/>
            <a:ext cx="9072858" cy="57383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rgbClr val="92D050"/>
            </a:solidFill>
          </a:ln>
        </p:spPr>
        <p:txBody>
          <a:bodyPr vert="horz" wrap="square" rtlCol="0" anchor="t">
            <a:normAutofit/>
          </a:bodyPr>
          <a:lstStyle/>
          <a:p>
            <a:pPr marL="254000" indent="-254000"/>
            <a:r>
              <a:rPr lang="en-GB" sz="2800" dirty="0">
                <a:solidFill>
                  <a:srgbClr val="000000"/>
                </a:solidFill>
                <a:latin typeface="Arial"/>
              </a:rPr>
              <a:t>To Do: Match the definition for each keyword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8F704C7-E524-4005-8127-618442A9B32D}"/>
              </a:ext>
            </a:extLst>
          </p:cNvPr>
          <p:cNvSpPr/>
          <p:nvPr/>
        </p:nvSpPr>
        <p:spPr>
          <a:xfrm>
            <a:off x="309034" y="1830378"/>
            <a:ext cx="2952328" cy="6480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Organ system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98E24BF-2F97-4299-B5C1-0277B9B9374F}"/>
              </a:ext>
            </a:extLst>
          </p:cNvPr>
          <p:cNvSpPr/>
          <p:nvPr/>
        </p:nvSpPr>
        <p:spPr>
          <a:xfrm>
            <a:off x="309034" y="4495498"/>
            <a:ext cx="2952328" cy="6480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Organ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520808-66E5-4DED-BE3B-88056E07C358}"/>
              </a:ext>
            </a:extLst>
          </p:cNvPr>
          <p:cNvSpPr/>
          <p:nvPr/>
        </p:nvSpPr>
        <p:spPr>
          <a:xfrm>
            <a:off x="309034" y="5793238"/>
            <a:ext cx="2952328" cy="648072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Cell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2799F6A-97E9-4859-B378-909AF19257C8}"/>
              </a:ext>
            </a:extLst>
          </p:cNvPr>
          <p:cNvSpPr/>
          <p:nvPr/>
        </p:nvSpPr>
        <p:spPr>
          <a:xfrm>
            <a:off x="309034" y="3197758"/>
            <a:ext cx="2952328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Tissue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CD1D853-EAF1-4C4E-BEDE-43154CC7D9BE}"/>
              </a:ext>
            </a:extLst>
          </p:cNvPr>
          <p:cNvSpPr/>
          <p:nvPr/>
        </p:nvSpPr>
        <p:spPr>
          <a:xfrm>
            <a:off x="4721478" y="5662341"/>
            <a:ext cx="4231560" cy="11542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0000"/>
                </a:solidFill>
                <a:latin typeface="Arial"/>
              </a:rPr>
              <a:t>Groups or aggregations of tissues performing specific functions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DD0237A-C849-4B84-ADEE-EDC923BA2A9C}"/>
              </a:ext>
            </a:extLst>
          </p:cNvPr>
          <p:cNvSpPr/>
          <p:nvPr/>
        </p:nvSpPr>
        <p:spPr>
          <a:xfrm>
            <a:off x="4707285" y="4351711"/>
            <a:ext cx="4231560" cy="93564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0000"/>
                </a:solidFill>
                <a:latin typeface="Arial"/>
              </a:rPr>
              <a:t>A group of cells with a similar structure and function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1AC8DF4-9F2B-4B79-9389-4A0EF5878946}"/>
              </a:ext>
            </a:extLst>
          </p:cNvPr>
          <p:cNvSpPr/>
          <p:nvPr/>
        </p:nvSpPr>
        <p:spPr>
          <a:xfrm>
            <a:off x="4779293" y="1779386"/>
            <a:ext cx="4104456" cy="897898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0000"/>
                </a:solidFill>
                <a:latin typeface="Arial"/>
              </a:rPr>
              <a:t>Basic building blocks of all living organisms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B07AB27-498B-4D2F-8E9B-F2F5914BFD7E}"/>
              </a:ext>
            </a:extLst>
          </p:cNvPr>
          <p:cNvSpPr/>
          <p:nvPr/>
        </p:nvSpPr>
        <p:spPr>
          <a:xfrm>
            <a:off x="4707285" y="2846586"/>
            <a:ext cx="4207858" cy="12320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0000"/>
                </a:solidFill>
                <a:latin typeface="Arial"/>
              </a:rPr>
              <a:t>Organised groups of organs, which work together to for organisms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F38724-B3A8-4D99-976E-ABF72BA0EB0C}"/>
              </a:ext>
            </a:extLst>
          </p:cNvPr>
          <p:cNvCxnSpPr>
            <a:stCxn id="18" idx="3"/>
          </p:cNvCxnSpPr>
          <p:nvPr/>
        </p:nvCxnSpPr>
        <p:spPr>
          <a:xfrm flipV="1">
            <a:off x="3261362" y="2270522"/>
            <a:ext cx="1445923" cy="3846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2D39DA-5580-4FDC-A7CD-D285E1F032B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261362" y="3577136"/>
            <a:ext cx="1445923" cy="12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872C8D-C0F0-4B36-BD32-AC5A87EA3D3A}"/>
              </a:ext>
            </a:extLst>
          </p:cNvPr>
          <p:cNvCxnSpPr>
            <a:cxnSpLocks/>
          </p:cNvCxnSpPr>
          <p:nvPr/>
        </p:nvCxnSpPr>
        <p:spPr>
          <a:xfrm>
            <a:off x="3275555" y="4967329"/>
            <a:ext cx="1445923" cy="12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99DA3F-4FF9-414E-B2F1-00BF7CF2FF69}"/>
              </a:ext>
            </a:extLst>
          </p:cNvPr>
          <p:cNvCxnSpPr>
            <a:cxnSpLocks/>
          </p:cNvCxnSpPr>
          <p:nvPr/>
        </p:nvCxnSpPr>
        <p:spPr>
          <a:xfrm>
            <a:off x="3258351" y="2084730"/>
            <a:ext cx="1445923" cy="12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03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46" y="28746"/>
            <a:ext cx="9072858" cy="1049451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</a:ln>
        </p:spPr>
        <p:txBody>
          <a:bodyPr vert="horz" wrap="square" rtlCol="0" anchor="t">
            <a:normAutofit/>
          </a:bodyPr>
          <a:lstStyle/>
          <a:p>
            <a:pPr marL="381000" indent="-381000"/>
            <a:r>
              <a:rPr lang="en-GB" sz="2800" b="1" u="sng" dirty="0">
                <a:solidFill>
                  <a:srgbClr val="000000"/>
                </a:solidFill>
                <a:latin typeface="Arial"/>
              </a:rPr>
              <a:t>Achieving LO1: </a:t>
            </a:r>
            <a:r>
              <a:rPr lang="en-GB" sz="2800" dirty="0">
                <a:effectLst/>
              </a:rPr>
              <a:t>Define and order cells, tissues, organs, and organ systems according to their relative sizes </a:t>
            </a:r>
            <a:endParaRPr lang="en-GB" sz="2800" b="1" u="sng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83" y="1106943"/>
            <a:ext cx="9072858" cy="57383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rgbClr val="92D050"/>
            </a:solidFill>
          </a:ln>
        </p:spPr>
        <p:txBody>
          <a:bodyPr vert="horz" wrap="square" rtlCol="0" anchor="t">
            <a:normAutofit/>
          </a:bodyPr>
          <a:lstStyle/>
          <a:p>
            <a:pPr marL="254000" indent="-254000"/>
            <a:endParaRPr lang="en-GB" sz="280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52368366-85B0-8E44-9342-F8C550B538D5}"/>
              </a:ext>
            </a:extLst>
          </p:cNvPr>
          <p:cNvGrpSpPr>
            <a:grpSpLocks/>
          </p:cNvGrpSpPr>
          <p:nvPr/>
        </p:nvGrpSpPr>
        <p:grpSpPr bwMode="auto">
          <a:xfrm>
            <a:off x="1650043" y="2342530"/>
            <a:ext cx="5821337" cy="4327183"/>
            <a:chOff x="2700338" y="3653892"/>
            <a:chExt cx="3673475" cy="267070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56C9E3-B52C-5642-AF77-754FF57B5011}"/>
                </a:ext>
              </a:extLst>
            </p:cNvPr>
            <p:cNvSpPr/>
            <p:nvPr/>
          </p:nvSpPr>
          <p:spPr>
            <a:xfrm>
              <a:off x="2700338" y="5819992"/>
              <a:ext cx="3673475" cy="50460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5989" dirty="0"/>
                <a:t>Cells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EEF4563-9D32-7F49-B40F-398C3BD3DFCB}"/>
                </a:ext>
              </a:extLst>
            </p:cNvPr>
            <p:cNvSpPr/>
            <p:nvPr/>
          </p:nvSpPr>
          <p:spPr>
            <a:xfrm>
              <a:off x="2989296" y="5318317"/>
              <a:ext cx="3095558" cy="5026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5390" dirty="0"/>
                <a:t>Tissues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4ED2F5D-FBA0-E949-9F7A-DA08C5909651}"/>
                </a:ext>
              </a:extLst>
            </p:cNvPr>
            <p:cNvSpPr/>
            <p:nvPr/>
          </p:nvSpPr>
          <p:spPr>
            <a:xfrm>
              <a:off x="3319249" y="4814687"/>
              <a:ext cx="2433652" cy="50363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4392" dirty="0"/>
                <a:t>Organ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53A800-7AFB-CE41-90F0-DBBB20D8102E}"/>
                </a:ext>
              </a:extLst>
            </p:cNvPr>
            <p:cNvSpPr/>
            <p:nvPr/>
          </p:nvSpPr>
          <p:spPr>
            <a:xfrm>
              <a:off x="3549216" y="4221087"/>
              <a:ext cx="1973718" cy="593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194" dirty="0"/>
                <a:t>Organ</a:t>
              </a:r>
            </a:p>
            <a:p>
              <a:pPr algn="ctr">
                <a:defRPr/>
              </a:pPr>
              <a:r>
                <a:rPr lang="en-GB" sz="3194" dirty="0"/>
                <a:t>system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FC4D7E-9F56-194A-A90F-A192B58ABCBF}"/>
                </a:ext>
              </a:extLst>
            </p:cNvPr>
            <p:cNvSpPr/>
            <p:nvPr/>
          </p:nvSpPr>
          <p:spPr>
            <a:xfrm>
              <a:off x="3737190" y="3653892"/>
              <a:ext cx="1598772" cy="575997"/>
            </a:xfrm>
            <a:prstGeom prst="rect">
              <a:avLst/>
            </a:prstGeom>
            <a:solidFill>
              <a:srgbClr val="FF7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3992" dirty="0"/>
                <a:t>Organism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37F68B-C257-034B-9269-486394C8C3F3}"/>
              </a:ext>
            </a:extLst>
          </p:cNvPr>
          <p:cNvSpPr txBox="1"/>
          <p:nvPr/>
        </p:nvSpPr>
        <p:spPr>
          <a:xfrm>
            <a:off x="2218866" y="1661012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Levels of Organisation</a:t>
            </a:r>
          </a:p>
        </p:txBody>
      </p:sp>
    </p:spTree>
    <p:extLst>
      <p:ext uri="{BB962C8B-B14F-4D97-AF65-F5344CB8AC3E}">
        <p14:creationId xmlns:p14="http://schemas.microsoft.com/office/powerpoint/2010/main" val="1562380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773</Words>
  <Application>Microsoft Macintosh PowerPoint</Application>
  <PresentationFormat>Custom</PresentationFormat>
  <Paragraphs>134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Comic Sans MS</vt:lpstr>
      <vt:lpstr>Gurmukhi MN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Livesey.D - Science</dc:creator>
  <cp:lastModifiedBy>Taher Miah</cp:lastModifiedBy>
  <cp:revision>34</cp:revision>
  <dcterms:created xsi:type="dcterms:W3CDTF">2016-07-04T11:46:30Z</dcterms:created>
  <dcterms:modified xsi:type="dcterms:W3CDTF">2023-11-29T12:50:06Z</dcterms:modified>
</cp:coreProperties>
</file>