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23"/>
  </p:notesMasterIdLst>
  <p:sldIdLst>
    <p:sldId id="256" r:id="rId3"/>
    <p:sldId id="314" r:id="rId4"/>
    <p:sldId id="332" r:id="rId5"/>
    <p:sldId id="330" r:id="rId6"/>
    <p:sldId id="485" r:id="rId7"/>
    <p:sldId id="327" r:id="rId8"/>
    <p:sldId id="328" r:id="rId9"/>
    <p:sldId id="297" r:id="rId10"/>
    <p:sldId id="296" r:id="rId11"/>
    <p:sldId id="306" r:id="rId12"/>
    <p:sldId id="302" r:id="rId13"/>
    <p:sldId id="305" r:id="rId14"/>
    <p:sldId id="304" r:id="rId15"/>
    <p:sldId id="295" r:id="rId16"/>
    <p:sldId id="300" r:id="rId17"/>
    <p:sldId id="301" r:id="rId18"/>
    <p:sldId id="303" r:id="rId19"/>
    <p:sldId id="329" r:id="rId20"/>
    <p:sldId id="322" r:id="rId21"/>
    <p:sldId id="321" r:id="rId22"/>
  </p:sldIdLst>
  <p:sldSz cx="9126538" cy="6845300"/>
  <p:notesSz cx="6858000" cy="9144000"/>
  <p:defaultTextStyle>
    <a:defPPr>
      <a:defRPr lang="en-US"/>
    </a:defPPr>
    <a:lvl1pPr marL="0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7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7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3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4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576" autoAdjust="0"/>
  </p:normalViewPr>
  <p:slideViewPr>
    <p:cSldViewPr snapToGrid="0">
      <p:cViewPr varScale="1">
        <p:scale>
          <a:sx n="99" d="100"/>
          <a:sy n="99" d="100"/>
        </p:scale>
        <p:origin x="2008" y="184"/>
      </p:cViewPr>
      <p:guideLst>
        <p:guide orient="horz" pos="215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2486-C910-4CC5-816E-6557FE2AE1B8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9A63-4E37-4CE3-A5FC-6EE6D701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7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7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3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4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7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1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19" y="1120284"/>
            <a:ext cx="6844904" cy="23831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819" y="3595367"/>
            <a:ext cx="6844904" cy="165269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1540" indent="0" algn="ctr">
              <a:buNone/>
              <a:defRPr sz="1500"/>
            </a:lvl2pPr>
            <a:lvl3pPr marL="683079" indent="0" algn="ctr">
              <a:buNone/>
              <a:defRPr sz="1300"/>
            </a:lvl3pPr>
            <a:lvl4pPr marL="1024618" indent="0" algn="ctr">
              <a:buNone/>
              <a:defRPr sz="1200"/>
            </a:lvl4pPr>
            <a:lvl5pPr marL="1366156" indent="0" algn="ctr">
              <a:buNone/>
              <a:defRPr sz="1200"/>
            </a:lvl5pPr>
            <a:lvl6pPr marL="1707695" indent="0" algn="ctr">
              <a:buNone/>
              <a:defRPr sz="1200"/>
            </a:lvl6pPr>
            <a:lvl7pPr marL="2049234" indent="0" algn="ctr">
              <a:buNone/>
              <a:defRPr sz="1200"/>
            </a:lvl7pPr>
            <a:lvl8pPr marL="2390772" indent="0" algn="ctr">
              <a:buNone/>
              <a:defRPr sz="1200"/>
            </a:lvl8pPr>
            <a:lvl9pPr marL="273231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0069" y="364449"/>
            <a:ext cx="1472367" cy="5801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402" y="364449"/>
            <a:ext cx="4306585" cy="5801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37"/>
            <a:ext cx="4030888" cy="451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323" y="1597237"/>
            <a:ext cx="4030888" cy="451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A2CD-02BD-244A-9F9E-9822035A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E455-B69E-5B4C-8503-E09288A0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7DE1-D8BB-064A-A03E-18C5DC7D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49040-8928-EB4A-9F09-F13A308268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716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327" y="1597237"/>
            <a:ext cx="4030888" cy="451758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9323" y="1597237"/>
            <a:ext cx="4030888" cy="451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7DF4-E71E-374D-96AA-6BF7E770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CF33-56E7-C842-9E0A-0C3E9F9A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0569-03B6-CB43-A783-2D6CDEFB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CAB82-4003-1B4A-9CB9-C45A99DFCD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923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80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0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4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34" y="4398739"/>
            <a:ext cx="7757557" cy="1359553"/>
          </a:xfrm>
        </p:spPr>
        <p:txBody>
          <a:bodyPr anchor="t"/>
          <a:lstStyle>
            <a:lvl1pPr algn="l">
              <a:defRPr sz="39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34" y="2901331"/>
            <a:ext cx="7757557" cy="1497409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0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37"/>
            <a:ext cx="4030888" cy="4517582"/>
          </a:xfrm>
        </p:spPr>
        <p:txBody>
          <a:bodyPr/>
          <a:lstStyle>
            <a:lvl1pPr>
              <a:defRPr sz="2795"/>
            </a:lvl1pPr>
            <a:lvl2pPr>
              <a:defRPr sz="2395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37"/>
            <a:ext cx="4030888" cy="4517582"/>
          </a:xfrm>
        </p:spPr>
        <p:txBody>
          <a:bodyPr/>
          <a:lstStyle>
            <a:lvl1pPr>
              <a:defRPr sz="2795"/>
            </a:lvl1pPr>
            <a:lvl2pPr>
              <a:defRPr sz="2395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47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32270"/>
            <a:ext cx="4032473" cy="638577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27" y="2170847"/>
            <a:ext cx="4032473" cy="3943971"/>
          </a:xfrm>
        </p:spPr>
        <p:txBody>
          <a:bodyPr/>
          <a:lstStyle>
            <a:lvl1pPr>
              <a:defRPr sz="2395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55" y="1532270"/>
            <a:ext cx="4034057" cy="638577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55" y="2170847"/>
            <a:ext cx="4034057" cy="3943971"/>
          </a:xfrm>
        </p:spPr>
        <p:txBody>
          <a:bodyPr/>
          <a:lstStyle>
            <a:lvl1pPr>
              <a:defRPr sz="2395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5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48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16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45"/>
            <a:ext cx="5101988" cy="5842274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5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43"/>
            <a:ext cx="3002568" cy="4682376"/>
          </a:xfrm>
        </p:spPr>
        <p:txBody>
          <a:bodyPr/>
          <a:lstStyle>
            <a:lvl1pPr marL="0" indent="0">
              <a:buNone/>
              <a:defRPr sz="1397"/>
            </a:lvl1pPr>
            <a:lvl2pPr marL="456331" indent="0">
              <a:buNone/>
              <a:defRPr sz="1198"/>
            </a:lvl2pPr>
            <a:lvl3pPr marL="912663" indent="0">
              <a:buNone/>
              <a:defRPr sz="998"/>
            </a:lvl3pPr>
            <a:lvl4pPr marL="1368994" indent="0">
              <a:buNone/>
              <a:defRPr sz="898"/>
            </a:lvl4pPr>
            <a:lvl5pPr marL="1825325" indent="0">
              <a:buNone/>
              <a:defRPr sz="898"/>
            </a:lvl5pPr>
            <a:lvl6pPr marL="2281657" indent="0">
              <a:buNone/>
              <a:defRPr sz="898"/>
            </a:lvl6pPr>
            <a:lvl7pPr marL="2737988" indent="0">
              <a:buNone/>
              <a:defRPr sz="898"/>
            </a:lvl7pPr>
            <a:lvl8pPr marL="3194319" indent="0">
              <a:buNone/>
              <a:defRPr sz="898"/>
            </a:lvl8pPr>
            <a:lvl9pPr marL="3650651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3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194"/>
            </a:lvl1pPr>
            <a:lvl2pPr marL="456331" indent="0">
              <a:buNone/>
              <a:defRPr sz="2795"/>
            </a:lvl2pPr>
            <a:lvl3pPr marL="912663" indent="0">
              <a:buNone/>
              <a:defRPr sz="2395"/>
            </a:lvl3pPr>
            <a:lvl4pPr marL="1368994" indent="0">
              <a:buNone/>
              <a:defRPr sz="1996"/>
            </a:lvl4pPr>
            <a:lvl5pPr marL="1825325" indent="0">
              <a:buNone/>
              <a:defRPr sz="1996"/>
            </a:lvl5pPr>
            <a:lvl6pPr marL="2281657" indent="0">
              <a:buNone/>
              <a:defRPr sz="1996"/>
            </a:lvl6pPr>
            <a:lvl7pPr marL="2737988" indent="0">
              <a:buNone/>
              <a:defRPr sz="1996"/>
            </a:lvl7pPr>
            <a:lvl8pPr marL="3194319" indent="0">
              <a:buNone/>
              <a:defRPr sz="1996"/>
            </a:lvl8pPr>
            <a:lvl9pPr marL="3650651" indent="0">
              <a:buNone/>
              <a:defRPr sz="199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397"/>
            </a:lvl1pPr>
            <a:lvl2pPr marL="456331" indent="0">
              <a:buNone/>
              <a:defRPr sz="1198"/>
            </a:lvl2pPr>
            <a:lvl3pPr marL="912663" indent="0">
              <a:buNone/>
              <a:defRPr sz="998"/>
            </a:lvl3pPr>
            <a:lvl4pPr marL="1368994" indent="0">
              <a:buNone/>
              <a:defRPr sz="898"/>
            </a:lvl4pPr>
            <a:lvl5pPr marL="1825325" indent="0">
              <a:buNone/>
              <a:defRPr sz="898"/>
            </a:lvl5pPr>
            <a:lvl6pPr marL="2281657" indent="0">
              <a:buNone/>
              <a:defRPr sz="898"/>
            </a:lvl6pPr>
            <a:lvl7pPr marL="2737988" indent="0">
              <a:buNone/>
              <a:defRPr sz="898"/>
            </a:lvl7pPr>
            <a:lvl8pPr marL="3194319" indent="0">
              <a:buNone/>
              <a:defRPr sz="898"/>
            </a:lvl8pPr>
            <a:lvl9pPr marL="3650651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2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64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30"/>
            <a:ext cx="2053471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30"/>
            <a:ext cx="6008304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99" y="1706573"/>
            <a:ext cx="7871639" cy="284745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699" y="4580967"/>
            <a:ext cx="7871639" cy="14974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15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30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46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61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7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9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07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32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9" y="1822244"/>
            <a:ext cx="2888882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363" y="1822244"/>
            <a:ext cx="2890070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9" y="364450"/>
            <a:ext cx="7871639" cy="132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0" y="1678050"/>
            <a:ext cx="3860953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540" indent="0">
              <a:buNone/>
              <a:defRPr sz="1500" b="1"/>
            </a:lvl2pPr>
            <a:lvl3pPr marL="683079" indent="0">
              <a:buNone/>
              <a:defRPr sz="1300" b="1"/>
            </a:lvl3pPr>
            <a:lvl4pPr marL="1024618" indent="0">
              <a:buNone/>
              <a:defRPr sz="1200" b="1"/>
            </a:lvl4pPr>
            <a:lvl5pPr marL="1366156" indent="0">
              <a:buNone/>
              <a:defRPr sz="1200" b="1"/>
            </a:lvl5pPr>
            <a:lvl6pPr marL="1707695" indent="0">
              <a:buNone/>
              <a:defRPr sz="1200" b="1"/>
            </a:lvl6pPr>
            <a:lvl7pPr marL="2049234" indent="0">
              <a:buNone/>
              <a:defRPr sz="1200" b="1"/>
            </a:lvl7pPr>
            <a:lvl8pPr marL="2390772" indent="0">
              <a:buNone/>
              <a:defRPr sz="1200" b="1"/>
            </a:lvl8pPr>
            <a:lvl9pPr marL="273231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" y="2500438"/>
            <a:ext cx="3860953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313" y="1678050"/>
            <a:ext cx="3879967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540" indent="0">
              <a:buNone/>
              <a:defRPr sz="1500" b="1"/>
            </a:lvl2pPr>
            <a:lvl3pPr marL="683079" indent="0">
              <a:buNone/>
              <a:defRPr sz="1300" b="1"/>
            </a:lvl3pPr>
            <a:lvl4pPr marL="1024618" indent="0">
              <a:buNone/>
              <a:defRPr sz="1200" b="1"/>
            </a:lvl4pPr>
            <a:lvl5pPr marL="1366156" indent="0">
              <a:buNone/>
              <a:defRPr sz="1200" b="1"/>
            </a:lvl5pPr>
            <a:lvl6pPr marL="1707695" indent="0">
              <a:buNone/>
              <a:defRPr sz="1200" b="1"/>
            </a:lvl6pPr>
            <a:lvl7pPr marL="2049234" indent="0">
              <a:buNone/>
              <a:defRPr sz="1200" b="1"/>
            </a:lvl7pPr>
            <a:lvl8pPr marL="2390772" indent="0">
              <a:buNone/>
              <a:defRPr sz="1200" b="1"/>
            </a:lvl8pPr>
            <a:lvl9pPr marL="273231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313" y="2500438"/>
            <a:ext cx="3879967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67" y="985600"/>
            <a:ext cx="4620310" cy="4864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540" indent="0">
              <a:buNone/>
              <a:defRPr sz="1000"/>
            </a:lvl2pPr>
            <a:lvl3pPr marL="683079" indent="0">
              <a:buNone/>
              <a:defRPr sz="900"/>
            </a:lvl3pPr>
            <a:lvl4pPr marL="1024618" indent="0">
              <a:buNone/>
              <a:defRPr sz="700"/>
            </a:lvl4pPr>
            <a:lvl5pPr marL="1366156" indent="0">
              <a:buNone/>
              <a:defRPr sz="700"/>
            </a:lvl5pPr>
            <a:lvl6pPr marL="1707695" indent="0">
              <a:buNone/>
              <a:defRPr sz="700"/>
            </a:lvl6pPr>
            <a:lvl7pPr marL="2049234" indent="0">
              <a:buNone/>
              <a:defRPr sz="700"/>
            </a:lvl7pPr>
            <a:lvl8pPr marL="2390772" indent="0">
              <a:buNone/>
              <a:defRPr sz="700"/>
            </a:lvl8pPr>
            <a:lvl9pPr marL="273231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9967" y="985600"/>
            <a:ext cx="4620310" cy="4864600"/>
          </a:xfrm>
        </p:spPr>
        <p:txBody>
          <a:bodyPr/>
          <a:lstStyle>
            <a:lvl1pPr marL="0" indent="0">
              <a:buNone/>
              <a:defRPr sz="2400"/>
            </a:lvl1pPr>
            <a:lvl2pPr marL="341540" indent="0">
              <a:buNone/>
              <a:defRPr sz="2100"/>
            </a:lvl2pPr>
            <a:lvl3pPr marL="683079" indent="0">
              <a:buNone/>
              <a:defRPr sz="1800"/>
            </a:lvl3pPr>
            <a:lvl4pPr marL="1024618" indent="0">
              <a:buNone/>
              <a:defRPr sz="1500"/>
            </a:lvl4pPr>
            <a:lvl5pPr marL="1366156" indent="0">
              <a:buNone/>
              <a:defRPr sz="1500"/>
            </a:lvl5pPr>
            <a:lvl6pPr marL="1707695" indent="0">
              <a:buNone/>
              <a:defRPr sz="1500"/>
            </a:lvl6pPr>
            <a:lvl7pPr marL="2049234" indent="0">
              <a:buNone/>
              <a:defRPr sz="1500"/>
            </a:lvl7pPr>
            <a:lvl8pPr marL="2390772" indent="0">
              <a:buNone/>
              <a:defRPr sz="1500"/>
            </a:lvl8pPr>
            <a:lvl9pPr marL="273231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540" indent="0">
              <a:buNone/>
              <a:defRPr sz="1000"/>
            </a:lvl2pPr>
            <a:lvl3pPr marL="683079" indent="0">
              <a:buNone/>
              <a:defRPr sz="900"/>
            </a:lvl3pPr>
            <a:lvl4pPr marL="1024618" indent="0">
              <a:buNone/>
              <a:defRPr sz="700"/>
            </a:lvl4pPr>
            <a:lvl5pPr marL="1366156" indent="0">
              <a:buNone/>
              <a:defRPr sz="700"/>
            </a:lvl5pPr>
            <a:lvl6pPr marL="1707695" indent="0">
              <a:buNone/>
              <a:defRPr sz="700"/>
            </a:lvl6pPr>
            <a:lvl7pPr marL="2049234" indent="0">
              <a:buNone/>
              <a:defRPr sz="700"/>
            </a:lvl7pPr>
            <a:lvl8pPr marL="2390772" indent="0">
              <a:buNone/>
              <a:defRPr sz="700"/>
            </a:lvl8pPr>
            <a:lvl9pPr marL="273231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451" y="364450"/>
            <a:ext cx="7871639" cy="1323108"/>
          </a:xfrm>
          <a:prstGeom prst="rect">
            <a:avLst/>
          </a:prstGeom>
        </p:spPr>
        <p:txBody>
          <a:bodyPr vert="horz" lIns="91422" tIns="45710" rIns="91422" bIns="4571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1" y="1822244"/>
            <a:ext cx="7871639" cy="4343280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453" y="6344582"/>
            <a:ext cx="2053471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D0AD-4EE9-47FC-8547-1C177FB02F6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3167" y="6344582"/>
            <a:ext cx="3080207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618" y="6344582"/>
            <a:ext cx="2053471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0" r:id="rId12"/>
    <p:sldLayoutId id="2147483721" r:id="rId13"/>
  </p:sldLayoutIdLst>
  <p:txStyles>
    <p:titleStyle>
      <a:lvl1pPr algn="l" defTabSz="68307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69" indent="-170769" algn="l" defTabSz="683079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309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3847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386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36926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78465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003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61542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082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540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079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618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156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7695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234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0772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12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37"/>
            <a:ext cx="8213884" cy="451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79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fld id="{DE72F8B4-DDD6-4E71-8541-092CA188E33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663"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79"/>
            <a:ext cx="289007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79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663"/>
            <a:fld id="{6D9D2D6E-F408-4758-BB35-287F3235E49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2663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2663" rtl="0" eaLnBrk="1" latinLnBrk="0" hangingPunct="1"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48" indent="-342248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1pPr>
      <a:lvl2pPr marL="741538" indent="-285207" algn="l" defTabSz="9126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5" kern="1200">
          <a:solidFill>
            <a:schemeClr val="tx1"/>
          </a:solidFill>
          <a:latin typeface="+mn-lt"/>
          <a:ea typeface="+mn-ea"/>
          <a:cs typeface="+mn-cs"/>
        </a:defRPr>
      </a:lvl2pPr>
      <a:lvl3pPr marL="1140828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597160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6" kern="1200">
          <a:solidFill>
            <a:schemeClr val="tx1"/>
          </a:solidFill>
          <a:latin typeface="+mn-lt"/>
          <a:ea typeface="+mn-ea"/>
          <a:cs typeface="+mn-cs"/>
        </a:defRPr>
      </a:lvl4pPr>
      <a:lvl5pPr marL="2053491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»"/>
        <a:defRPr sz="1996" kern="1200">
          <a:solidFill>
            <a:schemeClr val="tx1"/>
          </a:solidFill>
          <a:latin typeface="+mn-lt"/>
          <a:ea typeface="+mn-ea"/>
          <a:cs typeface="+mn-cs"/>
        </a:defRPr>
      </a:lvl5pPr>
      <a:lvl6pPr marL="2509822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154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2485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8816" indent="-228166" algn="l" defTabSz="9126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31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663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8994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657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7988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319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0651" algn="l" defTabSz="912663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098" y="565869"/>
            <a:ext cx="6986692" cy="12415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91422" tIns="45710" rIns="91422" bIns="45710" rtlCol="0" anchor="ctr">
            <a:noAutofit/>
          </a:bodyPr>
          <a:lstStyle/>
          <a:p>
            <a:pPr algn="ctr"/>
            <a:r>
              <a:rPr lang="en-GB" sz="4000" b="1" u="sng" dirty="0">
                <a:latin typeface="Comic Sans MS" panose="030F0702030302020204" pitchFamily="66" charset="0"/>
              </a:rPr>
              <a:t>Specialised Cells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6" y="1868470"/>
            <a:ext cx="9072858" cy="208771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253948" indent="-253948">
              <a:lnSpc>
                <a:spcPct val="110000"/>
              </a:lnSpc>
            </a:pPr>
            <a:r>
              <a:rPr lang="en-GB" sz="19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Lesson Objectives: 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Recall that </a:t>
            </a:r>
            <a:r>
              <a:rPr lang="en-GB" sz="1900" b="1" dirty="0">
                <a:solidFill>
                  <a:srgbClr val="000000"/>
                </a:solidFill>
                <a:latin typeface="Arial" panose="020B0604020202020204" pitchFamily="34" charset="0"/>
              </a:rPr>
              <a:t>multicellular organisms </a:t>
            </a: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must undergo </a:t>
            </a:r>
            <a:r>
              <a:rPr lang="en-GB" sz="1900" b="1" dirty="0">
                <a:solidFill>
                  <a:srgbClr val="000000"/>
                </a:solidFill>
                <a:latin typeface="Arial" panose="020B0604020202020204" pitchFamily="34" charset="0"/>
              </a:rPr>
              <a:t>cell differentiation 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Compare types of </a:t>
            </a:r>
            <a:r>
              <a:rPr lang="en-GB" sz="1900" b="1" dirty="0">
                <a:solidFill>
                  <a:srgbClr val="000000"/>
                </a:solidFill>
                <a:latin typeface="Arial" panose="020B0604020202020204" pitchFamily="34" charset="0"/>
              </a:rPr>
              <a:t>specialised cells </a:t>
            </a: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found in plants and animals  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Explain how </a:t>
            </a:r>
            <a:r>
              <a:rPr lang="en-GB" sz="1900" b="1" dirty="0">
                <a:solidFill>
                  <a:srgbClr val="000000"/>
                </a:solidFill>
                <a:latin typeface="Arial" panose="020B0604020202020204" pitchFamily="34" charset="0"/>
              </a:rPr>
              <a:t>specialised cells </a:t>
            </a: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are </a:t>
            </a:r>
            <a:r>
              <a:rPr lang="en-GB" sz="1900" b="1" dirty="0">
                <a:solidFill>
                  <a:srgbClr val="000000"/>
                </a:solidFill>
                <a:latin typeface="Arial" panose="020B0604020202020204" pitchFamily="34" charset="0"/>
              </a:rPr>
              <a:t>adapted</a:t>
            </a:r>
            <a:r>
              <a:rPr lang="en-GB" sz="1900" dirty="0">
                <a:solidFill>
                  <a:srgbClr val="000000"/>
                </a:solidFill>
                <a:latin typeface="Arial" panose="020B0604020202020204" pitchFamily="34" charset="0"/>
              </a:rPr>
              <a:t> for their function in tissues, organs and whole organisms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6" y="3956180"/>
            <a:ext cx="9072858" cy="1850050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Starter – LO1:</a:t>
            </a:r>
          </a:p>
          <a:p>
            <a:pPr marL="253948" indent="-253948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What do the following key words mean?</a:t>
            </a:r>
          </a:p>
          <a:p>
            <a:pPr marL="253948" indent="-253948" algn="ctr"/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multicellular, differentiation, specialised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4" y="5836025"/>
            <a:ext cx="9083856" cy="1009276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4098" name="Picture 2" descr="Image result for sperm 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24"/>
            <a:ext cx="2122098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A32-6226-954B-97B0-74C1157F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86670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Root hair cells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66507-63BE-EC4E-8DF6-A48D44EC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"/>
            <a:ext cx="9126538" cy="1102790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ea typeface="ＭＳ Ｐゴシック" pitchFamily="-112" charset="-128"/>
                <a:cs typeface="Comic Sans MS"/>
              </a:rPr>
              <a:t>Muscle Cell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C18603C5-3FFE-AD40-B903-6F6123A2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57" y="1217070"/>
            <a:ext cx="6489982" cy="391522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GB" altLang="en-US" sz="26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 cells are very long 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Contain lots of mitochondria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GB" altLang="en-US" sz="26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Contract quickly, to </a:t>
            </a:r>
            <a:b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allow for efficient </a:t>
            </a:r>
            <a:b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movement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Mitochondria transfer</a:t>
            </a:r>
            <a:b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this energy needed for</a:t>
            </a:r>
            <a:b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6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contraction </a:t>
            </a:r>
          </a:p>
        </p:txBody>
      </p:sp>
      <p:pic>
        <p:nvPicPr>
          <p:cNvPr id="9221" name="Picture 2" descr="Image result for muscle cells">
            <a:extLst>
              <a:ext uri="{FF2B5EF4-FFF2-40B4-BE49-F238E27FC236}">
                <a16:creationId xmlns:a16="http://schemas.microsoft.com/office/drawing/2014/main" id="{D8E35F2F-AD6C-1047-9AEE-1B67402E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45" y="1551394"/>
            <a:ext cx="2479693" cy="16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Image result for muscle cells diagram">
            <a:extLst>
              <a:ext uri="{FF2B5EF4-FFF2-40B4-BE49-F238E27FC236}">
                <a16:creationId xmlns:a16="http://schemas.microsoft.com/office/drawing/2014/main" id="{3BDB823C-4742-954F-9BFC-96E6CED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19" y="4159428"/>
            <a:ext cx="3509598" cy="182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7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C974-A567-4540-AF45-4D7612B6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86670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Root hair cells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147F6-946B-1E4E-ABC7-D04018D0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"/>
            <a:ext cx="9126538" cy="1102790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ea typeface="ＭＳ Ｐゴシック" pitchFamily="-112" charset="-128"/>
                <a:cs typeface="Comic Sans MS"/>
              </a:rPr>
              <a:t>Root Hair Cell</a:t>
            </a:r>
          </a:p>
        </p:txBody>
      </p:sp>
      <p:pic>
        <p:nvPicPr>
          <p:cNvPr id="10244" name="Picture 8" descr="http://images.sciencedaily.com/2008/07/080715093724-large.jpg">
            <a:extLst>
              <a:ext uri="{FF2B5EF4-FFF2-40B4-BE49-F238E27FC236}">
                <a16:creationId xmlns:a16="http://schemas.microsoft.com/office/drawing/2014/main" id="{9DE71670-4469-384B-95E2-B2CF6047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8668"/>
          <a:stretch>
            <a:fillRect/>
          </a:stretch>
        </p:blipFill>
        <p:spPr bwMode="auto">
          <a:xfrm>
            <a:off x="6152491" y="1564069"/>
            <a:ext cx="2774404" cy="25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2">
            <a:extLst>
              <a:ext uri="{FF2B5EF4-FFF2-40B4-BE49-F238E27FC236}">
                <a16:creationId xmlns:a16="http://schemas.microsoft.com/office/drawing/2014/main" id="{3090A6B7-CAD0-6C44-A42A-08717101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02" y="1362842"/>
            <a:ext cx="6489982" cy="39152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Large surface area to absorb lots of water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Thin cell wall to allow water to   pass through easily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Doesn’t contain any chloroplasts unlike all other plant cells</a:t>
            </a:r>
          </a:p>
          <a:p>
            <a:pPr eaLnBrk="1" hangingPunct="1">
              <a:buFontTx/>
              <a:buNone/>
            </a:pPr>
            <a:endParaRPr lang="en-GB" altLang="en-US" sz="27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Absorbs minerals and water from soil</a:t>
            </a:r>
          </a:p>
        </p:txBody>
      </p:sp>
      <p:pic>
        <p:nvPicPr>
          <p:cNvPr id="10246" name="Picture 6" descr="root hair cell picture1">
            <a:extLst>
              <a:ext uri="{FF2B5EF4-FFF2-40B4-BE49-F238E27FC236}">
                <a16:creationId xmlns:a16="http://schemas.microsoft.com/office/drawing/2014/main" id="{134162E0-2E13-0A4C-A072-33049A13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37" y="4267171"/>
            <a:ext cx="3744099" cy="246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02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D68-0E37-8340-9D76-D4623970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86670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Root hair cells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63B42-1336-6242-8BFA-5B681D23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"/>
            <a:ext cx="9126538" cy="1102790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ea typeface="ＭＳ Ｐゴシック" pitchFamily="-112" charset="-128"/>
                <a:cs typeface="Comic Sans MS"/>
              </a:rPr>
              <a:t>Phloem Cell</a:t>
            </a: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E1C2834C-23D6-3145-8B6B-2C3C9E82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02" y="1362842"/>
            <a:ext cx="6489982" cy="391522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A tube structure that has </a:t>
            </a:r>
            <a:b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columns of living cells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 cell walls form small holes </a:t>
            </a:r>
            <a:b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at the end of the cell to allow</a:t>
            </a:r>
            <a:b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movement of substances  </a:t>
            </a:r>
          </a:p>
          <a:p>
            <a:pPr eaLnBrk="1" hangingPunct="1"/>
            <a:endParaRPr lang="en-GB" altLang="en-US" sz="27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Transport food and substances from the stems to growing and storage tissues </a:t>
            </a:r>
          </a:p>
        </p:txBody>
      </p:sp>
      <p:pic>
        <p:nvPicPr>
          <p:cNvPr id="11269" name="Picture 2" descr="Image result for phloem cells">
            <a:extLst>
              <a:ext uri="{FF2B5EF4-FFF2-40B4-BE49-F238E27FC236}">
                <a16:creationId xmlns:a16="http://schemas.microsoft.com/office/drawing/2014/main" id="{9893C540-35A1-2F4D-857B-054224E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36" y="4031086"/>
            <a:ext cx="2148539" cy="21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Image result for phloem cells microscope">
            <a:extLst>
              <a:ext uri="{FF2B5EF4-FFF2-40B4-BE49-F238E27FC236}">
                <a16:creationId xmlns:a16="http://schemas.microsoft.com/office/drawing/2014/main" id="{F767AA52-FA11-BC42-A1F8-2CD452E1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69" y="1438896"/>
            <a:ext cx="2826691" cy="184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9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4431-5D85-7B41-8278-F7CDB30F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86670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Root hair cells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053C-3172-0743-98A0-01A3D20B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"/>
            <a:ext cx="9126538" cy="1102790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ea typeface="ＭＳ Ｐゴシック" pitchFamily="-112" charset="-128"/>
                <a:cs typeface="Comic Sans MS"/>
              </a:rPr>
              <a:t>Xylem Cell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5770E297-6A10-F344-A8E0-DC7754C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7" y="1682904"/>
            <a:ext cx="6489982" cy="37472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GB" altLang="en-US" sz="25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No cytoplasm and no end walls – hollow in the centre (the lumen) forming a continuous tube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 cells are strengthened by lignin, a tough waterproof substance</a:t>
            </a:r>
          </a:p>
          <a:p>
            <a:pPr eaLnBrk="1" hangingPunct="1">
              <a:buFontTx/>
              <a:buNone/>
            </a:pPr>
            <a:endParaRPr lang="en-GB" altLang="en-US" sz="25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5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Transport water in the plant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Support the plant </a:t>
            </a:r>
          </a:p>
        </p:txBody>
      </p:sp>
      <p:pic>
        <p:nvPicPr>
          <p:cNvPr id="12293" name="Picture 2" descr="Image result for phloem cells">
            <a:extLst>
              <a:ext uri="{FF2B5EF4-FFF2-40B4-BE49-F238E27FC236}">
                <a16:creationId xmlns:a16="http://schemas.microsoft.com/office/drawing/2014/main" id="{9116836A-7093-ED42-9FAE-BD6E8ECF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08" y="1459495"/>
            <a:ext cx="2148539" cy="21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 descr="Image result for phloem cells microscope">
            <a:extLst>
              <a:ext uri="{FF2B5EF4-FFF2-40B4-BE49-F238E27FC236}">
                <a16:creationId xmlns:a16="http://schemas.microsoft.com/office/drawing/2014/main" id="{205A7065-53E1-A04C-A63A-D9768DD7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02" y="4481075"/>
            <a:ext cx="2826691" cy="184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3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9169-F5E4-F940-A626-216C047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7906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Red blood cells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22E141F-2CA4-4A4E-9328-9743A862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1" y="1212318"/>
            <a:ext cx="6223792" cy="46551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altLang="en-US" sz="25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Large surface area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Small size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Contains haemoglobin which binds with oxygen </a:t>
            </a:r>
          </a:p>
          <a:p>
            <a:pPr eaLnBrk="1" hangingPunct="1"/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Has no nucleus to make room for more oxygen</a:t>
            </a:r>
          </a:p>
          <a:p>
            <a:pPr eaLnBrk="1" hangingPunct="1"/>
            <a:endParaRPr lang="en-GB" altLang="en-US" sz="25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5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5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Carries oxygen from the lungs to the body and carbon dioxide from the body back to the lungs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46269-9BEF-524E-A4ED-6CA4F9F3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"/>
            <a:ext cx="9126538" cy="1047334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cs typeface="Comic Sans MS"/>
              </a:rPr>
              <a:t>Red Blood Cell</a:t>
            </a:r>
          </a:p>
        </p:txBody>
      </p:sp>
      <p:pic>
        <p:nvPicPr>
          <p:cNvPr id="13317" name="Picture 4" descr="http://singularityhub.com/wp-content/uploads/2008/08/red-blood-cells.bmp">
            <a:extLst>
              <a:ext uri="{FF2B5EF4-FFF2-40B4-BE49-F238E27FC236}">
                <a16:creationId xmlns:a16="http://schemas.microsoft.com/office/drawing/2014/main" id="{A942278A-D82C-6A4A-8D18-B1CDDB80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3333"/>
          <a:stretch>
            <a:fillRect/>
          </a:stretch>
        </p:blipFill>
        <p:spPr bwMode="auto">
          <a:xfrm>
            <a:off x="6379070" y="1378686"/>
            <a:ext cx="2430574" cy="321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>
            <a:extLst>
              <a:ext uri="{FF2B5EF4-FFF2-40B4-BE49-F238E27FC236}">
                <a16:creationId xmlns:a16="http://schemas.microsoft.com/office/drawing/2014/main" id="{2B5ECAE3-8585-E449-98FA-930D5DD5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59" y="4810644"/>
            <a:ext cx="1723902" cy="164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61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DA2DFFB5-A9D8-3F4C-B64A-94E102E600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99377" y="1019012"/>
            <a:ext cx="5056038" cy="49879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395" u="sng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They line all the air passages down to the lungs</a:t>
            </a:r>
          </a:p>
          <a:p>
            <a:pPr eaLnBrk="1" hangingPunct="1"/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They have tiny hairs called cilia</a:t>
            </a:r>
          </a:p>
          <a:p>
            <a:pPr eaLnBrk="1" hangingPunct="1"/>
            <a:endParaRPr lang="en-GB" altLang="en-US" sz="2395" dirty="0">
              <a:solidFill>
                <a:srgbClr val="000000"/>
              </a:solidFill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395" u="sng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Designed to stop lung damage</a:t>
            </a:r>
          </a:p>
          <a:p>
            <a:pPr eaLnBrk="1" hangingPunct="1"/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Hairs sweep mucus</a:t>
            </a:r>
            <a:r>
              <a:rPr lang="en-GB" altLang="en-US" sz="2395" i="1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with trapped dust and bacteria back up the throat to be swallowed.</a:t>
            </a:r>
          </a:p>
          <a:p>
            <a:pPr eaLnBrk="1" hangingPunct="1"/>
            <a:r>
              <a:rPr lang="en-GB" altLang="en-US" sz="2395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If you smoke then the hairs die and the mucus builds up leading to health problems</a:t>
            </a:r>
          </a:p>
        </p:txBody>
      </p:sp>
      <p:pic>
        <p:nvPicPr>
          <p:cNvPr id="14339" name="Picture 8">
            <a:extLst>
              <a:ext uri="{FF2B5EF4-FFF2-40B4-BE49-F238E27FC236}">
                <a16:creationId xmlns:a16="http://schemas.microsoft.com/office/drawing/2014/main" id="{FE961A40-D1D4-E945-B8FD-9739C4784D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74" y="2318276"/>
            <a:ext cx="3707656" cy="2730038"/>
          </a:xfrm>
        </p:spPr>
      </p:pic>
      <p:sp>
        <p:nvSpPr>
          <p:cNvPr id="14340" name="Text Box 9">
            <a:extLst>
              <a:ext uri="{FF2B5EF4-FFF2-40B4-BE49-F238E27FC236}">
                <a16:creationId xmlns:a16="http://schemas.microsoft.com/office/drawing/2014/main" id="{67EA5448-AF2C-1442-A07F-EDA46375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8" y="1931666"/>
            <a:ext cx="1033073" cy="3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797">
                <a:latin typeface="Comic Sans MS" panose="030F0902030302020204" pitchFamily="66" charset="0"/>
              </a:rPr>
              <a:t>Nucleus</a:t>
            </a:r>
          </a:p>
        </p:txBody>
      </p:sp>
      <p:sp>
        <p:nvSpPr>
          <p:cNvPr id="14341" name="Line 10">
            <a:extLst>
              <a:ext uri="{FF2B5EF4-FFF2-40B4-BE49-F238E27FC236}">
                <a16:creationId xmlns:a16="http://schemas.microsoft.com/office/drawing/2014/main" id="{F33C7CAE-4DD1-CD44-99AF-0E591E651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996" y="2416513"/>
            <a:ext cx="144186" cy="8619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7"/>
          </a:p>
        </p:txBody>
      </p:sp>
      <p:sp>
        <p:nvSpPr>
          <p:cNvPr id="14342" name="Text Box 11">
            <a:extLst>
              <a:ext uri="{FF2B5EF4-FFF2-40B4-BE49-F238E27FC236}">
                <a16:creationId xmlns:a16="http://schemas.microsoft.com/office/drawing/2014/main" id="{46C9859F-07DF-184D-AD60-F40BF141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258" y="5165565"/>
            <a:ext cx="622696" cy="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797">
                <a:latin typeface="Comic Sans MS" panose="030F0902030302020204" pitchFamily="66" charset="0"/>
              </a:rPr>
              <a:t>cilia</a:t>
            </a:r>
          </a:p>
        </p:txBody>
      </p:sp>
      <p:sp>
        <p:nvSpPr>
          <p:cNvPr id="14343" name="Line 12">
            <a:extLst>
              <a:ext uri="{FF2B5EF4-FFF2-40B4-BE49-F238E27FC236}">
                <a16:creationId xmlns:a16="http://schemas.microsoft.com/office/drawing/2014/main" id="{24A434CB-8F9B-FC40-AEFE-E69C9E89D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5830" y="4428788"/>
            <a:ext cx="71302" cy="790649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B8642-7414-2344-AE00-05A77FE3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"/>
            <a:ext cx="9126538" cy="923746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cs typeface="Comic Sans MS"/>
              </a:rPr>
              <a:t>Ciliated Cell</a:t>
            </a:r>
          </a:p>
        </p:txBody>
      </p:sp>
    </p:spTree>
    <p:extLst>
      <p:ext uri="{BB962C8B-B14F-4D97-AF65-F5344CB8AC3E}">
        <p14:creationId xmlns:p14="http://schemas.microsoft.com/office/powerpoint/2010/main" val="22261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F561F4-54FA-C240-A8A7-D9DF0A0B0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solidFill>
                  <a:srgbClr val="FF33CC"/>
                </a:solidFill>
                <a:ea typeface="ＭＳ Ｐゴシック" panose="020B0600070205080204" pitchFamily="34" charset="-128"/>
              </a:rPr>
              <a:t>Egg (Ovum) Cell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F40A6D75-BEAB-FF47-AE46-34C3F771A89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598329" y="1719348"/>
            <a:ext cx="5350749" cy="125173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9600" u="sng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Contains a yolk that acts as a food source for the developing embryo (baby) when fertilised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Much larger than other animal cells (look at the size of the sperm next to it!) 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Found in the ovaries</a:t>
            </a:r>
          </a:p>
          <a:p>
            <a:pPr eaLnBrk="1" hangingPunct="1">
              <a:lnSpc>
                <a:spcPct val="90000"/>
              </a:lnSpc>
            </a:pPr>
            <a:endParaRPr lang="en-GB" altLang="en-US" sz="9600" dirty="0">
              <a:solidFill>
                <a:srgbClr val="000000"/>
              </a:solidFill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GB" altLang="en-US" sz="9600" u="sng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9600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Carries the mother’s DNA</a:t>
            </a:r>
          </a:p>
          <a:p>
            <a:pPr eaLnBrk="1" hangingPunct="1">
              <a:lnSpc>
                <a:spcPct val="90000"/>
              </a:lnSpc>
            </a:pPr>
            <a:endParaRPr lang="en-GB" altLang="en-US" sz="2595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4" name="Picture 10" descr="genesandyouchromosomes_clip_image010">
            <a:extLst>
              <a:ext uri="{FF2B5EF4-FFF2-40B4-BE49-F238E27FC236}">
                <a16:creationId xmlns:a16="http://schemas.microsoft.com/office/drawing/2014/main" id="{7C4AF399-E750-4046-AF70-84A2C774AC8F}"/>
              </a:ext>
            </a:extLst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5183" y="2272326"/>
            <a:ext cx="2861550" cy="3159430"/>
          </a:xfrm>
        </p:spPr>
      </p:pic>
      <p:sp>
        <p:nvSpPr>
          <p:cNvPr id="15365" name="Text Box 11">
            <a:extLst>
              <a:ext uri="{FF2B5EF4-FFF2-40B4-BE49-F238E27FC236}">
                <a16:creationId xmlns:a16="http://schemas.microsoft.com/office/drawing/2014/main" id="{D7232F7B-5A47-5845-9DBC-C755F59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7" y="1697165"/>
            <a:ext cx="3015244" cy="3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797">
                <a:latin typeface="Comic Sans MS" panose="030F0902030302020204" pitchFamily="66" charset="0"/>
              </a:rPr>
              <a:t>Cytoplasm containing yolk</a:t>
            </a:r>
          </a:p>
        </p:txBody>
      </p:sp>
      <p:sp>
        <p:nvSpPr>
          <p:cNvPr id="15366" name="Line 13">
            <a:extLst>
              <a:ext uri="{FF2B5EF4-FFF2-40B4-BE49-F238E27FC236}">
                <a16:creationId xmlns:a16="http://schemas.microsoft.com/office/drawing/2014/main" id="{07221D3B-80FF-3E48-A40B-58EB70C5C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346" y="2129724"/>
            <a:ext cx="1004553" cy="933252"/>
          </a:xfrm>
          <a:prstGeom prst="line">
            <a:avLst/>
          </a:prstGeom>
          <a:noFill/>
          <a:ln w="444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7"/>
          </a:p>
        </p:txBody>
      </p:sp>
      <p:sp>
        <p:nvSpPr>
          <p:cNvPr id="15367" name="Text Box 14">
            <a:extLst>
              <a:ext uri="{FF2B5EF4-FFF2-40B4-BE49-F238E27FC236}">
                <a16:creationId xmlns:a16="http://schemas.microsoft.com/office/drawing/2014/main" id="{B115DB4B-3C23-8148-B567-666272C26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7" y="4932649"/>
            <a:ext cx="1627249" cy="3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797">
                <a:latin typeface="Comic Sans MS" panose="030F0902030302020204" pitchFamily="66" charset="0"/>
              </a:rPr>
              <a:t>Layer of jelly</a:t>
            </a:r>
          </a:p>
        </p:txBody>
      </p:sp>
      <p:sp>
        <p:nvSpPr>
          <p:cNvPr id="15368" name="Line 20">
            <a:extLst>
              <a:ext uri="{FF2B5EF4-FFF2-40B4-BE49-F238E27FC236}">
                <a16:creationId xmlns:a16="http://schemas.microsoft.com/office/drawing/2014/main" id="{A6A063A0-ECD8-8849-882C-10AAF38F4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9370" y="4500089"/>
            <a:ext cx="646463" cy="430975"/>
          </a:xfrm>
          <a:prstGeom prst="line">
            <a:avLst/>
          </a:prstGeom>
          <a:noFill/>
          <a:ln w="444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7"/>
          </a:p>
        </p:txBody>
      </p:sp>
      <p:sp>
        <p:nvSpPr>
          <p:cNvPr id="15369" name="Text Box 21">
            <a:extLst>
              <a:ext uri="{FF2B5EF4-FFF2-40B4-BE49-F238E27FC236}">
                <a16:creationId xmlns:a16="http://schemas.microsoft.com/office/drawing/2014/main" id="{A91818A6-9BB9-5543-8207-7BC3E9A8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267" y="5688440"/>
            <a:ext cx="1033073" cy="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797">
                <a:latin typeface="Comic Sans MS" panose="030F0902030302020204" pitchFamily="66" charset="0"/>
              </a:rPr>
              <a:t>Nucleus</a:t>
            </a:r>
          </a:p>
        </p:txBody>
      </p:sp>
      <p:sp>
        <p:nvSpPr>
          <p:cNvPr id="15370" name="Line 22">
            <a:extLst>
              <a:ext uri="{FF2B5EF4-FFF2-40B4-BE49-F238E27FC236}">
                <a16:creationId xmlns:a16="http://schemas.microsoft.com/office/drawing/2014/main" id="{59CE6E7F-2E66-ED45-96F0-C73DC8D5F7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2264" y="4062776"/>
            <a:ext cx="155278" cy="1532181"/>
          </a:xfrm>
          <a:prstGeom prst="line">
            <a:avLst/>
          </a:prstGeom>
          <a:noFill/>
          <a:ln w="44450">
            <a:solidFill>
              <a:srgbClr val="3366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7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ACE63-A06B-9543-9C29-D84D7D61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"/>
            <a:ext cx="9126538" cy="1334122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cs typeface="Comic Sans MS"/>
              </a:rPr>
              <a:t>Egg Cell</a:t>
            </a:r>
          </a:p>
        </p:txBody>
      </p:sp>
      <p:pic>
        <p:nvPicPr>
          <p:cNvPr id="15372" name="Picture 2" descr="sperm cell - has a head and tail">
            <a:extLst>
              <a:ext uri="{FF2B5EF4-FFF2-40B4-BE49-F238E27FC236}">
                <a16:creationId xmlns:a16="http://schemas.microsoft.com/office/drawing/2014/main" id="{D4CC6B77-52AA-594A-B264-2417B657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8" b="33202"/>
          <a:stretch>
            <a:fillRect/>
          </a:stretch>
        </p:blipFill>
        <p:spPr bwMode="auto">
          <a:xfrm rot="9801892">
            <a:off x="323232" y="3666658"/>
            <a:ext cx="1246977" cy="2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1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8453E9D-E245-404B-9E43-E18435C99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solidFill>
                  <a:srgbClr val="FF33CC"/>
                </a:solidFill>
                <a:ea typeface="ＭＳ Ｐゴシック" panose="020B0600070205080204" pitchFamily="34" charset="-128"/>
              </a:rPr>
              <a:t>Palisade Cell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9B9D512-BE1D-0D45-9216-BE28BEEC5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346" y="1625864"/>
            <a:ext cx="4457110" cy="452841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595" u="sng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Found in the top of a leaf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Tall and has a large surface area to catch as much sunlight as possible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Packed with chloroplasts to absorb sunlight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595">
              <a:solidFill>
                <a:srgbClr val="000000"/>
              </a:solidFill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595" u="sng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to carry out photosynthesis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95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to help make plant food.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C4806-D2FE-6842-9A4F-7BCF33C5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"/>
            <a:ext cx="9126538" cy="1334122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ea typeface="ＭＳ Ｐゴシック" pitchFamily="-112" charset="-128"/>
                <a:cs typeface="Comic Sans MS"/>
              </a:rPr>
              <a:t>Palisade Cell</a:t>
            </a:r>
          </a:p>
        </p:txBody>
      </p:sp>
      <p:pic>
        <p:nvPicPr>
          <p:cNvPr id="16389" name="Picture 10">
            <a:extLst>
              <a:ext uri="{FF2B5EF4-FFF2-40B4-BE49-F238E27FC236}">
                <a16:creationId xmlns:a16="http://schemas.microsoft.com/office/drawing/2014/main" id="{F46AABFF-4746-D441-B5E9-259B1E0E2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05" y="1779557"/>
            <a:ext cx="3145170" cy="450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40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07285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how 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specialised cells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are 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adapted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for their function in tissues, organs and whole organisms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12359"/>
            <a:ext cx="9072858" cy="514275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88A18D-0549-D54E-8A4A-2D7B7A0E3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49991"/>
              </p:ext>
            </p:extLst>
          </p:nvPr>
        </p:nvGraphicFramePr>
        <p:xfrm>
          <a:off x="872838" y="1017403"/>
          <a:ext cx="7625704" cy="481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426">
                  <a:extLst>
                    <a:ext uri="{9D8B030D-6E8A-4147-A177-3AD203B41FA5}">
                      <a16:colId xmlns:a16="http://schemas.microsoft.com/office/drawing/2014/main" val="1501098737"/>
                    </a:ext>
                  </a:extLst>
                </a:gridCol>
                <a:gridCol w="1906426">
                  <a:extLst>
                    <a:ext uri="{9D8B030D-6E8A-4147-A177-3AD203B41FA5}">
                      <a16:colId xmlns:a16="http://schemas.microsoft.com/office/drawing/2014/main" val="1575712373"/>
                    </a:ext>
                  </a:extLst>
                </a:gridCol>
                <a:gridCol w="1906426">
                  <a:extLst>
                    <a:ext uri="{9D8B030D-6E8A-4147-A177-3AD203B41FA5}">
                      <a16:colId xmlns:a16="http://schemas.microsoft.com/office/drawing/2014/main" val="1108924610"/>
                    </a:ext>
                  </a:extLst>
                </a:gridCol>
                <a:gridCol w="1906426">
                  <a:extLst>
                    <a:ext uri="{9D8B030D-6E8A-4147-A177-3AD203B41FA5}">
                      <a16:colId xmlns:a16="http://schemas.microsoft.com/office/drawing/2014/main" val="1017851214"/>
                    </a:ext>
                  </a:extLst>
                </a:gridCol>
              </a:tblGrid>
              <a:tr h="895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Cell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 or Plant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Adaptations to carry out functions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43267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2092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04641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37254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58123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4444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5006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54592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0078"/>
                  </a:ext>
                </a:extLst>
              </a:tr>
              <a:tr h="43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5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0"/>
            <a:ext cx="8213884" cy="804393"/>
          </a:xfrm>
        </p:spPr>
        <p:txBody>
          <a:bodyPr>
            <a:normAutofit/>
          </a:bodyPr>
          <a:lstStyle/>
          <a:p>
            <a:r>
              <a:rPr lang="en-GB" sz="3600" u="sng" dirty="0"/>
              <a:t>Practise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27" y="1034529"/>
            <a:ext cx="8213884" cy="4358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Q1) What is cell differentiation?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Q2) </a:t>
            </a:r>
            <a:br>
              <a:rPr lang="en-GB" sz="2400" dirty="0"/>
            </a:br>
            <a:r>
              <a:rPr lang="en-GB" sz="2400" dirty="0"/>
              <a:t>a) What is the function of a nerve cell?</a:t>
            </a:r>
          </a:p>
          <a:p>
            <a:pPr marL="0" indent="0">
              <a:buNone/>
            </a:pPr>
            <a:r>
              <a:rPr lang="en-GB" sz="2400" dirty="0"/>
              <a:t>b) Describe two features of a nerve cell that make it specialised for its function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Q3) Muscle cells are likely to contain more mitochondria than skin cells. Explain why </a:t>
            </a:r>
          </a:p>
        </p:txBody>
      </p:sp>
    </p:spTree>
    <p:extLst>
      <p:ext uri="{BB962C8B-B14F-4D97-AF65-F5344CB8AC3E}">
        <p14:creationId xmlns:p14="http://schemas.microsoft.com/office/powerpoint/2010/main" val="13734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introducingstemcellsfinaljan2012-120627234351-phpapp02/95/introducing-stem-cells-5-728.jpg?cb=13408412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b="11813"/>
          <a:stretch/>
        </p:blipFill>
        <p:spPr bwMode="auto">
          <a:xfrm>
            <a:off x="0" y="0"/>
            <a:ext cx="8774193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530440" y="1969478"/>
            <a:ext cx="4624876" cy="4875822"/>
          </a:xfrm>
          <a:prstGeom prst="ellipse">
            <a:avLst/>
          </a:prstGeom>
          <a:solidFill>
            <a:srgbClr val="FFFF00">
              <a:alpha val="32941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0"/>
            <a:ext cx="8213884" cy="804393"/>
          </a:xfrm>
        </p:spPr>
        <p:txBody>
          <a:bodyPr>
            <a:normAutofit/>
          </a:bodyPr>
          <a:lstStyle/>
          <a:p>
            <a:r>
              <a:rPr lang="en-GB" sz="3600" u="sng" dirty="0"/>
              <a:t>Exam Practise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27" y="1034529"/>
            <a:ext cx="8213884" cy="5150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Q1) A diagram of an epithelial cell from the small intestine of the digestive system is here. It has lots of</a:t>
            </a:r>
            <a:br>
              <a:rPr lang="en-GB" sz="2400" dirty="0"/>
            </a:br>
            <a:r>
              <a:rPr lang="en-GB" sz="2400" dirty="0"/>
              <a:t>folds in the cell membrane and lots</a:t>
            </a:r>
            <a:br>
              <a:rPr lang="en-GB" sz="2400" dirty="0"/>
            </a:br>
            <a:r>
              <a:rPr lang="en-GB" sz="2400" dirty="0"/>
              <a:t>of mitochondria. These cells line</a:t>
            </a:r>
          </a:p>
          <a:p>
            <a:pPr marL="0" indent="0">
              <a:buNone/>
            </a:pPr>
            <a:r>
              <a:rPr lang="en-GB" sz="2400" dirty="0"/>
              <a:t>The inner surface of the small </a:t>
            </a:r>
            <a:br>
              <a:rPr lang="en-GB" sz="2400" dirty="0"/>
            </a:br>
            <a:r>
              <a:rPr lang="en-GB" sz="2400" dirty="0"/>
              <a:t>intestine and their function is to</a:t>
            </a:r>
            <a:br>
              <a:rPr lang="en-GB" sz="2400" dirty="0"/>
            </a:br>
            <a:r>
              <a:rPr lang="en-GB" sz="2400" dirty="0"/>
              <a:t>absorb food molecules as they move</a:t>
            </a:r>
            <a:br>
              <a:rPr lang="en-GB" sz="2400" dirty="0"/>
            </a:br>
            <a:r>
              <a:rPr lang="en-GB" sz="2400" dirty="0"/>
              <a:t>through the intestine. Sometimes</a:t>
            </a:r>
            <a:br>
              <a:rPr lang="en-GB" sz="2400" dirty="0"/>
            </a:br>
            <a:r>
              <a:rPr lang="en-GB" sz="2400" dirty="0"/>
              <a:t>this process requires energy.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Use this information and the diagram</a:t>
            </a:r>
            <a:br>
              <a:rPr lang="en-GB" sz="2400" b="1" dirty="0"/>
            </a:br>
            <a:r>
              <a:rPr lang="en-GB" sz="2400" b="1" dirty="0"/>
              <a:t>to suggest two ways in which the </a:t>
            </a:r>
            <a:br>
              <a:rPr lang="en-GB" sz="2400" b="1" dirty="0"/>
            </a:br>
            <a:r>
              <a:rPr lang="en-GB" sz="2400" b="1" dirty="0"/>
              <a:t>structure of these cells helps them carry</a:t>
            </a:r>
            <a:br>
              <a:rPr lang="en-GB" sz="2400" b="1" dirty="0"/>
            </a:br>
            <a:r>
              <a:rPr lang="en-GB" sz="2400" b="1" dirty="0"/>
              <a:t>out their function  </a:t>
            </a:r>
          </a:p>
        </p:txBody>
      </p:sp>
      <p:pic>
        <p:nvPicPr>
          <p:cNvPr id="1026" name="Picture 2" descr="Image result for epithelial cell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 bwMode="auto">
          <a:xfrm>
            <a:off x="5619592" y="2907322"/>
            <a:ext cx="3153770" cy="3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8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98" y="381386"/>
            <a:ext cx="8213884" cy="435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248" indent="-342248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538" indent="-285207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28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160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3491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9822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154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2485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8816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Cell</a:t>
            </a:r>
            <a:r>
              <a:rPr kumimoji="0" lang="en-GB" sz="3200" b="1" i="0" u="sng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differentiation…</a:t>
            </a:r>
          </a:p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3200" b="1" u="sng" dirty="0">
              <a:solidFill>
                <a:sysClr val="windowText" lastClr="000000"/>
              </a:solidFill>
              <a:latin typeface="Calibri"/>
            </a:endParaRPr>
          </a:p>
          <a:p>
            <a:r>
              <a:rPr kumimoji="0" lang="en-GB" sz="3200" b="1" i="0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Multicellular organisms</a:t>
            </a:r>
            <a:r>
              <a:rPr kumimoji="0" lang="en-GB" sz="3200" i="0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must undergo </a:t>
            </a:r>
            <a:r>
              <a:rPr kumimoji="0" lang="en-GB" sz="3200" b="1" i="0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cell differentiation</a:t>
            </a:r>
            <a:r>
              <a:rPr kumimoji="0" lang="en-GB" sz="3200" i="0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to go from one fertilised cell, into many different and specialised cells </a:t>
            </a:r>
          </a:p>
          <a:p>
            <a:endParaRPr lang="en-GB" sz="3200" b="1" dirty="0">
              <a:solidFill>
                <a:sysClr val="windowText" lastClr="000000"/>
              </a:solidFill>
              <a:latin typeface="Calibri"/>
            </a:endParaRPr>
          </a:p>
          <a:p>
            <a:r>
              <a:rPr lang="en-GB" sz="3200" dirty="0">
                <a:solidFill>
                  <a:sysClr val="windowText" lastClr="000000"/>
                </a:solidFill>
                <a:latin typeface="Calibri"/>
              </a:rPr>
              <a:t>They do this by </a:t>
            </a:r>
            <a:br>
              <a:rPr lang="en-GB" sz="3200" dirty="0">
                <a:solidFill>
                  <a:sysClr val="windowText" lastClr="000000"/>
                </a:solidFill>
                <a:latin typeface="Calibri"/>
              </a:rPr>
            </a:br>
            <a:r>
              <a:rPr lang="en-GB" sz="3200" dirty="0">
                <a:solidFill>
                  <a:sysClr val="windowText" lastClr="000000"/>
                </a:solidFill>
                <a:latin typeface="Calibri"/>
              </a:rPr>
              <a:t>gaining different </a:t>
            </a:r>
            <a:br>
              <a:rPr lang="en-GB" sz="3200" dirty="0">
                <a:solidFill>
                  <a:sysClr val="windowText" lastClr="000000"/>
                </a:solidFill>
                <a:latin typeface="Calibri"/>
              </a:rPr>
            </a:br>
            <a:r>
              <a:rPr lang="en-GB" sz="3200" b="1" dirty="0">
                <a:solidFill>
                  <a:sysClr val="windowText" lastClr="000000"/>
                </a:solidFill>
                <a:latin typeface="Calibri"/>
              </a:rPr>
              <a:t>sub-cellular </a:t>
            </a:r>
            <a:br>
              <a:rPr lang="en-GB" sz="3200" b="1" dirty="0">
                <a:solidFill>
                  <a:sysClr val="windowText" lastClr="000000"/>
                </a:solidFill>
                <a:latin typeface="Calibri"/>
              </a:rPr>
            </a:br>
            <a:r>
              <a:rPr lang="en-GB" sz="3200" b="1" dirty="0">
                <a:solidFill>
                  <a:sysClr val="windowText" lastClr="000000"/>
                </a:solidFill>
                <a:latin typeface="Calibri"/>
              </a:rPr>
              <a:t>structures</a:t>
            </a:r>
            <a:r>
              <a:rPr lang="en-GB" sz="3200" dirty="0">
                <a:solidFill>
                  <a:sysClr val="windowText" lastClr="000000"/>
                </a:solidFill>
                <a:latin typeface="Calibri"/>
              </a:rPr>
              <a:t>: </a:t>
            </a:r>
            <a:endParaRPr kumimoji="0" lang="en-GB" sz="3200" i="0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3200" b="1" u="sng" baseline="0" dirty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32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050" name="Picture 2" descr="Image result for cell different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70" y="3284375"/>
            <a:ext cx="3988613" cy="32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.files.bbci.co.uk/bam/live/content/z4wkq6f/lar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8"/>
          <a:stretch/>
        </p:blipFill>
        <p:spPr bwMode="auto">
          <a:xfrm>
            <a:off x="337585" y="371476"/>
            <a:ext cx="5607885" cy="33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fe-education.org.uk/scienceweb/Resources/Biology/Hot_Potatoes_Files/S1/Microscopes_Cells/graphics/my%20paintings/specialised2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23" y="2982011"/>
            <a:ext cx="4234607" cy="3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98" y="381386"/>
            <a:ext cx="8213884" cy="435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248" indent="-342248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538" indent="-285207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28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160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3491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9822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154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2485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8816" indent="-228166" algn="l" defTabSz="9126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Cell</a:t>
            </a:r>
            <a:r>
              <a:rPr kumimoji="0" lang="en-GB" sz="3200" b="1" i="0" u="sng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GB" sz="3200" b="1" u="sng" dirty="0">
                <a:solidFill>
                  <a:sysClr val="windowText" lastClr="000000"/>
                </a:solidFill>
                <a:latin typeface="Calibri"/>
              </a:rPr>
              <a:t>Specialisation</a:t>
            </a:r>
            <a:r>
              <a:rPr kumimoji="0" lang="en-GB" sz="3200" b="1" i="0" u="sng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…</a:t>
            </a:r>
            <a:endParaRPr lang="en-GB" sz="3200" b="1" u="sng" dirty="0">
              <a:solidFill>
                <a:sysClr val="windowText" lastClr="000000"/>
              </a:solidFill>
              <a:latin typeface="Calibri"/>
            </a:endParaRPr>
          </a:p>
          <a:p>
            <a:r>
              <a:rPr lang="en-GB" sz="3200" dirty="0"/>
              <a:t>Many cells in multicellular organisms are specialised. They have specific roles in the organism of which they are part. Their structure is adapted to their function, this is known as </a:t>
            </a:r>
            <a:r>
              <a:rPr lang="en-GB" sz="3200" b="1" dirty="0"/>
              <a:t>adaptation</a:t>
            </a:r>
            <a:r>
              <a:rPr lang="en-GB" sz="3200" dirty="0"/>
              <a:t>. They are often grouped together with other similar cells in tissues.</a:t>
            </a:r>
            <a:endParaRPr lang="en-GB" sz="3200" b="1" dirty="0">
              <a:solidFill>
                <a:sysClr val="windowText" lastClr="000000"/>
              </a:solidFill>
            </a:endParaRPr>
          </a:p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3200" b="1" u="sng" baseline="0" dirty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l" defTabSz="9126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32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050" name="Picture 2" descr="Image result for cell different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52" y="4026826"/>
            <a:ext cx="2957630" cy="24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0" y="-1"/>
            <a:ext cx="9072858" cy="74642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Recall that </a:t>
            </a:r>
            <a:r>
              <a:rPr lang="en-GB" sz="2200" b="1" dirty="0">
                <a:solidFill>
                  <a:srgbClr val="000000"/>
                </a:solidFill>
                <a:latin typeface="Arial" panose="020B0604020202020204" pitchFamily="34" charset="0"/>
              </a:rPr>
              <a:t>multicellular organisms 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must undergo </a:t>
            </a:r>
            <a:r>
              <a:rPr lang="en-GB" sz="2200" b="1" dirty="0">
                <a:solidFill>
                  <a:srgbClr val="000000"/>
                </a:solidFill>
                <a:latin typeface="Arial" panose="020B0604020202020204" pitchFamily="34" charset="0"/>
              </a:rPr>
              <a:t>cell differentiation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40" y="833718"/>
            <a:ext cx="9072858" cy="512316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To do:</a:t>
            </a:r>
          </a:p>
          <a:p>
            <a:pPr marL="253948" indent="-253948"/>
            <a:endParaRPr lang="en-GB" sz="2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What type of cell do all cells start as?</a:t>
            </a:r>
          </a:p>
          <a:p>
            <a:pPr marL="514350" indent="-514350">
              <a:buAutoNum type="arabicParenR"/>
            </a:pP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cell differentiation.</a:t>
            </a:r>
          </a:p>
          <a:p>
            <a:pPr marL="514350" indent="-514350">
              <a:buAutoNum type="arabicParenR"/>
            </a:pP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List 5 examples of specialised cells.</a:t>
            </a:r>
          </a:p>
          <a:p>
            <a:pPr marL="514350" indent="-514350">
              <a:buAutoNum type="arabicParenR"/>
            </a:pP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adaptations in cells.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</p:spTree>
    <p:extLst>
      <p:ext uri="{BB962C8B-B14F-4D97-AF65-F5344CB8AC3E}">
        <p14:creationId xmlns:p14="http://schemas.microsoft.com/office/powerpoint/2010/main" val="136014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0" y="40997"/>
            <a:ext cx="907285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Compare types of </a:t>
            </a:r>
            <a:r>
              <a:rPr lang="en-GB" sz="2200" b="1" dirty="0">
                <a:solidFill>
                  <a:srgbClr val="000000"/>
                </a:solidFill>
                <a:latin typeface="Arial" panose="020B0604020202020204" pitchFamily="34" charset="0"/>
              </a:rPr>
              <a:t>specialised cells 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found in plants and animals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40" y="834625"/>
            <a:ext cx="9072858" cy="514275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Task – circus activity</a:t>
            </a:r>
          </a:p>
          <a:p>
            <a:pPr marL="253948" indent="-253948"/>
            <a:endParaRPr lang="en-GB" sz="2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The following next slides are a series of information sheets about different types of specialised cells, found in animals and plants </a:t>
            </a: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Find the information about each cell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Fill in your table as you go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40" y="6050631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Discuss and question with partner different cell types </a:t>
            </a:r>
          </a:p>
        </p:txBody>
      </p:sp>
    </p:spTree>
    <p:extLst>
      <p:ext uri="{BB962C8B-B14F-4D97-AF65-F5344CB8AC3E}">
        <p14:creationId xmlns:p14="http://schemas.microsoft.com/office/powerpoint/2010/main" val="432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A5D-88C9-D24A-90BD-073FBD84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3" y="199"/>
            <a:ext cx="8213884" cy="7906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en-US" b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Sperm cells</a:t>
            </a:r>
          </a:p>
        </p:txBody>
      </p:sp>
      <p:pic>
        <p:nvPicPr>
          <p:cNvPr id="7171" name="Picture 2" descr="sperm cell - has a head and tail">
            <a:extLst>
              <a:ext uri="{FF2B5EF4-FFF2-40B4-BE49-F238E27FC236}">
                <a16:creationId xmlns:a16="http://schemas.microsoft.com/office/drawing/2014/main" id="{76E9D5E1-8C9E-BB45-AA56-A53CF24A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8" b="33202"/>
          <a:stretch>
            <a:fillRect/>
          </a:stretch>
        </p:blipFill>
        <p:spPr bwMode="auto">
          <a:xfrm rot="20067648">
            <a:off x="4511527" y="3735111"/>
            <a:ext cx="4442849" cy="76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6D60C-0EFE-5D40-AC1A-63B6DB70D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"/>
            <a:ext cx="9126538" cy="1006138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cs typeface="Comic Sans MS"/>
              </a:rPr>
              <a:t>Sperm Cell</a:t>
            </a:r>
          </a:p>
        </p:txBody>
      </p:sp>
      <p:sp>
        <p:nvSpPr>
          <p:cNvPr id="7173" name="Content Placeholder 2">
            <a:extLst>
              <a:ext uri="{FF2B5EF4-FFF2-40B4-BE49-F238E27FC236}">
                <a16:creationId xmlns:a16="http://schemas.microsoft.com/office/drawing/2014/main" id="{643071E0-FE4B-1F4B-B3DC-92B634F4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30" y="1423051"/>
            <a:ext cx="8372331" cy="51178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Long tail and streamlined head 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Contains lots of mitochondria 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 head contains enzymes which allow it to digest into an egg cell and join with it </a:t>
            </a:r>
          </a:p>
          <a:p>
            <a:pPr eaLnBrk="1" hangingPunct="1"/>
            <a:endParaRPr lang="en-GB" altLang="en-US" sz="27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GB" altLang="en-US" sz="2795" dirty="0"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To carry the father’s genetic information (DNA) to the egg for fertilisation</a:t>
            </a:r>
          </a:p>
        </p:txBody>
      </p:sp>
      <p:pic>
        <p:nvPicPr>
          <p:cNvPr id="7174" name="Picture 7" descr="Image result for sperm cell microscope">
            <a:extLst>
              <a:ext uri="{FF2B5EF4-FFF2-40B4-BE49-F238E27FC236}">
                <a16:creationId xmlns:a16="http://schemas.microsoft.com/office/drawing/2014/main" id="{5A08D94D-CB17-D445-851F-CE2DABFA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72" y="1125171"/>
            <a:ext cx="2612789" cy="156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75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0801FC4C-251B-2544-9846-C38F7AC0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245" r="11330" b="2226"/>
          <a:stretch>
            <a:fillRect/>
          </a:stretch>
        </p:blipFill>
        <p:spPr bwMode="auto">
          <a:xfrm>
            <a:off x="6084359" y="1129925"/>
            <a:ext cx="3042179" cy="4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9698D-ED98-5C4F-8C2D-873575A5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7" y="199"/>
            <a:ext cx="8213884" cy="7906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b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Nerve cells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5DDA9A2B-E8D3-EC4D-A8C6-7E77891D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5" y="1342244"/>
            <a:ext cx="8026916" cy="524775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Structure</a:t>
            </a: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10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Extremely elongated (long) cells</a:t>
            </a:r>
          </a:p>
          <a:p>
            <a:pPr eaLnBrk="1" hangingPunct="1">
              <a:lnSpc>
                <a:spcPct val="10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They have many branches at each</a:t>
            </a:r>
            <a:b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</a:b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end, to connect to other nerves</a:t>
            </a:r>
          </a:p>
          <a:p>
            <a:pPr eaLnBrk="1" hangingPunct="1">
              <a:lnSpc>
                <a:spcPct val="100000"/>
              </a:lnSpc>
            </a:pPr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The long axis (main branch) is covered in   fat to prevent the electrical impulses affecting the surrounding parts of your body.</a:t>
            </a:r>
          </a:p>
          <a:p>
            <a:pPr eaLnBrk="1" hangingPunct="1">
              <a:buFontTx/>
              <a:buNone/>
            </a:pPr>
            <a:r>
              <a:rPr lang="en-GB" altLang="en-US" sz="2795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Function:</a:t>
            </a:r>
          </a:p>
          <a:p>
            <a:pPr eaLnBrk="1" hangingPunct="1"/>
            <a:r>
              <a:rPr lang="en-GB" altLang="en-US" sz="2795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To carry nerve impulses (electrical signals) around your body, rapidly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11DA2-445D-B14D-AE98-62B95868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"/>
            <a:ext cx="9126538" cy="991877"/>
          </a:xfrm>
          <a:prstGeom prst="rect">
            <a:avLst/>
          </a:prstGeom>
          <a:solidFill>
            <a:srgbClr val="72BFC5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392" dirty="0">
                <a:solidFill>
                  <a:srgbClr val="000000"/>
                </a:solidFill>
                <a:latin typeface="Comic Sans MS"/>
                <a:cs typeface="Comic Sans MS"/>
              </a:rPr>
              <a:t>Nerve Cell</a:t>
            </a:r>
          </a:p>
        </p:txBody>
      </p:sp>
    </p:spTree>
    <p:extLst>
      <p:ext uri="{BB962C8B-B14F-4D97-AF65-F5344CB8AC3E}">
        <p14:creationId xmlns:p14="http://schemas.microsoft.com/office/powerpoint/2010/main" val="71505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962</Words>
  <Application>Microsoft Macintosh PowerPoint</Application>
  <PresentationFormat>Custom</PresentationFormat>
  <Paragraphs>156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Sperm cells</vt:lpstr>
      <vt:lpstr>Nerve cells</vt:lpstr>
      <vt:lpstr>Root hair cells</vt:lpstr>
      <vt:lpstr>Root hair cells</vt:lpstr>
      <vt:lpstr>Root hair cells</vt:lpstr>
      <vt:lpstr>Root hair cells</vt:lpstr>
      <vt:lpstr>Red blood cells</vt:lpstr>
      <vt:lpstr>PowerPoint Presentation</vt:lpstr>
      <vt:lpstr>Egg (Ovum) Cell</vt:lpstr>
      <vt:lpstr>Palisade Cell</vt:lpstr>
      <vt:lpstr>PowerPoint Presentation</vt:lpstr>
      <vt:lpstr>Practise Questions</vt:lpstr>
      <vt:lpstr>Exam Practise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Catie Daubner</dc:creator>
  <cp:lastModifiedBy>Taher Miah</cp:lastModifiedBy>
  <cp:revision>69</cp:revision>
  <dcterms:created xsi:type="dcterms:W3CDTF">2016-07-05T10:47:03Z</dcterms:created>
  <dcterms:modified xsi:type="dcterms:W3CDTF">2023-12-01T10:53:56Z</dcterms:modified>
</cp:coreProperties>
</file>