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4041" r:id="rId2"/>
    <p:sldMasterId id="2147484077" r:id="rId3"/>
  </p:sldMasterIdLst>
  <p:notesMasterIdLst>
    <p:notesMasterId r:id="rId11"/>
  </p:notesMasterIdLst>
  <p:handoutMasterIdLst>
    <p:handoutMasterId r:id="rId12"/>
  </p:handoutMasterIdLst>
  <p:sldIdLst>
    <p:sldId id="470" r:id="rId4"/>
    <p:sldId id="452" r:id="rId5"/>
    <p:sldId id="465" r:id="rId6"/>
    <p:sldId id="463" r:id="rId7"/>
    <p:sldId id="606" r:id="rId8"/>
    <p:sldId id="467" r:id="rId9"/>
    <p:sldId id="462" r:id="rId10"/>
  </p:sldIdLst>
  <p:sldSz cx="9144000" cy="6858000" type="screen4x3"/>
  <p:notesSz cx="6669088" cy="9926638"/>
  <p:defaultTextStyle>
    <a:defPPr>
      <a:defRPr lang="en-GB"/>
    </a:defPPr>
    <a:lvl1pPr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1pPr>
    <a:lvl2pPr marL="4572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2pPr>
    <a:lvl3pPr marL="9144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3pPr>
    <a:lvl4pPr marL="13716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4pPr>
    <a:lvl5pPr marL="1828800" algn="l" rtl="0" eaLnBrk="0" fontAlgn="base" hangingPunct="0">
      <a:spcBef>
        <a:spcPct val="0"/>
      </a:spcBef>
      <a:spcAft>
        <a:spcPct val="0"/>
      </a:spcAft>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5pPr>
    <a:lvl6pPr marL="22860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6pPr>
    <a:lvl7pPr marL="27432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7pPr>
    <a:lvl8pPr marL="32004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8pPr>
    <a:lvl9pPr marL="3657600" algn="l" defTabSz="914400" rtl="0" eaLnBrk="1" latinLnBrk="0" hangingPunct="1">
      <a:defRPr sz="2200" kern="1200">
        <a:solidFill>
          <a:srgbClr val="00FFFF"/>
        </a:solidFill>
        <a:latin typeface="Arial" panose="020B0604020202020204" pitchFamily="34" charset="0"/>
        <a:ea typeface="+mn-ea"/>
        <a:cs typeface="Arial" panose="020B0604020202020204" pitchFamily="34" charset="0"/>
        <a:sym typeface="Monotype Sorts" pitchFamily="2" charset="2"/>
      </a:defRPr>
    </a:lvl9pPr>
  </p:defaultTextStyle>
  <p:extLst>
    <p:ext uri="{EFAFB233-063F-42B5-8137-9DF3F51BA10A}">
      <p15:sldGuideLst xmlns:p15="http://schemas.microsoft.com/office/powerpoint/2012/main">
        <p15:guide id="1" orient="horz" pos="2069">
          <p15:clr>
            <a:srgbClr val="A4A3A4"/>
          </p15:clr>
        </p15:guide>
        <p15:guide id="2" orient="horz" pos="663">
          <p15:clr>
            <a:srgbClr val="A4A3A4"/>
          </p15:clr>
        </p15:guide>
        <p15:guide id="3" pos="476">
          <p15:clr>
            <a:srgbClr val="A4A3A4"/>
          </p15:clr>
        </p15:guide>
        <p15:guide id="4"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6600"/>
    <a:srgbClr val="FFFF00"/>
    <a:srgbClr val="0000FF"/>
    <a:srgbClr val="00FFFF"/>
    <a:srgbClr val="FF0000"/>
    <a:srgbClr val="010066"/>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0" autoAdjust="0"/>
    <p:restoredTop sz="94605" autoAdjust="0"/>
  </p:normalViewPr>
  <p:slideViewPr>
    <p:cSldViewPr>
      <p:cViewPr varScale="1">
        <p:scale>
          <a:sx n="107" d="100"/>
          <a:sy n="107" d="100"/>
        </p:scale>
        <p:origin x="1896" y="176"/>
      </p:cViewPr>
      <p:guideLst>
        <p:guide orient="horz" pos="2069"/>
        <p:guide orient="horz" pos="663"/>
        <p:guide pos="47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172" y="-114"/>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126979"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cs typeface="+mn-cs"/>
              </a:defRPr>
            </a:lvl1pPr>
          </a:lstStyle>
          <a:p>
            <a:pPr>
              <a:defRPr/>
            </a:pPr>
            <a:endParaRPr lang="en-GB"/>
          </a:p>
        </p:txBody>
      </p:sp>
      <p:sp>
        <p:nvSpPr>
          <p:cNvPr id="126980"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126981"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vl1pPr>
          </a:lstStyle>
          <a:p>
            <a:pPr>
              <a:defRPr/>
            </a:pPr>
            <a:fld id="{54A0BC1D-0EEF-4D89-B003-E9F29994B419}" type="slidenum">
              <a:rPr lang="en-GB"/>
              <a:pPr>
                <a:defRPr/>
              </a:pPr>
              <a:t>‹#›</a:t>
            </a:fld>
            <a:endParaRPr lang="en-GB"/>
          </a:p>
        </p:txBody>
      </p:sp>
    </p:spTree>
    <p:extLst>
      <p:ext uri="{BB962C8B-B14F-4D97-AF65-F5344CB8AC3E}">
        <p14:creationId xmlns:p14="http://schemas.microsoft.com/office/powerpoint/2010/main" val="1884966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9219"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cs typeface="+mn-cs"/>
              </a:defRPr>
            </a:lvl1pPr>
          </a:lstStyle>
          <a:p>
            <a:pPr>
              <a:defRPr/>
            </a:pPr>
            <a:endParaRPr lang="en-GB"/>
          </a:p>
        </p:txBody>
      </p:sp>
      <p:sp>
        <p:nvSpPr>
          <p:cNvPr id="1536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2"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cs typeface="+mn-cs"/>
              </a:defRPr>
            </a:lvl1pPr>
          </a:lstStyle>
          <a:p>
            <a:pPr>
              <a:defRPr/>
            </a:pPr>
            <a:endParaRPr lang="en-GB"/>
          </a:p>
        </p:txBody>
      </p:sp>
      <p:sp>
        <p:nvSpPr>
          <p:cNvPr id="9223"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solidFill>
                  <a:schemeClr val="tx1"/>
                </a:solidFill>
              </a:defRPr>
            </a:lvl1pPr>
          </a:lstStyle>
          <a:p>
            <a:pPr>
              <a:defRPr/>
            </a:pPr>
            <a:fld id="{5234D632-917C-4102-A7C9-897A447BCA05}" type="slidenum">
              <a:rPr lang="en-GB"/>
              <a:pPr>
                <a:defRPr/>
              </a:pPr>
              <a:t>‹#›</a:t>
            </a:fld>
            <a:endParaRPr lang="en-GB"/>
          </a:p>
        </p:txBody>
      </p:sp>
    </p:spTree>
    <p:extLst>
      <p:ext uri="{BB962C8B-B14F-4D97-AF65-F5344CB8AC3E}">
        <p14:creationId xmlns:p14="http://schemas.microsoft.com/office/powerpoint/2010/main" val="36589185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CCA497-24C4-46D1-9840-93AADC512EBF}" type="slidenum">
              <a:rPr lang="en-GB" smtClean="0">
                <a:solidFill>
                  <a:prstClr val="black"/>
                </a:solidFill>
              </a:rPr>
              <a:pPr/>
              <a:t>1</a:t>
            </a:fld>
            <a:endParaRPr lang="en-GB">
              <a:solidFill>
                <a:prstClr val="black"/>
              </a:solidFill>
            </a:endParaRPr>
          </a:p>
        </p:txBody>
      </p:sp>
    </p:spTree>
    <p:extLst>
      <p:ext uri="{BB962C8B-B14F-4D97-AF65-F5344CB8AC3E}">
        <p14:creationId xmlns:p14="http://schemas.microsoft.com/office/powerpoint/2010/main" val="1384335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under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2004</a:t>
            </a:r>
          </a:p>
        </p:txBody>
      </p:sp>
      <p:pic>
        <p:nvPicPr>
          <p:cNvPr id="4" name="Picture 4" descr="boardworks_logo"/>
          <p:cNvPicPr>
            <a:picLocks noChangeAspect="1" noChangeArrowheads="1"/>
          </p:cNvPicPr>
          <p:nvPr/>
        </p:nvPicPr>
        <p:blipFill>
          <a:blip r:embed="rId3">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right_button">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0" y="6607175"/>
            <a:ext cx="666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spcBef>
                <a:spcPct val="0"/>
              </a:spcBef>
            </a:pPr>
            <a:r>
              <a:rPr lang="en-GB" altLang="en-US" sz="1200" b="1">
                <a:solidFill>
                  <a:schemeClr val="bg1"/>
                </a:solidFill>
              </a:rPr>
              <a:t>1 of 20</a:t>
            </a:r>
            <a:endParaRPr lang="en-US" altLang="en-US" sz="1200" b="1">
              <a:solidFill>
                <a:schemeClr val="bg1"/>
              </a:solidFill>
            </a:endParaRPr>
          </a:p>
        </p:txBody>
      </p:sp>
      <p:pic>
        <p:nvPicPr>
          <p:cNvPr id="7" name="Picture 7" descr="under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8"/>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2005</a:t>
            </a:r>
          </a:p>
        </p:txBody>
      </p:sp>
      <p:pic>
        <p:nvPicPr>
          <p:cNvPr id="9" name="Picture 9" descr="boardworks_logo"/>
          <p:cNvPicPr>
            <a:picLocks noChangeAspect="1" noChangeArrowheads="1"/>
          </p:cNvPicPr>
          <p:nvPr/>
        </p:nvPicPr>
        <p:blipFill>
          <a:blip r:embed="rId3">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1"/>
          <p:cNvSpPr txBox="1">
            <a:spLocks noChangeArrowheads="1"/>
          </p:cNvSpPr>
          <p:nvPr userDrawn="1"/>
        </p:nvSpPr>
        <p:spPr bwMode="auto">
          <a:xfrm>
            <a:off x="0" y="6619875"/>
            <a:ext cx="1116013" cy="274638"/>
          </a:xfrm>
          <a:prstGeom prst="rect">
            <a:avLst/>
          </a:prstGeom>
          <a:noFill/>
          <a:ln w="9525">
            <a:noFill/>
            <a:miter lim="800000"/>
            <a:headEnd/>
            <a:tailEnd/>
          </a:ln>
          <a:effectLst/>
        </p:spPr>
        <p:txBody>
          <a:bodyPr>
            <a:spAutoFit/>
          </a:bodyPr>
          <a:lstStyle>
            <a:lvl1pPr>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eaLnBrk="1" hangingPunct="1">
              <a:spcBef>
                <a:spcPct val="50000"/>
              </a:spcBef>
              <a:defRPr/>
            </a:pPr>
            <a:fld id="{E5B1FAEE-CF79-406C-9B2D-EFFA8C0D3304}" type="slidenum">
              <a:rPr lang="en-GB" sz="1200" b="1" smtClean="0">
                <a:solidFill>
                  <a:schemeClr val="bg1"/>
                </a:solidFill>
              </a:rPr>
              <a:pPr eaLnBrk="1" hangingPunct="1">
                <a:spcBef>
                  <a:spcPct val="50000"/>
                </a:spcBef>
                <a:defRPr/>
              </a:pPr>
              <a:t>‹#›</a:t>
            </a:fld>
            <a:r>
              <a:rPr lang="en-GB" sz="1200" b="1">
                <a:solidFill>
                  <a:schemeClr val="bg1"/>
                </a:solidFill>
              </a:rPr>
              <a:t> of 30</a:t>
            </a:r>
          </a:p>
        </p:txBody>
      </p:sp>
    </p:spTree>
    <p:extLst>
      <p:ext uri="{BB962C8B-B14F-4D97-AF65-F5344CB8AC3E}">
        <p14:creationId xmlns:p14="http://schemas.microsoft.com/office/powerpoint/2010/main" val="385077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429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1261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0" y="0"/>
            <a:ext cx="6362700" cy="6126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36318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688" cy="5492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98114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16688" cy="549275"/>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GB" noProof="0"/>
          </a:p>
        </p:txBody>
      </p:sp>
    </p:spTree>
    <p:extLst>
      <p:ext uri="{BB962C8B-B14F-4D97-AF65-F5344CB8AC3E}">
        <p14:creationId xmlns:p14="http://schemas.microsoft.com/office/powerpoint/2010/main" val="138761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E05D77-5E4C-4BAF-91CA-DBBCD311A37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71951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FB3B17-52E1-4F56-895B-A0E9DBA39199}"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85322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2601F4-050A-43D8-A9C4-2E1C5109808D}"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49676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F15333-B8F3-4FB3-A89A-897252357664}"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8493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85B261C-44CB-4738-8C3D-B932B25583B7}" type="datetime1">
              <a:rPr lang="en-GB" smtClean="0">
                <a:solidFill>
                  <a:prstClr val="black">
                    <a:tint val="75000"/>
                  </a:prstClr>
                </a:solidFill>
              </a:rPr>
              <a:pPr/>
              <a:t>02/11/2023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3472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DBE4ECF-5860-4D8C-A9A8-2ECF3B4C3FEF}" type="datetime1">
              <a:rPr lang="en-GB" smtClean="0">
                <a:solidFill>
                  <a:prstClr val="black">
                    <a:tint val="75000"/>
                  </a:prstClr>
                </a:solidFill>
              </a:rPr>
              <a:pPr/>
              <a:t>02/11/2023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215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2870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12B8D-E094-4E91-AAD0-FFC85CED882D}" type="datetime1">
              <a:rPr lang="en-GB" smtClean="0">
                <a:solidFill>
                  <a:prstClr val="black">
                    <a:tint val="75000"/>
                  </a:prstClr>
                </a:solidFill>
              </a:rPr>
              <a:pPr/>
              <a:t>02/11/2023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44333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192DC-B1A8-4C78-BDF7-B09E91EF8A61}"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94909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DAAC-0DA6-42B2-8427-5DCCD02E1347}"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97258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B2167A-DDD2-40D8-8277-B3DE4013112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7892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B84CBF-CFF6-4C40-813C-58D3FA9D956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689886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E05D77-5E4C-4BAF-91CA-DBBCD311A37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73961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FB3B17-52E1-4F56-895B-A0E9DBA39199}"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771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2601F4-050A-43D8-A9C4-2E1C5109808D}"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72304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6F15333-B8F3-4FB3-A89A-897252357664}"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7431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85B261C-44CB-4738-8C3D-B932B25583B7}" type="datetime1">
              <a:rPr lang="en-GB" smtClean="0">
                <a:solidFill>
                  <a:prstClr val="black">
                    <a:tint val="75000"/>
                  </a:prstClr>
                </a:solidFill>
              </a:rPr>
              <a:pPr/>
              <a:t>02/11/2023</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4982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594729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DBE4ECF-5860-4D8C-A9A8-2ECF3B4C3FEF}" type="datetime1">
              <a:rPr lang="en-GB" smtClean="0">
                <a:solidFill>
                  <a:prstClr val="black">
                    <a:tint val="75000"/>
                  </a:prstClr>
                </a:solidFill>
              </a:rPr>
              <a:pPr/>
              <a:t>02/11/2023</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74305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12B8D-E094-4E91-AAD0-FFC85CED882D}" type="datetime1">
              <a:rPr lang="en-GB" smtClean="0">
                <a:solidFill>
                  <a:prstClr val="black">
                    <a:tint val="75000"/>
                  </a:prstClr>
                </a:solidFill>
              </a:rPr>
              <a:pPr/>
              <a:t>02/11/2023</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70190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192DC-B1A8-4C78-BDF7-B09E91EF8A61}"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98671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CDAAC-0DA6-42B2-8427-5DCCD02E1347}" type="datetime1">
              <a:rPr lang="en-GB" smtClean="0">
                <a:solidFill>
                  <a:prstClr val="black">
                    <a:tint val="75000"/>
                  </a:prstClr>
                </a:solidFill>
              </a:rPr>
              <a:pPr/>
              <a:t>02/11/2023</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99167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BB2167A-DDD2-40D8-8277-B3DE4013112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547125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EB84CBF-CFF6-4C40-813C-58D3FA9D9560}" type="datetime1">
              <a:rPr lang="en-GB" smtClean="0">
                <a:solidFill>
                  <a:prstClr val="black">
                    <a:tint val="75000"/>
                  </a:prstClr>
                </a:solidFill>
              </a:rPr>
              <a:pPr/>
              <a:t>02/11/2023</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9B9EC7F8-F069-43C0-8518-9F658A16FFC7}"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1028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5342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1009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2307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21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292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718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20"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23" Type="http://schemas.openxmlformats.org/officeDocument/2006/relationships/image" Target="../media/image9.png"/><Relationship Id="rId10" Type="http://schemas.openxmlformats.org/officeDocument/2006/relationships/slideLayout" Target="../slideLayouts/slideLayout10.xml"/><Relationship Id="rId19"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under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2004</a:t>
            </a:r>
          </a:p>
        </p:txBody>
      </p:sp>
      <p:pic>
        <p:nvPicPr>
          <p:cNvPr id="1028" name="Picture 4" descr="swish"/>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549275"/>
            <a:ext cx="723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boardworks_logo"/>
          <p:cNvPicPr>
            <a:picLocks noChangeAspect="1" noChangeArrowheads="1"/>
          </p:cNvPicPr>
          <p:nvPr/>
        </p:nvPicPr>
        <p:blipFill>
          <a:blip r:embed="rId17">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right_button">
            <a:hlinkClick r:id="" action="ppaction://hlinkshowjump?jump=nextslide"/>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59788" y="6092825"/>
            <a:ext cx="5016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left_butto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9388" y="6092825"/>
            <a:ext cx="542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8"/>
          <p:cNvSpPr txBox="1">
            <a:spLocks noChangeArrowheads="1"/>
          </p:cNvSpPr>
          <p:nvPr/>
        </p:nvSpPr>
        <p:spPr bwMode="auto">
          <a:xfrm>
            <a:off x="0" y="6610350"/>
            <a:ext cx="6667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spcBef>
                <a:spcPct val="0"/>
              </a:spcBef>
            </a:pPr>
            <a:r>
              <a:rPr lang="en-GB" altLang="en-US" sz="1200" b="1">
                <a:solidFill>
                  <a:schemeClr val="bg1"/>
                </a:solidFill>
              </a:rPr>
              <a:t>1 of 20</a:t>
            </a:r>
            <a:endParaRPr lang="en-US" altLang="en-US" sz="1200" b="1">
              <a:solidFill>
                <a:schemeClr val="bg1"/>
              </a:solidFill>
            </a:endParaRPr>
          </a:p>
        </p:txBody>
      </p:sp>
      <p:pic>
        <p:nvPicPr>
          <p:cNvPr id="1033" name="Picture 9" descr="under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669088"/>
            <a:ext cx="9144000"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p:cNvSpPr txBox="1">
            <a:spLocks noChangeArrowheads="1"/>
          </p:cNvSpPr>
          <p:nvPr/>
        </p:nvSpPr>
        <p:spPr bwMode="auto">
          <a:xfrm>
            <a:off x="7032625" y="6637338"/>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algn="r">
              <a:spcBef>
                <a:spcPct val="0"/>
              </a:spcBef>
            </a:pPr>
            <a:r>
              <a:rPr lang="en-GB" altLang="en-US" sz="1200" b="1">
                <a:solidFill>
                  <a:srgbClr val="9900CC"/>
                </a:solidFill>
              </a:rPr>
              <a:t>© Boardworks Ltd 2005</a:t>
            </a:r>
          </a:p>
        </p:txBody>
      </p:sp>
      <p:pic>
        <p:nvPicPr>
          <p:cNvPr id="1035" name="Picture 11" descr="swish"/>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549275"/>
            <a:ext cx="723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boardworks_logo"/>
          <p:cNvPicPr>
            <a:picLocks noChangeAspect="1" noChangeArrowheads="1"/>
          </p:cNvPicPr>
          <p:nvPr/>
        </p:nvPicPr>
        <p:blipFill>
          <a:blip r:embed="rId17">
            <a:extLst>
              <a:ext uri="{28A0092B-C50C-407E-A947-70E740481C1C}">
                <a14:useLocalDpi xmlns:a14="http://schemas.microsoft.com/office/drawing/2010/main" val="0"/>
              </a:ext>
            </a:extLst>
          </a:blip>
          <a:srcRect l="4898" t="7431" r="6938" b="10835"/>
          <a:stretch>
            <a:fillRect/>
          </a:stretch>
        </p:blipFill>
        <p:spPr bwMode="auto">
          <a:xfrm>
            <a:off x="7885113" y="0"/>
            <a:ext cx="12192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descr="left_button">
            <a:hlinkClick r:id="" action="ppaction://hlinkshowjump?jump=previousslide"/>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9388" y="6092825"/>
            <a:ext cx="5429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15"/>
          <p:cNvSpPr>
            <a:spLocks noGrp="1" noChangeArrowheads="1"/>
          </p:cNvSpPr>
          <p:nvPr>
            <p:ph type="title"/>
          </p:nvPr>
        </p:nvSpPr>
        <p:spPr bwMode="auto">
          <a:xfrm>
            <a:off x="0" y="0"/>
            <a:ext cx="65166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       Click to edit Master title style</a:t>
            </a:r>
          </a:p>
        </p:txBody>
      </p:sp>
      <p:sp>
        <p:nvSpPr>
          <p:cNvPr id="306201" name="Text Box 25"/>
          <p:cNvSpPr txBox="1">
            <a:spLocks noChangeArrowheads="1"/>
          </p:cNvSpPr>
          <p:nvPr userDrawn="1"/>
        </p:nvSpPr>
        <p:spPr bwMode="auto">
          <a:xfrm>
            <a:off x="0" y="6619875"/>
            <a:ext cx="1116013" cy="274638"/>
          </a:xfrm>
          <a:prstGeom prst="rect">
            <a:avLst/>
          </a:prstGeom>
          <a:noFill/>
          <a:ln w="9525">
            <a:noFill/>
            <a:miter lim="800000"/>
            <a:headEnd/>
            <a:tailEnd/>
          </a:ln>
          <a:effectLst/>
        </p:spPr>
        <p:txBody>
          <a:bodyPr>
            <a:spAutoFit/>
          </a:bodyPr>
          <a:lstStyle>
            <a:lvl1pPr>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pPr eaLnBrk="1" hangingPunct="1">
              <a:spcBef>
                <a:spcPct val="50000"/>
              </a:spcBef>
              <a:defRPr/>
            </a:pPr>
            <a:fld id="{99DE7DFB-B1D1-4602-8A0E-158182FEFD6E}" type="slidenum">
              <a:rPr lang="en-GB" sz="1200" b="1" smtClean="0">
                <a:solidFill>
                  <a:schemeClr val="bg1"/>
                </a:solidFill>
              </a:rPr>
              <a:pPr eaLnBrk="1" hangingPunct="1">
                <a:spcBef>
                  <a:spcPct val="50000"/>
                </a:spcBef>
                <a:defRPr/>
              </a:pPr>
              <a:t>‹#›</a:t>
            </a:fld>
            <a:r>
              <a:rPr lang="en-GB" sz="1200" b="1">
                <a:solidFill>
                  <a:schemeClr val="bg1"/>
                </a:solidFill>
              </a:rPr>
              <a:t> of 30</a:t>
            </a:r>
          </a:p>
        </p:txBody>
      </p:sp>
      <p:grpSp>
        <p:nvGrpSpPr>
          <p:cNvPr id="1040" name="Group 38"/>
          <p:cNvGrpSpPr>
            <a:grpSpLocks/>
          </p:cNvGrpSpPr>
          <p:nvPr userDrawn="1"/>
        </p:nvGrpSpPr>
        <p:grpSpPr bwMode="auto">
          <a:xfrm>
            <a:off x="234950" y="90488"/>
            <a:ext cx="360363" cy="360362"/>
            <a:chOff x="1202" y="1071"/>
            <a:chExt cx="227" cy="227"/>
          </a:xfrm>
        </p:grpSpPr>
        <p:sp>
          <p:nvSpPr>
            <p:cNvPr id="1041" name="Oval 39"/>
            <p:cNvSpPr>
              <a:spLocks noChangeAspect="1" noChangeArrowheads="1"/>
            </p:cNvSpPr>
            <p:nvPr userDrawn="1"/>
          </p:nvSpPr>
          <p:spPr bwMode="auto">
            <a:xfrm>
              <a:off x="1202" y="1071"/>
              <a:ext cx="227" cy="227"/>
            </a:xfrm>
            <a:prstGeom prst="ellipse">
              <a:avLst/>
            </a:prstGeom>
            <a:solidFill>
              <a:srgbClr val="0100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endParaRPr lang="en-US" altLang="en-US"/>
            </a:p>
          </p:txBody>
        </p:sp>
        <p:sp>
          <p:nvSpPr>
            <p:cNvPr id="1042" name="Oval 40"/>
            <p:cNvSpPr>
              <a:spLocks noChangeAspect="1" noChangeArrowheads="1"/>
            </p:cNvSpPr>
            <p:nvPr userDrawn="1"/>
          </p:nvSpPr>
          <p:spPr bwMode="auto">
            <a:xfrm>
              <a:off x="1202" y="1071"/>
              <a:ext cx="227" cy="227"/>
            </a:xfrm>
            <a:prstGeom prst="ellipse">
              <a:avLst/>
            </a:prstGeom>
            <a:noFill/>
            <a:ln w="22860">
              <a:solidFill>
                <a:srgbClr val="010066"/>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1pPr>
              <a:lvl2pPr marL="742950" indent="-28575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2pPr>
              <a:lvl3pPr marL="11430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3pPr>
              <a:lvl4pPr marL="16002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4pPr>
              <a:lvl5pPr marL="2057400" indent="-228600">
                <a:spcBef>
                  <a:spcPct val="50000"/>
                </a:spcBef>
                <a:defRPr sz="2200">
                  <a:solidFill>
                    <a:srgbClr val="00FFFF"/>
                  </a:solidFill>
                  <a:latin typeface="Arial" panose="020B0604020202020204" pitchFamily="34" charset="0"/>
                  <a:cs typeface="Arial" panose="020B0604020202020204" pitchFamily="34" charset="0"/>
                  <a:sym typeface="Monotype Sorts" pitchFamily="2" charset="2"/>
                </a:defRPr>
              </a:lvl5pPr>
              <a:lvl6pPr marL="25146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6pPr>
              <a:lvl7pPr marL="29718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7pPr>
              <a:lvl8pPr marL="34290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8pPr>
              <a:lvl9pPr marL="3886200" indent="-228600" eaLnBrk="0" fontAlgn="base" hangingPunct="0">
                <a:spcBef>
                  <a:spcPct val="50000"/>
                </a:spcBef>
                <a:spcAft>
                  <a:spcPct val="0"/>
                </a:spcAft>
                <a:defRPr sz="2200">
                  <a:solidFill>
                    <a:srgbClr val="00FFFF"/>
                  </a:solidFill>
                  <a:latin typeface="Arial" panose="020B0604020202020204" pitchFamily="34" charset="0"/>
                  <a:cs typeface="Arial" panose="020B0604020202020204" pitchFamily="34" charset="0"/>
                  <a:sym typeface="Monotype Sorts" pitchFamily="2" charset="2"/>
                </a:defRPr>
              </a:lvl9pPr>
            </a:lstStyle>
            <a:p>
              <a:endParaRPr lang="en-US" altLang="en-US"/>
            </a:p>
          </p:txBody>
        </p:sp>
        <p:pic>
          <p:nvPicPr>
            <p:cNvPr id="1043" name="Picture 41" descr="KS3_chemistry_orange"/>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1214" y="1086"/>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42" descr="7F_image1"/>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1217" y="1142"/>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43" descr="7F_image2"/>
            <p:cNvPicPr>
              <a:picLocks noChangeAspect="1" noChangeArrowheads="1"/>
            </p:cNvPicPr>
            <p:nvPr userDrawn="1"/>
          </p:nvPicPr>
          <p:blipFill>
            <a:blip r:embed="rId23" cstate="print">
              <a:extLst>
                <a:ext uri="{28A0092B-C50C-407E-A947-70E740481C1C}">
                  <a14:useLocalDpi xmlns:a14="http://schemas.microsoft.com/office/drawing/2010/main" val="0"/>
                </a:ext>
              </a:extLst>
            </a:blip>
            <a:srcRect/>
            <a:stretch>
              <a:fillRect/>
            </a:stretch>
          </p:blipFill>
          <p:spPr bwMode="auto">
            <a:xfrm>
              <a:off x="1306" y="1101"/>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Lst>
  <p:txStyles>
    <p:titleStyle>
      <a:lvl1pPr algn="l" rtl="0" eaLnBrk="0" fontAlgn="base" hangingPunct="0">
        <a:spcBef>
          <a:spcPct val="0"/>
        </a:spcBef>
        <a:spcAft>
          <a:spcPct val="0"/>
        </a:spcAft>
        <a:defRPr sz="2800" b="1">
          <a:solidFill>
            <a:srgbClr val="FF6600"/>
          </a:solidFill>
          <a:latin typeface="+mj-lt"/>
          <a:ea typeface="+mj-ea"/>
          <a:cs typeface="+mj-cs"/>
        </a:defRPr>
      </a:lvl1pPr>
      <a:lvl2pPr algn="l" rtl="0" eaLnBrk="0" fontAlgn="base" hangingPunct="0">
        <a:spcBef>
          <a:spcPct val="0"/>
        </a:spcBef>
        <a:spcAft>
          <a:spcPct val="0"/>
        </a:spcAft>
        <a:defRPr sz="2800" b="1">
          <a:solidFill>
            <a:srgbClr val="FF6600"/>
          </a:solidFill>
          <a:latin typeface="Arial" charset="0"/>
          <a:cs typeface="Arial" charset="0"/>
        </a:defRPr>
      </a:lvl2pPr>
      <a:lvl3pPr algn="l" rtl="0" eaLnBrk="0" fontAlgn="base" hangingPunct="0">
        <a:spcBef>
          <a:spcPct val="0"/>
        </a:spcBef>
        <a:spcAft>
          <a:spcPct val="0"/>
        </a:spcAft>
        <a:defRPr sz="2800" b="1">
          <a:solidFill>
            <a:srgbClr val="FF6600"/>
          </a:solidFill>
          <a:latin typeface="Arial" charset="0"/>
          <a:cs typeface="Arial" charset="0"/>
        </a:defRPr>
      </a:lvl3pPr>
      <a:lvl4pPr algn="l" rtl="0" eaLnBrk="0" fontAlgn="base" hangingPunct="0">
        <a:spcBef>
          <a:spcPct val="0"/>
        </a:spcBef>
        <a:spcAft>
          <a:spcPct val="0"/>
        </a:spcAft>
        <a:defRPr sz="2800" b="1">
          <a:solidFill>
            <a:srgbClr val="FF6600"/>
          </a:solidFill>
          <a:latin typeface="Arial" charset="0"/>
          <a:cs typeface="Arial" charset="0"/>
        </a:defRPr>
      </a:lvl4pPr>
      <a:lvl5pPr algn="l" rtl="0" eaLnBrk="0" fontAlgn="base" hangingPunct="0">
        <a:spcBef>
          <a:spcPct val="0"/>
        </a:spcBef>
        <a:spcAft>
          <a:spcPct val="0"/>
        </a:spcAft>
        <a:defRPr sz="2800" b="1">
          <a:solidFill>
            <a:srgbClr val="FF6600"/>
          </a:solidFill>
          <a:latin typeface="Arial" charset="0"/>
          <a:cs typeface="Arial" charset="0"/>
        </a:defRPr>
      </a:lvl5pPr>
      <a:lvl6pPr marL="457200" algn="l" rtl="0" fontAlgn="base">
        <a:spcBef>
          <a:spcPct val="0"/>
        </a:spcBef>
        <a:spcAft>
          <a:spcPct val="0"/>
        </a:spcAft>
        <a:defRPr sz="2800" b="1">
          <a:solidFill>
            <a:srgbClr val="FF6600"/>
          </a:solidFill>
          <a:latin typeface="Arial" charset="0"/>
          <a:cs typeface="Arial" charset="0"/>
        </a:defRPr>
      </a:lvl6pPr>
      <a:lvl7pPr marL="914400" algn="l" rtl="0" fontAlgn="base">
        <a:spcBef>
          <a:spcPct val="0"/>
        </a:spcBef>
        <a:spcAft>
          <a:spcPct val="0"/>
        </a:spcAft>
        <a:defRPr sz="2800" b="1">
          <a:solidFill>
            <a:srgbClr val="FF6600"/>
          </a:solidFill>
          <a:latin typeface="Arial" charset="0"/>
          <a:cs typeface="Arial" charset="0"/>
        </a:defRPr>
      </a:lvl7pPr>
      <a:lvl8pPr marL="1371600" algn="l" rtl="0" fontAlgn="base">
        <a:spcBef>
          <a:spcPct val="0"/>
        </a:spcBef>
        <a:spcAft>
          <a:spcPct val="0"/>
        </a:spcAft>
        <a:defRPr sz="2800" b="1">
          <a:solidFill>
            <a:srgbClr val="FF6600"/>
          </a:solidFill>
          <a:latin typeface="Arial" charset="0"/>
          <a:cs typeface="Arial" charset="0"/>
        </a:defRPr>
      </a:lvl8pPr>
      <a:lvl9pPr marL="1828800" algn="l" rtl="0" fontAlgn="base">
        <a:spcBef>
          <a:spcPct val="0"/>
        </a:spcBef>
        <a:spcAft>
          <a:spcPct val="0"/>
        </a:spcAft>
        <a:defRPr sz="2800" b="1">
          <a:solidFill>
            <a:srgbClr val="FF66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6BAB35B-1556-4CB2-B732-CD447E0CB4A6}" type="datetime1">
              <a:rPr lang="en-GB" smtClean="0">
                <a:solidFill>
                  <a:prstClr val="black">
                    <a:tint val="75000"/>
                  </a:prstClr>
                </a:solidFill>
                <a:latin typeface="Calibri"/>
                <a:cs typeface="+mn-cs"/>
              </a:rPr>
              <a:pPr eaLnBrk="1" fontAlgn="auto" hangingPunct="1">
                <a:spcBef>
                  <a:spcPts val="0"/>
                </a:spcBef>
                <a:spcAft>
                  <a:spcPts val="0"/>
                </a:spcAft>
              </a:pPr>
              <a:t>02/11/2023</a:t>
            </a:fld>
            <a:endParaRPr lang="en-GB">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GB">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9B9EC7F8-F069-43C0-8518-9F658A16FFC7}" type="slidenum">
              <a:rPr lang="en-GB" smtClean="0">
                <a:solidFill>
                  <a:prstClr val="black">
                    <a:tint val="75000"/>
                  </a:prstClr>
                </a:solidFill>
                <a:latin typeface="Calibri"/>
                <a:cs typeface="+mn-cs"/>
              </a:rPr>
              <a:pPr eaLnBrk="1" fontAlgn="auto" hangingPunct="1">
                <a:spcBef>
                  <a:spcPts val="0"/>
                </a:spcBef>
                <a:spcAft>
                  <a:spcPts val="0"/>
                </a:spcAft>
              </a:pPr>
              <a:t>‹#›</a:t>
            </a:fld>
            <a:endParaRPr lang="en-GB">
              <a:solidFill>
                <a:prstClr val="black">
                  <a:tint val="75000"/>
                </a:prstClr>
              </a:solidFill>
              <a:latin typeface="Calibri"/>
              <a:cs typeface="+mn-cs"/>
            </a:endParaRPr>
          </a:p>
        </p:txBody>
      </p:sp>
    </p:spTree>
    <p:extLst>
      <p:ext uri="{BB962C8B-B14F-4D97-AF65-F5344CB8AC3E}">
        <p14:creationId xmlns:p14="http://schemas.microsoft.com/office/powerpoint/2010/main" val="1527359749"/>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6BAB35B-1556-4CB2-B732-CD447E0CB4A6}" type="datetime1">
              <a:rPr lang="en-GB" smtClean="0">
                <a:solidFill>
                  <a:prstClr val="black">
                    <a:tint val="75000"/>
                  </a:prstClr>
                </a:solidFill>
                <a:latin typeface="Calibri"/>
                <a:cs typeface="+mn-cs"/>
              </a:rPr>
              <a:pPr eaLnBrk="1" fontAlgn="auto" hangingPunct="1">
                <a:spcBef>
                  <a:spcPts val="0"/>
                </a:spcBef>
                <a:spcAft>
                  <a:spcPts val="0"/>
                </a:spcAft>
              </a:pPr>
              <a:t>02/11/2023</a:t>
            </a:fld>
            <a:endParaRPr lang="en-GB">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GB">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9B9EC7F8-F069-43C0-8518-9F658A16FFC7}" type="slidenum">
              <a:rPr lang="en-GB" smtClean="0">
                <a:solidFill>
                  <a:prstClr val="black">
                    <a:tint val="75000"/>
                  </a:prstClr>
                </a:solidFill>
                <a:latin typeface="Calibri"/>
                <a:cs typeface="+mn-cs"/>
              </a:rPr>
              <a:pPr eaLnBrk="1" fontAlgn="auto" hangingPunct="1">
                <a:spcBef>
                  <a:spcPts val="0"/>
                </a:spcBef>
                <a:spcAft>
                  <a:spcPts val="0"/>
                </a:spcAft>
              </a:pPr>
              <a:t>‹#›</a:t>
            </a:fld>
            <a:endParaRPr lang="en-GB">
              <a:solidFill>
                <a:prstClr val="black">
                  <a:tint val="75000"/>
                </a:prstClr>
              </a:solidFill>
              <a:latin typeface="Calibri"/>
              <a:cs typeface="+mn-cs"/>
            </a:endParaRPr>
          </a:p>
        </p:txBody>
      </p:sp>
    </p:spTree>
    <p:extLst>
      <p:ext uri="{BB962C8B-B14F-4D97-AF65-F5344CB8AC3E}">
        <p14:creationId xmlns:p14="http://schemas.microsoft.com/office/powerpoint/2010/main" val="2289753044"/>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AutoShape 2" descr="data:image/jpeg;base64,/9j/4AAQSkZJRgABAQAAAQABAAD/2wCEAAkGBxQTEhUUEhQWFBUUFBQXFxcVFxQVFRYVFBQWFxYVFBUYHCggGB0mHBQVITEhJSkrLi4uFx8zODMsNygtLisBCgoKDg0OGhAQGywkICQsLCwsLCwsLCwsLCwsLCwsLCwsLCwsLCwsLCwsLCwsLCwsLCwsLCwsLCwsLCwsLCwsLP/AABEIAMUBAAMBEQACEQEDEQH/xAAcAAABBQEBAQAAAAAAAAAAAAADAgQFBgcBCAD/xABCEAACAQIDBQUECAQFAwUAAAABAgMAEQQFIQYSMUFRBxMiYXEygZGxFCNCUmKhwdEzcoKSJFPh8PEWosIlQ4Oj4v/EABsBAAIDAQEBAAAAAAAAAAAAAAIDAQQFAAYH/8QANBEAAgIBBAAFAQYFBQEBAAAAAAECAxEEEiExBRMiQVEyBmFxgZGhFCNCsdFDweHw8WIV/9oADAMBAAIRAxEAPwDDq446K4gUKEgWoqGCxxGtLbFSY7iSkyYiTHkSUmTK8pDqNKW2JkxwiUpsU2GVaBsW2FVaFsBsWFocgZFgVGSMigKEjJ0CuyDk6BUZOyd3a7JGTu7UZOyfbtdk7J9u12TsnLVOScnLV2TsnCKkkSRUkpiCKnIWRJWiySmIK1OQsg2WiTDTEMtEmEmCZaJMNME60aYxMA60aYxMXtLlBd1OHjYgDUsN1mJPIdBa161LbIxeGamnhLaVZ4ypsQQRpY6aiuGnVFQCwyLQNgNjqFKVJiJMewpSJMryY8iSktleUh1GlKbEth0WgbFNhVWgbAbCBaHIGRYWhByKC12SMigKHJGRQWoyRkVjITGoZ/CDwHFj6Cpram8RNvw/wLVazmKwvlgcPjobeMv/AGj96OdNn9ODcX2MtUcymPcvSOe4icEjkdDSLd9KzNcGHq/ANTRlrlA5oCjFWFiKmM1JZRiNNPDEbtTkHJwipyTkSRUk5OWrsk5EkVOSciSKknIkipyFkQRREpiCtSEmDZaJMNMGwokGmDZaNMJMA6UaY1MufZhmn0kPE8YAQb8dzvEqWtIATqfEVPvNWtfF8TSPS6NpNwbK/wBocEMOIbhaVd+1tQ1yGB94v7zVjRXKyrn2K2r00oW7o+5QGcXNuHKmtHY4DwvS5IXKJIwLVebKk3gfRJVeTK0mO41pLZXkxyi0tsU2HVaBsW2EUUGQGxYFRkBsWFockZFBajIORQWoyRkteQ5Qqr3svqL1nXXSsn5cD0fgfg71MlZNceyKptLixJMW5DQCtnTVKqtI+v6PTwoqSwVXMcxC6c6vVUuXJneI+KV0rHuNdn80eOcODrf3elP1FEZV7Wef0Oqd1so2dSNbzGJcTAs6e0BZhXl9j01mx9Po8v8AaTwzyZ+bDr3K5u1ZPKZOEVJ2RJWpyTk4RXE5EkVJORJFEFkQRUhIQRUkiSKkJCGFEEmDYUSYaYJhRphpgnWiTDTK7lufSwAd2QCpJVtd5b/dII6nQ341uZysM9Bt5yMcVinlYvI7Ox4sxLE+80KSSwg22+wVSQL3q4jBZ8syVu7Vy4u6hlWxOjcLnr7jS7aMrKM3VWqL6HS4dl9pSNbai2orNsjKPZSlJPph0Wq7YmTHCLS2xTYVVoGwGwirQtgNiwtQC2EC0OQcigKgHJJ5Fl5lkHQamq2pu8uH3ljSad6i1QX5j/bXNtwCJDy1pnh2mwt8j7R4Loo1VptdGX5tmO7oONbtNO55Z3iviipW2PZXXck3NaKSSwjxNlkrJbpdhcL7QoJ9FjSNq2ODb+z9S2GkLezb5CvK+LySaS7NXx+MP4dqXwQUi6m3U1yfB8lTEFaLJ2ThWuyTkSVqchZEkVJORBFFkLIgipyEmIIogsiCKklCSKILINhUoJA2FGg0wTLRJjEyqYnKJk4oT5jWt7az0EbYsYkVAw+rjj6uOJXLc/mh3ArXVDcAgGwPEAkXA1PxooyaFTqjPsuEe1sEo7uz+LkwGh9QdfWoshGxYM+/StQeEGTB71ipGovr5c6y7NDNdGPKUo8SR18OV41nzTi8MBTUj5RS2yGwiihAbCAVGQciwtDkHIsLQ5ByW/JysOEaXyJPurNlF26lQZ7T7K6WNnq92zLc/wA1LMzE6mvVU08KKPo2q1UdNVgp00hYkmtOMcLB4S+6Vs3KQgCpFIkcpwpeRQBckgD1NIumoxNXw2lyt3PpG3MBhcIsI9plF/1NeMnJ6nUbvZGD9qPFN78qL7/sV3dq7g8XkSVqCciStTk7IkipyFkSRU5JyIIoshZEEVOQkxDCiCEEUQSYMipCEEUQSBsKJBpgmFEg0yffBSpyDjow/wDIVqwv+GblmlsgCfKsLPpKndt1OnwcVYVyfYlTlAhsz7OZPaw7Bh0P6MKPh9D46j5KhmWUzQHdmjZPMjQ+jcDUNYLEZKXQztUBHU41xDJnLs4mUrYlrXtzIHA38vWjVj6K1mmhNE/gc9L2WYbmunhIBPqeNZ2uolNbomTqtBt9VZLC3LhWK+OzMf3i1FC2A2EAocgNiwtRkFsWFoQclgyeTfw80J5qSPeKp2/y742I9V9ltf5F+yXXZiuczHfK9ND617LTx9OT1njGq8yzC6I6rBiClFQwl2al2d7NFCMRON1VF1B4k9TXmvFdeseXXy2ad/iFOj0zinz7k3muJ7yQty4D0qrpaPLhz2fMdTqHfa7H7jLdqw4icnCtDtJyIK0DQWRJFQSIIqQkxBFEFkGRRBIQwqUEhBFEEgZFEFkQwqQkDYUaDTBsKJBo0HZvGJioFcamwv1oLYyqng+hRcbI5HkuSqeVOhqpLsrW6SEvYbRZXLCbwtb8J1U+o/arVeqRnW+HtcxJCXFQzL3eLhC30JI3oz+o99XI3JlNwnB8ozvbDYqEn/B7qnmoYsv9PG3yo08stRnmJnuZZXLA27KhXzt4T6GmNYJTTB4PFFCbcCLHh63F/SuWDmsouuP2nwssBFn3yhHdkfbI47/AKDqLa6cKbvTRW8ppleyzPWisHuy/mKztRo42crhlfUaGNvMeGXDA41JFupBrEtplW8MwLqJ1vEkPVFIZWYRVqAGwirRKILY7wMhRgR6H0pd9e6AVVzqmpr2Mt2ugCYuW3AneH9X+t69HoJ7qInuKtStRXGxDDB4CSQ+BSfPgPjViy6EPqYNl9dSzJlryPZfdYPJqRwHIVlanX7ltgYus8V3LbXwXVGa1iTbpes6FEc7mjz9lsp9ts5u0/AGTm7XNHZElaFoLIkRkmwFyeApc2orLCWXwiy4HZ+KNA+KJueEYOtvOqijdc/5fC+T1nhP2dlqY77f0OzYHBSeEK8R5Ne494vRvS6mHKln7jZ1H2RhszXw/xILN8hkh8Wjxng6ar7+lRC5N7ZcP4Z4/WeHX6WWJrj5IcinlJCCKIJA2FEGhBFSFkQRREoGwokGgbCiQaG/ZftB3M3cufA/DyPStLXU7o7ke20tmHtZtip04GsYvilGtFFZQDeDsuFVuVErZQ6AlXGfaKtnGB+jsZIvB10BU+tXKdXueAIaeFby1wR+KxkGJBSZFBOhPFD7+XvrRjZKPY2WkpuWYP/JStoNht27QHTjunUe406MoyM+3TWVfeil4jDsjbrqVPn+lS1grppg644cYPFvG28ht5cj6il2VxsWJCraoWLEkXLJNoFk8LeF+h5+lYup0UocrlHn9Z4fKv1R5RZIWBqlH4MeSaDqtMSFNn0rbovXS6wTFbngp0ODXF4p3IuiWUdGYcfUCrrnLT0qEe2egndLR6ZQXb5/At2Hy9VFgAPSqflyk8yZg2aiU3lsdLGBTFXFCHJs7aiwRk5aowTk4RXNE5OxxFiFUXJ4AUqycYR3SDhFyaUeyxYTBJhVEktjL9lb33fM1RrUtW89RPceBfZ2bmrbkQ+ZZ0u8Wd9f98K2K4KKxE+lUaVRjiK4IXE7WxL1NNVbYc1XD65JDJO0oxm0a7yniraqR6cqG3w9XL1IyNXdoLU4S5H2IkWRUmRd1JV3gOh4MPcQayVF1ydbfKPlfimk/hdTKC67X4DVhTCihDCpCQMiiCQhhRIJA2FEGgbCiQSM+hlKsGU2INwfMV6FrKwz1yeHk9CbB54MVhlN/EosR5ivPamp1zwatc1OOSzE6ilRZLQ4K0DZKITaTAl4iOoIroSw8hr4MGx+Llw07BSbX9k6j/SvSUzUoIyrU67MxeGWHJtrlayt4Sfst7J9DyonV7xLlPiH9Ny/MkcfgYcSvAb3Q8f6TzqFY48MbboqrlvrZSM22fkiJKgsv5imrEujKtqnU8TX5kPXCzoNcQ0WTI9pShCym45Nz/q/eszU6BS9VfZkazw1T9VffwX7LMSkw+rYMedjVBVWReJI8vqKp0v1rBC7Y41o17tf4kh3VHPxc6bRTusbl1E0fCqI2S8x/SuSQ2dywQxKvQfE8zQSk7Zub/Iq6/Uu6xsl7UWDPyfWqcHZPt2owdk4VrsHZOEVGCSRybECFZpja8cfh/mY2FqztVDzbYVe3uep+ymljfrPV7IoebbVNum7ElmJJP6Vt1adJYSPq9moq0/fsVDG5w7niauRoS7MfU+N2SW2vgjmcniackkY8rbLH6nkNBHrQyZa01WZJI0/Zpd/L2U+1h5Af6JP/ANXrzOt9OpUvaS/dFP7X+H7Kq7/jhiGFCjwINhRBoGwokEhDUQSBmiDQNhRIJFZfY/EfY7t/5XBr0eYv3PZSptj3Fli2ClxOCxG7LGyxvxPEA9dKp6ynfDKGaezbLDNmRw1mBuD0rFwX2PkFKaJyfYqC6GoZ0Zcnn7tNwXd4i/UkfHWtzw+e6GCprY4kmU2r5SJLLs6ki0vvL0PL0Nc8PsKuydTzB4Lhl2exzCza+vtD96W4OPKNarV1XrZYsMic+yZCd6O2vMc/UcqKNmeylqtIq/VB8FZmhKmxFqMopph8twDTNuqP98qGclFZYUY5eCZy4z4GYSbpKL7YuAGXjbXnpUQcbEVtdooXw8uz8h9kmM+m4x55j7K+BeQJNhVLVpV0tJ9syNbUtHpVVV7vkvsYFtKoxSxweVk3nkXaiwCdtU4IOWqMEnLVBxwiuJTK7ttmvdYbuxxldf7VBJ/O1DpaPM1O99JHrPsvc6bJzXeDNZJCeNbqSR6Sy6VjzJg6kWGw8JY2Apc5KK5Lum007ZJRRPYHABdTxqhZc5cHsdB4ZGlZl2XfYq27i78O4/Pe8P61j+I/6ePkyvths/8Az3kERQnxtA2FEgkDYUSDQNhRBIGwog0IIogkM0wKH2cRBf8Ansa2P4WxdH1lePaOX1J/oOXwOIKkLJvqfuyBvmajZdEl6nw3ULGUv2JPZPOMThw0cikqvAMfEfS9RJQXMo9nnNc5VS/lSykXzJdq4msr3Rj10FInpqp/S8FSrxL2mi1wQ94N5CGHkaqT0Ni65NGvV1y6Md7ZMvsA1tQdfcaf4c3GTixmqxKCaMkrYM07XHCkcg3BseoqSGWnZSR8RLuNqbDX96VbNRWQ1vmtuS0Z3ssCPZrq9QpcGfZXZVLJH7H4EQTkOLgnnS9VFuOUXNHfGTwyJ7Q837zEPHHYRrue9gDf3aj4VOli418+4695mMZMHLh1jmQFLqNDxPO7Dz6UU1XcnFlS7TqccWLhlr2c2lWXwnwuOKn5r1FY92nnp3lcxPK6/wAMlV6lyi1RuDwqYSUlwYcouIu1GDk+tXYOyctXYJyctQ4OM57RJ7zIv3VJ+JsPlVrw9cSl8s9h4FDFLl8srEWHZuCk1ec4rtnpqdHfb9MWO8PljfapM717GvpvBrG82EvBAFGlU5zcuz02n00KVhIMTS8FpyY+ybMu5Zt4byOAHA42B0I9KVfT5seO10Y/i3hsddQ6pMtM+BBQSRNvoefT1rKVjUtk1hnyLxTwm3QTxLlfJHMKejLQNqINA2FEgkDYUSDQM0QSKhtDkr4eRlcWYfBl5Mtb9NysjlHtbanB4IqKQr7LFfQkfKnZYlpPsk8tzuVJY3d2cKRoxvpQzy0TGMejc8uwseIjWTcVgwBuv7VlS1MVLbNDZ+HxksxJPBZXNCb4SZkv9hvEh/pb9KdXYv6JfkUJ6SyrmJWtusXiZQIcVhxuEjemUllHK+6BdfOmv5awWdJKyT2Psz/OOz6RV7zDMJktewIuPQ8/fVuMoy6Y23T3VfXEpk0LIxV1KsOIIsalrApPIioONB7JsEWlZuht8BVHWywsFnTr3NkmwCsLEVlRslFlqdamsMz/AG+wowsRlGh4J1ua1tNf5npZk26NwluiZls7h++xKmXUb28xPM3vY1anlQe0NTipLcabneXjEkBLWAtboKzq7PL7Lk4b+imbVbMnDbroSCNdP0q3VcrOGVraUlz0ONmtqdQkps3ANwDevQ1R1GklW99fXweX8Q8K4c6+vgvWHnDCl12KSPMWQcWGtTcC8nCKF4SyyUVbaLakRnuoB3kp0sNQp87c/Kurold6nxH+5uaDwp2LzLuIjTINk+9fvcwaQluSFbjpe4sbdK6/UTjDZpksL5NenxzTaS6MYQzBEptNs3FBEJsO5ZBZSHADXJtp191Z+l10rbHXNYf3H0vwb7QU6+PojgpzTDrWoos1JXxT7OHEjrXeWyHq4L3BPmCjnRqmRWn4nVH3AtmY5Ua07KsvGIexeOzLHb7tC3syKSAeFxxt6j5VieM07YKxdoq+IaeGu0jk0Pc1w3dyunQ1XonvgpHyW6ryrJQ+GMWp6BQNqJBoG1EEgZog0W/avZ5MTHYHdkW+41uB+43kaZp73VLPsfSba1ZHDMVzDBGNjcbpU2ZTxVv26Gt6ElJZRkTi4vDGdECaj2SbTbp+jyHQ+zfkelZeuo/rRe01mVtZs+FkB41lxbTHziR+1kL9z4TpfW4v8DyqytRNcPlCqq4t5XDKLHi8GZTHFK2DxA5GwSQ+anwv+RrTrr3RUoFuPiri/L1Ecr5GO0OUq4ti4gOk8YunkTzT5UxXSg8TGWeG0aqO/TS5+Cg55spLB4k+sj4gjU293GrCal0Yl1NlL22LBo/Y7gLQ7xGpJrI18/Vgs6dek05lABLaACs5MsGRbSxPnGYRYOBt1VLFmtdVVR4nI524DzIrY0Vbgs/JV1Mv6SWwHZ19GidCwdw5BYC17cPSpnq8WbSpZpPMjn3ImaabDHUFgPjTHVC1ZQivUzoe2Y0ixTY17Npy1oPL8kuqxXdEPtls4sIBTUjjam027uwLK9vQz2b2naIhJSSvAMeI8m8vOq+p0eXvr7+DA8Q8LjanOtc/BosWZJub7MAoFySRa3rVSF2eH38HkpaWzfsiuSn5vtHLin7jBA2PGThpzIPIedWo0JLzL+vZHoNL4bVpIedqe/gm9ndmEw43m8Uh4sfPjbp86G2yVvfC+DN1/ik73tjxEnWFKlwjLXLKPt3nR3UhHC5c/IfOleGaVOUrX+B7z7NaiVFUmUd8QTW2oJG9PWWSfYNpDRYQl3TfbOCuBWWLUULHQjzgvOwYK4qDd+9r6WN6xPEsSpnn4PY117dK0/gum2KWxB8wKw/D3/KPjvi6S1k0iAar6M5A2okGCNEGhDUSCRps6iQd5CwZTxHMHow5GiuplXLEj6RTdGa4KNtls2ZR3sIBlUeJf81Oh/EOVWdJqtj2y6I1FHmLK7MqxWH3dRfdJIF+II4q3mK2s5Ml8HcvxRikV1NiCKGcVJYYUZbXk9FbEbQLiIkP2rAN+9efuq2SwaalvjkuGNgDxMOPhoWlgRCTUzz52p5VuNHN966n1H/FamgsynEjVw5UiIyHbbEYcBHPfRcNxzcgfhY/I1oNKXEipVZOmW6t4LPHmEE8bNhpO7NrvC/s69F5eoqu6ZQeYG5X4rVqIeXqY8/JZtg8yES93IAtybdPK3WqWoodnqMueprps8tdE12h5qI8KN2QKZGCjj4r9PTWqNFbdu1rotbvQ5DPscyQ4eLEY2UeN/q0vzAsTY/iYqP6a2/MUIOXwZ+1ylgtSo3E631PqdTWJKWeWXkscETnmWLIpJA4VYoucSvqNOrEZVjJXgmPd8On7VqpRtjyUaa7K5bUSmUgYn+MbdSaq25r+kvxi39RXttMDhY2sjjfHJdSP5ulNonY+xNsYrohckyvEY2RMPAryHklzuqObOToqjqfdVqNcU92OSpsipZS5+TZxsMcugUjdcWXfZb3Dc734jz/ACFUdTXNPe3lf2PLeM6TUL+ZKWV/YEKSuTznQ2xkwVTrSL5pRwNqg5SMi2lxXeYhyOAso93H860tHXspSPfeH1eXRFfmRVWi8dqAkKUVDGRTfRY9n9lp5yCEKr1bQfCs7V6+qlYbL2mlTW91j/I1fZ7IoMCveyMGkt5fBRXlNXrLdU9kFhDPEvtFTCnbF/8AJCZrizLIznmdPSrlFXlwUT5jfc7rHZL3GDU9AoE1Eg0DNEGgbUSCRG7F7avh3CSsTGdAx1AGmkg+0vnxFegtpjKOH1/3o9nGbzlPD/72alI6TL3sOlxcqDvejKR7S+dYl9Dqee18mrp71P0vhr2M922yIeKeNbg/xowP/tUcj1q5otT/AES/ITqtPn1xM+nh3T1B1U9RWoZxbuzvaAwShWPh0v8Ay34+6qWsp3xyi1prMPDPRmVTh1Fje449QayF8MdascmY9qOV3hnTmjCRfjr8vzqxopbbcB3eurJh9bhli4Ad5baEkDTQ6mobwiUss9DxZBG2EQkhSFXxMbAE2F2PLjxrHerw2mNv0MbSqY2E5hj48NEbxRWjU8Qd3+JK26Sr8CLix086bpa2o7n3IdY1GKgukaxI6b4w8dgmGULb8e7w87Lb3mg10nxBdIihLl+4kC16zpMtxKhthnyxqQD/AKmrGmpdkiLJKtZZki4+WfEBIo2lkc2VUBLfDp5nQVu7Y1ww3gzYWydm5It2LyuPCr3c8jyY6ZSseDwpDOsjDwtM40Ui4Nh58apZssl6Fx7tmjfqK5Loq02w2JTFDD4jdSUqrsbh0RHvZmIPiNwwt5VenONcc/sZijKcsexMZtEcuKNl7ukiCxlWxL9e8Ft1h+Ei1V6LpSbchltcYrgfZh2xYiWDuZ8OgY6NIjMoI6iMg2P9VvSn2JTg4r3M3W6V6ivY3gaz9oEJULHG17DW2t7fnVOzTz27Y4/E83H7P2qTlKSwAVMTiTc3iQ8hq59/Baofy63x6pfsMctNpVx6pfscxGxMZGgYHqDr770xavUR5ayjq/G7EyDxmx0i+wwbyYWPxFPh4nB8SWDTp8Zrl9SwN8FstKx8fgHxNHZ4hXFenkdd4tTBenktuT5BFDYhd5vvNqb+XIVlXau27hcL7jNv8dvktsMJE2kzLwJHpVf+Gz9RkvU2yfMmBmkJ4kn1olVGHQGW+xs1Qw0CapQxAmokGgbUQaBNRoJFTz3Z7EYN9zExlQ2qOPFHIORjkGjae+vTHrh5sttS+EYK12ivw+0h5tH+qnQ0qdakn/b5Gxl1+z+DUO/jxMSywsGDdPZbTUEcj5Gse7TOr1Q6/dGnRqd3on3+zM52ryMRXkQfUO2o/wAiQ9PwnWruk1O9bZd/3EarT7Xuj0VRS0bg81N/Ij9iKutJrBSTwzduyraUSxiJjqouuuu7093CsPV1bJbjRg/MhgsG2mHDMpOqyIVPvGn5gUiEmpZDrXocWebszwxjlkQ/Ydh7gdPytXo4vMUzLksNoLkUO/iYV6yL86C14g2FWsyRue2mP3I0wyn7Ks//AIr+W9WFVDM9zNLOI5HPZ1lvcRyYkKN+Q91ELcXOpYeQHHyU1o+Z5cHN/ginKO6WBpj8JPhJDIGLXJZiftE6km3M0uE42RM+6FtFnmR5Qs7bxvGVGjAG/Wkz0bclg0qNVGUNzM4x7T46ZkhsAovJI53YYVsTeSQ6Lex48a0ls00Oe/3ENy1EvuHWVhwzYTJQ7yuCsmL9l5B7VkvpCmpF73NgaQoStkp2/lH/ACObjWtsf1LR/hdnYS5tic0mXUt4hETqdeIFz13mtxAq4n7L/wAKz+WUmTOmmZpmlJkfVmY+0ehHLytoKXKLT5Nql6e6nb00c/6wSNSDH3rct42UH9aB0bungzJSUG12QX1+KlBCqCxsvBVF/wCb50+O2AiWZCsdlrYKaMSWY6MwHIX4A9aixKyDUWVrq3ODj0aTkmPjkQFCCCOIrFrXltwkuTwms09lc2pEk1PZSQJ0B5UqVcX2hik0A7oCkfw8cjN7ZxqPal0SgTVDDQJqVINAHpLGIE1ShiBNRINAmo0GgbUSDRtmabNJIjKqoUa5eCRQ0Dk6lt3jE/Hxp1JKtpV6nUzgvlHtpRUu/wBTH9rOzJlY/Qw29Yt9GlK95Yak4eX2Z114e0NL9K067Y2LgRJOPf6lHyXN58FKSu8N1rSRPdb8iCp1VvOicckprp9Gix42LGRGWM7wItJEwXUH7LDkehrOt0+17q1z8f7ov06jjZY+PZ/7Mz3Psp7lgL70bX7pzxFuMUnQirdF3mL7/cRfQ639wnZbOHws6kaWa9vPgR6EV19SsiDTZtZv+Z5kmIwSyKfukadeXxrCcXGWH7GhXjLfyYbt/hd3Fb1rCVFf1PA/KtzSz3Vr7jP1Eds/xB9neG38wispbcDybo4ncQmw+FdqpYrZ1CzIvuESTF4k/aaR9Omv7WP9g61RrhhJFq2ZqeBhXQp/DhBji6Ej+JL72uPQHrVXV25e1dICtYXPbIDazNA14VsTbxH7ooNNGcp+ksSjGNeZlDwWDiZS9zHArFWltcyFdWSBT7bDm3srxY6WrZtk4YUeyppXBKW6OfgTlmClzST6Ng1GHwUeruPZYg33newMr3DeLQC+gFrkI14lulzL+xEp4WF0WqLFLhlOCyVFLlfrMVJpzNiGAG9a5Gn+tBbqIVrLf+Sa6JTKTnGz+Dh3jjMY2IxLXsiEtZjwAQXbj1NJr1N9j/lwxH5Y90UwWZvLM+xuGeNyro0Z+6wsbcq1VyjOffA8y3LlcX3tfK3GhlJxL+j0cNQn6ufgv+yRwsCliPHzLat7yap3qc+iJU+RLEjucYOPGg7i8OnH1FLrk6uxckrOikYPFyYGYo1yt9R/5DzqxdTHURyu/kx9doY3xw+/ZmkZXmSyoCpBBGhrNjJxeyfZ4jU6aVUmmh41MZXQJqBhoG1Aw0Bc0DDQJqVIYgD0oYgTVKDQJqNBoE1EhiBmiCPQeXZhFiEEmHlSaM/ajYMB5G3A+R1rQs0s110e0UkfY/CLJGVZVYcbEX1HArqCCORBBFJhmMgs5KdtbsLHilHeq0pUaTJpik6Ek6Trw8DeIcixNXq9Xh4n+ot1ruJjub7M4vLW+kQt3sINjLGG3dOMeIiPiibkQ3A871cwpLKBjJxeH+g8wuYxYyJlIALC8iHiCODxny6+6qtlT3bo8S/Z/wDJZrtSjtlzH94/8FOzXANG5RvaHBuTpyPrT4T3IVZDa/7Gg9le0O8kuEkOrITGT94akflf3Gs3X0Y9aLmlszwxp2mYa8cMoGgNr9FkFwPiDTPD5dxA1kff4I3ZjDdxhXlI+txV44hZWIhQ3kkWNl8dyuliCe7cDWnXeuaj7LsXUtsd3yaTsPlxhw6W0mxLbkQJJ7qED66VQ1iQFFlvfULSb5qMXL3Ij6n9xYs7zkRqIMPYvawtwRQOJPKwrIjCU5YL8IKK3yKLnGOhw6n6QxN/F3dyrynmZftJHwsOL30IGp1alj01/myta973T69kcybZufMf8RjScPhFsBHYKXVTcR7g9leiDQcTc3JZmFa7/P8AwA8yeMfl/ke7R7Z4WBPo2HXwJoIYvtm3GaQaX/D89LJ/m2rEVtj8vtjUq63mby/ghsq2dzLMlLKvcQAHdsTGD5KeLfKn10Rjyll/eLs1EpcdL7iZgy7Lclj7yRhPiSLhdCQfIcvU1O6dnCK7WOWZbtbn747EGaRQulgF5C/PqatwhtWBTlki8LiDG1x7xRNZ4YVdkq5bo9lh70SoCtyfL9aTtcWb0rqtXR6uGi5bI5lFHHYizdDx99VtRTJvJkV2RXpKttngpJpd9E014UyiSisNgWxcnlEJkubPhnswO6T4l5j8QrtTp1dHK79jK12ijqI//RpmX45ZFBBBuLgjnWZGTT2y7PF36eVUmmOGomJQFqBjECY0thoC5pMmMQFjSxiBMaNBoExokGgTUaDQNjRBopWX4ySF+8gkeJxwaNijdeI4jQaV6bB6zJouz/bPi4rDFRpil+8Pqpv7gCrehUetLnTGXaCUzTtmu0bL8Xuqs/dSWUd3iLRMTwsGPgc+hqnbo8vMQ1MsGOylXYuCY5CLb6gXK/ccHSRPwm/HS3Gq0fNpbDe2SwzK9ruzZd7vYiuDnvo6XGClY+WpwrE8jdNbXN6v13wsWHwxeJQeYlCzjByAmDFxNDOtyqkeFurQtzU9AT5dKY1h8/r/AJ/yFF7l6f0/x/ghstw0q4uJYQTM0ihALDeY2sASQL30/wCa6UN8cM6Mtkspl3zhnxGCkC2LoWG7zDRN3rKB5KWHurNpi6blnov3ON1bwMdmmScQLI0gXdVAd0srKrAkKvIglrMvBlUm+tWbPRJlXmUcmmYjHth999zdmltFh4rEGLDJ7LOt/CzG7kacQKzNTPzJ7Y9FvT1cbn0ikZjtCIyY8NafEy2323QUiLeR0lYAg24KR9ojSzRTiOZcI663MsJDDLZYYG76a+MxLcRvbyKStmDPxuCAb8QRwprcn6YrC+8VhLmTy/uJZ3x2YsFYkJwWKIbqgdNOX5UGIx+9kZePhFgwOSZdlYM2P7tpAo3U9rUA6FeBJvzptVm54ayKmvdELm3a3LiiYsKphXgthd2HqPZ05U+cLGuP0LGgel8zF/5FMxmzeInO+qG/Pebn5U2r6eeCtrlXC1+W8okct7MsVJbfIQeWv51Er4RKyhN+xasu7J4lIMhLetV5a1ewxUP3ZO/9FwxqVRflSHrG3yNVGFwUXaDLnhe6rwPx8quwuU44Mq2M6bMvokcj2kie0RUb1uB41RuolH1GvRfGaGO0ezQmDMg1HDqPI0VN+3hk2Vbim5HmzYaQxv7F7H8J6jypuq0yujuj2YXiGhV8cr6l+5pOCcyqCut+lZ0N0uMcnjboeVLEuD6QWNjoaGXBEeQDGlMagLmkyYxAWNQg0CY0aDQNjRINAmNEg0DY0SDQHGdlWaR3/wAN3g6xSI35Eg16bJ6vBDYvZjFRfxcLOlusT2/uAt+dcQQUltQSNLjXQ6HmDUElk2b2yx2Dt9Hnbc/yn+si9AjeyP5SK5pM7ODSch7aonG5joDFcAGSG8kZvx3om8SjyBbjVazSwl9wyM2SedxRYzDf+mCDGoGBOGZxZBbjErEPh24aDTy51FUbYPa+Y/uS1CXOcMoG3GTLhBAwilXfYyyRyEK8bqSgEbjUggBuN/De+ujZSx6VwU5yk5OOfU0M9nVZ9x9yRsJhX79lNgrtIe7Xfc+I7zWUgXBF9OdDveHn2JXnQ7XZouVbQQYGGU76rIxtDCVKF2eQk2UA7hu4UL91AedUrKHZFyT5/wBi9C6DsVb9uyMzPNvo3eBvrcfKtnv7OFjkFvrTrusQbBePiHWuo0yqjul2WL73ZLZDiKKVk2z+IxD90gLAHcIBIUDvSCpIvYHvAQ2tiCGtVnMUuBOWaFk2w0GFA+kSNJMxUmGFd5zYBT4RfcN7XNyOYtelWJz6OjLaWCTK8e693h1hy+L7xPeTnrcKbA+ZY+lAqoR5sf5Auxv6V+pFJ2W4UNv4mSXFOeLSHT3DhUvXVw4giFTOfLZZcv2bwqC0cSi3kKRLWzkGtPGJVtqsomgYvGx3Cb6AaEU2rUuSwyhraJx/mVk5sjnXfpuPpItrj9qqXxaeV0XtJqI3Qz7+5YmFITLWBrKNa4lEJnmULKp01p9NrixV1KsjhmS5zlTYeYOBqp99v3rVhNWRwY0XLT2YfRP4fbKNgFAG+Rb/AJqlLSyi8mxG+MlwZ/tFlkplaTcuDrpV6qcduMlecXnIfZDaQ4Z9xydw6AfdJN6KcI/Vgw/E/DY6mO5Lkvj4sSHeHAgWv86wpzzNnlvKda2sE5pMmGkBY0sNIExqUGgTGjQaBsaINAmNEg0CY0aDR6TFPi2n2eyO3PWneZYumRhDbEQrJpLGjj8Sq4PxFQtXYiXBEHjdhcul1bA4e/4EERPndLa06Gtb7QLgQmK7IMsf2Umj/kmc/lJvU3+LXuiNhDY3sKwrfw8VOh/GsclvgFP50a1UCNpH51lsT4RcGs7zPArxWkjaNxIjswfxOTxCr0ta3EUm2xJqaf8A1lHVp1TjMpeCzfEIrQgmM7liLLcbpBZbnVSGW2nItRuHpco8o3/D7ab5Kmx490/l/BLZagTDxs0oSV2Eqbqq+IQm43y7GzO3BRxW+8ToFMb8LoTra6XanXF9fuTGSwYLvPomJ3ozKylYwGkmdpGA72SYrbevxCg2A1a1xQ/XHf2VIX7m0ljHBp+VZEII+5E5ZQWvoBKwIA3We50sAPCBwFrWqpZdKPCQ1col4IFRd2NQo4m3M9SeJPmaTK+cljJKWHyDliN9740qUWMjJdHO694pQW4+MRU6cKLlHbk1yJmjEilHFwdKJSxyQ0ZnnWBkwc4ZNLG6nkw+6auxkprkyL4S01nmw6ZeskzVcREHXjzHMHzqpZDa8GvVYrI7ojyaO9B7DUwDrpUJksrG0+TCVSQNf961bpuwyrqdOrI4Mknwf0fEhyOBs371qZ8yGEZmnsdc9ki55rmAMQZEDC2oFZ0I4lhmzJ8ZRlueYZy7PuEKf961p1yWMZKU085JbZXPOEUh1+yTzHQ+dZ+t0v8AqQ/MwPEtD/qQX4lt371ktmDtwDY1CCSBMaNBoGxog0DY0SDQJjRINAmNGg0j0ranqOWevFUx8dnDfEYlEBLsqAc2IA/Oq7lHlBqEn0iJbafDk2iLzt0gRpP+4eEfGujXKWNqYXltfU0htmefzou8Y4MKnOTGzqmg6Rpe/vYVehp7WucIHNS98/gUjOe0fDLdZMfNMeBXL4ViXXl30pJPqppsNGl28kO6K+mP68lGm29hgJOAwEMRJ8U2JY4nESDeubs3sX52v8rWdixgry9eclqfB96kGIMfdySorqjkbzILC7EajybjrwrPrnPTS55RlXVzpwnyP8bk+VTqshimw86FW/w5C3cG+8LAqDpx041a86l5kWo+NONSrfsQ2OlYBZIZBAytul2G+4jvvFQ3Esd0c9bmqdVm21/DKOm1DnY5P3Za8C+PfDq2X4szNzix8Vle4BtBMUVjYkizfEDjoKcH6Zd/ebCi+1+xWsf2o5jg27vHYCNG/wDkiB/kYFlPuJqJUVvuKJTl7MfYPtvgItNhZk843WQf91jSnpKn7Eqc0TOD7XMtbQyTR/zxE/mt6U/D6/bIXnT90S+G2/wEnsYuI35N4T8DSZeHtdSCVy94krDnMTi6ujX6MDSnopr3DV8RjtIiTwkWuw1WxFdDT2ReTpSrnFxfRTMsxEuElVijBXsGA19GsKfPTSlHBn6ScqbHF/SzSYJQVv1F9aznFx4Zs8PoTKt+FA0GhrLFepizmUTbXZ7eBkUetX9Pdh4Zna3Tb1vj2jOIc5kwbbpG/HfQcx5VdnTG1ZXYrSap4wyTxG2OGkQgqASOlIjppxfZfd8WigYlxvll0F7i3L0q+lxhlKWHkuOzmc96u63trx8x1FYus0ux7l0ec1+j8uW6PTJtjVDBmpA2NEkEkDY0SQeAbGiQSQJjRoYkBc0aDSNsxu0U4F7QwL96Vrm3oKuQ0dr7eD1rvpXWWVXNO0HCrcS42WU/cwq7o9N7l8asLRQ/qbYP8RL+mKRVcZ2lwJrhcvVm/wA3FuZX/t1+dWIUVx6QErbJfVIgM27SMynFjiTEv3cOBCNeV18X500EqjsWYsxLMdSWJZifMnWuOEs1vW5+dQdg1fsk7N++K4zGr9X7UMTf+4R9th90dKrW24Q2KLRtPBG+buxU2w+Fhc2YhN8y2uycD9Xvf2iqMZymtr92WFWlBTKJkGfNjGdQiKwEsl2YiyhWlA8KEhQFIHEj5WraIp8cGPZ4dXYpP3+TrQzSjuwPE/eLodX3IxKGEZXXdQht4WNraV0KIpqWSKtFXU21kvOWbR/QIF3o2kwgAWVbb02HZvEJh4iJYHDAixG7y5gOnVG2LT/8LcZOPX/pesJNh8ZAGjaOeCQcGAliYcCpVuHpp6VUfnUe+UNUoy77KXtJ2SYGbeaIPhHOt4frIb25wnVfRbU6Gsg+JLBzg/YzLPuyvHYcF41XFxC/jw53msPvRHxA+l6tJp8pgPjspEkdiVYWI4hhYg+YOoqTjiaai4PkSPlXHEhh87xKexPKP6ifnUbUcTmR7VYkybrzFidV37EXHK3mKCzKjwW9BGl3qNq4ZN/9aYuO7AhrcQNPypNThbxNcl/xbw2WlanS/SHw3ay49qM/kf1pktJUzFVtqJTC9q0RPiBX4ikvQV+zGfxVnuiRTtBw0gKltD6GgegfaZK1a6aKPneHjn3ijcTpoLVchU4Lkobd1uYFQxeSugvcEfCmqOeixKTg8SWBhG3I0AQqGYxuGU6g/wCwaGUFOO1gTgpxcZF5ynMxMlxx5joawtRp3XI83qtK6Z49h6xpBVSBk0SDSBsaJIJIC7UaQxIC7UaQxIq2IxTyneld5D1di3zr0B6PGOjqnTTpXHYG7UJOBSCpIYl5LfA1DZyRp/ZH2cHEsuLxa/UKbxodO9bkT+H50iyxRGJG+hRwtYDSw0Atwt0rMlJuTk2HjBkO1GMsuaTX4yNED5R4ZkA8vFMtFpkpWxa+9lu/Makn8f3Mz7OczOHx0TXIBtf+VSGa/qoYe+tDURzAqVPlo0ntI2beM3gYqV3JIWBO8oRvq909UZu7vyR4vu0iixp7ZdMKyKlHevzG2wWfR4mMJIVidSwvbSGSRjcFSfFh5C3D7Dk8NDTbISTzHv8AuhKaXD6f7DXO8kxWVztiMtvFYb0+F9uMqD/EjX/3IzYnky+XAMqtVi/2BnDHf5MuWw/arhsZuxzWw2IOgDG8ch4Du5Dz/C1j0JpFujjLmHDJU3HsvzxA68D1GjfGqLU6n8MampIhs62Yw+MW2JhjnIuN5huSr/LKlj8qtV6yXUlkGVa9jNNouxlOODnMZPCLE+yfJZlv+YNWoaiufTAcZIzjP9kMZgyfpEDqvJ1G/GfMOvD32p4OUQgJBBHLUGoJLRh8QJED9dGHnz+PGs+xOueUe38Ptjr9I659rh/5IDMYNxyOR1HoavwmpRyeN1NEqLXXL2GjUTEoGwriQuExBRgdfOofKwHXPZNTx0S+LLMl1Y8OF7iq1djhLaz0Gu0teroV9a5K+asnnTlcQO8txxicMOHMdRSrqlZHDE30q2G1l5w+IDqGB4isKcHF4Z5qytwlhnWaoSISBM1EkGkBdqYkNSG8j0xIbFFYUVuM9AgqcKEJIAwqDmcZrVIBdeyDZOLH4s9+SUiAcpbRzfQMb8KCTCPTEcSqoVQFVbAAaAAcABWda8toNHSdD6UlrhhLswfa4/8ApDvzmnmdvU4xB8ogKbol/M/BIs62XsZbl7WljP41HqCbEfAmtKazFlKDxJHqPGoJssjlkF2SBJDf7Q3LSKem8hYX5XB4gVnSfp/AsQ+tx+Tz/tCTgcezRG9i4YEDdkUO6OrDowS56E3GoFr0HvgmytJYbRvGzDDGQtDLe8BjMUt/rVEiB1G9bUrw10YcRSJLlNHRfcWZd2n7KQrAcbGBG4nMEsai0UjBiO+Vb/Vk2uVFwfiTYqnvjkiS2y2jDYDtLxeFeLDyH6RCzoiq7EPHvMANySxNhf2TcdLUUoRmsSBaxyj0Thmvfzsfef8Aisy2pVzwhsJ745YqQe8dDwqpP0jVyDOGFvAdzjpoUPqh0qzC+cY5TAcU+ylZp2e4DGs94RBLr9ZB4LnqY/ZPvrQ097tjloTOGx4RlWY7N/QcS0He96rqxuV3SCnA6E3/ACrtTFOGTU8C1MoapJe/DITN4A0RPNNR7+VJ0kn9Jq/aKiK22rvoramrx5ZnTXECK4klMnmOq8hVfUR43G74JdLzHU+mNc0hCtpzo6pbolPxOiNV7UfcY0wzztccWPZTEkkxnhy8r1R1lKfqMnxKtY3lgnWxI6Vm4wZUeVkA5okhqQ3kNGkMSG8hpqHRP//Z"/>
          <p:cNvSpPr>
            <a:spLocks noChangeAspect="1" noChangeArrowheads="1"/>
          </p:cNvSpPr>
          <p:nvPr/>
        </p:nvSpPr>
        <p:spPr bwMode="auto">
          <a:xfrm>
            <a:off x="0"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itchFamily="18" charset="0"/>
              </a:defRPr>
            </a:lvl1pPr>
            <a:lvl2pPr marL="742950" indent="-285750" eaLnBrk="0" hangingPunct="0">
              <a:defRPr sz="2000" b="1">
                <a:solidFill>
                  <a:schemeClr val="tx1"/>
                </a:solidFill>
                <a:latin typeface="Times New Roman" pitchFamily="18" charset="0"/>
              </a:defRPr>
            </a:lvl2pPr>
            <a:lvl3pPr marL="1143000" indent="-228600" eaLnBrk="0" hangingPunct="0">
              <a:defRPr sz="2000" b="1">
                <a:solidFill>
                  <a:schemeClr val="tx1"/>
                </a:solidFill>
                <a:latin typeface="Times New Roman" pitchFamily="18" charset="0"/>
              </a:defRPr>
            </a:lvl3pPr>
            <a:lvl4pPr marL="1600200" indent="-228600" eaLnBrk="0" hangingPunct="0">
              <a:defRPr sz="2000" b="1">
                <a:solidFill>
                  <a:schemeClr val="tx1"/>
                </a:solidFill>
                <a:latin typeface="Times New Roman" pitchFamily="18" charset="0"/>
              </a:defRPr>
            </a:lvl4pPr>
            <a:lvl5pPr marL="2057400" indent="-228600" eaLnBrk="0" hangingPunct="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pPr eaLnBrk="1" fontAlgn="auto" hangingPunct="1">
              <a:spcBef>
                <a:spcPts val="0"/>
              </a:spcBef>
              <a:spcAft>
                <a:spcPts val="0"/>
              </a:spcAft>
            </a:pPr>
            <a:endParaRPr lang="en-US" altLang="en-US">
              <a:solidFill>
                <a:prstClr val="black"/>
              </a:solidFill>
              <a:cs typeface="+mn-cs"/>
            </a:endParaRPr>
          </a:p>
        </p:txBody>
      </p:sp>
      <p:sp>
        <p:nvSpPr>
          <p:cNvPr id="5125" name="Rectangle 3"/>
          <p:cNvSpPr txBox="1">
            <a:spLocks noChangeArrowheads="1"/>
          </p:cNvSpPr>
          <p:nvPr/>
        </p:nvSpPr>
        <p:spPr bwMode="auto">
          <a:xfrm>
            <a:off x="36000" y="2433575"/>
            <a:ext cx="9072000" cy="2232420"/>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pPr fontAlgn="auto">
              <a:spcBef>
                <a:spcPts val="0"/>
              </a:spcBef>
              <a:spcAft>
                <a:spcPts val="0"/>
              </a:spcAft>
            </a:pPr>
            <a:r>
              <a:rPr lang="en-GB" u="sng" dirty="0">
                <a:solidFill>
                  <a:prstClr val="black"/>
                </a:solidFill>
                <a:latin typeface="Arial" panose="020B0604020202020204" pitchFamily="34" charset="0"/>
              </a:rPr>
              <a:t>Lesson Objectives</a:t>
            </a:r>
            <a:endParaRPr lang="en-GB" b="0" dirty="0">
              <a:solidFill>
                <a:prstClr val="black"/>
              </a:solidFill>
              <a:latin typeface="Arial" panose="020B0604020202020204" pitchFamily="34" charset="0"/>
            </a:endParaRPr>
          </a:p>
          <a:p>
            <a:pPr marL="271463" lvl="6" indent="-271463">
              <a:spcBef>
                <a:spcPts val="0"/>
              </a:spcBef>
              <a:spcAft>
                <a:spcPts val="0"/>
              </a:spcAft>
              <a:tabLst>
                <a:tab pos="7529513" algn="l"/>
              </a:tabLst>
            </a:pPr>
            <a:r>
              <a:rPr lang="en-GB" sz="2200" i="1" dirty="0">
                <a:latin typeface="Arial" panose="020B0604020202020204" pitchFamily="34" charset="0"/>
              </a:rPr>
              <a:t>1. </a:t>
            </a:r>
            <a:r>
              <a:rPr lang="en-GB" sz="2200" i="1" dirty="0">
                <a:solidFill>
                  <a:srgbClr val="000000"/>
                </a:solidFill>
                <a:latin typeface="Arial" panose="020B0604020202020204" pitchFamily="34" charset="0"/>
              </a:rPr>
              <a:t>Construct and draw </a:t>
            </a:r>
            <a:r>
              <a:rPr lang="en-GB" sz="2200" i="1" dirty="0">
                <a:solidFill>
                  <a:srgbClr val="C00000"/>
                </a:solidFill>
                <a:latin typeface="Arial" panose="020B0604020202020204" pitchFamily="34" charset="0"/>
              </a:rPr>
              <a:t>circuit diagrams </a:t>
            </a:r>
            <a:r>
              <a:rPr lang="en-GB" sz="2200" i="1" dirty="0">
                <a:solidFill>
                  <a:srgbClr val="000000"/>
                </a:solidFill>
                <a:latin typeface="Arial" panose="020B0604020202020204" pitchFamily="34" charset="0"/>
              </a:rPr>
              <a:t>for components connected in </a:t>
            </a:r>
            <a:r>
              <a:rPr lang="en-GB" sz="2200" i="1" dirty="0">
                <a:solidFill>
                  <a:srgbClr val="C00000"/>
                </a:solidFill>
                <a:latin typeface="Arial" panose="020B0604020202020204" pitchFamily="34" charset="0"/>
              </a:rPr>
              <a:t>parallel</a:t>
            </a:r>
            <a:r>
              <a:rPr lang="en-GB" sz="2200" i="1" dirty="0">
                <a:solidFill>
                  <a:srgbClr val="000000"/>
                </a:solidFill>
                <a:latin typeface="Arial" panose="020B0604020202020204" pitchFamily="34" charset="0"/>
              </a:rPr>
              <a:t>.</a:t>
            </a:r>
          </a:p>
          <a:p>
            <a:pPr marL="0" lvl="6" indent="0">
              <a:spcBef>
                <a:spcPts val="0"/>
              </a:spcBef>
              <a:spcAft>
                <a:spcPts val="0"/>
              </a:spcAft>
              <a:tabLst>
                <a:tab pos="7529513" algn="l"/>
              </a:tabLst>
            </a:pPr>
            <a:r>
              <a:rPr lang="en-GB" sz="2200" i="1" dirty="0">
                <a:solidFill>
                  <a:srgbClr val="000000"/>
                </a:solidFill>
                <a:latin typeface="Arial" panose="020B0604020202020204" pitchFamily="34" charset="0"/>
              </a:rPr>
              <a:t>2. Explain what happens to </a:t>
            </a:r>
            <a:r>
              <a:rPr lang="en-GB" sz="2200" i="1" dirty="0">
                <a:solidFill>
                  <a:srgbClr val="C00000"/>
                </a:solidFill>
                <a:latin typeface="Arial" panose="020B0604020202020204" pitchFamily="34" charset="0"/>
              </a:rPr>
              <a:t>current </a:t>
            </a:r>
            <a:r>
              <a:rPr lang="en-GB" sz="2200" i="1" dirty="0">
                <a:latin typeface="Arial" panose="020B0604020202020204" pitchFamily="34" charset="0"/>
              </a:rPr>
              <a:t>and</a:t>
            </a:r>
            <a:r>
              <a:rPr lang="en-GB" sz="2200" i="1" dirty="0">
                <a:solidFill>
                  <a:srgbClr val="C00000"/>
                </a:solidFill>
                <a:latin typeface="Arial" panose="020B0604020202020204" pitchFamily="34" charset="0"/>
              </a:rPr>
              <a:t> P.D. </a:t>
            </a:r>
            <a:r>
              <a:rPr lang="en-GB" sz="2200" i="1" dirty="0">
                <a:latin typeface="Arial" panose="020B0604020202020204" pitchFamily="34" charset="0"/>
              </a:rPr>
              <a:t>in a </a:t>
            </a:r>
            <a:r>
              <a:rPr lang="en-GB" sz="2200" i="1" dirty="0">
                <a:solidFill>
                  <a:srgbClr val="C00000"/>
                </a:solidFill>
                <a:latin typeface="Arial" panose="020B0604020202020204" pitchFamily="34" charset="0"/>
              </a:rPr>
              <a:t>parallel circuit</a:t>
            </a:r>
            <a:r>
              <a:rPr lang="en-GB" sz="2200" i="1" dirty="0">
                <a:solidFill>
                  <a:srgbClr val="000000"/>
                </a:solidFill>
                <a:latin typeface="Arial" panose="020B0604020202020204" pitchFamily="34" charset="0"/>
              </a:rPr>
              <a:t>.</a:t>
            </a:r>
          </a:p>
          <a:p>
            <a:pPr marL="300038" lvl="6" indent="-300038">
              <a:spcBef>
                <a:spcPts val="0"/>
              </a:spcBef>
              <a:spcAft>
                <a:spcPts val="0"/>
              </a:spcAft>
              <a:tabLst>
                <a:tab pos="7529513" algn="l"/>
              </a:tabLst>
            </a:pPr>
            <a:r>
              <a:rPr lang="en-GB" altLang="en-US" sz="2200" i="1" dirty="0">
                <a:solidFill>
                  <a:srgbClr val="000000"/>
                </a:solidFill>
                <a:latin typeface="Arial" panose="020B0604020202020204" pitchFamily="34" charset="0"/>
              </a:rPr>
              <a:t>3. </a:t>
            </a:r>
            <a:r>
              <a:rPr lang="en-GB" sz="2200" i="1" dirty="0">
                <a:solidFill>
                  <a:srgbClr val="000000"/>
                </a:solidFill>
                <a:latin typeface="Arial" panose="020B0604020202020204" pitchFamily="34" charset="0"/>
              </a:rPr>
              <a:t>Determine why the </a:t>
            </a:r>
            <a:r>
              <a:rPr lang="en-GB" sz="2200" i="1" dirty="0">
                <a:solidFill>
                  <a:srgbClr val="C00000"/>
                </a:solidFill>
                <a:latin typeface="Arial" panose="020B0604020202020204" pitchFamily="34" charset="0"/>
              </a:rPr>
              <a:t>current</a:t>
            </a:r>
            <a:r>
              <a:rPr lang="en-GB" sz="2200" i="1" dirty="0">
                <a:solidFill>
                  <a:srgbClr val="000000"/>
                </a:solidFill>
                <a:latin typeface="Arial" panose="020B0604020202020204" pitchFamily="34" charset="0"/>
              </a:rPr>
              <a:t> through each component in a </a:t>
            </a:r>
            <a:r>
              <a:rPr lang="en-GB" sz="2200" i="1" dirty="0">
                <a:solidFill>
                  <a:srgbClr val="C00000"/>
                </a:solidFill>
                <a:latin typeface="Arial" panose="020B0604020202020204" pitchFamily="34" charset="0"/>
              </a:rPr>
              <a:t>parallel circuit</a:t>
            </a:r>
            <a:r>
              <a:rPr lang="en-GB" sz="2200" i="1" dirty="0">
                <a:solidFill>
                  <a:srgbClr val="000000"/>
                </a:solidFill>
                <a:latin typeface="Arial" panose="020B0604020202020204" pitchFamily="34" charset="0"/>
              </a:rPr>
              <a:t> varies.</a:t>
            </a:r>
            <a:endParaRPr lang="en-GB" altLang="en-US" sz="2200" dirty="0">
              <a:solidFill>
                <a:srgbClr val="002060"/>
              </a:solidFill>
              <a:latin typeface="Arial" panose="020B0604020202020204" pitchFamily="34" charset="0"/>
            </a:endParaRPr>
          </a:p>
        </p:txBody>
      </p:sp>
      <p:sp>
        <p:nvSpPr>
          <p:cNvPr id="6" name="Rectangle 2"/>
          <p:cNvSpPr txBox="1">
            <a:spLocks noChangeArrowheads="1"/>
          </p:cNvSpPr>
          <p:nvPr/>
        </p:nvSpPr>
        <p:spPr>
          <a:xfrm>
            <a:off x="5136058" y="548680"/>
            <a:ext cx="3971439" cy="1296144"/>
          </a:xfrm>
          <a:prstGeom prst="rect">
            <a:avLst/>
          </a:prstGeom>
          <a:solidFill>
            <a:schemeClr val="accent4">
              <a:lumMod val="40000"/>
              <a:lumOff val="60000"/>
            </a:schemeClr>
          </a:solidFill>
          <a:ln>
            <a:solidFill>
              <a:schemeClr val="tx1"/>
            </a:solidFill>
          </a:ln>
        </p:spPr>
        <p:txBody>
          <a:bodyPr anchor="ctr" anchorCtr="0"/>
          <a:lstStyle/>
          <a:p>
            <a:pPr algn="ctr"/>
            <a:r>
              <a:rPr lang="en-GB" sz="3600" b="1" dirty="0">
                <a:solidFill>
                  <a:srgbClr val="C00000"/>
                </a:solidFill>
                <a:latin typeface="Comic Sans MS" panose="030F0702030302020204" pitchFamily="66" charset="0"/>
              </a:rPr>
              <a:t>Parallel circuits</a:t>
            </a:r>
            <a:endParaRPr lang="en-GB" altLang="en-US" sz="3600" b="1" dirty="0">
              <a:solidFill>
                <a:srgbClr val="C00000"/>
              </a:solidFill>
              <a:latin typeface="Comic Sans MS" panose="030F0702030302020204" pitchFamily="66" charset="0"/>
            </a:endParaRPr>
          </a:p>
        </p:txBody>
      </p:sp>
      <p:grpSp>
        <p:nvGrpSpPr>
          <p:cNvPr id="12" name="Group 11"/>
          <p:cNvGrpSpPr/>
          <p:nvPr/>
        </p:nvGrpSpPr>
        <p:grpSpPr>
          <a:xfrm>
            <a:off x="2123728" y="593743"/>
            <a:ext cx="2805529" cy="1249937"/>
            <a:chOff x="2286807" y="535779"/>
            <a:chExt cx="2805529" cy="1321945"/>
          </a:xfrm>
        </p:grpSpPr>
        <p:pic>
          <p:nvPicPr>
            <p:cNvPr id="1030" name="Picture 6" descr="http://www.psdgraphics.com/file/notepad-pencil-icon.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628040" y="735087"/>
              <a:ext cx="146429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eaLnBrk="1" fontAlgn="auto" hangingPunct="1">
                <a:spcBef>
                  <a:spcPts val="0"/>
                </a:spcBef>
                <a:spcAft>
                  <a:spcPts val="0"/>
                </a:spcAft>
              </a:pPr>
              <a:r>
                <a:rPr lang="en-GB" sz="1800" dirty="0">
                  <a:solidFill>
                    <a:prstClr val="black"/>
                  </a:solidFill>
                </a:rPr>
                <a:t>Is your work well presented?</a:t>
              </a:r>
            </a:p>
          </p:txBody>
        </p:sp>
      </p:grpSp>
      <p:pic>
        <p:nvPicPr>
          <p:cNvPr id="5" name="Picture 4" descr="Image result for parallel circu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6234"/>
            <a:ext cx="2470269" cy="1858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74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5000" fill="hold" nodeType="afterEffect">
                                  <p:stCondLst>
                                    <p:cond delay="0"/>
                                  </p:stCondLst>
                                  <p:childTnLst>
                                    <p:anim calcmode="discrete" valueType="str">
                                      <p:cBhvr>
                                        <p:cTn id="6" dur="2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692696"/>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1 -</a:t>
            </a:r>
            <a:r>
              <a:rPr lang="en-GB" dirty="0">
                <a:latin typeface="Arial" panose="020B0604020202020204" pitchFamily="34" charset="0"/>
              </a:rPr>
              <a:t> </a:t>
            </a:r>
            <a:r>
              <a:rPr lang="en-GB" i="1" dirty="0">
                <a:solidFill>
                  <a:srgbClr val="000000"/>
                </a:solidFill>
                <a:latin typeface="Arial" panose="020B0604020202020204" pitchFamily="34" charset="0"/>
              </a:rPr>
              <a:t>Construct and draw </a:t>
            </a:r>
            <a:r>
              <a:rPr lang="en-GB" i="1" dirty="0">
                <a:solidFill>
                  <a:srgbClr val="C00000"/>
                </a:solidFill>
                <a:latin typeface="Arial" panose="020B0604020202020204" pitchFamily="34" charset="0"/>
              </a:rPr>
              <a:t>circuit diagrams </a:t>
            </a:r>
            <a:r>
              <a:rPr lang="en-GB" i="1" dirty="0">
                <a:solidFill>
                  <a:srgbClr val="000000"/>
                </a:solidFill>
                <a:latin typeface="Arial" panose="020B0604020202020204" pitchFamily="34" charset="0"/>
              </a:rPr>
              <a:t>for components connected in </a:t>
            </a:r>
            <a:r>
              <a:rPr lang="en-GB" i="1" dirty="0">
                <a:solidFill>
                  <a:srgbClr val="C00000"/>
                </a:solidFill>
                <a:latin typeface="Arial" panose="020B0604020202020204" pitchFamily="34" charset="0"/>
              </a:rPr>
              <a:t>parallel</a:t>
            </a:r>
            <a:r>
              <a:rPr lang="en-GB" i="1" dirty="0">
                <a:solidFill>
                  <a:srgbClr val="000000"/>
                </a:solidFill>
                <a:latin typeface="Arial" panose="020B0604020202020204" pitchFamily="34" charset="0"/>
              </a:rPr>
              <a:t>.</a:t>
            </a: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0" y="737852"/>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sp>
        <p:nvSpPr>
          <p:cNvPr id="8" name="Rectangle 2"/>
          <p:cNvSpPr>
            <a:spLocks noGrp="1" noChangeArrowheads="1"/>
          </p:cNvSpPr>
          <p:nvPr>
            <p:ph type="title"/>
          </p:nvPr>
        </p:nvSpPr>
        <p:spPr>
          <a:xfrm>
            <a:off x="179512" y="962751"/>
            <a:ext cx="5364559" cy="549275"/>
          </a:xfrm>
        </p:spPr>
        <p:txBody>
          <a:bodyPr>
            <a:normAutofit/>
          </a:bodyPr>
          <a:lstStyle/>
          <a:p>
            <a:pPr algn="l"/>
            <a:r>
              <a:rPr lang="en-GB" sz="3000" dirty="0">
                <a:solidFill>
                  <a:srgbClr val="C00000"/>
                </a:solidFill>
                <a:latin typeface="Comic Sans MS" panose="030F0702030302020204" pitchFamily="66" charset="0"/>
              </a:rPr>
              <a:t>Parallel</a:t>
            </a:r>
            <a:r>
              <a:rPr lang="en-GB" altLang="en-US" sz="3000" dirty="0">
                <a:solidFill>
                  <a:srgbClr val="C00000"/>
                </a:solidFill>
                <a:latin typeface="Comic Sans MS" panose="030F0702030302020204" pitchFamily="66" charset="0"/>
              </a:rPr>
              <a:t> circuits.</a:t>
            </a:r>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grpSp>
        <p:nvGrpSpPr>
          <p:cNvPr id="18" name="Group 5"/>
          <p:cNvGrpSpPr>
            <a:grpSpLocks/>
          </p:cNvGrpSpPr>
          <p:nvPr/>
        </p:nvGrpSpPr>
        <p:grpSpPr bwMode="auto">
          <a:xfrm>
            <a:off x="4855257" y="1212806"/>
            <a:ext cx="4239162" cy="2901950"/>
            <a:chOff x="1182" y="1053"/>
            <a:chExt cx="3433" cy="2417"/>
          </a:xfrm>
        </p:grpSpPr>
        <p:sp>
          <p:nvSpPr>
            <p:cNvPr id="19" name="Text Box 6"/>
            <p:cNvSpPr txBox="1">
              <a:spLocks noChangeAspect="1" noChangeArrowheads="1"/>
            </p:cNvSpPr>
            <p:nvPr/>
          </p:nvSpPr>
          <p:spPr bwMode="auto">
            <a:xfrm>
              <a:off x="1182" y="2358"/>
              <a:ext cx="33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GB" altLang="en-US" sz="2400" b="1" dirty="0">
                  <a:solidFill>
                    <a:srgbClr val="C00000"/>
                  </a:solidFill>
                  <a:cs typeface="Arial" panose="020B0604020202020204" pitchFamily="34" charset="0"/>
                </a:rPr>
                <a:t>A</a:t>
              </a:r>
            </a:p>
          </p:txBody>
        </p:sp>
        <p:sp>
          <p:nvSpPr>
            <p:cNvPr id="20" name="Text Box 7"/>
            <p:cNvSpPr txBox="1">
              <a:spLocks noChangeAspect="1" noChangeArrowheads="1"/>
            </p:cNvSpPr>
            <p:nvPr/>
          </p:nvSpPr>
          <p:spPr bwMode="auto">
            <a:xfrm>
              <a:off x="4285" y="2358"/>
              <a:ext cx="33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GB" altLang="en-US" sz="2400" b="1">
                  <a:solidFill>
                    <a:srgbClr val="C00000"/>
                  </a:solidFill>
                  <a:cs typeface="Arial" panose="020B0604020202020204" pitchFamily="34" charset="0"/>
                </a:rPr>
                <a:t>B</a:t>
              </a:r>
            </a:p>
          </p:txBody>
        </p:sp>
        <p:pic>
          <p:nvPicPr>
            <p:cNvPr id="21" name="Picture 8" descr="series circuit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2" y="1053"/>
              <a:ext cx="2816" cy="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 Box 2"/>
          <p:cNvSpPr txBox="1">
            <a:spLocks noChangeArrowheads="1"/>
          </p:cNvSpPr>
          <p:nvPr/>
        </p:nvSpPr>
        <p:spPr bwMode="auto">
          <a:xfrm>
            <a:off x="105086" y="1571991"/>
            <a:ext cx="474790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 typeface="Wingdings" panose="05000000000000000000" pitchFamily="2" charset="2"/>
              <a:buNone/>
            </a:pPr>
            <a:r>
              <a:rPr lang="en-GB" altLang="en-US" sz="2400" dirty="0">
                <a:cs typeface="Arial" panose="020B0604020202020204" pitchFamily="34" charset="0"/>
              </a:rPr>
              <a:t>A </a:t>
            </a:r>
            <a:r>
              <a:rPr lang="en-GB" altLang="en-US" sz="2400" b="1" dirty="0">
                <a:solidFill>
                  <a:srgbClr val="C00000"/>
                </a:solidFill>
                <a:cs typeface="Arial" panose="020B0604020202020204" pitchFamily="34" charset="0"/>
              </a:rPr>
              <a:t>parallel</a:t>
            </a:r>
            <a:r>
              <a:rPr lang="en-GB" altLang="en-US" sz="2400" dirty="0">
                <a:solidFill>
                  <a:srgbClr val="000066"/>
                </a:solidFill>
                <a:cs typeface="Arial" panose="020B0604020202020204" pitchFamily="34" charset="0"/>
              </a:rPr>
              <a:t> </a:t>
            </a:r>
            <a:r>
              <a:rPr lang="en-GB" altLang="en-US" sz="2400" dirty="0">
                <a:cs typeface="Arial" panose="020B0604020202020204" pitchFamily="34" charset="0"/>
              </a:rPr>
              <a:t>circuit is one which contains a point (a junction) where the current can </a:t>
            </a:r>
            <a:r>
              <a:rPr lang="en-GB" altLang="en-US" sz="2400" b="1" dirty="0">
                <a:solidFill>
                  <a:srgbClr val="C00000"/>
                </a:solidFill>
                <a:cs typeface="Arial" panose="020B0604020202020204" pitchFamily="34" charset="0"/>
              </a:rPr>
              <a:t>split</a:t>
            </a:r>
            <a:r>
              <a:rPr lang="en-GB" altLang="en-US" sz="2400" dirty="0">
                <a:solidFill>
                  <a:srgbClr val="000066"/>
                </a:solidFill>
                <a:cs typeface="Arial" panose="020B0604020202020204" pitchFamily="34" charset="0"/>
              </a:rPr>
              <a:t> </a:t>
            </a:r>
            <a:r>
              <a:rPr lang="en-GB" altLang="en-US" sz="2400" dirty="0">
                <a:cs typeface="Arial" panose="020B0604020202020204" pitchFamily="34" charset="0"/>
              </a:rPr>
              <a:t>(point A) or </a:t>
            </a:r>
            <a:r>
              <a:rPr lang="en-GB" altLang="en-US" sz="2400" b="1" dirty="0">
                <a:solidFill>
                  <a:srgbClr val="C00000"/>
                </a:solidFill>
                <a:cs typeface="Arial" panose="020B0604020202020204" pitchFamily="34" charset="0"/>
              </a:rPr>
              <a:t>join</a:t>
            </a:r>
            <a:r>
              <a:rPr lang="en-GB" altLang="en-US" sz="2400" dirty="0">
                <a:solidFill>
                  <a:srgbClr val="000066"/>
                </a:solidFill>
                <a:cs typeface="Arial" panose="020B0604020202020204" pitchFamily="34" charset="0"/>
              </a:rPr>
              <a:t> </a:t>
            </a:r>
            <a:r>
              <a:rPr lang="en-GB" altLang="en-US" sz="2400" dirty="0">
                <a:cs typeface="Arial" panose="020B0604020202020204" pitchFamily="34" charset="0"/>
              </a:rPr>
              <a:t>(point B).</a:t>
            </a:r>
          </a:p>
        </p:txBody>
      </p:sp>
      <p:sp>
        <p:nvSpPr>
          <p:cNvPr id="23" name="Text Box 4"/>
          <p:cNvSpPr txBox="1">
            <a:spLocks noChangeArrowheads="1"/>
          </p:cNvSpPr>
          <p:nvPr/>
        </p:nvSpPr>
        <p:spPr bwMode="auto">
          <a:xfrm>
            <a:off x="151588" y="3647136"/>
            <a:ext cx="46549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GB" altLang="en-US" sz="2400" dirty="0">
                <a:cs typeface="Arial" panose="020B0604020202020204" pitchFamily="34" charset="0"/>
              </a:rPr>
              <a:t>This means that there is more than one path around the circuit.</a:t>
            </a:r>
          </a:p>
        </p:txBody>
      </p:sp>
    </p:spTree>
    <p:extLst>
      <p:ext uri="{BB962C8B-B14F-4D97-AF65-F5344CB8AC3E}">
        <p14:creationId xmlns:p14="http://schemas.microsoft.com/office/powerpoint/2010/main" val="321119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5E16536E-3504-4A35-81D2-E5944F1F1C6B}"/>
              </a:ext>
            </a:extLst>
          </p:cNvPr>
          <p:cNvSpPr txBox="1">
            <a:spLocks noChangeArrowheads="1"/>
          </p:cNvSpPr>
          <p:nvPr/>
        </p:nvSpPr>
        <p:spPr bwMode="auto">
          <a:xfrm>
            <a:off x="0" y="0"/>
            <a:ext cx="9144000" cy="692696"/>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1 -</a:t>
            </a:r>
            <a:r>
              <a:rPr lang="en-GB" dirty="0">
                <a:latin typeface="Arial" panose="020B0604020202020204" pitchFamily="34" charset="0"/>
              </a:rPr>
              <a:t> </a:t>
            </a:r>
            <a:r>
              <a:rPr lang="en-GB" i="1" dirty="0">
                <a:solidFill>
                  <a:srgbClr val="000000"/>
                </a:solidFill>
                <a:latin typeface="Arial" panose="020B0604020202020204" pitchFamily="34" charset="0"/>
              </a:rPr>
              <a:t>Construct and draw </a:t>
            </a:r>
            <a:r>
              <a:rPr lang="en-GB" i="1" dirty="0">
                <a:solidFill>
                  <a:srgbClr val="C00000"/>
                </a:solidFill>
                <a:latin typeface="Arial" panose="020B0604020202020204" pitchFamily="34" charset="0"/>
              </a:rPr>
              <a:t>circuit diagrams </a:t>
            </a:r>
            <a:r>
              <a:rPr lang="en-GB" i="1" dirty="0">
                <a:solidFill>
                  <a:srgbClr val="000000"/>
                </a:solidFill>
                <a:latin typeface="Arial" panose="020B0604020202020204" pitchFamily="34" charset="0"/>
              </a:rPr>
              <a:t>for components connected in </a:t>
            </a:r>
            <a:r>
              <a:rPr lang="en-GB" i="1" dirty="0">
                <a:solidFill>
                  <a:srgbClr val="C00000"/>
                </a:solidFill>
                <a:latin typeface="Arial" panose="020B0604020202020204" pitchFamily="34" charset="0"/>
              </a:rPr>
              <a:t>parallel</a:t>
            </a:r>
            <a:r>
              <a:rPr lang="en-GB" i="1" dirty="0">
                <a:solidFill>
                  <a:srgbClr val="000000"/>
                </a:solidFill>
                <a:latin typeface="Arial" panose="020B0604020202020204" pitchFamily="34" charset="0"/>
              </a:rPr>
              <a:t>.</a:t>
            </a:r>
          </a:p>
        </p:txBody>
      </p:sp>
      <p:sp>
        <p:nvSpPr>
          <p:cNvPr id="19" name="TextBox 18">
            <a:extLst>
              <a:ext uri="{FF2B5EF4-FFF2-40B4-BE49-F238E27FC236}">
                <a16:creationId xmlns:a16="http://schemas.microsoft.com/office/drawing/2014/main" id="{EFB0B825-8E1F-4DA0-BDFA-AFD13D1FDAC1}"/>
              </a:ext>
            </a:extLst>
          </p:cNvPr>
          <p:cNvSpPr txBox="1"/>
          <p:nvPr/>
        </p:nvSpPr>
        <p:spPr>
          <a:xfrm>
            <a:off x="0" y="737852"/>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8" name="Rectangle 2"/>
          <p:cNvSpPr>
            <a:spLocks noGrp="1" noChangeArrowheads="1"/>
          </p:cNvSpPr>
          <p:nvPr>
            <p:ph type="title"/>
          </p:nvPr>
        </p:nvSpPr>
        <p:spPr>
          <a:xfrm>
            <a:off x="168281" y="1016717"/>
            <a:ext cx="5364559" cy="549275"/>
          </a:xfrm>
        </p:spPr>
        <p:txBody>
          <a:bodyPr>
            <a:normAutofit/>
          </a:bodyPr>
          <a:lstStyle/>
          <a:p>
            <a:pPr algn="l"/>
            <a:r>
              <a:rPr lang="en-GB" sz="3000" dirty="0">
                <a:solidFill>
                  <a:srgbClr val="C00000"/>
                </a:solidFill>
                <a:latin typeface="Comic Sans MS" panose="030F0702030302020204" pitchFamily="66" charset="0"/>
              </a:rPr>
              <a:t>Parallel</a:t>
            </a:r>
            <a:r>
              <a:rPr lang="en-GB" altLang="en-US" sz="3000" dirty="0">
                <a:solidFill>
                  <a:srgbClr val="C00000"/>
                </a:solidFill>
                <a:latin typeface="Comic Sans MS" panose="030F0702030302020204" pitchFamily="66" charset="0"/>
              </a:rPr>
              <a:t> circuits.</a:t>
            </a:r>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17" name="Text Box 5"/>
          <p:cNvSpPr txBox="1">
            <a:spLocks noChangeArrowheads="1"/>
          </p:cNvSpPr>
          <p:nvPr/>
        </p:nvSpPr>
        <p:spPr bwMode="auto">
          <a:xfrm>
            <a:off x="168281" y="1565992"/>
            <a:ext cx="45767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400" dirty="0"/>
              <a:t>Produce this circuit diagram. Draw it in your books.</a:t>
            </a:r>
          </a:p>
          <a:p>
            <a:endParaRPr lang="en-GB" altLang="en-US" sz="2400" dirty="0"/>
          </a:p>
        </p:txBody>
      </p:sp>
      <p:sp>
        <p:nvSpPr>
          <p:cNvPr id="20" name="TextBox 19"/>
          <p:cNvSpPr txBox="1"/>
          <p:nvPr/>
        </p:nvSpPr>
        <p:spPr>
          <a:xfrm>
            <a:off x="15397137" y="6977333"/>
            <a:ext cx="372218" cy="307777"/>
          </a:xfrm>
          <a:prstGeom prst="rect">
            <a:avLst/>
          </a:prstGeom>
          <a:solidFill>
            <a:schemeClr val="bg1"/>
          </a:solidFill>
        </p:spPr>
        <p:txBody>
          <a:bodyPr wrap="none" rtlCol="0">
            <a:spAutoFit/>
          </a:bodyPr>
          <a:lstStyle/>
          <a:p>
            <a:r>
              <a:rPr lang="en-GB" sz="1400" dirty="0">
                <a:solidFill>
                  <a:schemeClr val="tx1"/>
                </a:solidFill>
              </a:rPr>
              <a:t>V</a:t>
            </a:r>
            <a:r>
              <a:rPr lang="en-GB" sz="1400" baseline="-25000" dirty="0">
                <a:solidFill>
                  <a:schemeClr val="tx1"/>
                </a:solidFill>
              </a:rPr>
              <a:t>2</a:t>
            </a:r>
          </a:p>
        </p:txBody>
      </p:sp>
      <p:grpSp>
        <p:nvGrpSpPr>
          <p:cNvPr id="4" name="Group 3"/>
          <p:cNvGrpSpPr/>
          <p:nvPr/>
        </p:nvGrpSpPr>
        <p:grpSpPr>
          <a:xfrm>
            <a:off x="4648093" y="1475579"/>
            <a:ext cx="4334632" cy="3816429"/>
            <a:chOff x="4648093" y="1475579"/>
            <a:chExt cx="4334632" cy="3816429"/>
          </a:xfrm>
        </p:grpSpPr>
        <p:sp>
          <p:nvSpPr>
            <p:cNvPr id="3" name="TextBox 2"/>
            <p:cNvSpPr txBox="1"/>
            <p:nvPr/>
          </p:nvSpPr>
          <p:spPr>
            <a:xfrm>
              <a:off x="4648093" y="1475579"/>
              <a:ext cx="4334632" cy="3816429"/>
            </a:xfrm>
            <a:prstGeom prst="rect">
              <a:avLst/>
            </a:prstGeom>
            <a:solidFill>
              <a:schemeClr val="bg1"/>
            </a:solidFill>
          </p:spPr>
          <p:txBody>
            <a:bodyPr wrap="square" rtlCol="0">
              <a:spAutoFit/>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grpSp>
          <p:nvGrpSpPr>
            <p:cNvPr id="2" name="Group 1"/>
            <p:cNvGrpSpPr/>
            <p:nvPr/>
          </p:nvGrpSpPr>
          <p:grpSpPr>
            <a:xfrm>
              <a:off x="4972298" y="1669436"/>
              <a:ext cx="3726372" cy="3434829"/>
              <a:chOff x="6526862" y="504633"/>
              <a:chExt cx="4961590" cy="5280288"/>
            </a:xfrm>
          </p:grpSpPr>
          <p:pic>
            <p:nvPicPr>
              <p:cNvPr id="7172" name="Picture 4" descr="A circuit with a cell on the top wire, a lamp on the bottom wire and another lamp on a wire which bisects the centre of the outer circuit. There are 3 voltmeters - V1, which bypasses the cell.  V2 bypasses the lamp on the centre wire, and V3 bypasses the lamp on the bottom wire."/>
              <p:cNvPicPr>
                <a:picLocks noChangeAspect="1" noChangeArrowheads="1"/>
              </p:cNvPicPr>
              <p:nvPr/>
            </p:nvPicPr>
            <p:blipFill rotWithShape="1">
              <a:blip r:embed="rId3">
                <a:extLst>
                  <a:ext uri="{28A0092B-C50C-407E-A947-70E740481C1C}">
                    <a14:useLocalDpi xmlns:a14="http://schemas.microsoft.com/office/drawing/2010/main" val="0"/>
                  </a:ext>
                </a:extLst>
              </a:blip>
              <a:srcRect r="64463"/>
              <a:stretch/>
            </p:blipFill>
            <p:spPr bwMode="auto">
              <a:xfrm>
                <a:off x="7104348" y="585283"/>
                <a:ext cx="4384104" cy="519963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 circuit with a cell on the top wire, a lamp on the bottom wire and another lamp on a wire which bisects the centre of the outer circuit. There are 4 ammeters. A1 is to the left of the cell, A4 is to the right of the cell.  A2 is to the left of the lamp on the centre wire and A3 is to the left of the lamp on the bottom wire."/>
              <p:cNvPicPr>
                <a:picLocks noChangeAspect="1" noChangeArrowheads="1"/>
              </p:cNvPicPr>
              <p:nvPr/>
            </p:nvPicPr>
            <p:blipFill rotWithShape="1">
              <a:blip r:embed="rId4">
                <a:extLst>
                  <a:ext uri="{28A0092B-C50C-407E-A947-70E740481C1C}">
                    <a14:useLocalDpi xmlns:a14="http://schemas.microsoft.com/office/drawing/2010/main" val="0"/>
                  </a:ext>
                </a:extLst>
              </a:blip>
              <a:srcRect l="21376" r="69083" b="84103"/>
              <a:stretch/>
            </p:blipFill>
            <p:spPr bwMode="auto">
              <a:xfrm>
                <a:off x="9972600" y="519623"/>
                <a:ext cx="1152128" cy="69211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A circuit with a cell on the top wire, a lamp on the bottom wire and another lamp on a wire which bisects the centre of the outer circuit. There are 4 ammeters. A1 is to the left of the cell, A4 is to the right of the cell.  A2 is to the left of the lamp on the centre wire and A3 is to the left of the lamp on the bottom wire."/>
              <p:cNvPicPr>
                <a:picLocks noChangeAspect="1" noChangeArrowheads="1"/>
              </p:cNvPicPr>
              <p:nvPr/>
            </p:nvPicPr>
            <p:blipFill rotWithShape="1">
              <a:blip r:embed="rId4">
                <a:extLst>
                  <a:ext uri="{28A0092B-C50C-407E-A947-70E740481C1C}">
                    <a14:useLocalDpi xmlns:a14="http://schemas.microsoft.com/office/drawing/2010/main" val="0"/>
                  </a:ext>
                </a:extLst>
              </a:blip>
              <a:srcRect r="88162"/>
              <a:stretch/>
            </p:blipFill>
            <p:spPr bwMode="auto">
              <a:xfrm>
                <a:off x="6526862" y="504633"/>
                <a:ext cx="1503911" cy="436717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BE888093-3EFC-FB4E-A6E8-2802CFCEDB8D}"/>
              </a:ext>
            </a:extLst>
          </p:cNvPr>
          <p:cNvSpPr txBox="1"/>
          <p:nvPr/>
        </p:nvSpPr>
        <p:spPr>
          <a:xfrm>
            <a:off x="150389" y="5356315"/>
            <a:ext cx="7157915" cy="43088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r>
              <a:rPr lang="en-GB" b="1" dirty="0">
                <a:solidFill>
                  <a:srgbClr val="FF0000"/>
                </a:solidFill>
              </a:rPr>
              <a:t>https://</a:t>
            </a:r>
            <a:r>
              <a:rPr lang="en-GB" b="1" dirty="0" err="1">
                <a:solidFill>
                  <a:srgbClr val="FF0000"/>
                </a:solidFill>
              </a:rPr>
              <a:t>www.youtube.com</a:t>
            </a:r>
            <a:r>
              <a:rPr lang="en-GB" b="1" dirty="0">
                <a:solidFill>
                  <a:srgbClr val="FF0000"/>
                </a:solidFill>
              </a:rPr>
              <a:t>/</a:t>
            </a:r>
            <a:r>
              <a:rPr lang="en-GB" b="1" dirty="0" err="1">
                <a:solidFill>
                  <a:srgbClr val="FF0000"/>
                </a:solidFill>
              </a:rPr>
              <a:t>watch?v</a:t>
            </a:r>
            <a:r>
              <a:rPr lang="en-GB" b="1" dirty="0">
                <a:solidFill>
                  <a:srgbClr val="FF0000"/>
                </a:solidFill>
              </a:rPr>
              <a:t>=UM1jyQVdGD8</a:t>
            </a:r>
          </a:p>
        </p:txBody>
      </p:sp>
    </p:spTree>
    <p:extLst>
      <p:ext uri="{BB962C8B-B14F-4D97-AF65-F5344CB8AC3E}">
        <p14:creationId xmlns:p14="http://schemas.microsoft.com/office/powerpoint/2010/main" val="73624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732061"/>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2 - </a:t>
            </a:r>
            <a:r>
              <a:rPr lang="en-GB" i="1" dirty="0">
                <a:solidFill>
                  <a:srgbClr val="000000"/>
                </a:solidFill>
                <a:latin typeface="Arial" panose="020B0604020202020204" pitchFamily="34" charset="0"/>
              </a:rPr>
              <a:t>Explain what happens to </a:t>
            </a:r>
            <a:r>
              <a:rPr lang="en-GB" i="1" dirty="0">
                <a:solidFill>
                  <a:srgbClr val="C00000"/>
                </a:solidFill>
                <a:latin typeface="Arial" panose="020B0604020202020204" pitchFamily="34" charset="0"/>
              </a:rPr>
              <a:t>current </a:t>
            </a:r>
            <a:r>
              <a:rPr lang="en-GB" i="1" dirty="0">
                <a:latin typeface="Arial" panose="020B0604020202020204" pitchFamily="34" charset="0"/>
              </a:rPr>
              <a:t>and</a:t>
            </a:r>
            <a:r>
              <a:rPr lang="en-GB" i="1" dirty="0">
                <a:solidFill>
                  <a:srgbClr val="C00000"/>
                </a:solidFill>
                <a:latin typeface="Arial" panose="020B0604020202020204" pitchFamily="34" charset="0"/>
              </a:rPr>
              <a:t> P.D. </a:t>
            </a:r>
            <a:r>
              <a:rPr lang="en-GB" i="1" dirty="0">
                <a:latin typeface="Arial" panose="020B0604020202020204" pitchFamily="34" charset="0"/>
              </a:rPr>
              <a:t>in a </a:t>
            </a:r>
            <a:r>
              <a:rPr lang="en-GB" i="1" dirty="0">
                <a:solidFill>
                  <a:srgbClr val="C00000"/>
                </a:solidFill>
                <a:latin typeface="Arial" panose="020B0604020202020204" pitchFamily="34" charset="0"/>
              </a:rPr>
              <a:t>series circuit</a:t>
            </a:r>
            <a:r>
              <a:rPr lang="en-GB" i="1" dirty="0">
                <a:solidFill>
                  <a:srgbClr val="000000"/>
                </a:solidFill>
                <a:latin typeface="Arial" panose="020B0604020202020204" pitchFamily="34" charset="0"/>
              </a:rPr>
              <a:t>.</a:t>
            </a: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18256" y="779005"/>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sp>
        <p:nvSpPr>
          <p:cNvPr id="8" name="Rectangle 2"/>
          <p:cNvSpPr>
            <a:spLocks noGrp="1" noChangeArrowheads="1"/>
          </p:cNvSpPr>
          <p:nvPr>
            <p:ph type="title"/>
          </p:nvPr>
        </p:nvSpPr>
        <p:spPr>
          <a:xfrm>
            <a:off x="234725" y="1018292"/>
            <a:ext cx="5364559" cy="549275"/>
          </a:xfrm>
        </p:spPr>
        <p:txBody>
          <a:bodyPr/>
          <a:lstStyle/>
          <a:p>
            <a:pPr algn="l"/>
            <a:r>
              <a:rPr lang="en-GB" altLang="en-US" sz="3000" dirty="0">
                <a:solidFill>
                  <a:srgbClr val="C00000"/>
                </a:solidFill>
                <a:latin typeface="Comic Sans MS" panose="030F0702030302020204" pitchFamily="66" charset="0"/>
              </a:rPr>
              <a:t>Using your results.</a:t>
            </a:r>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29" name="Text Box 5"/>
          <p:cNvSpPr txBox="1">
            <a:spLocks noChangeArrowheads="1"/>
          </p:cNvSpPr>
          <p:nvPr/>
        </p:nvSpPr>
        <p:spPr bwMode="auto">
          <a:xfrm>
            <a:off x="155700" y="1647504"/>
            <a:ext cx="5203870" cy="2308324"/>
          </a:xfrm>
          <a:prstGeom prst="rect">
            <a:avLst/>
          </a:prstGeom>
          <a:solidFill>
            <a:srgbClr val="FFC000"/>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400" dirty="0"/>
              <a:t>Using your results from the investigation explain what happened to the current and voltage when you added another bulb to the parallel circuit?</a:t>
            </a:r>
          </a:p>
          <a:p>
            <a:r>
              <a:rPr lang="en-GB" altLang="en-US" sz="2400" dirty="0"/>
              <a:t>Link to these equations:</a:t>
            </a:r>
            <a:endParaRPr lang="en-US" altLang="en-US" sz="2400" dirty="0"/>
          </a:p>
        </p:txBody>
      </p:sp>
      <p:grpSp>
        <p:nvGrpSpPr>
          <p:cNvPr id="27" name="Group 26"/>
          <p:cNvGrpSpPr/>
          <p:nvPr/>
        </p:nvGrpSpPr>
        <p:grpSpPr>
          <a:xfrm>
            <a:off x="5383382" y="1372867"/>
            <a:ext cx="3716790" cy="4620932"/>
            <a:chOff x="5220072" y="1403764"/>
            <a:chExt cx="3716790" cy="4620932"/>
          </a:xfrm>
        </p:grpSpPr>
        <p:grpSp>
          <p:nvGrpSpPr>
            <p:cNvPr id="28" name="Group 27"/>
            <p:cNvGrpSpPr/>
            <p:nvPr/>
          </p:nvGrpSpPr>
          <p:grpSpPr>
            <a:xfrm>
              <a:off x="5220072" y="1403764"/>
              <a:ext cx="3716790" cy="4620932"/>
              <a:chOff x="5175872" y="1006117"/>
              <a:chExt cx="3924300" cy="4914900"/>
            </a:xfrm>
          </p:grpSpPr>
          <p:pic>
            <p:nvPicPr>
              <p:cNvPr id="36" name="Picture 35"/>
              <p:cNvPicPr>
                <a:picLocks noChangeAspect="1"/>
              </p:cNvPicPr>
              <p:nvPr/>
            </p:nvPicPr>
            <p:blipFill>
              <a:blip r:embed="rId3"/>
              <a:stretch>
                <a:fillRect/>
              </a:stretch>
            </p:blipFill>
            <p:spPr>
              <a:xfrm>
                <a:off x="5175872" y="1006117"/>
                <a:ext cx="3924300" cy="4914900"/>
              </a:xfrm>
              <a:prstGeom prst="rect">
                <a:avLst/>
              </a:prstGeom>
            </p:spPr>
          </p:pic>
          <p:sp>
            <p:nvSpPr>
              <p:cNvPr id="37" name="TextBox 36"/>
              <p:cNvSpPr txBox="1"/>
              <p:nvPr/>
            </p:nvSpPr>
            <p:spPr>
              <a:xfrm>
                <a:off x="5985122" y="4844868"/>
                <a:ext cx="422955" cy="310989"/>
              </a:xfrm>
              <a:prstGeom prst="rect">
                <a:avLst/>
              </a:prstGeom>
              <a:noFill/>
            </p:spPr>
            <p:txBody>
              <a:bodyPr wrap="square" rtlCol="0">
                <a:spAutoFit/>
              </a:bodyPr>
              <a:lstStyle/>
              <a:p>
                <a:r>
                  <a:rPr lang="en-GB" sz="1300" b="1" dirty="0">
                    <a:solidFill>
                      <a:schemeClr val="tx1"/>
                    </a:solidFill>
                  </a:rPr>
                  <a:t>A</a:t>
                </a:r>
                <a:r>
                  <a:rPr lang="en-GB" sz="1300" b="1" baseline="-25000" dirty="0">
                    <a:solidFill>
                      <a:schemeClr val="tx1"/>
                    </a:solidFill>
                  </a:rPr>
                  <a:t>4</a:t>
                </a:r>
              </a:p>
            </p:txBody>
          </p:sp>
          <p:sp>
            <p:nvSpPr>
              <p:cNvPr id="38" name="TextBox 37"/>
              <p:cNvSpPr txBox="1"/>
              <p:nvPr/>
            </p:nvSpPr>
            <p:spPr>
              <a:xfrm>
                <a:off x="7153012" y="5419230"/>
                <a:ext cx="422955" cy="292388"/>
              </a:xfrm>
              <a:prstGeom prst="rect">
                <a:avLst/>
              </a:prstGeom>
              <a:noFill/>
            </p:spPr>
            <p:txBody>
              <a:bodyPr wrap="square" rtlCol="0">
                <a:spAutoFit/>
              </a:bodyPr>
              <a:lstStyle/>
              <a:p>
                <a:r>
                  <a:rPr lang="en-GB" sz="1300" b="1" dirty="0">
                    <a:solidFill>
                      <a:schemeClr val="tx1"/>
                    </a:solidFill>
                  </a:rPr>
                  <a:t>V</a:t>
                </a:r>
                <a:r>
                  <a:rPr lang="en-GB" sz="1300" b="1" baseline="-25000" dirty="0">
                    <a:solidFill>
                      <a:schemeClr val="tx1"/>
                    </a:solidFill>
                  </a:rPr>
                  <a:t>4</a:t>
                </a:r>
              </a:p>
            </p:txBody>
          </p:sp>
        </p:grpSp>
        <p:sp>
          <p:nvSpPr>
            <p:cNvPr id="34" name="Oval 33"/>
            <p:cNvSpPr/>
            <p:nvPr/>
          </p:nvSpPr>
          <p:spPr>
            <a:xfrm>
              <a:off x="8037909" y="1598397"/>
              <a:ext cx="288032" cy="27900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7990284" y="1585011"/>
              <a:ext cx="400590" cy="292388"/>
            </a:xfrm>
            <a:prstGeom prst="rect">
              <a:avLst/>
            </a:prstGeom>
            <a:noFill/>
          </p:spPr>
          <p:txBody>
            <a:bodyPr wrap="square" rtlCol="0">
              <a:spAutoFit/>
            </a:bodyPr>
            <a:lstStyle/>
            <a:p>
              <a:r>
                <a:rPr lang="en-GB" sz="1300" b="1" dirty="0">
                  <a:solidFill>
                    <a:schemeClr val="tx1"/>
                  </a:solidFill>
                </a:rPr>
                <a:t>A</a:t>
              </a:r>
              <a:r>
                <a:rPr lang="en-GB" sz="1300" b="1" baseline="-25000" dirty="0">
                  <a:solidFill>
                    <a:schemeClr val="tx1"/>
                  </a:solidFill>
                </a:rPr>
                <a:t>5</a:t>
              </a:r>
            </a:p>
          </p:txBody>
        </p:sp>
      </p:grpSp>
      <p:sp>
        <p:nvSpPr>
          <p:cNvPr id="39" name="TextBox 38"/>
          <p:cNvSpPr txBox="1"/>
          <p:nvPr/>
        </p:nvSpPr>
        <p:spPr>
          <a:xfrm>
            <a:off x="1361827" y="4424828"/>
            <a:ext cx="2839239" cy="430887"/>
          </a:xfrm>
          <a:prstGeom prst="rect">
            <a:avLst/>
          </a:prstGeom>
          <a:noFill/>
          <a:ln>
            <a:solidFill>
              <a:schemeClr val="tx1"/>
            </a:solidFill>
          </a:ln>
        </p:spPr>
        <p:txBody>
          <a:bodyPr wrap="none" rtlCol="0">
            <a:spAutoFit/>
          </a:bodyPr>
          <a:lstStyle/>
          <a:p>
            <a:r>
              <a:rPr lang="en-GB" dirty="0" err="1">
                <a:solidFill>
                  <a:schemeClr val="tx1"/>
                </a:solidFill>
              </a:rPr>
              <a:t>V</a:t>
            </a:r>
            <a:r>
              <a:rPr lang="en-GB" baseline="-25000" dirty="0" err="1">
                <a:solidFill>
                  <a:schemeClr val="tx1"/>
                </a:solidFill>
              </a:rPr>
              <a:t>total</a:t>
            </a:r>
            <a:r>
              <a:rPr lang="en-GB" dirty="0">
                <a:solidFill>
                  <a:schemeClr val="tx1"/>
                </a:solidFill>
              </a:rPr>
              <a:t> = V</a:t>
            </a:r>
            <a:r>
              <a:rPr lang="en-GB" baseline="-25000" dirty="0">
                <a:solidFill>
                  <a:schemeClr val="tx1"/>
                </a:solidFill>
              </a:rPr>
              <a:t>1</a:t>
            </a:r>
            <a:r>
              <a:rPr lang="en-GB" dirty="0">
                <a:solidFill>
                  <a:schemeClr val="tx1"/>
                </a:solidFill>
              </a:rPr>
              <a:t> = V</a:t>
            </a:r>
            <a:r>
              <a:rPr lang="en-GB" baseline="-25000" dirty="0">
                <a:solidFill>
                  <a:schemeClr val="tx1"/>
                </a:solidFill>
              </a:rPr>
              <a:t>2</a:t>
            </a:r>
            <a:r>
              <a:rPr lang="en-GB" dirty="0">
                <a:solidFill>
                  <a:schemeClr val="tx1"/>
                </a:solidFill>
              </a:rPr>
              <a:t> = etc.</a:t>
            </a:r>
          </a:p>
        </p:txBody>
      </p:sp>
      <p:sp>
        <p:nvSpPr>
          <p:cNvPr id="40" name="TextBox 39"/>
          <p:cNvSpPr txBox="1"/>
          <p:nvPr/>
        </p:nvSpPr>
        <p:spPr>
          <a:xfrm>
            <a:off x="1361828" y="4959902"/>
            <a:ext cx="2454518" cy="430887"/>
          </a:xfrm>
          <a:prstGeom prst="rect">
            <a:avLst/>
          </a:prstGeom>
          <a:noFill/>
          <a:ln>
            <a:solidFill>
              <a:schemeClr val="tx1"/>
            </a:solidFill>
          </a:ln>
        </p:spPr>
        <p:txBody>
          <a:bodyPr wrap="none" rtlCol="0">
            <a:spAutoFit/>
          </a:bodyPr>
          <a:lstStyle/>
          <a:p>
            <a:r>
              <a:rPr lang="en-GB" i="1" dirty="0" err="1">
                <a:solidFill>
                  <a:schemeClr val="tx1"/>
                </a:solidFill>
                <a:latin typeface="Times New Roman" panose="02020603050405020304" pitchFamily="18" charset="0"/>
                <a:cs typeface="Times New Roman" panose="02020603050405020304" pitchFamily="18" charset="0"/>
              </a:rPr>
              <a:t>I</a:t>
            </a:r>
            <a:r>
              <a:rPr lang="en-GB" baseline="-25000" dirty="0" err="1">
                <a:solidFill>
                  <a:schemeClr val="tx1"/>
                </a:solidFill>
              </a:rPr>
              <a:t>total</a:t>
            </a:r>
            <a:r>
              <a:rPr lang="en-GB" dirty="0">
                <a:solidFill>
                  <a:schemeClr val="tx1"/>
                </a:solidFill>
              </a:rPr>
              <a:t> = </a:t>
            </a:r>
            <a:r>
              <a:rPr lang="en-GB" i="1" dirty="0">
                <a:solidFill>
                  <a:schemeClr val="tx1"/>
                </a:solidFill>
                <a:latin typeface="Times New Roman" panose="02020603050405020304" pitchFamily="18" charset="0"/>
                <a:cs typeface="Times New Roman" panose="02020603050405020304" pitchFamily="18" charset="0"/>
              </a:rPr>
              <a:t>I</a:t>
            </a:r>
            <a:r>
              <a:rPr lang="en-GB" baseline="-25000" dirty="0">
                <a:solidFill>
                  <a:schemeClr val="tx1"/>
                </a:solidFill>
              </a:rPr>
              <a:t>1</a:t>
            </a:r>
            <a:r>
              <a:rPr lang="en-GB" dirty="0">
                <a:solidFill>
                  <a:schemeClr val="tx1"/>
                </a:solidFill>
              </a:rPr>
              <a:t> + </a:t>
            </a:r>
            <a:r>
              <a:rPr lang="en-GB" i="1" dirty="0">
                <a:solidFill>
                  <a:schemeClr val="tx1"/>
                </a:solidFill>
                <a:latin typeface="Times New Roman" panose="02020603050405020304" pitchFamily="18" charset="0"/>
                <a:cs typeface="Times New Roman" panose="02020603050405020304" pitchFamily="18" charset="0"/>
              </a:rPr>
              <a:t>I</a:t>
            </a:r>
            <a:r>
              <a:rPr lang="en-GB" baseline="-25000" dirty="0">
                <a:solidFill>
                  <a:schemeClr val="tx1"/>
                </a:solidFill>
              </a:rPr>
              <a:t>2</a:t>
            </a:r>
            <a:r>
              <a:rPr lang="en-GB" dirty="0">
                <a:solidFill>
                  <a:schemeClr val="tx1"/>
                </a:solidFill>
              </a:rPr>
              <a:t> + etc.</a:t>
            </a:r>
          </a:p>
        </p:txBody>
      </p:sp>
    </p:spTree>
    <p:extLst>
      <p:ext uri="{BB962C8B-B14F-4D97-AF65-F5344CB8AC3E}">
        <p14:creationId xmlns:p14="http://schemas.microsoft.com/office/powerpoint/2010/main" val="345141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732061"/>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2 - </a:t>
            </a:r>
            <a:r>
              <a:rPr lang="en-GB" i="1" dirty="0">
                <a:solidFill>
                  <a:srgbClr val="000000"/>
                </a:solidFill>
                <a:latin typeface="Arial" panose="020B0604020202020204" pitchFamily="34" charset="0"/>
              </a:rPr>
              <a:t>Explain what happens to </a:t>
            </a:r>
            <a:r>
              <a:rPr lang="en-GB" i="1" dirty="0">
                <a:solidFill>
                  <a:srgbClr val="C00000"/>
                </a:solidFill>
                <a:latin typeface="Arial" panose="020B0604020202020204" pitchFamily="34" charset="0"/>
              </a:rPr>
              <a:t>current </a:t>
            </a:r>
            <a:r>
              <a:rPr lang="en-GB" i="1" dirty="0">
                <a:latin typeface="Arial" panose="020B0604020202020204" pitchFamily="34" charset="0"/>
              </a:rPr>
              <a:t>and</a:t>
            </a:r>
            <a:r>
              <a:rPr lang="en-GB" i="1" dirty="0">
                <a:solidFill>
                  <a:srgbClr val="C00000"/>
                </a:solidFill>
                <a:latin typeface="Arial" panose="020B0604020202020204" pitchFamily="34" charset="0"/>
              </a:rPr>
              <a:t> P.D. </a:t>
            </a:r>
            <a:r>
              <a:rPr lang="en-GB" i="1" dirty="0">
                <a:latin typeface="Arial" panose="020B0604020202020204" pitchFamily="34" charset="0"/>
              </a:rPr>
              <a:t>in a </a:t>
            </a:r>
            <a:r>
              <a:rPr lang="en-GB" i="1" dirty="0">
                <a:solidFill>
                  <a:srgbClr val="C00000"/>
                </a:solidFill>
                <a:latin typeface="Arial" panose="020B0604020202020204" pitchFamily="34" charset="0"/>
              </a:rPr>
              <a:t>series circuit</a:t>
            </a:r>
            <a:r>
              <a:rPr lang="en-GB" i="1" dirty="0">
                <a:solidFill>
                  <a:srgbClr val="000000"/>
                </a:solidFill>
                <a:latin typeface="Arial" panose="020B0604020202020204" pitchFamily="34" charset="0"/>
              </a:rPr>
              <a:t>.</a:t>
            </a: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18256" y="779005"/>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sp>
        <p:nvSpPr>
          <p:cNvPr id="8" name="Rectangle 2"/>
          <p:cNvSpPr>
            <a:spLocks noGrp="1" noChangeArrowheads="1"/>
          </p:cNvSpPr>
          <p:nvPr>
            <p:ph type="title"/>
          </p:nvPr>
        </p:nvSpPr>
        <p:spPr>
          <a:xfrm>
            <a:off x="234725" y="1018292"/>
            <a:ext cx="5364559" cy="549275"/>
          </a:xfrm>
        </p:spPr>
        <p:txBody>
          <a:bodyPr/>
          <a:lstStyle/>
          <a:p>
            <a:pPr algn="l"/>
            <a:r>
              <a:rPr lang="en-GB" altLang="en-US" sz="3000" dirty="0">
                <a:solidFill>
                  <a:srgbClr val="C00000"/>
                </a:solidFill>
                <a:latin typeface="Comic Sans MS" panose="030F0702030302020204" pitchFamily="66" charset="0"/>
              </a:rPr>
              <a:t>Using your results.</a:t>
            </a:r>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grpSp>
        <p:nvGrpSpPr>
          <p:cNvPr id="27" name="Group 26"/>
          <p:cNvGrpSpPr/>
          <p:nvPr/>
        </p:nvGrpSpPr>
        <p:grpSpPr>
          <a:xfrm>
            <a:off x="5383382" y="1372867"/>
            <a:ext cx="3716790" cy="4620932"/>
            <a:chOff x="5220072" y="1403764"/>
            <a:chExt cx="3716790" cy="4620932"/>
          </a:xfrm>
        </p:grpSpPr>
        <p:grpSp>
          <p:nvGrpSpPr>
            <p:cNvPr id="28" name="Group 27"/>
            <p:cNvGrpSpPr/>
            <p:nvPr/>
          </p:nvGrpSpPr>
          <p:grpSpPr>
            <a:xfrm>
              <a:off x="5220072" y="1403764"/>
              <a:ext cx="3716790" cy="4620932"/>
              <a:chOff x="5175872" y="1006117"/>
              <a:chExt cx="3924300" cy="4914900"/>
            </a:xfrm>
          </p:grpSpPr>
          <p:pic>
            <p:nvPicPr>
              <p:cNvPr id="36" name="Picture 35"/>
              <p:cNvPicPr>
                <a:picLocks noChangeAspect="1"/>
              </p:cNvPicPr>
              <p:nvPr/>
            </p:nvPicPr>
            <p:blipFill>
              <a:blip r:embed="rId3"/>
              <a:stretch>
                <a:fillRect/>
              </a:stretch>
            </p:blipFill>
            <p:spPr>
              <a:xfrm>
                <a:off x="5175872" y="1006117"/>
                <a:ext cx="3924300" cy="4914900"/>
              </a:xfrm>
              <a:prstGeom prst="rect">
                <a:avLst/>
              </a:prstGeom>
            </p:spPr>
          </p:pic>
          <p:sp>
            <p:nvSpPr>
              <p:cNvPr id="37" name="TextBox 36"/>
              <p:cNvSpPr txBox="1"/>
              <p:nvPr/>
            </p:nvSpPr>
            <p:spPr>
              <a:xfrm>
                <a:off x="5985122" y="4844868"/>
                <a:ext cx="422955" cy="310989"/>
              </a:xfrm>
              <a:prstGeom prst="rect">
                <a:avLst/>
              </a:prstGeom>
              <a:noFill/>
            </p:spPr>
            <p:txBody>
              <a:bodyPr wrap="square" rtlCol="0">
                <a:spAutoFit/>
              </a:bodyPr>
              <a:lstStyle/>
              <a:p>
                <a:r>
                  <a:rPr lang="en-GB" sz="1300" b="1" dirty="0">
                    <a:solidFill>
                      <a:schemeClr val="tx1"/>
                    </a:solidFill>
                  </a:rPr>
                  <a:t>A</a:t>
                </a:r>
                <a:r>
                  <a:rPr lang="en-GB" sz="1300" b="1" baseline="-25000" dirty="0">
                    <a:solidFill>
                      <a:schemeClr val="tx1"/>
                    </a:solidFill>
                  </a:rPr>
                  <a:t>4</a:t>
                </a:r>
              </a:p>
            </p:txBody>
          </p:sp>
          <p:sp>
            <p:nvSpPr>
              <p:cNvPr id="38" name="TextBox 37"/>
              <p:cNvSpPr txBox="1"/>
              <p:nvPr/>
            </p:nvSpPr>
            <p:spPr>
              <a:xfrm>
                <a:off x="7153012" y="5419230"/>
                <a:ext cx="422955" cy="292388"/>
              </a:xfrm>
              <a:prstGeom prst="rect">
                <a:avLst/>
              </a:prstGeom>
              <a:noFill/>
            </p:spPr>
            <p:txBody>
              <a:bodyPr wrap="square" rtlCol="0">
                <a:spAutoFit/>
              </a:bodyPr>
              <a:lstStyle/>
              <a:p>
                <a:r>
                  <a:rPr lang="en-GB" sz="1300" b="1" dirty="0">
                    <a:solidFill>
                      <a:schemeClr val="tx1"/>
                    </a:solidFill>
                  </a:rPr>
                  <a:t>V</a:t>
                </a:r>
                <a:r>
                  <a:rPr lang="en-GB" sz="1300" b="1" baseline="-25000" dirty="0">
                    <a:solidFill>
                      <a:schemeClr val="tx1"/>
                    </a:solidFill>
                  </a:rPr>
                  <a:t>4</a:t>
                </a:r>
              </a:p>
            </p:txBody>
          </p:sp>
        </p:grpSp>
        <p:sp>
          <p:nvSpPr>
            <p:cNvPr id="34" name="Oval 33"/>
            <p:cNvSpPr/>
            <p:nvPr/>
          </p:nvSpPr>
          <p:spPr>
            <a:xfrm>
              <a:off x="8037909" y="1598397"/>
              <a:ext cx="288032" cy="27900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7990284" y="1585011"/>
              <a:ext cx="400590" cy="292388"/>
            </a:xfrm>
            <a:prstGeom prst="rect">
              <a:avLst/>
            </a:prstGeom>
            <a:noFill/>
          </p:spPr>
          <p:txBody>
            <a:bodyPr wrap="square" rtlCol="0">
              <a:spAutoFit/>
            </a:bodyPr>
            <a:lstStyle/>
            <a:p>
              <a:r>
                <a:rPr lang="en-GB" sz="1300" b="1" dirty="0">
                  <a:solidFill>
                    <a:schemeClr val="tx1"/>
                  </a:solidFill>
                </a:rPr>
                <a:t>A</a:t>
              </a:r>
              <a:r>
                <a:rPr lang="en-GB" sz="1300" b="1" baseline="-25000" dirty="0">
                  <a:solidFill>
                    <a:schemeClr val="tx1"/>
                  </a:solidFill>
                </a:rPr>
                <a:t>5</a:t>
              </a:r>
            </a:p>
          </p:txBody>
        </p:sp>
      </p:grpSp>
      <p:sp>
        <p:nvSpPr>
          <p:cNvPr id="39" name="TextBox 38"/>
          <p:cNvSpPr txBox="1"/>
          <p:nvPr/>
        </p:nvSpPr>
        <p:spPr>
          <a:xfrm>
            <a:off x="1361827" y="4424828"/>
            <a:ext cx="2839239" cy="430887"/>
          </a:xfrm>
          <a:prstGeom prst="rect">
            <a:avLst/>
          </a:prstGeom>
          <a:noFill/>
          <a:ln>
            <a:solidFill>
              <a:schemeClr val="tx1"/>
            </a:solidFill>
          </a:ln>
        </p:spPr>
        <p:txBody>
          <a:bodyPr wrap="none" rtlCol="0">
            <a:spAutoFit/>
          </a:bodyPr>
          <a:lstStyle/>
          <a:p>
            <a:r>
              <a:rPr lang="en-GB" dirty="0" err="1">
                <a:solidFill>
                  <a:schemeClr val="tx1"/>
                </a:solidFill>
              </a:rPr>
              <a:t>V</a:t>
            </a:r>
            <a:r>
              <a:rPr lang="en-GB" baseline="-25000" dirty="0" err="1">
                <a:solidFill>
                  <a:schemeClr val="tx1"/>
                </a:solidFill>
              </a:rPr>
              <a:t>total</a:t>
            </a:r>
            <a:r>
              <a:rPr lang="en-GB" dirty="0">
                <a:solidFill>
                  <a:schemeClr val="tx1"/>
                </a:solidFill>
              </a:rPr>
              <a:t> = V</a:t>
            </a:r>
            <a:r>
              <a:rPr lang="en-GB" baseline="-25000" dirty="0">
                <a:solidFill>
                  <a:schemeClr val="tx1"/>
                </a:solidFill>
              </a:rPr>
              <a:t>1</a:t>
            </a:r>
            <a:r>
              <a:rPr lang="en-GB" dirty="0">
                <a:solidFill>
                  <a:schemeClr val="tx1"/>
                </a:solidFill>
              </a:rPr>
              <a:t> = V</a:t>
            </a:r>
            <a:r>
              <a:rPr lang="en-GB" baseline="-25000" dirty="0">
                <a:solidFill>
                  <a:schemeClr val="tx1"/>
                </a:solidFill>
              </a:rPr>
              <a:t>2</a:t>
            </a:r>
            <a:r>
              <a:rPr lang="en-GB" dirty="0">
                <a:solidFill>
                  <a:schemeClr val="tx1"/>
                </a:solidFill>
              </a:rPr>
              <a:t> = etc.</a:t>
            </a:r>
          </a:p>
        </p:txBody>
      </p:sp>
      <p:sp>
        <p:nvSpPr>
          <p:cNvPr id="40" name="TextBox 39"/>
          <p:cNvSpPr txBox="1"/>
          <p:nvPr/>
        </p:nvSpPr>
        <p:spPr>
          <a:xfrm>
            <a:off x="1361828" y="4959902"/>
            <a:ext cx="2454518" cy="430887"/>
          </a:xfrm>
          <a:prstGeom prst="rect">
            <a:avLst/>
          </a:prstGeom>
          <a:noFill/>
          <a:ln>
            <a:solidFill>
              <a:schemeClr val="tx1"/>
            </a:solidFill>
          </a:ln>
        </p:spPr>
        <p:txBody>
          <a:bodyPr wrap="none" rtlCol="0">
            <a:spAutoFit/>
          </a:bodyPr>
          <a:lstStyle/>
          <a:p>
            <a:r>
              <a:rPr lang="en-GB" i="1" dirty="0" err="1">
                <a:solidFill>
                  <a:schemeClr val="tx1"/>
                </a:solidFill>
                <a:latin typeface="Times New Roman" panose="02020603050405020304" pitchFamily="18" charset="0"/>
                <a:cs typeface="Times New Roman" panose="02020603050405020304" pitchFamily="18" charset="0"/>
              </a:rPr>
              <a:t>I</a:t>
            </a:r>
            <a:r>
              <a:rPr lang="en-GB" baseline="-25000" dirty="0" err="1">
                <a:solidFill>
                  <a:schemeClr val="tx1"/>
                </a:solidFill>
              </a:rPr>
              <a:t>total</a:t>
            </a:r>
            <a:r>
              <a:rPr lang="en-GB" dirty="0">
                <a:solidFill>
                  <a:schemeClr val="tx1"/>
                </a:solidFill>
              </a:rPr>
              <a:t> = </a:t>
            </a:r>
            <a:r>
              <a:rPr lang="en-GB" i="1" dirty="0">
                <a:solidFill>
                  <a:schemeClr val="tx1"/>
                </a:solidFill>
                <a:latin typeface="Times New Roman" panose="02020603050405020304" pitchFamily="18" charset="0"/>
                <a:cs typeface="Times New Roman" panose="02020603050405020304" pitchFamily="18" charset="0"/>
              </a:rPr>
              <a:t>I</a:t>
            </a:r>
            <a:r>
              <a:rPr lang="en-GB" baseline="-25000" dirty="0">
                <a:solidFill>
                  <a:schemeClr val="tx1"/>
                </a:solidFill>
              </a:rPr>
              <a:t>1</a:t>
            </a:r>
            <a:r>
              <a:rPr lang="en-GB" dirty="0">
                <a:solidFill>
                  <a:schemeClr val="tx1"/>
                </a:solidFill>
              </a:rPr>
              <a:t> + </a:t>
            </a:r>
            <a:r>
              <a:rPr lang="en-GB" i="1" dirty="0">
                <a:solidFill>
                  <a:schemeClr val="tx1"/>
                </a:solidFill>
                <a:latin typeface="Times New Roman" panose="02020603050405020304" pitchFamily="18" charset="0"/>
                <a:cs typeface="Times New Roman" panose="02020603050405020304" pitchFamily="18" charset="0"/>
              </a:rPr>
              <a:t>I</a:t>
            </a:r>
            <a:r>
              <a:rPr lang="en-GB" baseline="-25000" dirty="0">
                <a:solidFill>
                  <a:schemeClr val="tx1"/>
                </a:solidFill>
              </a:rPr>
              <a:t>2</a:t>
            </a:r>
            <a:r>
              <a:rPr lang="en-GB" dirty="0">
                <a:solidFill>
                  <a:schemeClr val="tx1"/>
                </a:solidFill>
              </a:rPr>
              <a:t> + etc.</a:t>
            </a:r>
          </a:p>
        </p:txBody>
      </p:sp>
      <p:sp>
        <p:nvSpPr>
          <p:cNvPr id="20" name="Rectangle 19">
            <a:extLst>
              <a:ext uri="{FF2B5EF4-FFF2-40B4-BE49-F238E27FC236}">
                <a16:creationId xmlns:a16="http://schemas.microsoft.com/office/drawing/2014/main" id="{2F6F3C82-1A9B-B145-B96B-FC03E768BCF2}"/>
              </a:ext>
            </a:extLst>
          </p:cNvPr>
          <p:cNvSpPr/>
          <p:nvPr/>
        </p:nvSpPr>
        <p:spPr>
          <a:xfrm>
            <a:off x="286814" y="1592328"/>
            <a:ext cx="4221974" cy="24622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p:spPr>
        <p:txBody>
          <a:bodyPr wrap="square">
            <a:spAutoFit/>
          </a:bodyPr>
          <a:lstStyle/>
          <a:p>
            <a:r>
              <a:rPr lang="en-GB" dirty="0">
                <a:solidFill>
                  <a:srgbClr val="000000"/>
                </a:solidFill>
              </a:rPr>
              <a:t>When another bulb is added to the parallel circuit the current will split and decrease. However the voltage will stay the same across the circuit.</a:t>
            </a:r>
          </a:p>
          <a:p>
            <a:endParaRPr lang="en-GB" dirty="0">
              <a:solidFill>
                <a:srgbClr val="000000"/>
              </a:solidFill>
            </a:endParaRPr>
          </a:p>
          <a:p>
            <a:endParaRPr lang="en-GB" dirty="0">
              <a:solidFill>
                <a:srgbClr val="000000"/>
              </a:solidFill>
            </a:endParaRPr>
          </a:p>
        </p:txBody>
      </p:sp>
    </p:spTree>
    <p:extLst>
      <p:ext uri="{BB962C8B-B14F-4D97-AF65-F5344CB8AC3E}">
        <p14:creationId xmlns:p14="http://schemas.microsoft.com/office/powerpoint/2010/main" val="34299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0"/>
            <a:ext cx="9144000" cy="784264"/>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r>
              <a:rPr lang="en-GB" u="sng" dirty="0">
                <a:latin typeface="Arial" panose="020B0604020202020204" pitchFamily="34" charset="0"/>
                <a:cs typeface="Arial" panose="020B0604020202020204" pitchFamily="34" charset="0"/>
              </a:rPr>
              <a:t>Achieving Objective 3 </a:t>
            </a:r>
            <a:r>
              <a:rPr lang="en-GB" dirty="0">
                <a:latin typeface="Arial" panose="020B0604020202020204" pitchFamily="34" charset="0"/>
                <a:cs typeface="Arial" panose="020B0604020202020204" pitchFamily="34" charset="0"/>
              </a:rPr>
              <a:t>- </a:t>
            </a:r>
            <a:r>
              <a:rPr lang="en-GB" i="1" dirty="0">
                <a:solidFill>
                  <a:srgbClr val="000000"/>
                </a:solidFill>
                <a:latin typeface="Arial" panose="020B0604020202020204" pitchFamily="34" charset="0"/>
              </a:rPr>
              <a:t>Determine why the </a:t>
            </a:r>
            <a:r>
              <a:rPr lang="en-GB" i="1" dirty="0">
                <a:solidFill>
                  <a:srgbClr val="C00000"/>
                </a:solidFill>
                <a:latin typeface="Arial" panose="020B0604020202020204" pitchFamily="34" charset="0"/>
              </a:rPr>
              <a:t>current</a:t>
            </a:r>
            <a:r>
              <a:rPr lang="en-GB" i="1" dirty="0">
                <a:solidFill>
                  <a:srgbClr val="000000"/>
                </a:solidFill>
                <a:latin typeface="Arial" panose="020B0604020202020204" pitchFamily="34" charset="0"/>
              </a:rPr>
              <a:t> through each component in a </a:t>
            </a:r>
            <a:r>
              <a:rPr lang="en-GB" i="1" dirty="0">
                <a:solidFill>
                  <a:srgbClr val="C00000"/>
                </a:solidFill>
                <a:latin typeface="Arial" panose="020B0604020202020204" pitchFamily="34" charset="0"/>
              </a:rPr>
              <a:t>parallel circuit</a:t>
            </a:r>
            <a:r>
              <a:rPr lang="en-GB" i="1" dirty="0">
                <a:solidFill>
                  <a:srgbClr val="000000"/>
                </a:solidFill>
                <a:latin typeface="Arial" panose="020B0604020202020204" pitchFamily="34" charset="0"/>
              </a:rPr>
              <a:t> varies.</a:t>
            </a:r>
            <a:endParaRPr lang="en-GB" altLang="en-US" dirty="0">
              <a:solidFill>
                <a:srgbClr val="002060"/>
              </a:solidFill>
            </a:endParaRPr>
          </a:p>
        </p:txBody>
      </p:sp>
      <p:sp>
        <p:nvSpPr>
          <p:cNvPr id="16" name="TextBox 15"/>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sp>
        <p:nvSpPr>
          <p:cNvPr id="10" name="TextBox 9"/>
          <p:cNvSpPr txBox="1"/>
          <p:nvPr/>
        </p:nvSpPr>
        <p:spPr>
          <a:xfrm>
            <a:off x="-36512" y="786190"/>
            <a:ext cx="9180512" cy="471901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txBody>
          <a:bodyPr wrap="square" rtlCol="0">
            <a:spAutoFit/>
          </a:bodyPr>
          <a:lstStyle/>
          <a:p>
            <a:endParaRPr lang="en-GB" dirty="0"/>
          </a:p>
        </p:txBody>
      </p:sp>
      <p:sp>
        <p:nvSpPr>
          <p:cNvPr id="8" name="Rectangle 2"/>
          <p:cNvSpPr>
            <a:spLocks noGrp="1" noChangeArrowheads="1"/>
          </p:cNvSpPr>
          <p:nvPr>
            <p:ph type="title"/>
          </p:nvPr>
        </p:nvSpPr>
        <p:spPr>
          <a:xfrm>
            <a:off x="130568" y="1063058"/>
            <a:ext cx="5364559" cy="549275"/>
          </a:xfrm>
        </p:spPr>
        <p:txBody>
          <a:bodyPr/>
          <a:lstStyle/>
          <a:p>
            <a:pPr algn="l"/>
            <a:r>
              <a:rPr lang="en-GB" altLang="en-US" sz="3000" dirty="0">
                <a:solidFill>
                  <a:srgbClr val="C00000"/>
                </a:solidFill>
                <a:latin typeface="Comic Sans MS" panose="030F0702030302020204" pitchFamily="66" charset="0"/>
              </a:rPr>
              <a:t>Current in series.</a:t>
            </a:r>
          </a:p>
        </p:txBody>
      </p:sp>
      <p:grpSp>
        <p:nvGrpSpPr>
          <p:cNvPr id="13" name="Group 12"/>
          <p:cNvGrpSpPr/>
          <p:nvPr/>
        </p:nvGrpSpPr>
        <p:grpSpPr>
          <a:xfrm>
            <a:off x="6732240" y="6073736"/>
            <a:ext cx="2367932" cy="811649"/>
            <a:chOff x="2286807" y="535779"/>
            <a:chExt cx="3340333" cy="1321945"/>
          </a:xfrm>
        </p:grpSpPr>
        <p:pic>
          <p:nvPicPr>
            <p:cNvPr id="14"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29" name="Text Box 5"/>
          <p:cNvSpPr txBox="1">
            <a:spLocks noChangeArrowheads="1"/>
          </p:cNvSpPr>
          <p:nvPr/>
        </p:nvSpPr>
        <p:spPr bwMode="auto">
          <a:xfrm>
            <a:off x="90750" y="1818090"/>
            <a:ext cx="4985306" cy="830997"/>
          </a:xfrm>
          <a:prstGeom prst="rect">
            <a:avLst/>
          </a:prstGeom>
          <a:solidFill>
            <a:srgbClr val="FFC000"/>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400" dirty="0"/>
              <a:t>Why does the current vary between the various components? </a:t>
            </a:r>
          </a:p>
        </p:txBody>
      </p:sp>
      <p:sp>
        <p:nvSpPr>
          <p:cNvPr id="2" name="Rectangle 1"/>
          <p:cNvSpPr/>
          <p:nvPr/>
        </p:nvSpPr>
        <p:spPr>
          <a:xfrm>
            <a:off x="90750" y="2854844"/>
            <a:ext cx="4982999" cy="24622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p:spPr>
        <p:txBody>
          <a:bodyPr wrap="square">
            <a:spAutoFit/>
          </a:bodyPr>
          <a:lstStyle/>
          <a:p>
            <a:r>
              <a:rPr lang="en-GB" dirty="0">
                <a:solidFill>
                  <a:schemeClr val="tx1"/>
                </a:solidFill>
              </a:rPr>
              <a:t>The current in a parallel circuit splits into different branches then combines again before it goes back into the supply. When the current splits, the current in each branch after the split adds up to the same as the current just before the split.</a:t>
            </a:r>
          </a:p>
        </p:txBody>
      </p:sp>
      <p:sp>
        <p:nvSpPr>
          <p:cNvPr id="19" name="TextBox 18"/>
          <p:cNvSpPr txBox="1"/>
          <p:nvPr/>
        </p:nvSpPr>
        <p:spPr>
          <a:xfrm>
            <a:off x="5986530" y="5012913"/>
            <a:ext cx="400590" cy="292388"/>
          </a:xfrm>
          <a:prstGeom prst="rect">
            <a:avLst/>
          </a:prstGeom>
          <a:noFill/>
        </p:spPr>
        <p:txBody>
          <a:bodyPr wrap="square" rtlCol="0">
            <a:spAutoFit/>
          </a:bodyPr>
          <a:lstStyle/>
          <a:p>
            <a:r>
              <a:rPr lang="en-GB" sz="1300" b="1" dirty="0">
                <a:solidFill>
                  <a:schemeClr val="tx1"/>
                </a:solidFill>
              </a:rPr>
              <a:t>A</a:t>
            </a:r>
            <a:r>
              <a:rPr lang="en-GB" sz="1300" b="1" baseline="-25000" dirty="0">
                <a:solidFill>
                  <a:schemeClr val="tx1"/>
                </a:solidFill>
              </a:rPr>
              <a:t>4</a:t>
            </a:r>
          </a:p>
        </p:txBody>
      </p:sp>
      <p:sp>
        <p:nvSpPr>
          <p:cNvPr id="20" name="TextBox 19"/>
          <p:cNvSpPr txBox="1"/>
          <p:nvPr/>
        </p:nvSpPr>
        <p:spPr>
          <a:xfrm>
            <a:off x="7092664" y="5552922"/>
            <a:ext cx="400590" cy="274900"/>
          </a:xfrm>
          <a:prstGeom prst="rect">
            <a:avLst/>
          </a:prstGeom>
          <a:noFill/>
        </p:spPr>
        <p:txBody>
          <a:bodyPr wrap="square" rtlCol="0">
            <a:spAutoFit/>
          </a:bodyPr>
          <a:lstStyle/>
          <a:p>
            <a:r>
              <a:rPr lang="en-GB" sz="1300" b="1" dirty="0">
                <a:solidFill>
                  <a:schemeClr val="tx1"/>
                </a:solidFill>
              </a:rPr>
              <a:t>V</a:t>
            </a:r>
            <a:r>
              <a:rPr lang="en-GB" sz="1300" b="1" baseline="-25000" dirty="0">
                <a:solidFill>
                  <a:schemeClr val="tx1"/>
                </a:solidFill>
              </a:rPr>
              <a:t>4</a:t>
            </a:r>
          </a:p>
        </p:txBody>
      </p:sp>
      <p:grpSp>
        <p:nvGrpSpPr>
          <p:cNvPr id="21" name="Group 20"/>
          <p:cNvGrpSpPr/>
          <p:nvPr/>
        </p:nvGrpSpPr>
        <p:grpSpPr>
          <a:xfrm>
            <a:off x="5383382" y="1379904"/>
            <a:ext cx="3716790" cy="4620932"/>
            <a:chOff x="5220072" y="1403764"/>
            <a:chExt cx="3716790" cy="4620932"/>
          </a:xfrm>
        </p:grpSpPr>
        <p:grpSp>
          <p:nvGrpSpPr>
            <p:cNvPr id="22" name="Group 21"/>
            <p:cNvGrpSpPr/>
            <p:nvPr/>
          </p:nvGrpSpPr>
          <p:grpSpPr>
            <a:xfrm>
              <a:off x="5220072" y="1403764"/>
              <a:ext cx="3716790" cy="4620932"/>
              <a:chOff x="5175872" y="1006117"/>
              <a:chExt cx="3924300" cy="4914900"/>
            </a:xfrm>
          </p:grpSpPr>
          <p:pic>
            <p:nvPicPr>
              <p:cNvPr id="25" name="Picture 24"/>
              <p:cNvPicPr>
                <a:picLocks noChangeAspect="1"/>
              </p:cNvPicPr>
              <p:nvPr/>
            </p:nvPicPr>
            <p:blipFill>
              <a:blip r:embed="rId3"/>
              <a:stretch>
                <a:fillRect/>
              </a:stretch>
            </p:blipFill>
            <p:spPr>
              <a:xfrm>
                <a:off x="5175872" y="1006117"/>
                <a:ext cx="3924300" cy="4914900"/>
              </a:xfrm>
              <a:prstGeom prst="rect">
                <a:avLst/>
              </a:prstGeom>
            </p:spPr>
          </p:pic>
          <p:sp>
            <p:nvSpPr>
              <p:cNvPr id="26" name="TextBox 25"/>
              <p:cNvSpPr txBox="1"/>
              <p:nvPr/>
            </p:nvSpPr>
            <p:spPr>
              <a:xfrm>
                <a:off x="5985122" y="4844868"/>
                <a:ext cx="422955" cy="310989"/>
              </a:xfrm>
              <a:prstGeom prst="rect">
                <a:avLst/>
              </a:prstGeom>
              <a:noFill/>
            </p:spPr>
            <p:txBody>
              <a:bodyPr wrap="square" rtlCol="0">
                <a:spAutoFit/>
              </a:bodyPr>
              <a:lstStyle/>
              <a:p>
                <a:r>
                  <a:rPr lang="en-GB" sz="1300" b="1" dirty="0">
                    <a:solidFill>
                      <a:schemeClr val="tx1"/>
                    </a:solidFill>
                  </a:rPr>
                  <a:t>A</a:t>
                </a:r>
                <a:r>
                  <a:rPr lang="en-GB" sz="1300" b="1" baseline="-25000" dirty="0">
                    <a:solidFill>
                      <a:schemeClr val="tx1"/>
                    </a:solidFill>
                  </a:rPr>
                  <a:t>4</a:t>
                </a:r>
              </a:p>
            </p:txBody>
          </p:sp>
          <p:sp>
            <p:nvSpPr>
              <p:cNvPr id="27" name="TextBox 26"/>
              <p:cNvSpPr txBox="1"/>
              <p:nvPr/>
            </p:nvSpPr>
            <p:spPr>
              <a:xfrm>
                <a:off x="7153012" y="5419230"/>
                <a:ext cx="422955" cy="292388"/>
              </a:xfrm>
              <a:prstGeom prst="rect">
                <a:avLst/>
              </a:prstGeom>
              <a:noFill/>
            </p:spPr>
            <p:txBody>
              <a:bodyPr wrap="square" rtlCol="0">
                <a:spAutoFit/>
              </a:bodyPr>
              <a:lstStyle/>
              <a:p>
                <a:r>
                  <a:rPr lang="en-GB" sz="1300" b="1" dirty="0">
                    <a:solidFill>
                      <a:schemeClr val="tx1"/>
                    </a:solidFill>
                  </a:rPr>
                  <a:t>V</a:t>
                </a:r>
                <a:r>
                  <a:rPr lang="en-GB" sz="1300" b="1" baseline="-25000" dirty="0">
                    <a:solidFill>
                      <a:schemeClr val="tx1"/>
                    </a:solidFill>
                  </a:rPr>
                  <a:t>4</a:t>
                </a:r>
              </a:p>
            </p:txBody>
          </p:sp>
        </p:grpSp>
        <p:sp>
          <p:nvSpPr>
            <p:cNvPr id="23" name="Oval 22"/>
            <p:cNvSpPr/>
            <p:nvPr/>
          </p:nvSpPr>
          <p:spPr>
            <a:xfrm>
              <a:off x="8037909" y="1598397"/>
              <a:ext cx="288032" cy="27900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7990284" y="1585011"/>
              <a:ext cx="400590" cy="292388"/>
            </a:xfrm>
            <a:prstGeom prst="rect">
              <a:avLst/>
            </a:prstGeom>
            <a:noFill/>
          </p:spPr>
          <p:txBody>
            <a:bodyPr wrap="square" rtlCol="0">
              <a:spAutoFit/>
            </a:bodyPr>
            <a:lstStyle/>
            <a:p>
              <a:r>
                <a:rPr lang="en-GB" sz="1300" b="1" dirty="0">
                  <a:solidFill>
                    <a:schemeClr val="tx1"/>
                  </a:solidFill>
                </a:rPr>
                <a:t>A</a:t>
              </a:r>
              <a:r>
                <a:rPr lang="en-GB" sz="1300" b="1" baseline="-25000" dirty="0">
                  <a:solidFill>
                    <a:schemeClr val="tx1"/>
                  </a:solidFill>
                </a:rPr>
                <a:t>5</a:t>
              </a:r>
            </a:p>
          </p:txBody>
        </p:sp>
      </p:grpSp>
    </p:spTree>
    <p:extLst>
      <p:ext uri="{BB962C8B-B14F-4D97-AF65-F5344CB8AC3E}">
        <p14:creationId xmlns:p14="http://schemas.microsoft.com/office/powerpoint/2010/main" val="49504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12" y="565225"/>
            <a:ext cx="9119888" cy="3295823"/>
          </a:xfrm>
          <a:solidFill>
            <a:schemeClr val="accent3">
              <a:lumMod val="40000"/>
              <a:lumOff val="60000"/>
            </a:schemeClr>
          </a:solidFill>
          <a:ln w="57150">
            <a:solidFill>
              <a:srgbClr val="92D050"/>
            </a:solidFill>
          </a:ln>
        </p:spPr>
        <p:txBody>
          <a:bodyPr vert="horz" wrap="square" lIns="91440" tIns="45720" rIns="91440" bIns="45720" rtlCol="0">
            <a:normAutofit/>
          </a:bodyPr>
          <a:lstStyle/>
          <a:p>
            <a:pPr marL="0" indent="0">
              <a:buNone/>
            </a:pPr>
            <a:endParaRPr lang="en-GB" sz="2800" b="1" dirty="0">
              <a:latin typeface="Arial" panose="020B0604020202020204" pitchFamily="34" charset="0"/>
              <a:cs typeface="Arial" panose="020B0604020202020204" pitchFamily="34" charset="0"/>
            </a:endParaRPr>
          </a:p>
          <a:p>
            <a:pPr marL="0" indent="0">
              <a:buNone/>
            </a:pPr>
            <a:endParaRPr lang="en-GB" sz="2800" b="1" dirty="0">
              <a:latin typeface="Arial" panose="020B0604020202020204" pitchFamily="34" charset="0"/>
              <a:cs typeface="Arial" panose="020B0604020202020204" pitchFamily="34" charset="0"/>
            </a:endParaRPr>
          </a:p>
          <a:p>
            <a:pPr marL="0" indent="0">
              <a:buNone/>
            </a:pPr>
            <a:endParaRPr lang="en-GB" sz="2800" b="1" dirty="0">
              <a:latin typeface="Arial" panose="020B0604020202020204" pitchFamily="34" charset="0"/>
              <a:cs typeface="Arial" panose="020B0604020202020204" pitchFamily="34" charset="0"/>
            </a:endParaRPr>
          </a:p>
          <a:p>
            <a:pPr marL="0" indent="0">
              <a:buNone/>
            </a:pPr>
            <a:endParaRPr lang="en-GB" sz="2800" b="1" dirty="0">
              <a:latin typeface="Arial" panose="020B0604020202020204" pitchFamily="34" charset="0"/>
              <a:cs typeface="Arial" panose="020B0604020202020204" pitchFamily="34" charset="0"/>
            </a:endParaRPr>
          </a:p>
          <a:p>
            <a:pPr marL="0" indent="0">
              <a:buNone/>
            </a:pPr>
            <a:endParaRPr lang="en-GB" sz="2800" b="1" dirty="0">
              <a:latin typeface="Arial" panose="020B0604020202020204" pitchFamily="34" charset="0"/>
              <a:cs typeface="Arial" panose="020B0604020202020204" pitchFamily="34" charset="0"/>
            </a:endParaRPr>
          </a:p>
        </p:txBody>
      </p:sp>
      <p:sp>
        <p:nvSpPr>
          <p:cNvPr id="5" name="Rectangle 3"/>
          <p:cNvSpPr txBox="1">
            <a:spLocks noChangeArrowheads="1"/>
          </p:cNvSpPr>
          <p:nvPr/>
        </p:nvSpPr>
        <p:spPr bwMode="auto">
          <a:xfrm>
            <a:off x="17760" y="0"/>
            <a:ext cx="9119888" cy="565225"/>
          </a:xfrm>
          <a:prstGeom prst="rect">
            <a:avLst/>
          </a:prstGeom>
          <a:solidFill>
            <a:srgbClr val="FFE697"/>
          </a:soli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pPr fontAlgn="auto">
              <a:spcBef>
                <a:spcPts val="0"/>
              </a:spcBef>
              <a:spcAft>
                <a:spcPts val="0"/>
              </a:spcAft>
            </a:pPr>
            <a:r>
              <a:rPr lang="en-GB" u="sng" dirty="0">
                <a:solidFill>
                  <a:prstClr val="black"/>
                </a:solidFill>
                <a:latin typeface="Arial" panose="020B0604020202020204" pitchFamily="34" charset="0"/>
              </a:rPr>
              <a:t>Plenary</a:t>
            </a:r>
            <a:endParaRPr lang="en-GB" sz="2800" b="0" dirty="0">
              <a:solidFill>
                <a:prstClr val="black"/>
              </a:solidFill>
              <a:latin typeface="Arial" panose="020B0604020202020204" pitchFamily="34" charset="0"/>
            </a:endParaRPr>
          </a:p>
        </p:txBody>
      </p:sp>
      <p:sp>
        <p:nvSpPr>
          <p:cNvPr id="9" name="Rectangle 3"/>
          <p:cNvSpPr txBox="1">
            <a:spLocks noChangeArrowheads="1"/>
          </p:cNvSpPr>
          <p:nvPr/>
        </p:nvSpPr>
        <p:spPr bwMode="auto">
          <a:xfrm>
            <a:off x="1710" y="3904308"/>
            <a:ext cx="9142289" cy="223242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8100000" scaled="1"/>
            <a:tileRect/>
          </a:gradFill>
          <a:ln w="57150">
            <a:solidFill>
              <a:srgbClr val="FFC000"/>
            </a:solidFill>
            <a:miter lim="800000"/>
            <a:headEnd/>
            <a:tailEnd/>
          </a:ln>
        </p:spPr>
        <p:txBody>
          <a:bodyPr/>
          <a:lstStyle>
            <a:lvl1pPr eaLnBrk="0" hangingPunct="0">
              <a:tabLst>
                <a:tab pos="7353300" algn="l"/>
              </a:tabLst>
              <a:defRPr sz="2000" b="1">
                <a:solidFill>
                  <a:schemeClr val="tx1"/>
                </a:solidFill>
                <a:latin typeface="Times New Roman" pitchFamily="18" charset="0"/>
              </a:defRPr>
            </a:lvl1pPr>
            <a:lvl2pPr marL="742950" indent="-285750" eaLnBrk="0" hangingPunct="0">
              <a:tabLst>
                <a:tab pos="7353300" algn="l"/>
              </a:tabLst>
              <a:defRPr sz="2000" b="1">
                <a:solidFill>
                  <a:schemeClr val="tx1"/>
                </a:solidFill>
                <a:latin typeface="Times New Roman" pitchFamily="18" charset="0"/>
              </a:defRPr>
            </a:lvl2pPr>
            <a:lvl3pPr marL="1143000" indent="-228600" eaLnBrk="0" hangingPunct="0">
              <a:tabLst>
                <a:tab pos="7353300" algn="l"/>
              </a:tabLst>
              <a:defRPr sz="2000" b="1">
                <a:solidFill>
                  <a:schemeClr val="tx1"/>
                </a:solidFill>
                <a:latin typeface="Times New Roman" pitchFamily="18" charset="0"/>
              </a:defRPr>
            </a:lvl3pPr>
            <a:lvl4pPr marL="1600200" indent="-228600" eaLnBrk="0" hangingPunct="0">
              <a:tabLst>
                <a:tab pos="7353300" algn="l"/>
              </a:tabLst>
              <a:defRPr sz="2000" b="1">
                <a:solidFill>
                  <a:schemeClr val="tx1"/>
                </a:solidFill>
                <a:latin typeface="Times New Roman" pitchFamily="18" charset="0"/>
              </a:defRPr>
            </a:lvl4pPr>
            <a:lvl5pPr marL="2057400" indent="-228600" eaLnBrk="0" hangingPunct="0">
              <a:tabLst>
                <a:tab pos="7353300" algn="l"/>
              </a:tabLst>
              <a:defRPr sz="2000" b="1">
                <a:solidFill>
                  <a:schemeClr val="tx1"/>
                </a:solidFill>
                <a:latin typeface="Times New Roman" pitchFamily="18" charset="0"/>
              </a:defRPr>
            </a:lvl5pPr>
            <a:lvl6pPr marL="2514600" indent="-228600" eaLnBrk="0" fontAlgn="base" hangingPunct="0">
              <a:spcBef>
                <a:spcPct val="0"/>
              </a:spcBef>
              <a:spcAft>
                <a:spcPct val="0"/>
              </a:spcAft>
              <a:tabLst>
                <a:tab pos="7353300" algn="l"/>
              </a:tabLst>
              <a:defRPr sz="2000" b="1">
                <a:solidFill>
                  <a:schemeClr val="tx1"/>
                </a:solidFill>
                <a:latin typeface="Times New Roman" pitchFamily="18" charset="0"/>
              </a:defRPr>
            </a:lvl6pPr>
            <a:lvl7pPr marL="2971800" indent="-228600" eaLnBrk="0" fontAlgn="base" hangingPunct="0">
              <a:spcBef>
                <a:spcPct val="0"/>
              </a:spcBef>
              <a:spcAft>
                <a:spcPct val="0"/>
              </a:spcAft>
              <a:tabLst>
                <a:tab pos="7353300" algn="l"/>
              </a:tabLst>
              <a:defRPr sz="2000" b="1">
                <a:solidFill>
                  <a:schemeClr val="tx1"/>
                </a:solidFill>
                <a:latin typeface="Times New Roman" pitchFamily="18" charset="0"/>
              </a:defRPr>
            </a:lvl7pPr>
            <a:lvl8pPr marL="3429000" indent="-228600" eaLnBrk="0" fontAlgn="base" hangingPunct="0">
              <a:spcBef>
                <a:spcPct val="0"/>
              </a:spcBef>
              <a:spcAft>
                <a:spcPct val="0"/>
              </a:spcAft>
              <a:tabLst>
                <a:tab pos="7353300" algn="l"/>
              </a:tabLst>
              <a:defRPr sz="2000" b="1">
                <a:solidFill>
                  <a:schemeClr val="tx1"/>
                </a:solidFill>
                <a:latin typeface="Times New Roman" pitchFamily="18" charset="0"/>
              </a:defRPr>
            </a:lvl8pPr>
            <a:lvl9pPr marL="3886200" indent="-228600" eaLnBrk="0" fontAlgn="base" hangingPunct="0">
              <a:spcBef>
                <a:spcPct val="0"/>
              </a:spcBef>
              <a:spcAft>
                <a:spcPct val="0"/>
              </a:spcAft>
              <a:tabLst>
                <a:tab pos="7353300" algn="l"/>
              </a:tabLst>
              <a:defRPr sz="2000" b="1">
                <a:solidFill>
                  <a:schemeClr val="tx1"/>
                </a:solidFill>
                <a:latin typeface="Times New Roman" pitchFamily="18" charset="0"/>
              </a:defRPr>
            </a:lvl9pPr>
          </a:lstStyle>
          <a:p>
            <a:pPr fontAlgn="auto">
              <a:spcBef>
                <a:spcPts val="0"/>
              </a:spcBef>
              <a:spcAft>
                <a:spcPts val="0"/>
              </a:spcAft>
            </a:pPr>
            <a:r>
              <a:rPr lang="en-GB" u="sng" dirty="0">
                <a:solidFill>
                  <a:prstClr val="black"/>
                </a:solidFill>
                <a:latin typeface="Arial" panose="020B0604020202020204" pitchFamily="34" charset="0"/>
              </a:rPr>
              <a:t>Lesson Objectives</a:t>
            </a:r>
            <a:endParaRPr lang="en-GB" b="0" dirty="0">
              <a:solidFill>
                <a:prstClr val="black"/>
              </a:solidFill>
              <a:latin typeface="Arial" panose="020B0604020202020204" pitchFamily="34" charset="0"/>
            </a:endParaRPr>
          </a:p>
          <a:p>
            <a:pPr marL="271463" lvl="6" indent="-271463">
              <a:spcBef>
                <a:spcPts val="0"/>
              </a:spcBef>
              <a:spcAft>
                <a:spcPts val="0"/>
              </a:spcAft>
              <a:tabLst>
                <a:tab pos="7529513" algn="l"/>
              </a:tabLst>
            </a:pPr>
            <a:r>
              <a:rPr lang="en-GB" sz="2200" i="1" dirty="0">
                <a:latin typeface="Arial" panose="020B0604020202020204" pitchFamily="34" charset="0"/>
              </a:rPr>
              <a:t>1. </a:t>
            </a:r>
            <a:r>
              <a:rPr lang="en-GB" sz="2200" i="1" dirty="0">
                <a:solidFill>
                  <a:srgbClr val="000000"/>
                </a:solidFill>
                <a:latin typeface="Arial" panose="020B0604020202020204" pitchFamily="34" charset="0"/>
              </a:rPr>
              <a:t>Construct and draw </a:t>
            </a:r>
            <a:r>
              <a:rPr lang="en-GB" sz="2200" i="1" dirty="0">
                <a:solidFill>
                  <a:srgbClr val="C00000"/>
                </a:solidFill>
                <a:latin typeface="Arial" panose="020B0604020202020204" pitchFamily="34" charset="0"/>
              </a:rPr>
              <a:t>circuit diagrams </a:t>
            </a:r>
            <a:r>
              <a:rPr lang="en-GB" sz="2200" i="1" dirty="0">
                <a:solidFill>
                  <a:srgbClr val="000000"/>
                </a:solidFill>
                <a:latin typeface="Arial" panose="020B0604020202020204" pitchFamily="34" charset="0"/>
              </a:rPr>
              <a:t>for components connected in </a:t>
            </a:r>
            <a:r>
              <a:rPr lang="en-GB" sz="2200" i="1" dirty="0">
                <a:solidFill>
                  <a:srgbClr val="C00000"/>
                </a:solidFill>
                <a:latin typeface="Arial" panose="020B0604020202020204" pitchFamily="34" charset="0"/>
              </a:rPr>
              <a:t>parallel</a:t>
            </a:r>
            <a:r>
              <a:rPr lang="en-GB" sz="2200" i="1" dirty="0">
                <a:solidFill>
                  <a:srgbClr val="000000"/>
                </a:solidFill>
                <a:latin typeface="Arial" panose="020B0604020202020204" pitchFamily="34" charset="0"/>
              </a:rPr>
              <a:t>.</a:t>
            </a:r>
          </a:p>
          <a:p>
            <a:pPr marL="0" lvl="6" indent="0">
              <a:spcBef>
                <a:spcPts val="0"/>
              </a:spcBef>
              <a:spcAft>
                <a:spcPts val="0"/>
              </a:spcAft>
              <a:tabLst>
                <a:tab pos="7529513" algn="l"/>
              </a:tabLst>
            </a:pPr>
            <a:r>
              <a:rPr lang="en-GB" sz="2200" i="1" dirty="0">
                <a:solidFill>
                  <a:srgbClr val="000000"/>
                </a:solidFill>
                <a:latin typeface="Arial" panose="020B0604020202020204" pitchFamily="34" charset="0"/>
              </a:rPr>
              <a:t>2. Explain what happens to </a:t>
            </a:r>
            <a:r>
              <a:rPr lang="en-GB" sz="2200" i="1" dirty="0">
                <a:solidFill>
                  <a:srgbClr val="C00000"/>
                </a:solidFill>
                <a:latin typeface="Arial" panose="020B0604020202020204" pitchFamily="34" charset="0"/>
              </a:rPr>
              <a:t>current </a:t>
            </a:r>
            <a:r>
              <a:rPr lang="en-GB" sz="2200" i="1" dirty="0">
                <a:latin typeface="Arial" panose="020B0604020202020204" pitchFamily="34" charset="0"/>
              </a:rPr>
              <a:t>and</a:t>
            </a:r>
            <a:r>
              <a:rPr lang="en-GB" sz="2200" i="1" dirty="0">
                <a:solidFill>
                  <a:srgbClr val="C00000"/>
                </a:solidFill>
                <a:latin typeface="Arial" panose="020B0604020202020204" pitchFamily="34" charset="0"/>
              </a:rPr>
              <a:t> P.D. </a:t>
            </a:r>
            <a:r>
              <a:rPr lang="en-GB" sz="2200" i="1" dirty="0">
                <a:latin typeface="Arial" panose="020B0604020202020204" pitchFamily="34" charset="0"/>
              </a:rPr>
              <a:t>in a </a:t>
            </a:r>
            <a:r>
              <a:rPr lang="en-GB" sz="2200" i="1" dirty="0">
                <a:solidFill>
                  <a:srgbClr val="C00000"/>
                </a:solidFill>
                <a:latin typeface="Arial" panose="020B0604020202020204" pitchFamily="34" charset="0"/>
              </a:rPr>
              <a:t>parallel circuit</a:t>
            </a:r>
            <a:r>
              <a:rPr lang="en-GB" sz="2200" i="1" dirty="0">
                <a:solidFill>
                  <a:srgbClr val="000000"/>
                </a:solidFill>
                <a:latin typeface="Arial" panose="020B0604020202020204" pitchFamily="34" charset="0"/>
              </a:rPr>
              <a:t>.</a:t>
            </a:r>
          </a:p>
          <a:p>
            <a:pPr marL="300038" lvl="6" indent="-300038">
              <a:spcBef>
                <a:spcPts val="0"/>
              </a:spcBef>
              <a:spcAft>
                <a:spcPts val="0"/>
              </a:spcAft>
              <a:tabLst>
                <a:tab pos="7529513" algn="l"/>
              </a:tabLst>
            </a:pPr>
            <a:r>
              <a:rPr lang="en-GB" altLang="en-US" sz="2200" i="1" dirty="0">
                <a:solidFill>
                  <a:srgbClr val="000000"/>
                </a:solidFill>
                <a:latin typeface="Arial" panose="020B0604020202020204" pitchFamily="34" charset="0"/>
              </a:rPr>
              <a:t>3. </a:t>
            </a:r>
            <a:r>
              <a:rPr lang="en-GB" sz="2200" i="1" dirty="0">
                <a:solidFill>
                  <a:srgbClr val="000000"/>
                </a:solidFill>
                <a:latin typeface="Arial" panose="020B0604020202020204" pitchFamily="34" charset="0"/>
              </a:rPr>
              <a:t>Determine why the </a:t>
            </a:r>
            <a:r>
              <a:rPr lang="en-GB" sz="2200" i="1" dirty="0">
                <a:solidFill>
                  <a:srgbClr val="C00000"/>
                </a:solidFill>
                <a:latin typeface="Arial" panose="020B0604020202020204" pitchFamily="34" charset="0"/>
              </a:rPr>
              <a:t>current</a:t>
            </a:r>
            <a:r>
              <a:rPr lang="en-GB" sz="2200" i="1" dirty="0">
                <a:solidFill>
                  <a:srgbClr val="000000"/>
                </a:solidFill>
                <a:latin typeface="Arial" panose="020B0604020202020204" pitchFamily="34" charset="0"/>
              </a:rPr>
              <a:t> through each component in a </a:t>
            </a:r>
            <a:r>
              <a:rPr lang="en-GB" sz="2200" i="1" dirty="0">
                <a:solidFill>
                  <a:srgbClr val="C00000"/>
                </a:solidFill>
                <a:latin typeface="Arial" panose="020B0604020202020204" pitchFamily="34" charset="0"/>
              </a:rPr>
              <a:t>parallel circuit</a:t>
            </a:r>
            <a:r>
              <a:rPr lang="en-GB" sz="2200" i="1" dirty="0">
                <a:solidFill>
                  <a:srgbClr val="000000"/>
                </a:solidFill>
                <a:latin typeface="Arial" panose="020B0604020202020204" pitchFamily="34" charset="0"/>
              </a:rPr>
              <a:t> varies.</a:t>
            </a:r>
            <a:endParaRPr lang="en-GB" altLang="en-US" sz="2200" dirty="0">
              <a:solidFill>
                <a:srgbClr val="002060"/>
              </a:solidFill>
              <a:latin typeface="Arial" panose="020B0604020202020204" pitchFamily="34" charset="0"/>
            </a:endParaRPr>
          </a:p>
        </p:txBody>
      </p:sp>
      <p:sp>
        <p:nvSpPr>
          <p:cNvPr id="7" name="TextBox 6"/>
          <p:cNvSpPr txBox="1"/>
          <p:nvPr/>
        </p:nvSpPr>
        <p:spPr>
          <a:xfrm>
            <a:off x="0" y="6073736"/>
            <a:ext cx="9144000" cy="769441"/>
          </a:xfrm>
          <a:prstGeom prst="rect">
            <a:avLst/>
          </a:prstGeom>
          <a:solidFill>
            <a:schemeClr val="accent2">
              <a:lumMod val="20000"/>
              <a:lumOff val="80000"/>
            </a:schemeClr>
          </a:solidFill>
          <a:ln w="57150">
            <a:solidFill>
              <a:srgbClr val="FF0000"/>
            </a:solidFill>
          </a:ln>
        </p:spPr>
        <p:txBody>
          <a:bodyPr wrap="square" rtlCol="0">
            <a:normAutofit lnSpcReduction="10000"/>
          </a:bodyPr>
          <a:lstStyle/>
          <a:p>
            <a:r>
              <a:rPr lang="en-GB" sz="2400" b="1" u="sng" dirty="0">
                <a:solidFill>
                  <a:schemeClr val="tx1"/>
                </a:solidFill>
                <a:latin typeface="Arial" panose="020B0604020202020204" pitchFamily="34" charset="0"/>
                <a:cs typeface="Arial" panose="020B0604020202020204" pitchFamily="34" charset="0"/>
              </a:rPr>
              <a:t>Review</a:t>
            </a:r>
          </a:p>
          <a:p>
            <a:r>
              <a:rPr lang="en-GB" sz="2400" b="1" dirty="0">
                <a:solidFill>
                  <a:schemeClr val="tx1"/>
                </a:solidFill>
                <a:latin typeface="Arial" panose="020B0604020202020204" pitchFamily="34" charset="0"/>
                <a:cs typeface="Arial" panose="020B0604020202020204" pitchFamily="34" charset="0"/>
              </a:rPr>
              <a:t>What have we found out?</a:t>
            </a:r>
            <a:endParaRPr lang="en-GB" sz="2000" b="1" dirty="0">
              <a:solidFill>
                <a:schemeClr val="tx1"/>
              </a:solidFill>
              <a:latin typeface="Arial" panose="020B0604020202020204" pitchFamily="34" charset="0"/>
              <a:cs typeface="Arial" panose="020B0604020202020204" pitchFamily="34" charset="0"/>
            </a:endParaRPr>
          </a:p>
        </p:txBody>
      </p:sp>
      <p:grpSp>
        <p:nvGrpSpPr>
          <p:cNvPr id="8" name="Group 7"/>
          <p:cNvGrpSpPr/>
          <p:nvPr/>
        </p:nvGrpSpPr>
        <p:grpSpPr>
          <a:xfrm>
            <a:off x="6732240" y="6073736"/>
            <a:ext cx="2367932" cy="811649"/>
            <a:chOff x="2286807" y="535779"/>
            <a:chExt cx="3340333" cy="1321945"/>
          </a:xfrm>
        </p:grpSpPr>
        <p:pic>
          <p:nvPicPr>
            <p:cNvPr id="12" name="Picture 6" descr="http://www.psdgraphics.com/file/notepad-pencil-icon.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807" y="535779"/>
              <a:ext cx="1652431" cy="13219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566214" y="767400"/>
              <a:ext cx="2060926" cy="80204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1300" b="1" dirty="0">
                  <a:latin typeface="Arial" panose="020B0604020202020204" pitchFamily="34" charset="0"/>
                  <a:cs typeface="Arial" panose="020B0604020202020204" pitchFamily="34" charset="0"/>
                </a:rPr>
                <a:t>Is your work well presented?</a:t>
              </a:r>
            </a:p>
          </p:txBody>
        </p:sp>
      </p:grpSp>
      <p:sp>
        <p:nvSpPr>
          <p:cNvPr id="2" name="Rectangle 1"/>
          <p:cNvSpPr/>
          <p:nvPr/>
        </p:nvSpPr>
        <p:spPr>
          <a:xfrm>
            <a:off x="323528" y="653396"/>
            <a:ext cx="8640960" cy="954107"/>
          </a:xfrm>
          <a:prstGeom prst="rect">
            <a:avLst/>
          </a:prstGeom>
        </p:spPr>
        <p:txBody>
          <a:bodyPr wrap="square">
            <a:spAutoFit/>
          </a:bodyPr>
          <a:lstStyle/>
          <a:p>
            <a:pPr lvl="0">
              <a:spcAft>
                <a:spcPts val="0"/>
              </a:spcAft>
            </a:pPr>
            <a:r>
              <a:rPr lang="en-GB" sz="2800" dirty="0">
                <a:solidFill>
                  <a:srgbClr val="000000"/>
                </a:solidFill>
                <a:ea typeface="Times New Roman" panose="02020603050405020304" pitchFamily="18" charset="0"/>
              </a:rPr>
              <a:t>Why are parallel circuits used in the house and not series?</a:t>
            </a:r>
            <a:endParaRPr lang="en-GB" sz="2800" dirty="0">
              <a:solidFill>
                <a:srgbClr val="000000"/>
              </a:solidFill>
              <a:effectLst/>
              <a:latin typeface="Times New Roman" panose="02020603050405020304" pitchFamily="18" charset="0"/>
              <a:ea typeface="Times New Roman" panose="02020603050405020304" pitchFamily="18" charset="0"/>
            </a:endParaRPr>
          </a:p>
        </p:txBody>
      </p:sp>
      <p:pic>
        <p:nvPicPr>
          <p:cNvPr id="4100" name="Picture 4" descr="http://powerup.ukpowernetworks.co.uk/powerup/en/over-11/circuits/types-of-circuit/5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758" y="1229377"/>
            <a:ext cx="47625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1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master">
  <a:themeElements>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2200" b="0" i="0" u="none" strike="noStrike" cap="none" normalizeH="0" baseline="0" smtClean="0">
            <a:ln>
              <a:noFill/>
            </a:ln>
            <a:solidFill>
              <a:srgbClr val="00FFFF"/>
            </a:solidFill>
            <a:effectLst/>
            <a:latin typeface="Arial" charset="0"/>
            <a:sym typeface="Monotype Sorts" pitchFamily="2" charset="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2200" b="0" i="0" u="none" strike="noStrike" cap="none" normalizeH="0" baseline="0" smtClean="0">
            <a:ln>
              <a:noFill/>
            </a:ln>
            <a:solidFill>
              <a:srgbClr val="00FFFF"/>
            </a:solidFill>
            <a:effectLst/>
            <a:latin typeface="Arial" charset="0"/>
            <a:sym typeface="Monotype Sorts" pitchFamily="2" charset="2"/>
          </a:defRPr>
        </a:defPPr>
      </a:lstStyle>
    </a:lnDef>
  </a:objectDefaults>
  <a:extraClrSchemeLst>
    <a:extraClrScheme>
      <a:clrScheme name="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30233</TotalTime>
  <Words>521</Words>
  <Application>Microsoft Macintosh PowerPoint</Application>
  <PresentationFormat>On-screen Show (4:3)</PresentationFormat>
  <Paragraphs>80</Paragraphs>
  <Slides>7</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vt:lpstr>
      <vt:lpstr>Calibri</vt:lpstr>
      <vt:lpstr>Comic Sans MS</vt:lpstr>
      <vt:lpstr>Times New Roman</vt:lpstr>
      <vt:lpstr>Wingdings</vt:lpstr>
      <vt:lpstr>master</vt:lpstr>
      <vt:lpstr>Office Theme</vt:lpstr>
      <vt:lpstr>3_Office Theme</vt:lpstr>
      <vt:lpstr>PowerPoint Presentation</vt:lpstr>
      <vt:lpstr>Parallel circuits.</vt:lpstr>
      <vt:lpstr>Parallel circuits.</vt:lpstr>
      <vt:lpstr>Using your results.</vt:lpstr>
      <vt:lpstr>Using your results.</vt:lpstr>
      <vt:lpstr>Current in series.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7F Simple Chemical Reactions</dc:title>
  <dc:subject>KS3 Chemistry</dc:subject>
  <dc:creator>Boardworks Ltd</dc:creator>
  <cp:lastModifiedBy>Taher Miah</cp:lastModifiedBy>
  <cp:revision>681</cp:revision>
  <cp:lastPrinted>2000-09-06T14:07:33Z</cp:lastPrinted>
  <dcterms:created xsi:type="dcterms:W3CDTF">2000-07-23T14:30:27Z</dcterms:created>
  <dcterms:modified xsi:type="dcterms:W3CDTF">2023-11-02T14:55:13Z</dcterms:modified>
</cp:coreProperties>
</file>