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4041" r:id="rId2"/>
  </p:sldMasterIdLst>
  <p:notesMasterIdLst>
    <p:notesMasterId r:id="rId9"/>
  </p:notesMasterIdLst>
  <p:handoutMasterIdLst>
    <p:handoutMasterId r:id="rId10"/>
  </p:handoutMasterIdLst>
  <p:sldIdLst>
    <p:sldId id="451" r:id="rId3"/>
    <p:sldId id="452" r:id="rId4"/>
    <p:sldId id="463" r:id="rId5"/>
    <p:sldId id="464" r:id="rId6"/>
    <p:sldId id="465" r:id="rId7"/>
    <p:sldId id="466" r:id="rId8"/>
  </p:sldIdLst>
  <p:sldSz cx="9144000" cy="6858000" type="screen4x3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5pPr>
    <a:lvl6pPr marL="22860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6pPr>
    <a:lvl7pPr marL="27432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7pPr>
    <a:lvl8pPr marL="32004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8pPr>
    <a:lvl9pPr marL="3657600" algn="l" defTabSz="914400" rtl="0" eaLnBrk="1" latinLnBrk="0" hangingPunct="1">
      <a:defRPr sz="2200" kern="1200">
        <a:solidFill>
          <a:srgbClr val="00FFFF"/>
        </a:solidFill>
        <a:latin typeface="Arial" panose="020B0604020202020204" pitchFamily="34" charset="0"/>
        <a:ea typeface="+mn-ea"/>
        <a:cs typeface="Arial" panose="020B0604020202020204" pitchFamily="34" charset="0"/>
        <a:sym typeface="Monotype Sort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476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6600"/>
    <a:srgbClr val="FFFF00"/>
    <a:srgbClr val="0000FF"/>
    <a:srgbClr val="00FFFF"/>
    <a:srgbClr val="FF0000"/>
    <a:srgbClr val="01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 autoAdjust="0"/>
    <p:restoredTop sz="94621" autoAdjust="0"/>
  </p:normalViewPr>
  <p:slideViewPr>
    <p:cSldViewPr>
      <p:cViewPr varScale="1">
        <p:scale>
          <a:sx n="108" d="100"/>
          <a:sy n="108" d="100"/>
        </p:scale>
        <p:origin x="1896" y="184"/>
      </p:cViewPr>
      <p:guideLst>
        <p:guide orient="horz" pos="2069"/>
        <p:guide orient="horz" pos="663"/>
        <p:guide pos="4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72" y="-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4A0BC1D-0EEF-4D89-B003-E9F29994B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6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34D632-917C-4102-A7C9-897A447BCA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18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A497-24C4-46D1-9840-93AADC512EB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4" name="Picture 4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607175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7" name="Picture 7" descr="under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9" name="Picture 9" descr="boardwork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5B1FAEE-CF79-406C-9B2D-EFFA8C0D3304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38507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1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6688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6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5D77-5E4C-4BAF-91CA-DBBCD311A37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5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B17-52E1-4F56-895B-A0E9DBA391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2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01F4-050A-43D8-A9C4-2E1C510980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76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5333-B8F3-4FB3-A89A-89725235766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34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61C-44CB-4738-8C3D-B932B25583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72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4ECF-5860-4D8C-A9A8-2ECF3B4C3F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70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2B8D-E094-4E91-AAD0-FFC85CED882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33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92DC-B1A8-4C78-BDF7-B09E91EF8A6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DAAC-0DA6-42B2-8427-5DCCD02E134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58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167A-DDD2-40D8-8277-B3DE401311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2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4CBF-CFF6-4C40-813C-58D3FA9D956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02/11/2023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7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4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2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9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1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2004</a:t>
            </a:r>
          </a:p>
        </p:txBody>
      </p:sp>
      <p:pic>
        <p:nvPicPr>
          <p:cNvPr id="1028" name="Picture 4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right_butto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5016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eft_butt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10350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200" b="1">
                <a:solidFill>
                  <a:schemeClr val="bg1"/>
                </a:solidFill>
              </a:rPr>
              <a:t>1 of 20</a:t>
            </a:r>
            <a:endParaRPr lang="en-US" altLang="en-US" sz="1200" b="1">
              <a:solidFill>
                <a:schemeClr val="bg1"/>
              </a:solidFill>
            </a:endParaRPr>
          </a:p>
        </p:txBody>
      </p:sp>
      <p:pic>
        <p:nvPicPr>
          <p:cNvPr id="1033" name="Picture 9" descr="underli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9088"/>
            <a:ext cx="91440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032625" y="663733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1200" b="1">
                <a:solidFill>
                  <a:srgbClr val="9900CC"/>
                </a:solidFill>
              </a:rPr>
              <a:t>© Boardworks Ltd 2005</a:t>
            </a:r>
          </a:p>
        </p:txBody>
      </p:sp>
      <p:pic>
        <p:nvPicPr>
          <p:cNvPr id="1035" name="Picture 11" descr="swis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723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boardworks_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431" r="6938" b="10835"/>
          <a:stretch>
            <a:fillRect/>
          </a:stretch>
        </p:blipFill>
        <p:spPr bwMode="auto">
          <a:xfrm>
            <a:off x="7885113" y="0"/>
            <a:ext cx="1219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left_butto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92825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516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       Click to edit Master title style</a:t>
            </a:r>
          </a:p>
        </p:txBody>
      </p:sp>
      <p:sp>
        <p:nvSpPr>
          <p:cNvPr id="306201" name="Text Box 25"/>
          <p:cNvSpPr txBox="1">
            <a:spLocks noChangeArrowheads="1"/>
          </p:cNvSpPr>
          <p:nvPr userDrawn="1"/>
        </p:nvSpPr>
        <p:spPr bwMode="auto">
          <a:xfrm>
            <a:off x="0" y="6619875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9DE7DFB-B1D1-4602-8A0E-158182FEFD6E}" type="slidenum">
              <a:rPr lang="en-GB" sz="1200" b="1" smtClean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GB" sz="1200" b="1">
                <a:solidFill>
                  <a:schemeClr val="bg1"/>
                </a:solidFill>
              </a:rPr>
              <a:t> of 30</a:t>
            </a:r>
          </a:p>
        </p:txBody>
      </p:sp>
      <p:grpSp>
        <p:nvGrpSpPr>
          <p:cNvPr id="1040" name="Group 38"/>
          <p:cNvGrpSpPr>
            <a:grpSpLocks/>
          </p:cNvGrpSpPr>
          <p:nvPr userDrawn="1"/>
        </p:nvGrpSpPr>
        <p:grpSpPr bwMode="auto">
          <a:xfrm>
            <a:off x="234950" y="90488"/>
            <a:ext cx="360363" cy="360362"/>
            <a:chOff x="1202" y="1071"/>
            <a:chExt cx="227" cy="227"/>
          </a:xfrm>
        </p:grpSpPr>
        <p:sp>
          <p:nvSpPr>
            <p:cNvPr id="1041" name="Oval 39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solidFill>
              <a:srgbClr val="01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Oval 40"/>
            <p:cNvSpPr>
              <a:spLocks noChangeAspect="1" noChangeArrowheads="1"/>
            </p:cNvSpPr>
            <p:nvPr userDrawn="1"/>
          </p:nvSpPr>
          <p:spPr bwMode="auto">
            <a:xfrm>
              <a:off x="1202" y="1071"/>
              <a:ext cx="227" cy="227"/>
            </a:xfrm>
            <a:prstGeom prst="ellipse">
              <a:avLst/>
            </a:prstGeom>
            <a:noFill/>
            <a:ln w="22860">
              <a:solidFill>
                <a:srgbClr val="01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1pPr>
              <a:lvl2pPr marL="742950" indent="-28575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2pPr>
              <a:lvl3pPr marL="11430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3pPr>
              <a:lvl4pPr marL="16002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4pPr>
              <a:lvl5pPr marL="2057400" indent="-228600">
                <a:spcBef>
                  <a:spcPct val="50000"/>
                </a:spcBef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rgbClr val="00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onotype Sorts" pitchFamily="2" charset="2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43" name="Picture 41" descr="KS3_chemistry_orange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" y="1086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42" descr="7F_image1"/>
            <p:cNvPicPr>
              <a:picLocks noChangeAspect="1" noChangeArrowheads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" y="1142"/>
              <a:ext cx="1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43" descr="7F_image2"/>
            <p:cNvPicPr>
              <a:picLocks noChangeAspect="1" noChangeArrowheads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" y="1101"/>
              <a:ext cx="91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BAB35B-1556-4CB2-B732-CD447E0CB4A6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02/11/2023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B9EC7F8-F069-43C0-8518-9F658A16FFC7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3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AutoShape 2" descr="data:image/jpeg;base64,/9j/4AAQSkZJRgABAQAAAQABAAD/2wCEAAkGBxQTEhUUEhQWFBUUFBQXFxcVFxQVFRYVFBQWFxYVFBUYHCggGB0mHBQVITEhJSkrLi4uFx8zODMsNygtLisBCgoKDg0OGhAQGywkICQsLCwsLCwsLCwsLCwsLCwsLCwsLCwsLCwsLCwsLCwsLCwsLCwsLCwsLCwsLCwsLCwsLP/AABEIAMUBAAMBEQACEQEDEQH/xAAcAAABBQEBAQAAAAAAAAAAAAADAgQFBgcBCAD/xABCEAACAQIDBQUECAQFAwUAAAABAgMAEQQFIQYSMUFRBxMiYXEygZGxFCNCUmKhwdEzcoKSJFPh8PEWosIlQ4Oj4v/EABsBAAIDAQEBAAAAAAAAAAAAAAIDAQQFAAYH/8QANBEAAgIBBAAFAQYFBQEBAAAAAAECAxEEEiExBRMiQVEyBmFxgZGhFCNCsdFDweHw8WIV/9oADAMBAAIRAxEAPwDDq446K4gUKEgWoqGCxxGtLbFSY7iSkyYiTHkSUmTK8pDqNKW2JkxwiUpsU2GVaBsW2FVaFsBsWFocgZFgVGSMigKEjJ0CuyDk6BUZOyd3a7JGTu7UZOyfbtdk7J9u12TsnLVOScnLV2TsnCKkkSRUkpiCKnIWRJWiySmIK1OQsg2WiTDTEMtEmEmCZaJMNME60aYxMA60aYxMXtLlBd1OHjYgDUsN1mJPIdBa161LbIxeGamnhLaVZ4ypsQQRpY6aiuGnVFQCwyLQNgNjqFKVJiJMewpSJMryY8iSktleUh1GlKbEth0WgbFNhVWgbAbCBaHIGRYWhByKC12SMigKHJGRQWoyRkVjITGoZ/CDwHFj6Cpram8RNvw/wLVazmKwvlgcPjobeMv/AGj96OdNn9ODcX2MtUcymPcvSOe4icEjkdDSLd9KzNcGHq/ANTRlrlA5oCjFWFiKmM1JZRiNNPDEbtTkHJwipyTkSRUk5OWrsk5EkVOSciSKknIkipyFkQRREpiCtSEmDZaJMNMGwokGmDZaNMJMA6UaY1MufZhmn0kPE8YAQb8dzvEqWtIATqfEVPvNWtfF8TSPS6NpNwbK/wBocEMOIbhaVd+1tQ1yGB94v7zVjRXKyrn2K2r00oW7o+5QGcXNuHKmtHY4DwvS5IXKJIwLVebKk3gfRJVeTK0mO41pLZXkxyi0tsU2HVaBsW2EUUGQGxYFRkBsWFockZFBajIORQWoyRkteQ5Qqr3svqL1nXXSsn5cD0fgfg71MlZNceyKptLixJMW5DQCtnTVKqtI+v6PTwoqSwVXMcxC6c6vVUuXJneI+KV0rHuNdn80eOcODrf3elP1FEZV7Wef0Oqd1so2dSNbzGJcTAs6e0BZhXl9j01mx9Po8v8AaTwzyZ+bDr3K5u1ZPKZOEVJ2RJWpyTk4RXE5EkVJORJFEFkQRUhIQRUkiSKkJCGFEEmDYUSYaYJhRphpgnWiTDTK7lufSwAd2QCpJVtd5b/dII6nQ341uZysM9Bt5yMcVinlYvI7Ox4sxLE+80KSSwg22+wVSQL3q4jBZ8syVu7Vy4u6hlWxOjcLnr7jS7aMrKM3VWqL6HS4dl9pSNbai2orNsjKPZSlJPph0Wq7YmTHCLS2xTYVVoGwGwirQtgNiwtQC2EC0OQcigKgHJJ5Fl5lkHQamq2pu8uH3ljSad6i1QX5j/bXNtwCJDy1pnh2mwt8j7R4Loo1VptdGX5tmO7oONbtNO55Z3iviipW2PZXXck3NaKSSwjxNlkrJbpdhcL7QoJ9FjSNq2ODb+z9S2GkLezb5CvK+LySaS7NXx+MP4dqXwQUi6m3U1yfB8lTEFaLJ2ThWuyTkSVqchZEkVJORBFFkLIgipyEmIIogsiCKklCSKILINhUoJA2FGg0wTLRJjEyqYnKJk4oT5jWt7az0EbYsYkVAw+rjj6uOJXLc/mh3ArXVDcAgGwPEAkXA1PxooyaFTqjPsuEe1sEo7uz+LkwGh9QdfWoshGxYM+/StQeEGTB71ipGovr5c6y7NDNdGPKUo8SR18OV41nzTi8MBTUj5RS2yGwiihAbCAVGQciwtDkHIsLQ5ByW/JysOEaXyJPurNlF26lQZ7T7K6WNnq92zLc/wA1LMzE6mvVU08KKPo2q1UdNVgp00hYkmtOMcLB4S+6Vs3KQgCpFIkcpwpeRQBckgD1NIumoxNXw2lyt3PpG3MBhcIsI9plF/1NeMnJ6nUbvZGD9qPFN78qL7/sV3dq7g8XkSVqCciStTk7IkipyFkSRU5JyIIoshZEEVOQkxDCiCEEUQSYMipCEEUQSBsKJBpgmFEg0yffBSpyDjow/wDIVqwv+GblmlsgCfKsLPpKndt1OnwcVYVyfYlTlAhsz7OZPaw7Bh0P6MKPh9D46j5KhmWUzQHdmjZPMjQ+jcDUNYLEZKXQztUBHU41xDJnLs4mUrYlrXtzIHA38vWjVj6K1mmhNE/gc9L2WYbmunhIBPqeNZ2uolNbomTqtBt9VZLC3LhWK+OzMf3i1FC2A2EAocgNiwtRkFsWFoQclgyeTfw80J5qSPeKp2/y742I9V9ltf5F+yXXZiuczHfK9ND617LTx9OT1njGq8yzC6I6rBiClFQwl2al2d7NFCMRON1VF1B4k9TXmvFdeseXXy2ad/iFOj0zinz7k3muJ7yQty4D0qrpaPLhz2fMdTqHfa7H7jLdqw4icnCtDtJyIK0DQWRJFQSIIqQkxBFEFkGRRBIQwqUEhBFEEgZFEFkQwqQkDYUaDTBsKJBo0HZvGJioFcamwv1oLYyqng+hRcbI5HkuSqeVOhqpLsrW6SEvYbRZXLCbwtb8J1U+o/arVeqRnW+HtcxJCXFQzL3eLhC30JI3oz+o99XI3JlNwnB8ozvbDYqEn/B7qnmoYsv9PG3yo08stRnmJnuZZXLA27KhXzt4T6GmNYJTTB4PFFCbcCLHh63F/SuWDmsouuP2nwssBFn3yhHdkfbI47/AKDqLa6cKbvTRW8ppleyzPWisHuy/mKztRo42crhlfUaGNvMeGXDA41JFupBrEtplW8MwLqJ1vEkPVFIZWYRVqAGwirRKILY7wMhRgR6H0pd9e6AVVzqmpr2Mt2ugCYuW3AneH9X+t69HoJ7qInuKtStRXGxDDB4CSQ+BSfPgPjViy6EPqYNl9dSzJlryPZfdYPJqRwHIVlanX7ltgYus8V3LbXwXVGa1iTbpes6FEc7mjz9lsp9ts5u0/AGTm7XNHZElaFoLIkRkmwFyeApc2orLCWXwiy4HZ+KNA+KJueEYOtvOqijdc/5fC+T1nhP2dlqY77f0OzYHBSeEK8R5Ne494vRvS6mHKln7jZ1H2RhszXw/xILN8hkh8Wjxng6ar7+lRC5N7ZcP4Z4/WeHX6WWJrj5IcinlJCCKIJA2FEGhBFSFkQRREoGwokGgbCiQaG/ZftB3M3cufA/DyPStLXU7o7ke20tmHtZtip04GsYvilGtFFZQDeDsuFVuVErZQ6AlXGfaKtnGB+jsZIvB10BU+tXKdXueAIaeFby1wR+KxkGJBSZFBOhPFD7+XvrRjZKPY2WkpuWYP/JStoNht27QHTjunUe406MoyM+3TWVfeil4jDsjbrqVPn+lS1grppg644cYPFvG28ht5cj6il2VxsWJCraoWLEkXLJNoFk8LeF+h5+lYup0UocrlHn9Z4fKv1R5RZIWBqlH4MeSaDqtMSFNn0rbovXS6wTFbngp0ODXF4p3IuiWUdGYcfUCrrnLT0qEe2egndLR6ZQXb5/At2Hy9VFgAPSqflyk8yZg2aiU3lsdLGBTFXFCHJs7aiwRk5aowTk4RXNE5OxxFiFUXJ4AUqycYR3SDhFyaUeyxYTBJhVEktjL9lb33fM1RrUtW89RPceBfZ2bmrbkQ+ZZ0u8Wd9f98K2K4KKxE+lUaVRjiK4IXE7WxL1NNVbYc1XD65JDJO0oxm0a7yniraqR6cqG3w9XL1IyNXdoLU4S5H2IkWRUmRd1JV3gOh4MPcQayVF1ydbfKPlfimk/hdTKC67X4DVhTCihDCpCQMiiCQhhRIJA2FEGgbCiQSM+hlKsGU2INwfMV6FrKwz1yeHk9CbB54MVhlN/EosR5ivPamp1zwatc1OOSzE6ilRZLQ4K0DZKITaTAl4iOoIroSw8hr4MGx+Llw07BSbX9k6j/SvSUzUoIyrU67MxeGWHJtrlayt4Sfst7J9DyonV7xLlPiH9Ny/MkcfgYcSvAb3Q8f6TzqFY48MbboqrlvrZSM22fkiJKgsv5imrEujKtqnU8TX5kPXCzoNcQ0WTI9pShCym45Nz/q/eszU6BS9VfZkazw1T9VffwX7LMSkw+rYMedjVBVWReJI8vqKp0v1rBC7Y41o17tf4kh3VHPxc6bRTusbl1E0fCqI2S8x/SuSQ2dywQxKvQfE8zQSk7Zub/Iq6/Uu6xsl7UWDPyfWqcHZPt2owdk4VrsHZOEVGCSRybECFZpja8cfh/mY2FqztVDzbYVe3uep+ymljfrPV7IoebbVNum7ElmJJP6Vt1adJYSPq9moq0/fsVDG5w7niauRoS7MfU+N2SW2vgjmcniackkY8rbLH6nkNBHrQyZa01WZJI0/Zpd/L2U+1h5Af6JP/ANXrzOt9OpUvaS/dFP7X+H7Kq7/jhiGFCjwINhRBoGwokEhDUQSBmiDQNhRIJFZfY/EfY7t/5XBr0eYv3PZSptj3Fli2ClxOCxG7LGyxvxPEA9dKp6ynfDKGaezbLDNmRw1mBuD0rFwX2PkFKaJyfYqC6GoZ0Zcnn7tNwXd4i/UkfHWtzw+e6GCprY4kmU2r5SJLLs6ki0vvL0PL0Nc8PsKuydTzB4Lhl2exzCza+vtD96W4OPKNarV1XrZYsMic+yZCd6O2vMc/UcqKNmeylqtIq/VB8FZmhKmxFqMopph8twDTNuqP98qGclFZYUY5eCZy4z4GYSbpKL7YuAGXjbXnpUQcbEVtdooXw8uz8h9kmM+m4x55j7K+BeQJNhVLVpV0tJ9syNbUtHpVVV7vkvsYFtKoxSxweVk3nkXaiwCdtU4IOWqMEnLVBxwiuJTK7ttmvdYbuxxldf7VBJ/O1DpaPM1O99JHrPsvc6bJzXeDNZJCeNbqSR6Sy6VjzJg6kWGw8JY2Apc5KK5Lum007ZJRRPYHABdTxqhZc5cHsdB4ZGlZl2XfYq27i78O4/Pe8P61j+I/6ePkyvths/8Az3kERQnxtA2FEgkDYUSDQNhRBIGwog0IIogkM0wKH2cRBf8Ansa2P4WxdH1lePaOX1J/oOXwOIKkLJvqfuyBvmajZdEl6nw3ULGUv2JPZPOMThw0cikqvAMfEfS9RJQXMo9nnNc5VS/lSykXzJdq4msr3Rj10FInpqp/S8FSrxL2mi1wQ94N5CGHkaqT0Ni65NGvV1y6Md7ZMvsA1tQdfcaf4c3GTixmqxKCaMkrYM07XHCkcg3BseoqSGWnZSR8RLuNqbDX96VbNRWQ1vmtuS0Z3ssCPZrq9QpcGfZXZVLJH7H4EQTkOLgnnS9VFuOUXNHfGTwyJ7Q837zEPHHYRrue9gDf3aj4VOli418+4695mMZMHLh1jmQFLqNDxPO7Dz6UU1XcnFlS7TqccWLhlr2c2lWXwnwuOKn5r1FY92nnp3lcxPK6/wAMlV6lyi1RuDwqYSUlwYcouIu1GDk+tXYOyctXYJyctQ4OM57RJ7zIv3VJ+JsPlVrw9cSl8s9h4FDFLl8srEWHZuCk1ec4rtnpqdHfb9MWO8PljfapM717GvpvBrG82EvBAFGlU5zcuz02n00KVhIMTS8FpyY+ybMu5Zt4byOAHA42B0I9KVfT5seO10Y/i3hsddQ6pMtM+BBQSRNvoefT1rKVjUtk1hnyLxTwm3QTxLlfJHMKejLQNqINA2FEgkDYUSDQM0QSKhtDkr4eRlcWYfBl5Mtb9NysjlHtbanB4IqKQr7LFfQkfKnZYlpPsk8tzuVJY3d2cKRoxvpQzy0TGMejc8uwseIjWTcVgwBuv7VlS1MVLbNDZ+HxksxJPBZXNCb4SZkv9hvEh/pb9KdXYv6JfkUJ6SyrmJWtusXiZQIcVhxuEjemUllHK+6BdfOmv5awWdJKyT2Psz/OOz6RV7zDMJktewIuPQ8/fVuMoy6Y23T3VfXEpk0LIxV1KsOIIsalrApPIioONB7JsEWlZuht8BVHWywsFnTr3NkmwCsLEVlRslFlqdamsMz/AG+wowsRlGh4J1ua1tNf5npZk26NwluiZls7h++xKmXUb28xPM3vY1anlQe0NTipLcabneXjEkBLWAtboKzq7PL7Lk4b+imbVbMnDbroSCNdP0q3VcrOGVraUlz0ONmtqdQkps3ANwDevQ1R1GklW99fXweX8Q8K4c6+vgvWHnDCl12KSPMWQcWGtTcC8nCKF4SyyUVbaLakRnuoB3kp0sNQp87c/Kurold6nxH+5uaDwp2LzLuIjTINk+9fvcwaQluSFbjpe4sbdK6/UTjDZpksL5NenxzTaS6MYQzBEptNs3FBEJsO5ZBZSHADXJtp191Z+l10rbHXNYf3H0vwb7QU6+PojgpzTDrWoos1JXxT7OHEjrXeWyHq4L3BPmCjnRqmRWn4nVH3AtmY5Ua07KsvGIexeOzLHb7tC3syKSAeFxxt6j5VieM07YKxdoq+IaeGu0jk0Pc1w3dyunQ1XonvgpHyW6ryrJQ+GMWp6BQNqJBoG1EEgZog0W/avZ5MTHYHdkW+41uB+43kaZp73VLPsfSba1ZHDMVzDBGNjcbpU2ZTxVv26Gt6ElJZRkTi4vDGdECaj2SbTbp+jyHQ+zfkelZeuo/rRe01mVtZs+FkB41lxbTHziR+1kL9z4TpfW4v8DyqytRNcPlCqq4t5XDKLHi8GZTHFK2DxA5GwSQ+anwv+RrTrr3RUoFuPiri/L1Ecr5GO0OUq4ti4gOk8YunkTzT5UxXSg8TGWeG0aqO/TS5+Cg55spLB4k+sj4gjU293GrCal0Yl1NlL22LBo/Y7gLQ7xGpJrI18/Vgs6dek05lABLaACs5MsGRbSxPnGYRYOBt1VLFmtdVVR4nI524DzIrY0Vbgs/JV1Mv6SWwHZ19GidCwdw5BYC17cPSpnq8WbSpZpPMjn3ImaabDHUFgPjTHVC1ZQivUzoe2Y0ixTY17Npy1oPL8kuqxXdEPtls4sIBTUjjam027uwLK9vQz2b2naIhJSSvAMeI8m8vOq+p0eXvr7+DA8Q8LjanOtc/BosWZJub7MAoFySRa3rVSF2eH38HkpaWzfsiuSn5vtHLin7jBA2PGThpzIPIedWo0JLzL+vZHoNL4bVpIedqe/gm9ndmEw43m8Uh4sfPjbp86G2yVvfC+DN1/ik73tjxEnWFKlwjLXLKPt3nR3UhHC5c/IfOleGaVOUrX+B7z7NaiVFUmUd8QTW2oJG9PWWSfYNpDRYQl3TfbOCuBWWLUULHQjzgvOwYK4qDd+9r6WN6xPEsSpnn4PY117dK0/gum2KWxB8wKw/D3/KPjvi6S1k0iAar6M5A2okGCNEGhDUSCRps6iQd5CwZTxHMHow5GiuplXLEj6RTdGa4KNtls2ZR3sIBlUeJf81Oh/EOVWdJqtj2y6I1FHmLK7MqxWH3dRfdJIF+II4q3mK2s5Ml8HcvxRikV1NiCKGcVJYYUZbXk9FbEbQLiIkP2rAN+9efuq2SwaalvjkuGNgDxMOPhoWlgRCTUzz52p5VuNHN966n1H/FamgsynEjVw5UiIyHbbEYcBHPfRcNxzcgfhY/I1oNKXEipVZOmW6t4LPHmEE8bNhpO7NrvC/s69F5eoqu6ZQeYG5X4rVqIeXqY8/JZtg8yES93IAtybdPK3WqWoodnqMueprps8tdE12h5qI8KN2QKZGCjj4r9PTWqNFbdu1rotbvQ5DPscyQ4eLEY2UeN/q0vzAsTY/iYqP6a2/MUIOXwZ+1ylgtSo3E631PqdTWJKWeWXkscETnmWLIpJA4VYoucSvqNOrEZVjJXgmPd8On7VqpRtjyUaa7K5bUSmUgYn+MbdSaq25r+kvxi39RXttMDhY2sjjfHJdSP5ulNonY+xNsYrohckyvEY2RMPAryHklzuqObOToqjqfdVqNcU92OSpsipZS5+TZxsMcugUjdcWXfZb3Dc734jz/ACFUdTXNPe3lf2PLeM6TUL+ZKWV/YEKSuTznQ2xkwVTrSL5pRwNqg5SMi2lxXeYhyOAso93H860tHXspSPfeH1eXRFfmRVWi8dqAkKUVDGRTfRY9n9lp5yCEKr1bQfCs7V6+qlYbL2mlTW91j/I1fZ7IoMCveyMGkt5fBRXlNXrLdU9kFhDPEvtFTCnbF/8AJCZrizLIznmdPSrlFXlwUT5jfc7rHZL3GDU9AoE1Eg0DNEGgbUSCRG7F7avh3CSsTGdAx1AGmkg+0vnxFegtpjKOH1/3o9nGbzlPD/72alI6TL3sOlxcqDvejKR7S+dYl9Dqee18mrp71P0vhr2M922yIeKeNbg/xowP/tUcj1q5otT/AES/ITqtPn1xM+nh3T1B1U9RWoZxbuzvaAwShWPh0v8Ay34+6qWsp3xyi1prMPDPRmVTh1Fje449QayF8MdascmY9qOV3hnTmjCRfjr8vzqxopbbcB3eurJh9bhli4Ad5baEkDTQ6mobwiUss9DxZBG2EQkhSFXxMbAE2F2PLjxrHerw2mNv0MbSqY2E5hj48NEbxRWjU8Qd3+JK26Sr8CLix086bpa2o7n3IdY1GKgukaxI6b4w8dgmGULb8e7w87Lb3mg10nxBdIihLl+4kC16zpMtxKhthnyxqQD/AKmrGmpdkiLJKtZZki4+WfEBIo2lkc2VUBLfDp5nQVu7Y1ww3gzYWydm5It2LyuPCr3c8jyY6ZSseDwpDOsjDwtM40Ui4Nh58apZssl6Fx7tmjfqK5Loq02w2JTFDD4jdSUqrsbh0RHvZmIPiNwwt5VenONcc/sZijKcsexMZtEcuKNl7ukiCxlWxL9e8Ft1h+Ei1V6LpSbchltcYrgfZh2xYiWDuZ8OgY6NIjMoI6iMg2P9VvSn2JTg4r3M3W6V6ivY3gaz9oEJULHG17DW2t7fnVOzTz27Y4/E83H7P2qTlKSwAVMTiTc3iQ8hq59/Baofy63x6pfsMctNpVx6pfscxGxMZGgYHqDr770xavUR5ayjq/G7EyDxmx0i+wwbyYWPxFPh4nB8SWDTp8Zrl9SwN8FstKx8fgHxNHZ4hXFenkdd4tTBenktuT5BFDYhd5vvNqb+XIVlXau27hcL7jNv8dvktsMJE2kzLwJHpVf+Gz9RkvU2yfMmBmkJ4kn1olVGHQGW+xs1Qw0CapQxAmokGgbUQaBNRoJFTz3Z7EYN9zExlQ2qOPFHIORjkGjae+vTHrh5sttS+EYK12ivw+0h5tH+qnQ0qdakn/b5Gxl1+z+DUO/jxMSywsGDdPZbTUEcj5Gse7TOr1Q6/dGnRqd3on3+zM52ryMRXkQfUO2o/wAiQ9PwnWruk1O9bZd/3EarT7Xuj0VRS0bg81N/Ij9iKutJrBSTwzduyraUSxiJjqouuuu7093CsPV1bJbjRg/MhgsG2mHDMpOqyIVPvGn5gUiEmpZDrXocWebszwxjlkQ/Ydh7gdPytXo4vMUzLksNoLkUO/iYV6yL86C14g2FWsyRue2mP3I0wyn7Ks//AIr+W9WFVDM9zNLOI5HPZ1lvcRyYkKN+Q91ELcXOpYeQHHyU1o+Z5cHN/ginKO6WBpj8JPhJDIGLXJZiftE6km3M0uE42RM+6FtFnmR5Qs7bxvGVGjAG/Wkz0bclg0qNVGUNzM4x7T46ZkhsAovJI53YYVsTeSQ6Lex48a0ls00Oe/3ENy1EvuHWVhwzYTJQ7yuCsmL9l5B7VkvpCmpF73NgaQoStkp2/lH/ACObjWtsf1LR/hdnYS5tic0mXUt4hETqdeIFz13mtxAq4n7L/wAKz+WUmTOmmZpmlJkfVmY+0ehHLytoKXKLT5Nql6e6nb00c/6wSNSDH3rct42UH9aB0bungzJSUG12QX1+KlBCqCxsvBVF/wCb50+O2AiWZCsdlrYKaMSWY6MwHIX4A9aixKyDUWVrq3ODj0aTkmPjkQFCCCOIrFrXltwkuTwms09lc2pEk1PZSQJ0B5UqVcX2hik0A7oCkfw8cjN7ZxqPal0SgTVDDQJqVINAHpLGIE1ShiBNRINAmo0GgbUSDRtmabNJIjKqoUa5eCRQ0Dk6lt3jE/Hxp1JKtpV6nUzgvlHtpRUu/wBTH9rOzJlY/Qw29Yt9GlK95Yak4eX2Z114e0NL9K067Y2LgRJOPf6lHyXN58FKSu8N1rSRPdb8iCp1VvOicckprp9Gix42LGRGWM7wItJEwXUH7LDkehrOt0+17q1z8f7ov06jjZY+PZ/7Mz3Psp7lgL70bX7pzxFuMUnQirdF3mL7/cRfQ639wnZbOHws6kaWa9vPgR6EV19SsiDTZtZv+Z5kmIwSyKfukadeXxrCcXGWH7GhXjLfyYbt/hd3Fb1rCVFf1PA/KtzSz3Vr7jP1Eds/xB9neG38wispbcDybo4ncQmw+FdqpYrZ1CzIvuESTF4k/aaR9Omv7WP9g61RrhhJFq2ZqeBhXQp/DhBji6Ej+JL72uPQHrVXV25e1dICtYXPbIDazNA14VsTbxH7ooNNGcp+ksSjGNeZlDwWDiZS9zHArFWltcyFdWSBT7bDm3srxY6WrZtk4YUeyppXBKW6OfgTlmClzST6Ng1GHwUeruPZYg33newMr3DeLQC+gFrkI14lulzL+xEp4WF0WqLFLhlOCyVFLlfrMVJpzNiGAG9a5Gn+tBbqIVrLf+Sa6JTKTnGz+Dh3jjMY2IxLXsiEtZjwAQXbj1NJr1N9j/lwxH5Y90UwWZvLM+xuGeNyro0Z+6wsbcq1VyjOffA8y3LlcX3tfK3GhlJxL+j0cNQn6ufgv+yRwsCliPHzLat7yap3qc+iJU+RLEjucYOPGg7i8OnH1FLrk6uxckrOikYPFyYGYo1yt9R/5DzqxdTHURyu/kx9doY3xw+/ZmkZXmSyoCpBBGhrNjJxeyfZ4jU6aVUmmh41MZXQJqBhoG1Aw0Bc0DDQJqVIYgD0oYgTVKDQJqNBoE1EhiBmiCPQeXZhFiEEmHlSaM/ajYMB5G3A+R1rQs0s110e0UkfY/CLJGVZVYcbEX1HArqCCORBBFJhmMgs5KdtbsLHilHeq0pUaTJpik6Ek6Trw8DeIcixNXq9Xh4n+ot1ruJjub7M4vLW+kQt3sINjLGG3dOMeIiPiibkQ3A871cwpLKBjJxeH+g8wuYxYyJlIALC8iHiCODxny6+6qtlT3bo8S/Z/wDJZrtSjtlzH94/8FOzXANG5RvaHBuTpyPrT4T3IVZDa/7Gg9le0O8kuEkOrITGT94akflf3Gs3X0Y9aLmlszwxp2mYa8cMoGgNr9FkFwPiDTPD5dxA1kff4I3ZjDdxhXlI+txV44hZWIhQ3kkWNl8dyuliCe7cDWnXeuaj7LsXUtsd3yaTsPlxhw6W0mxLbkQJJ7qED66VQ1iQFFlvfULSb5qMXL3Ij6n9xYs7zkRqIMPYvawtwRQOJPKwrIjCU5YL8IKK3yKLnGOhw6n6QxN/F3dyrynmZftJHwsOL30IGp1alj01/myta973T69kcybZufMf8RjScPhFsBHYKXVTcR7g9leiDQcTc3JZmFa7/P8AwA8yeMfl/ke7R7Z4WBPo2HXwJoIYvtm3GaQaX/D89LJ/m2rEVtj8vtjUq63mby/ghsq2dzLMlLKvcQAHdsTGD5KeLfKn10Rjyll/eLs1EpcdL7iZgy7Lclj7yRhPiSLhdCQfIcvU1O6dnCK7WOWZbtbn747EGaRQulgF5C/PqatwhtWBTlki8LiDG1x7xRNZ4YVdkq5bo9lh70SoCtyfL9aTtcWb0rqtXR6uGi5bI5lFHHYizdDx99VtRTJvJkV2RXpKttngpJpd9E014UyiSisNgWxcnlEJkubPhnswO6T4l5j8QrtTp1dHK79jK12ijqI//RpmX45ZFBBBuLgjnWZGTT2y7PF36eVUmmOGomJQFqBjECY0thoC5pMmMQFjSxiBMaNBoExokGgTUaDQNjRBopWX4ySF+8gkeJxwaNijdeI4jQaV6bB6zJouz/bPi4rDFRpil+8Pqpv7gCrehUetLnTGXaCUzTtmu0bL8Xuqs/dSWUd3iLRMTwsGPgc+hqnbo8vMQ1MsGOylXYuCY5CLb6gXK/ccHSRPwm/HS3Gq0fNpbDe2SwzK9ruzZd7vYiuDnvo6XGClY+WpwrE8jdNbXN6v13wsWHwxeJQeYlCzjByAmDFxNDOtyqkeFurQtzU9AT5dKY1h8/r/AJ/yFF7l6f0/x/ghstw0q4uJYQTM0ihALDeY2sASQL30/wCa6UN8cM6Mtkspl3zhnxGCkC2LoWG7zDRN3rKB5KWHurNpi6blnov3ON1bwMdmmScQLI0gXdVAd0srKrAkKvIglrMvBlUm+tWbPRJlXmUcmmYjHth999zdmltFh4rEGLDJ7LOt/CzG7kacQKzNTPzJ7Y9FvT1cbn0ikZjtCIyY8NafEy2323QUiLeR0lYAg24KR9ojSzRTiOZcI663MsJDDLZYYG76a+MxLcRvbyKStmDPxuCAb8QRwprcn6YrC+8VhLmTy/uJZ3x2YsFYkJwWKIbqgdNOX5UGIx+9kZePhFgwOSZdlYM2P7tpAo3U9rUA6FeBJvzptVm54ayKmvdELm3a3LiiYsKphXgthd2HqPZ05U+cLGuP0LGgel8zF/5FMxmzeInO+qG/Pebn5U2r6eeCtrlXC1+W8okct7MsVJbfIQeWv51Er4RKyhN+xasu7J4lIMhLetV5a1ewxUP3ZO/9FwxqVRflSHrG3yNVGFwUXaDLnhe6rwPx8quwuU44Mq2M6bMvokcj2kie0RUb1uB41RuolH1GvRfGaGO0ezQmDMg1HDqPI0VN+3hk2Vbim5HmzYaQxv7F7H8J6jypuq0yujuj2YXiGhV8cr6l+5pOCcyqCut+lZ0N0uMcnjboeVLEuD6QWNjoaGXBEeQDGlMagLmkyYxAWNQg0CY0aDQNjRINAmNEg0DY0SDQHGdlWaR3/wAN3g6xSI35Eg16bJ6vBDYvZjFRfxcLOlusT2/uAt+dcQQUltQSNLjXQ6HmDUElk2b2yx2Dt9Hnbc/yn+si9AjeyP5SK5pM7ODSch7aonG5joDFcAGSG8kZvx3om8SjyBbjVazSwl9wyM2SedxRYzDf+mCDGoGBOGZxZBbjErEPh24aDTy51FUbYPa+Y/uS1CXOcMoG3GTLhBAwilXfYyyRyEK8bqSgEbjUggBuN/De+ujZSx6VwU5yk5OOfU0M9nVZ9x9yRsJhX79lNgrtIe7Xfc+I7zWUgXBF9OdDveHn2JXnQ7XZouVbQQYGGU76rIxtDCVKF2eQk2UA7hu4UL91AedUrKHZFyT5/wBi9C6DsVb9uyMzPNvo3eBvrcfKtnv7OFjkFvrTrusQbBePiHWuo0yqjul2WL73ZLZDiKKVk2z+IxD90gLAHcIBIUDvSCpIvYHvAQ2tiCGtVnMUuBOWaFk2w0GFA+kSNJMxUmGFd5zYBT4RfcN7XNyOYtelWJz6OjLaWCTK8e693h1hy+L7xPeTnrcKbA+ZY+lAqoR5sf5Auxv6V+pFJ2W4UNv4mSXFOeLSHT3DhUvXVw4giFTOfLZZcv2bwqC0cSi3kKRLWzkGtPGJVtqsomgYvGx3Cb6AaEU2rUuSwyhraJx/mVk5sjnXfpuPpItrj9qqXxaeV0XtJqI3Qz7+5YmFITLWBrKNa4lEJnmULKp01p9NrixV1KsjhmS5zlTYeYOBqp99v3rVhNWRwY0XLT2YfRP4fbKNgFAG+Rb/AJqlLSyi8mxG+MlwZ/tFlkplaTcuDrpV6qcduMlecXnIfZDaQ4Z9xydw6AfdJN6KcI/Vgw/E/DY6mO5Lkvj4sSHeHAgWv86wpzzNnlvKda2sE5pMmGkBY0sNIExqUGgTGjQaBsaINAmNEg0CY0aDR6TFPi2n2eyO3PWneZYumRhDbEQrJpLGjj8Sq4PxFQtXYiXBEHjdhcul1bA4e/4EERPndLa06Gtb7QLgQmK7IMsf2Umj/kmc/lJvU3+LXuiNhDY3sKwrfw8VOh/GsclvgFP50a1UCNpH51lsT4RcGs7zPArxWkjaNxIjswfxOTxCr0ta3EUm2xJqaf8A1lHVp1TjMpeCzfEIrQgmM7liLLcbpBZbnVSGW2nItRuHpco8o3/D7ab5Kmx490/l/BLZagTDxs0oSV2Eqbqq+IQm43y7GzO3BRxW+8ToFMb8LoTra6XanXF9fuTGSwYLvPomJ3ozKylYwGkmdpGA72SYrbevxCg2A1a1xQ/XHf2VIX7m0ljHBp+VZEII+5E5ZQWvoBKwIA3We50sAPCBwFrWqpZdKPCQ1col4IFRd2NQo4m3M9SeJPmaTK+cljJKWHyDliN9740qUWMjJdHO694pQW4+MRU6cKLlHbk1yJmjEilHFwdKJSxyQ0ZnnWBkwc4ZNLG6nkw+6auxkprkyL4S01nmw6ZeskzVcREHXjzHMHzqpZDa8GvVYrI7ojyaO9B7DUwDrpUJksrG0+TCVSQNf961bpuwyrqdOrI4Mknwf0fEhyOBs371qZ8yGEZmnsdc9ki55rmAMQZEDC2oFZ0I4lhmzJ8ZRlueYZy7PuEKf961p1yWMZKU085JbZXPOEUh1+yTzHQ+dZ+t0v8AqQ/MwPEtD/qQX4lt371ktmDtwDY1CCSBMaNBoGxog0DY0SDQJjRINAmNGg0j0ranqOWevFUx8dnDfEYlEBLsqAc2IA/Oq7lHlBqEn0iJbafDk2iLzt0gRpP+4eEfGujXKWNqYXltfU0htmefzou8Y4MKnOTGzqmg6Rpe/vYVehp7WucIHNS98/gUjOe0fDLdZMfNMeBXL4ViXXl30pJPqppsNGl28kO6K+mP68lGm29hgJOAwEMRJ8U2JY4nESDeubs3sX52v8rWdixgry9eclqfB96kGIMfdySorqjkbzILC7EajybjrwrPrnPTS55RlXVzpwnyP8bk+VTqshimw86FW/w5C3cG+8LAqDpx041a86l5kWo+NONSrfsQ2OlYBZIZBAytul2G+4jvvFQ3Esd0c9bmqdVm21/DKOm1DnY5P3Za8C+PfDq2X4szNzix8Vle4BtBMUVjYkizfEDjoKcH6Zd/ebCi+1+xWsf2o5jg27vHYCNG/wDkiB/kYFlPuJqJUVvuKJTl7MfYPtvgItNhZk843WQf91jSnpKn7Eqc0TOD7XMtbQyTR/zxE/mt6U/D6/bIXnT90S+G2/wEnsYuI35N4T8DSZeHtdSCVy94krDnMTi6ujX6MDSnopr3DV8RjtIiTwkWuw1WxFdDT2ReTpSrnFxfRTMsxEuElVijBXsGA19GsKfPTSlHBn6ScqbHF/SzSYJQVv1F9aznFx4Zs8PoTKt+FA0GhrLFepizmUTbXZ7eBkUetX9Pdh4Zna3Tb1vj2jOIc5kwbbpG/HfQcx5VdnTG1ZXYrSap4wyTxG2OGkQgqASOlIjppxfZfd8WigYlxvll0F7i3L0q+lxhlKWHkuOzmc96u63trx8x1FYus0ux7l0ec1+j8uW6PTJtjVDBmpA2NEkEkDY0SQeAbGiQSQJjRoYkBc0aDSNsxu0U4F7QwL96Vrm3oKuQ0dr7eD1rvpXWWVXNO0HCrcS42WU/cwq7o9N7l8asLRQ/qbYP8RL+mKRVcZ2lwJrhcvVm/wA3FuZX/t1+dWIUVx6QErbJfVIgM27SMynFjiTEv3cOBCNeV18X500EqjsWYsxLMdSWJZifMnWuOEs1vW5+dQdg1fsk7N++K4zGr9X7UMTf+4R9th90dKrW24Q2KLRtPBG+buxU2w+Fhc2YhN8y2uycD9Xvf2iqMZymtr92WFWlBTKJkGfNjGdQiKwEsl2YiyhWlA8KEhQFIHEj5WraIp8cGPZ4dXYpP3+TrQzSjuwPE/eLodX3IxKGEZXXdQht4WNraV0KIpqWSKtFXU21kvOWbR/QIF3o2kwgAWVbb02HZvEJh4iJYHDAixG7y5gOnVG2LT/8LcZOPX/pesJNh8ZAGjaOeCQcGAliYcCpVuHpp6VUfnUe+UNUoy77KXtJ2SYGbeaIPhHOt4frIb25wnVfRbU6Gsg+JLBzg/YzLPuyvHYcF41XFxC/jw53msPvRHxA+l6tJp8pgPjspEkdiVYWI4hhYg+YOoqTjiaai4PkSPlXHEhh87xKexPKP6ifnUbUcTmR7VYkybrzFidV37EXHK3mKCzKjwW9BGl3qNq4ZN/9aYuO7AhrcQNPypNThbxNcl/xbw2WlanS/SHw3ay49qM/kf1pktJUzFVtqJTC9q0RPiBX4ikvQV+zGfxVnuiRTtBw0gKltD6GgegfaZK1a6aKPneHjn3ijcTpoLVchU4Lkobd1uYFQxeSugvcEfCmqOeixKTg8SWBhG3I0AQqGYxuGU6g/wCwaGUFOO1gTgpxcZF5ynMxMlxx5joawtRp3XI83qtK6Z49h6xpBVSBk0SDSBsaJIJIC7UaQxIC7UaQxIq2IxTyneld5D1di3zr0B6PGOjqnTTpXHYG7UJOBSCpIYl5LfA1DZyRp/ZH2cHEsuLxa/UKbxodO9bkT+H50iyxRGJG+hRwtYDSw0Atwt0rMlJuTk2HjBkO1GMsuaTX4yNED5R4ZkA8vFMtFpkpWxa+9lu/Makn8f3Mz7OczOHx0TXIBtf+VSGa/qoYe+tDURzAqVPlo0ntI2beM3gYqV3JIWBO8oRvq909UZu7vyR4vu0iixp7ZdMKyKlHevzG2wWfR4mMJIVidSwvbSGSRjcFSfFh5C3D7Dk8NDTbISTzHv8AuhKaXD6f7DXO8kxWVztiMtvFYb0+F9uMqD/EjX/3IzYnky+XAMqtVi/2BnDHf5MuWw/arhsZuxzWw2IOgDG8ch4Du5Dz/C1j0JpFujjLmHDJU3HsvzxA68D1GjfGqLU6n8MampIhs62Yw+MW2JhjnIuN5huSr/LKlj8qtV6yXUlkGVa9jNNouxlOODnMZPCLE+yfJZlv+YNWoaiufTAcZIzjP9kMZgyfpEDqvJ1G/GfMOvD32p4OUQgJBBHLUGoJLRh8QJED9dGHnz+PGs+xOueUe38Ptjr9I659rh/5IDMYNxyOR1HoavwmpRyeN1NEqLXXL2GjUTEoGwriQuExBRgdfOofKwHXPZNTx0S+LLMl1Y8OF7iq1djhLaz0Gu0teroV9a5K+asnnTlcQO8txxicMOHMdRSrqlZHDE30q2G1l5w+IDqGB4isKcHF4Z5qytwlhnWaoSISBM1EkGkBdqYkNSG8j0xIbFFYUVuM9AgqcKEJIAwqDmcZrVIBdeyDZOLH4s9+SUiAcpbRzfQMb8KCTCPTEcSqoVQFVbAAaAAcABWda8toNHSdD6UlrhhLswfa4/8ApDvzmnmdvU4xB8ogKbol/M/BIs62XsZbl7WljP41HqCbEfAmtKazFlKDxJHqPGoJssjlkF2SBJDf7Q3LSKem8hYX5XB4gVnSfp/AsQ+tx+Tz/tCTgcezRG9i4YEDdkUO6OrDowS56E3GoFr0HvgmytJYbRvGzDDGQtDLe8BjMUt/rVEiB1G9bUrw10YcRSJLlNHRfcWZd2n7KQrAcbGBG4nMEsai0UjBiO+Vb/Vk2uVFwfiTYqnvjkiS2y2jDYDtLxeFeLDyH6RCzoiq7EPHvMANySxNhf2TcdLUUoRmsSBaxyj0Thmvfzsfef8Aisy2pVzwhsJ745YqQe8dDwqpP0jVyDOGFvAdzjpoUPqh0qzC+cY5TAcU+ylZp2e4DGs94RBLr9ZB4LnqY/ZPvrQ097tjloTOGx4RlWY7N/QcS0He96rqxuV3SCnA6E3/ACrtTFOGTU8C1MoapJe/DITN4A0RPNNR7+VJ0kn9Jq/aKiK22rvoramrx5ZnTXECK4klMnmOq8hVfUR43G74JdLzHU+mNc0hCtpzo6pbolPxOiNV7UfcY0wzztccWPZTEkkxnhy8r1R1lKfqMnxKtY3lgnWxI6Vm4wZUeVkA5okhqQ3kNGkMSG8hpqHRP//Z"/>
          <p:cNvSpPr>
            <a:spLocks noChangeAspect="1" noChangeArrowheads="1"/>
          </p:cNvSpPr>
          <p:nvPr/>
        </p:nvSpPr>
        <p:spPr bwMode="auto">
          <a:xfrm>
            <a:off x="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>
              <a:solidFill>
                <a:prstClr val="black"/>
              </a:solidFill>
              <a:cs typeface="+mn-cs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16948" y="2434393"/>
            <a:ext cx="9110103" cy="2547840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u="sng" dirty="0">
                <a:solidFill>
                  <a:prstClr val="black"/>
                </a:solidFill>
                <a:latin typeface="Arial" panose="020B0604020202020204" pitchFamily="34" charset="0"/>
              </a:rPr>
              <a:t>Lesson Objectives</a:t>
            </a:r>
            <a:endParaRPr lang="en-GB" b="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57188" lvl="6" indent="-357188">
              <a:spcBef>
                <a:spcPts val="0"/>
              </a:spcBef>
              <a:spcAft>
                <a:spcPts val="0"/>
              </a:spcAft>
              <a:tabLst/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1. Describe what is meant by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resistance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and how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resistance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  can be measured.</a:t>
            </a:r>
          </a:p>
          <a:p>
            <a:pPr marL="357188" indent="-357188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2. Explain how increasing the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resistance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in a circuit will affect the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flowing through the circuit.</a:t>
            </a:r>
          </a:p>
          <a:p>
            <a:pPr marL="357188" indent="-357188" eaLnBrk="1" fontAlgn="auto" hangingPunct="1">
              <a:spcBef>
                <a:spcPts val="0"/>
              </a:spcBef>
              <a:spcAft>
                <a:spcPts val="0"/>
              </a:spcAft>
              <a:tabLst>
                <a:tab pos="7529513" algn="l"/>
              </a:tabLst>
              <a:defRPr/>
            </a:pPr>
            <a:r>
              <a:rPr lang="en-GB" alt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r>
              <a:rPr lang="en-GB" alt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resistance 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sz="2400" i="1" dirty="0">
                <a:solidFill>
                  <a:srgbClr val="C00000"/>
                </a:solidFill>
                <a:latin typeface="Arial" panose="020B0604020202020204" pitchFamily="34" charset="0"/>
              </a:rPr>
              <a:t>V=IR</a:t>
            </a:r>
            <a:r>
              <a:rPr lang="en-GB" sz="2400" i="1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en-GB" altLang="en-US" sz="24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78233" y="467899"/>
            <a:ext cx="3971439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 anchorCtr="0"/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Resistance</a:t>
            </a:r>
            <a:endParaRPr lang="en-GB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26511" y="666895"/>
            <a:ext cx="2805529" cy="1249937"/>
            <a:chOff x="2286807" y="535779"/>
            <a:chExt cx="2805529" cy="1321945"/>
          </a:xfrm>
        </p:grpSpPr>
        <p:pic>
          <p:nvPicPr>
            <p:cNvPr id="1030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628040" y="735087"/>
              <a:ext cx="1464296" cy="9233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800" dirty="0">
                  <a:solidFill>
                    <a:prstClr val="black"/>
                  </a:solidFill>
                </a:rPr>
                <a:t>Is your work well presented?</a:t>
              </a:r>
            </a:p>
          </p:txBody>
        </p:sp>
      </p:grpSp>
      <p:pic>
        <p:nvPicPr>
          <p:cNvPr id="17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2516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D8B5B3-BE29-46B5-9EA5-BD07F6FC61EC}"/>
              </a:ext>
            </a:extLst>
          </p:cNvPr>
          <p:cNvSpPr txBox="1"/>
          <p:nvPr/>
        </p:nvSpPr>
        <p:spPr>
          <a:xfrm>
            <a:off x="5533203" y="62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784264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1 -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Describe what is meant by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resistance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and how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resistance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 can be measured.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2773" y="818830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0088" y="1449002"/>
            <a:ext cx="90573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0" dirty="0">
                <a:solidFill>
                  <a:schemeClr val="tx1"/>
                </a:solidFill>
              </a:rPr>
              <a:t>Resistance is a measure of how hard it is for a </a:t>
            </a:r>
            <a:r>
              <a:rPr lang="en-GB" altLang="en-US" b="0" dirty="0">
                <a:solidFill>
                  <a:srgbClr val="C00000"/>
                </a:solidFill>
              </a:rPr>
              <a:t>current</a:t>
            </a:r>
            <a:r>
              <a:rPr lang="en-GB" altLang="en-US" b="0" dirty="0">
                <a:solidFill>
                  <a:schemeClr val="tx1"/>
                </a:solidFill>
              </a:rPr>
              <a:t> to flow through a component in a circuit. The unit of </a:t>
            </a:r>
            <a:r>
              <a:rPr lang="en-GB" altLang="en-US" b="0" dirty="0">
                <a:solidFill>
                  <a:srgbClr val="C00000"/>
                </a:solidFill>
              </a:rPr>
              <a:t>resistance</a:t>
            </a:r>
            <a:r>
              <a:rPr lang="en-GB" altLang="en-US" b="0" dirty="0">
                <a:solidFill>
                  <a:schemeClr val="tx1"/>
                </a:solidFill>
              </a:rPr>
              <a:t> (R) is the </a:t>
            </a:r>
            <a:r>
              <a:rPr lang="en-GB" altLang="en-US" b="0" dirty="0">
                <a:solidFill>
                  <a:srgbClr val="C00000"/>
                </a:solidFill>
              </a:rPr>
              <a:t>Ohm, (Ω)</a:t>
            </a:r>
            <a:r>
              <a:rPr lang="en-GB" altLang="en-US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-22773" y="933440"/>
            <a:ext cx="410400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  <a:ea typeface="+mj-ea"/>
                <a:cs typeface="+mj-cs"/>
              </a:rPr>
              <a:t>What is resistance?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088" y="2565138"/>
            <a:ext cx="904924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0" dirty="0">
                <a:solidFill>
                  <a:schemeClr val="tx1"/>
                </a:solidFill>
              </a:rPr>
              <a:t>Resistors are added into a circuit to reduce the amount of current flowing. The bigger the value of </a:t>
            </a:r>
            <a:r>
              <a:rPr lang="en-GB" altLang="en-US" b="0" dirty="0">
                <a:solidFill>
                  <a:srgbClr val="C00000"/>
                </a:solidFill>
              </a:rPr>
              <a:t>resistance</a:t>
            </a:r>
            <a:r>
              <a:rPr lang="en-GB" altLang="en-US" b="0" dirty="0">
                <a:solidFill>
                  <a:schemeClr val="tx1"/>
                </a:solidFill>
              </a:rPr>
              <a:t> the lower the current. </a:t>
            </a:r>
          </a:p>
          <a:p>
            <a:r>
              <a:rPr lang="en-GB" altLang="en-US" b="0" dirty="0">
                <a:solidFill>
                  <a:schemeClr val="tx1"/>
                </a:solidFill>
              </a:rPr>
              <a:t>Components such as bulbs have </a:t>
            </a:r>
            <a:r>
              <a:rPr lang="en-GB" altLang="en-US" b="0" dirty="0">
                <a:solidFill>
                  <a:srgbClr val="C00000"/>
                </a:solidFill>
              </a:rPr>
              <a:t>resistance</a:t>
            </a:r>
            <a:r>
              <a:rPr lang="en-GB" altLang="en-US" b="0" dirty="0">
                <a:solidFill>
                  <a:schemeClr val="tx1"/>
                </a:solidFill>
              </a:rPr>
              <a:t>. When more bulbs are added to a series circuit, </a:t>
            </a:r>
            <a:r>
              <a:rPr lang="en-GB" altLang="en-US" b="0" dirty="0">
                <a:solidFill>
                  <a:srgbClr val="C00000"/>
                </a:solidFill>
              </a:rPr>
              <a:t>resistance</a:t>
            </a:r>
            <a:r>
              <a:rPr lang="en-GB" altLang="en-US" b="0" dirty="0">
                <a:solidFill>
                  <a:schemeClr val="tx1"/>
                </a:solidFill>
              </a:rPr>
              <a:t> increases causing the current to decrease.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9201" y="4555937"/>
            <a:ext cx="9038197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0" dirty="0">
                <a:solidFill>
                  <a:schemeClr val="tx1"/>
                </a:solidFill>
              </a:rPr>
              <a:t>How do we measure resistance in a circuit? Think about the meaning of resistance.</a:t>
            </a:r>
          </a:p>
        </p:txBody>
      </p:sp>
    </p:spTree>
    <p:extLst>
      <p:ext uri="{BB962C8B-B14F-4D97-AF65-F5344CB8AC3E}">
        <p14:creationId xmlns:p14="http://schemas.microsoft.com/office/powerpoint/2010/main" val="32111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759785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2 -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Explain how increasing the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resistance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 in a circuit will affect the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flowing through the circuit.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8256" y="792383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01996"/>
            <a:ext cx="5364559" cy="549275"/>
          </a:xfrm>
        </p:spPr>
        <p:txBody>
          <a:bodyPr/>
          <a:lstStyle/>
          <a:p>
            <a:pPr algn="l"/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Resistance investigation.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74985" y="1469903"/>
            <a:ext cx="386496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r>
              <a:rPr lang="en-GB" altLang="en-US" sz="2400" dirty="0">
                <a:solidFill>
                  <a:srgbClr val="002060"/>
                </a:solidFill>
              </a:rPr>
              <a:t>Set up this simple circuit.</a:t>
            </a:r>
          </a:p>
          <a:p>
            <a:r>
              <a:rPr lang="en-GB" altLang="en-US" sz="2400" dirty="0">
                <a:solidFill>
                  <a:srgbClr val="002060"/>
                </a:solidFill>
              </a:rPr>
              <a:t>What happens to the current as the resistance is changed?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56745" y="1711422"/>
            <a:ext cx="4762500" cy="3047706"/>
            <a:chOff x="323528" y="2642118"/>
            <a:chExt cx="4762500" cy="3047706"/>
          </a:xfrm>
        </p:grpSpPr>
        <p:pic>
          <p:nvPicPr>
            <p:cNvPr id="2050" name="Picture 2" descr="Image result for circuit bulb ammeter and variable resisto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80"/>
            <a:stretch/>
          </p:blipFill>
          <p:spPr bwMode="auto">
            <a:xfrm>
              <a:off x="323528" y="2642118"/>
              <a:ext cx="4762500" cy="294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Description: Description: D:\Electronic symbols 1.jp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0" t="85587" r="77372" b="-653"/>
            <a:stretch/>
          </p:blipFill>
          <p:spPr bwMode="auto">
            <a:xfrm>
              <a:off x="1691680" y="4465688"/>
              <a:ext cx="1656184" cy="12241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4984" y="3415705"/>
            <a:ext cx="3864967" cy="156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1pPr>
            <a:lvl2pPr marL="742950" indent="-28575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2pPr>
            <a:lvl3pPr marL="11430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3pPr>
            <a:lvl4pPr marL="16002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4pPr>
            <a:lvl5pPr marL="2057400" indent="-228600">
              <a:spcBef>
                <a:spcPct val="50000"/>
              </a:spcBef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defRPr>
            </a:lvl9pPr>
          </a:lstStyle>
          <a:p>
            <a:r>
              <a:rPr lang="en-GB" altLang="en-US" sz="2400" dirty="0">
                <a:solidFill>
                  <a:srgbClr val="002060"/>
                </a:solidFill>
              </a:rPr>
              <a:t>Why does the resistance increase with more wire used in the variable resistor?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97247" y="3560164"/>
            <a:ext cx="8497888" cy="83026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0" dirty="0">
                <a:solidFill>
                  <a:schemeClr val="tx1"/>
                </a:solidFill>
              </a:rPr>
              <a:t>Electrical resistance in a metal is caused by electrons colliding with atoms. Longer wire has more atoms.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5209" y="4384830"/>
            <a:ext cx="8497888" cy="8318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0" dirty="0">
                <a:solidFill>
                  <a:schemeClr val="tx1"/>
                </a:solidFill>
              </a:rPr>
              <a:t>Collison's cause the atoms to vibrate. The more the atoms vibrate the more collisions. This increases the resistance.</a:t>
            </a:r>
          </a:p>
        </p:txBody>
      </p:sp>
    </p:spTree>
    <p:extLst>
      <p:ext uri="{BB962C8B-B14F-4D97-AF65-F5344CB8AC3E}">
        <p14:creationId xmlns:p14="http://schemas.microsoft.com/office/powerpoint/2010/main" val="34514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784264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3 -</a:t>
            </a:r>
            <a:r>
              <a:rPr lang="en-GB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resistance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V=IR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en-GB" altLang="en-US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798220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9901" y="1052736"/>
            <a:ext cx="86550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Calculating resistance, current or P.D.</a:t>
            </a:r>
          </a:p>
          <a:p>
            <a:r>
              <a:rPr lang="en-GB" altLang="en-US" b="0" dirty="0">
                <a:solidFill>
                  <a:schemeClr val="tx1"/>
                </a:solidFill>
              </a:rPr>
              <a:t>Resistance, current and voltage (potential difference) are related by this equation:</a:t>
            </a:r>
          </a:p>
          <a:p>
            <a:r>
              <a:rPr lang="en-GB" altLang="en-US" dirty="0">
                <a:solidFill>
                  <a:schemeClr val="tx1"/>
                </a:solidFill>
              </a:rPr>
              <a:t>Potential difference = current  x resistance (V=</a:t>
            </a:r>
            <a:r>
              <a:rPr lang="en-GB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GB" altLang="en-US" dirty="0">
                <a:solidFill>
                  <a:schemeClr val="tx1"/>
                </a:solidFill>
              </a:rPr>
              <a:t>R)</a:t>
            </a:r>
          </a:p>
          <a:p>
            <a:pPr>
              <a:tabLst>
                <a:tab pos="2963863" algn="l"/>
                <a:tab pos="4926013" algn="l"/>
              </a:tabLst>
            </a:pPr>
            <a:r>
              <a:rPr lang="en-GB" altLang="en-US" dirty="0">
                <a:solidFill>
                  <a:schemeClr val="tx1"/>
                </a:solidFill>
              </a:rPr>
              <a:t>       Volts (V)	Ampere (A) 	</a:t>
            </a:r>
            <a:r>
              <a:rPr lang="en-GB" altLang="en-US" b="0" dirty="0">
                <a:solidFill>
                  <a:srgbClr val="C00000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>Ohm, (Ω).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271233"/>
            <a:ext cx="9079427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ctr"/>
            <a:r>
              <a:rPr lang="en-US" altLang="en-US" b="1" dirty="0">
                <a:solidFill>
                  <a:schemeClr val="tx1"/>
                </a:solidFill>
              </a:rPr>
              <a:t>Example. </a:t>
            </a:r>
            <a:r>
              <a:rPr lang="en-US" altLang="en-US" dirty="0">
                <a:solidFill>
                  <a:schemeClr val="tx1"/>
                </a:solidFill>
              </a:rPr>
              <a:t>What potential difference causes a current of 3A to flow through an 80Ω resistor? 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661587" y="3608210"/>
            <a:ext cx="2033003" cy="76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6979" rIns="0" bIns="0" anchor="ctr"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en-US" dirty="0">
                <a:solidFill>
                  <a:srgbClr val="C00000"/>
                </a:solidFill>
              </a:rPr>
              <a:t>V = 3A x 80 Ω </a:t>
            </a:r>
          </a:p>
          <a:p>
            <a:pPr fontAlgn="ctr"/>
            <a:r>
              <a:rPr lang="en-US" altLang="en-US" dirty="0">
                <a:solidFill>
                  <a:srgbClr val="C00000"/>
                </a:solidFill>
              </a:rPr>
              <a:t>V = 240V</a:t>
            </a:r>
            <a:endParaRPr lang="en-US" altLang="en-US" sz="72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4573" y="4317550"/>
            <a:ext cx="91440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</a:rPr>
              <a:t>What potential difference causes a current of 6A to flow through an 30Ω resistor?</a:t>
            </a:r>
            <a:endParaRPr lang="en-GB" sz="2400" b="1" dirty="0">
              <a:solidFill>
                <a:srgbClr val="000000"/>
              </a:solidFill>
            </a:endParaRPr>
          </a:p>
          <a:p>
            <a:pPr marL="357188" indent="-357188">
              <a:buFont typeface="+mj-lt"/>
              <a:buAutoNum type="arabicPeriod"/>
            </a:pPr>
            <a:r>
              <a:rPr lang="en-US" altLang="en-US" sz="2400" b="1" dirty="0">
                <a:solidFill>
                  <a:schemeClr val="tx1"/>
                </a:solidFill>
              </a:rPr>
              <a:t>What potential difference causes a current of 15A to flow through an 16Ω resistor?</a:t>
            </a:r>
            <a:endParaRPr lang="en-GB" sz="24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5499" y="5425545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V = 240V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5499" y="4697906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V = 180V</a:t>
            </a:r>
          </a:p>
        </p:txBody>
      </p:sp>
    </p:spTree>
    <p:extLst>
      <p:ext uri="{BB962C8B-B14F-4D97-AF65-F5344CB8AC3E}">
        <p14:creationId xmlns:p14="http://schemas.microsoft.com/office/powerpoint/2010/main" val="16459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17" grpId="0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4A414F82-D162-4E75-8CDE-57DBC3623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84264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3 -</a:t>
            </a:r>
            <a:r>
              <a:rPr lang="en-GB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resistance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V=IR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en-GB" altLang="en-US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5B1CB5-08C9-4FF5-8FD7-20A2153F1740}"/>
              </a:ext>
            </a:extLst>
          </p:cNvPr>
          <p:cNvSpPr txBox="1"/>
          <p:nvPr/>
        </p:nvSpPr>
        <p:spPr>
          <a:xfrm>
            <a:off x="0" y="798220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2771" y="926475"/>
            <a:ext cx="8655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Calculating resistance, current or P.D.</a:t>
            </a:r>
          </a:p>
          <a:p>
            <a:r>
              <a:rPr lang="en-GB" altLang="en-US" dirty="0">
                <a:solidFill>
                  <a:schemeClr val="tx1"/>
                </a:solidFill>
              </a:rPr>
              <a:t>potential difference (V) = current (</a:t>
            </a:r>
            <a:r>
              <a:rPr lang="en-GB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solidFill>
                  <a:schemeClr val="tx1"/>
                </a:solidFill>
              </a:rPr>
              <a:t>) x resistance (R)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3149" y="1939439"/>
            <a:ext cx="873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How can we rearrange this equation to find the </a:t>
            </a:r>
            <a:r>
              <a:rPr lang="en-GB" sz="2400" b="1" dirty="0">
                <a:solidFill>
                  <a:srgbClr val="C00000"/>
                </a:solidFill>
              </a:rPr>
              <a:t>current</a:t>
            </a:r>
            <a:r>
              <a:rPr lang="en-GB" sz="24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3448" y="2417333"/>
            <a:ext cx="9100171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400" b="1" dirty="0">
                <a:solidFill>
                  <a:srgbClr val="000000"/>
                </a:solidFill>
              </a:rPr>
              <a:t>Calculate the current when a potential difference of 240V is passing through a wire with resistance </a:t>
            </a:r>
            <a:r>
              <a:rPr lang="en-US" altLang="en-US" sz="2400" b="1" dirty="0">
                <a:solidFill>
                  <a:schemeClr val="tx1"/>
                </a:solidFill>
              </a:rPr>
              <a:t>30Ω</a:t>
            </a:r>
            <a:r>
              <a:rPr lang="en-GB" sz="2400" b="1" dirty="0">
                <a:solidFill>
                  <a:srgbClr val="00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 startAt="3"/>
            </a:pPr>
            <a:endParaRPr lang="en-GB" sz="2400" b="1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GB" sz="2400" b="1" dirty="0">
                <a:solidFill>
                  <a:srgbClr val="000000"/>
                </a:solidFill>
              </a:rPr>
              <a:t>Calculate the current when a potential difference of 20kV is passing through a wire with resistance </a:t>
            </a:r>
            <a:r>
              <a:rPr lang="en-US" altLang="en-US" sz="2400" b="1" dirty="0">
                <a:solidFill>
                  <a:schemeClr val="tx1"/>
                </a:solidFill>
              </a:rPr>
              <a:t>800Ω</a:t>
            </a:r>
            <a:r>
              <a:rPr lang="en-GB" sz="2400" b="1" dirty="0">
                <a:solidFill>
                  <a:srgbClr val="00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 startAt="3"/>
            </a:pPr>
            <a:endParaRPr lang="en-GB" sz="2400" b="1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GB" sz="2400" b="1" dirty="0">
                <a:solidFill>
                  <a:srgbClr val="000000"/>
                </a:solidFill>
              </a:rPr>
              <a:t>A potential difference of 240V is passing through a wire with resistance </a:t>
            </a:r>
            <a:r>
              <a:rPr lang="en-US" sz="2400" b="1" dirty="0">
                <a:solidFill>
                  <a:schemeClr val="tx1"/>
                </a:solidFill>
              </a:rPr>
              <a:t>2k</a:t>
            </a:r>
            <a:r>
              <a:rPr lang="en-US" altLang="en-US" sz="2400" b="1" dirty="0">
                <a:solidFill>
                  <a:schemeClr val="tx1"/>
                </a:solidFill>
              </a:rPr>
              <a:t>Ω</a:t>
            </a:r>
            <a:r>
              <a:rPr lang="en-GB" sz="2400" b="1" dirty="0">
                <a:solidFill>
                  <a:srgbClr val="000000"/>
                </a:solidFill>
              </a:rPr>
              <a:t>?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107934" y="4978348"/>
            <a:ext cx="1509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 = 0.12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7934" y="4179987"/>
            <a:ext cx="1252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 = 25 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07934" y="3224360"/>
            <a:ext cx="1081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 = 8 A</a:t>
            </a:r>
          </a:p>
        </p:txBody>
      </p:sp>
    </p:spTree>
    <p:extLst>
      <p:ext uri="{BB962C8B-B14F-4D97-AF65-F5344CB8AC3E}">
        <p14:creationId xmlns:p14="http://schemas.microsoft.com/office/powerpoint/2010/main" val="810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/>
      <p:bldP spid="29" grpId="0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9721165E-BBF3-45A9-A9B7-AB13268AE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84264"/>
          </a:xfrm>
          <a:prstGeom prst="rect">
            <a:avLst/>
          </a:prstGeom>
          <a:solidFill>
            <a:srgbClr val="FFE697"/>
          </a:solidFill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53300" algn="l"/>
              </a:tabLs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Achieving Objective 3 -</a:t>
            </a:r>
            <a:r>
              <a:rPr lang="en-GB" alt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Use the equation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potential difference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current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resistance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i="1" dirty="0">
                <a:solidFill>
                  <a:srgbClr val="C00000"/>
                </a:solidFill>
                <a:latin typeface="Arial" panose="020B0604020202020204" pitchFamily="34" charset="0"/>
              </a:rPr>
              <a:t>V=IR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endParaRPr lang="en-GB" altLang="en-US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09B50-66AF-40C6-8913-30FB2D2453E3}"/>
              </a:ext>
            </a:extLst>
          </p:cNvPr>
          <p:cNvSpPr txBox="1"/>
          <p:nvPr/>
        </p:nvSpPr>
        <p:spPr>
          <a:xfrm>
            <a:off x="0" y="798220"/>
            <a:ext cx="9180512" cy="471901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073736"/>
            <a:ext cx="9144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we found out?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32240" y="6073736"/>
            <a:ext cx="2367932" cy="811649"/>
            <a:chOff x="2286807" y="535779"/>
            <a:chExt cx="3340333" cy="1321945"/>
          </a:xfrm>
        </p:grpSpPr>
        <p:pic>
          <p:nvPicPr>
            <p:cNvPr id="14" name="Picture 6" descr="http://www.psdgraphics.com/file/notepad-pencil-ic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07" y="535779"/>
              <a:ext cx="1652431" cy="132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66214" y="767400"/>
              <a:ext cx="2060926" cy="8020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Is your work well presented?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9707" y="926475"/>
            <a:ext cx="8655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3000" dirty="0">
                <a:solidFill>
                  <a:srgbClr val="C00000"/>
                </a:solidFill>
                <a:latin typeface="Comic Sans MS" panose="030F0702030302020204" pitchFamily="66" charset="0"/>
              </a:rPr>
              <a:t>Calculating resistance, current or P.D.</a:t>
            </a:r>
          </a:p>
          <a:p>
            <a:r>
              <a:rPr lang="en-GB" altLang="en-US" dirty="0">
                <a:solidFill>
                  <a:schemeClr val="tx1"/>
                </a:solidFill>
              </a:rPr>
              <a:t>potential difference (V) = current (</a:t>
            </a:r>
            <a:r>
              <a:rPr lang="en-GB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solidFill>
                  <a:schemeClr val="tx1"/>
                </a:solidFill>
              </a:rPr>
              <a:t>) x resistance (R)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0085" y="1939439"/>
            <a:ext cx="8734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How can we rearrange this equation to find the </a:t>
            </a:r>
            <a:r>
              <a:rPr lang="en-GB" sz="2400" b="1" dirty="0">
                <a:solidFill>
                  <a:srgbClr val="C00000"/>
                </a:solidFill>
              </a:rPr>
              <a:t>resistance</a:t>
            </a:r>
            <a:r>
              <a:rPr lang="en-GB" sz="2400" b="1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8" y="2417333"/>
            <a:ext cx="9100171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GB" sz="2400" b="1" dirty="0">
                <a:solidFill>
                  <a:srgbClr val="000000"/>
                </a:solidFill>
              </a:rPr>
              <a:t>Calculate the resistance when a potential difference of 40kV with a current of 888A?</a:t>
            </a:r>
          </a:p>
          <a:p>
            <a:pPr marL="457200" indent="-457200">
              <a:buFont typeface="+mj-lt"/>
              <a:buAutoNum type="arabicPeriod" startAt="6"/>
            </a:pPr>
            <a:endParaRPr lang="en-GB" sz="2400" b="1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GB" sz="2400" b="1" dirty="0">
                <a:solidFill>
                  <a:srgbClr val="000000"/>
                </a:solidFill>
              </a:rPr>
              <a:t>Calculate the resistance when a potential difference of 2V with a current of 8A?</a:t>
            </a:r>
          </a:p>
          <a:p>
            <a:pPr marL="457200" indent="-457200">
              <a:buFont typeface="+mj-lt"/>
              <a:buAutoNum type="arabicPeriod" startAt="6"/>
            </a:pPr>
            <a:endParaRPr lang="en-GB" sz="2400" b="1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GB" sz="2400" b="1" dirty="0">
                <a:solidFill>
                  <a:srgbClr val="000000"/>
                </a:solidFill>
              </a:rPr>
              <a:t>Calculate the resistance when a potential difference of 160V with a current of 0.8A?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05249" y="5002656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R = 200</a:t>
            </a:r>
            <a:r>
              <a:rPr lang="en-US" altLang="en-US" sz="2400" dirty="0">
                <a:solidFill>
                  <a:srgbClr val="C00000"/>
                </a:solidFill>
              </a:rPr>
              <a:t>Ω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79544" y="3940827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R = 0.25</a:t>
            </a:r>
            <a:r>
              <a:rPr lang="en-US" altLang="en-US" sz="2400" dirty="0">
                <a:solidFill>
                  <a:srgbClr val="C00000"/>
                </a:solidFill>
              </a:rPr>
              <a:t>Ω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79544" y="2770894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R = 45</a:t>
            </a:r>
            <a:r>
              <a:rPr lang="en-US" altLang="en-US" sz="2400" dirty="0">
                <a:solidFill>
                  <a:srgbClr val="C00000"/>
                </a:solidFill>
              </a:rPr>
              <a:t>Ω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8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/>
      <p:bldP spid="29" grpId="0" animBg="1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master">
  <a:themeElements>
    <a:clrScheme name="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Arial" charset="0"/>
            <a:sym typeface="Monotype Sorts" pitchFamily="2" charset="2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30077</TotalTime>
  <Words>700</Words>
  <Application>Microsoft Macintosh PowerPoint</Application>
  <PresentationFormat>On-screen Show (4:3)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master</vt:lpstr>
      <vt:lpstr>Office Theme</vt:lpstr>
      <vt:lpstr>PowerPoint Presentation</vt:lpstr>
      <vt:lpstr>PowerPoint Presentation</vt:lpstr>
      <vt:lpstr>Resistance investigation.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7F Simple Chemical Reactions</dc:title>
  <dc:subject>KS3 Chemistry</dc:subject>
  <dc:creator>Boardworks Ltd</dc:creator>
  <cp:lastModifiedBy>Taher Miah</cp:lastModifiedBy>
  <cp:revision>678</cp:revision>
  <cp:lastPrinted>2000-09-06T14:07:33Z</cp:lastPrinted>
  <dcterms:created xsi:type="dcterms:W3CDTF">2000-07-23T14:30:27Z</dcterms:created>
  <dcterms:modified xsi:type="dcterms:W3CDTF">2023-11-02T12:33:32Z</dcterms:modified>
</cp:coreProperties>
</file>