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A0350D-1D59-4589-964D-9ADAEB779C8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7F00B92-6AC1-4670-BEBA-7108F94D2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FA2EE92-973C-44A3-B506-CDE64DD5FA9C}"/>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5" name="Alt Bilgi Yer Tutucusu 4">
            <a:extLst>
              <a:ext uri="{FF2B5EF4-FFF2-40B4-BE49-F238E27FC236}">
                <a16:creationId xmlns:a16="http://schemas.microsoft.com/office/drawing/2014/main" id="{1E89CB4A-7163-4091-B01B-BC313E8FD6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91DFE0-3839-494A-8E7E-1F22C9C680C8}"/>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198449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E23969-B1B6-400F-9E85-3CB2BD2924E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C0D6FCA-39BD-486A-A0B0-0B4ABB86C8E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81E4E4-FB46-4231-82CF-E8B8C28E1EFD}"/>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5" name="Alt Bilgi Yer Tutucusu 4">
            <a:extLst>
              <a:ext uri="{FF2B5EF4-FFF2-40B4-BE49-F238E27FC236}">
                <a16:creationId xmlns:a16="http://schemas.microsoft.com/office/drawing/2014/main" id="{8F5BAA3D-43C7-4CF6-874D-39C7842F68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E3BEBB-F833-4A4F-83A4-7DC34D31EA46}"/>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22794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EB4AD41-9601-415F-8C3A-4A72D48054A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6C358F4-7A4A-4825-A440-84AC9D545C2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1017D61-35F8-43EE-A57B-D44153E6F576}"/>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5" name="Alt Bilgi Yer Tutucusu 4">
            <a:extLst>
              <a:ext uri="{FF2B5EF4-FFF2-40B4-BE49-F238E27FC236}">
                <a16:creationId xmlns:a16="http://schemas.microsoft.com/office/drawing/2014/main" id="{A7CA8B81-8C8B-4622-871E-4111E3C82E9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44C2A3-69B7-4BD1-B4AC-6477E34AB535}"/>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306779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200514-EF77-4E3E-962A-A385981AD5A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E522306-5844-43B1-8801-84C68CCA61E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5A20DF0-1A8D-4DC7-B913-CC8E75895423}"/>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5" name="Alt Bilgi Yer Tutucusu 4">
            <a:extLst>
              <a:ext uri="{FF2B5EF4-FFF2-40B4-BE49-F238E27FC236}">
                <a16:creationId xmlns:a16="http://schemas.microsoft.com/office/drawing/2014/main" id="{31059200-8D50-4EBE-92D2-441002EDF9F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2F6E798-7024-4237-A366-5317203210E8}"/>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238784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B0A7C-57A8-4F5D-A7DA-B544A825288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25F7EAF-8995-497E-A018-CCF21D3FD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B7D74FA-0438-4246-983C-65B923BA4EDE}"/>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5" name="Alt Bilgi Yer Tutucusu 4">
            <a:extLst>
              <a:ext uri="{FF2B5EF4-FFF2-40B4-BE49-F238E27FC236}">
                <a16:creationId xmlns:a16="http://schemas.microsoft.com/office/drawing/2014/main" id="{351336EB-957C-4BAD-80E0-C4CBD2677F7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6E78FDA-D611-4E80-B7F6-FA876CC62403}"/>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246678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C7E172-7EE8-4E45-AD87-F125EAF858D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5F31340-09A5-4A04-B310-2071E830B90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CA01C7B-BE83-4782-A7B7-2230B434C8E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903D78B-2759-4506-82C4-03FC102674D0}"/>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6" name="Alt Bilgi Yer Tutucusu 5">
            <a:extLst>
              <a:ext uri="{FF2B5EF4-FFF2-40B4-BE49-F238E27FC236}">
                <a16:creationId xmlns:a16="http://schemas.microsoft.com/office/drawing/2014/main" id="{D0BA9366-4045-43D9-88B7-D82EF0B2112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3BE346-C895-4FF6-9E79-5F2C071503DC}"/>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158045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2928E5-8DC8-4FB4-910F-11487FEE3EC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46D1653-5629-48F5-AF37-04AF0A4A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01712A1-294E-4246-8B89-4B61CF61956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6271886-9A1F-4E76-BA9E-DA5B08334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E71594B-C57E-443C-B3FD-05C163A7CFE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E0A2BBB-1A31-406A-ACA4-A9CE12B16AEF}"/>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8" name="Alt Bilgi Yer Tutucusu 7">
            <a:extLst>
              <a:ext uri="{FF2B5EF4-FFF2-40B4-BE49-F238E27FC236}">
                <a16:creationId xmlns:a16="http://schemas.microsoft.com/office/drawing/2014/main" id="{34603E84-8F6A-4234-8633-9194D41835D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0E65256-5B47-4FAF-917B-76555D536364}"/>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225050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15B07-5753-4152-AECE-8112BE217AA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65FE9A-200D-4146-8531-BC260BD976C7}"/>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4" name="Alt Bilgi Yer Tutucusu 3">
            <a:extLst>
              <a:ext uri="{FF2B5EF4-FFF2-40B4-BE49-F238E27FC236}">
                <a16:creationId xmlns:a16="http://schemas.microsoft.com/office/drawing/2014/main" id="{F9150FFF-24EB-4E56-953F-A6C4646315D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908D8FD-8906-4CC2-A7A7-B974844F0F6C}"/>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71894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D0552F2-ACFB-4E72-B25C-06DD4867D912}"/>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3" name="Alt Bilgi Yer Tutucusu 2">
            <a:extLst>
              <a:ext uri="{FF2B5EF4-FFF2-40B4-BE49-F238E27FC236}">
                <a16:creationId xmlns:a16="http://schemas.microsoft.com/office/drawing/2014/main" id="{88816F1F-743B-402B-A8D1-561048EDF0C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8FAA200-A1BF-43F7-9985-55C599CFD0C3}"/>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255798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22A156-31B3-4E59-9BB6-14224F423BC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D4DDC2B-5438-41EC-B720-F70082B68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914CD78-1B48-4E9C-A452-7841972B3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327E34E-1922-41F0-B732-C520B4738B04}"/>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6" name="Alt Bilgi Yer Tutucusu 5">
            <a:extLst>
              <a:ext uri="{FF2B5EF4-FFF2-40B4-BE49-F238E27FC236}">
                <a16:creationId xmlns:a16="http://schemas.microsoft.com/office/drawing/2014/main" id="{52C8F5AF-534E-4936-A384-A4771203199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0A903B0-2EC3-4DF9-BEAE-FBBB9A30CBF0}"/>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306193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BDA71B-CBC4-42D3-BC5B-50D7D2E05EC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64DF66B-85F7-486C-BE16-3D9D78EEA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7A8621B-B9F4-42B3-AC91-B68038E0D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6F2EAEE-37DE-4C98-8C83-2D74BFF3722B}"/>
              </a:ext>
            </a:extLst>
          </p:cNvPr>
          <p:cNvSpPr>
            <a:spLocks noGrp="1"/>
          </p:cNvSpPr>
          <p:nvPr>
            <p:ph type="dt" sz="half" idx="10"/>
          </p:nvPr>
        </p:nvSpPr>
        <p:spPr/>
        <p:txBody>
          <a:bodyPr/>
          <a:lstStyle/>
          <a:p>
            <a:fld id="{8F6C869B-8D50-4D07-9CBE-C671EC186F44}" type="datetimeFigureOut">
              <a:rPr lang="tr-TR" smtClean="0"/>
              <a:t>28.04.2020</a:t>
            </a:fld>
            <a:endParaRPr lang="tr-TR"/>
          </a:p>
        </p:txBody>
      </p:sp>
      <p:sp>
        <p:nvSpPr>
          <p:cNvPr id="6" name="Alt Bilgi Yer Tutucusu 5">
            <a:extLst>
              <a:ext uri="{FF2B5EF4-FFF2-40B4-BE49-F238E27FC236}">
                <a16:creationId xmlns:a16="http://schemas.microsoft.com/office/drawing/2014/main" id="{58F7A75D-F5EA-4490-831E-79A30E2F852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2EBBE98-9FAF-4379-835C-6A206882B651}"/>
              </a:ext>
            </a:extLst>
          </p:cNvPr>
          <p:cNvSpPr>
            <a:spLocks noGrp="1"/>
          </p:cNvSpPr>
          <p:nvPr>
            <p:ph type="sldNum" sz="quarter" idx="12"/>
          </p:nvPr>
        </p:nvSpPr>
        <p:spPr/>
        <p:txBody>
          <a:bodyPr/>
          <a:lstStyle/>
          <a:p>
            <a:fld id="{A69F437F-D341-4878-B9EA-751E4FAA8604}" type="slidenum">
              <a:rPr lang="tr-TR" smtClean="0"/>
              <a:t>‹#›</a:t>
            </a:fld>
            <a:endParaRPr lang="tr-TR"/>
          </a:p>
        </p:txBody>
      </p:sp>
    </p:spTree>
    <p:extLst>
      <p:ext uri="{BB962C8B-B14F-4D97-AF65-F5344CB8AC3E}">
        <p14:creationId xmlns:p14="http://schemas.microsoft.com/office/powerpoint/2010/main" val="3282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5F618EC-F70E-4149-B4F8-F41F5413B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941C4A9-B285-4544-AF33-B00C94152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F116F15-B2F5-4705-9130-71828AA78C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C869B-8D50-4D07-9CBE-C671EC186F44}" type="datetimeFigureOut">
              <a:rPr lang="tr-TR" smtClean="0"/>
              <a:t>28.04.2020</a:t>
            </a:fld>
            <a:endParaRPr lang="tr-TR"/>
          </a:p>
        </p:txBody>
      </p:sp>
      <p:sp>
        <p:nvSpPr>
          <p:cNvPr id="5" name="Alt Bilgi Yer Tutucusu 4">
            <a:extLst>
              <a:ext uri="{FF2B5EF4-FFF2-40B4-BE49-F238E27FC236}">
                <a16:creationId xmlns:a16="http://schemas.microsoft.com/office/drawing/2014/main" id="{54DF1CC8-A8AF-46DA-8E9F-7B43FDF52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D5E9E7D-D3D0-4E29-8664-905B0E578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F437F-D341-4878-B9EA-751E4FAA8604}" type="slidenum">
              <a:rPr lang="tr-TR" smtClean="0"/>
              <a:t>‹#›</a:t>
            </a:fld>
            <a:endParaRPr lang="tr-TR"/>
          </a:p>
        </p:txBody>
      </p:sp>
    </p:spTree>
    <p:extLst>
      <p:ext uri="{BB962C8B-B14F-4D97-AF65-F5344CB8AC3E}">
        <p14:creationId xmlns:p14="http://schemas.microsoft.com/office/powerpoint/2010/main" val="143565471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BC08ECD-B9A9-43CE-A32A-0A60327E3EF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25" name="Resim 2">
            <a:extLst>
              <a:ext uri="{FF2B5EF4-FFF2-40B4-BE49-F238E27FC236}">
                <a16:creationId xmlns:a16="http://schemas.microsoft.com/office/drawing/2014/main" id="{75CF31F8-85DF-41E7-9C72-20BF9DBBF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1" y="515570"/>
            <a:ext cx="4800600" cy="47425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0BB698D-BFA3-452D-863E-EA4EE483665D}"/>
              </a:ext>
            </a:extLst>
          </p:cNvPr>
          <p:cNvSpPr>
            <a:spLocks noChangeArrowheads="1"/>
          </p:cNvSpPr>
          <p:nvPr/>
        </p:nvSpPr>
        <p:spPr bwMode="auto">
          <a:xfrm rot="10800000" flipV="1">
            <a:off x="5691116" y="1273812"/>
            <a:ext cx="65008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ADI</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TAHA</a:t>
            </a:r>
            <a:endParaRPr kumimoji="0" lang="tr-TR" altLang="tr-TR"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SOYADI: </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Ü</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LER</a:t>
            </a:r>
            <a:endParaRPr kumimoji="0" lang="tr-TR" altLang="tr-TR"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
            </a: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Ö</a:t>
            </a: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Ü</a:t>
            </a: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MOBİL</a:t>
            </a: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TEKNOLOJİLER</a:t>
            </a:r>
            <a:endParaRPr kumimoji="0" lang="tr-TR" altLang="tr-TR"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DERS</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ANDROİD PROGRAMLAMAYA GİRİŞ</a:t>
            </a:r>
            <a:endParaRPr kumimoji="0" lang="tr-TR" altLang="tr-TR"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 ADI: </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İSPANYOLCA-TÜRKÇE SÖZLÜK</a:t>
            </a:r>
            <a:endParaRPr kumimoji="0" lang="tr-TR" altLang="tr-TR"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HOCA: </a:t>
            </a:r>
            <a:r>
              <a:rPr kumimoji="0" lang="tr-TR" altLang="tr-TR"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NİLGÜN İNCEREİS</a:t>
            </a:r>
            <a:endParaRPr kumimoji="0" lang="tr-TR" altLang="tr-T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96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081407D-8811-4337-B274-EA79898D2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221" y="3152633"/>
            <a:ext cx="9703558" cy="2803056"/>
          </a:xfrm>
        </p:spPr>
      </p:pic>
      <p:sp>
        <p:nvSpPr>
          <p:cNvPr id="6" name="Metin kutusu 5">
            <a:extLst>
              <a:ext uri="{FF2B5EF4-FFF2-40B4-BE49-F238E27FC236}">
                <a16:creationId xmlns:a16="http://schemas.microsoft.com/office/drawing/2014/main" id="{46301AB7-D6E9-4B7A-ABBA-3CEBF3773C73}"/>
              </a:ext>
            </a:extLst>
          </p:cNvPr>
          <p:cNvSpPr txBox="1"/>
          <p:nvPr/>
        </p:nvSpPr>
        <p:spPr>
          <a:xfrm>
            <a:off x="1364776" y="1374226"/>
            <a:ext cx="9130352" cy="646331"/>
          </a:xfrm>
          <a:prstGeom prst="rect">
            <a:avLst/>
          </a:prstGeom>
          <a:noFill/>
        </p:spPr>
        <p:txBody>
          <a:bodyPr wrap="square" rtlCol="0">
            <a:spAutoFit/>
          </a:bodyPr>
          <a:lstStyle/>
          <a:p>
            <a:r>
              <a:rPr lang="tr-TR" dirty="0"/>
              <a:t>Aşağıdaki kod ise, arama alanına yazılacak her kelimenin, o kelimeye ait bütün sözcüklerin ekrana filtrelenerek </a:t>
            </a:r>
            <a:r>
              <a:rPr lang="tr-TR" dirty="0" err="1"/>
              <a:t>listview</a:t>
            </a:r>
            <a:r>
              <a:rPr lang="tr-TR" dirty="0"/>
              <a:t> alanında görünmesini sağlamaktadır. </a:t>
            </a:r>
          </a:p>
        </p:txBody>
      </p:sp>
      <p:sp>
        <p:nvSpPr>
          <p:cNvPr id="7" name="Dikdörtgen 6">
            <a:extLst>
              <a:ext uri="{FF2B5EF4-FFF2-40B4-BE49-F238E27FC236}">
                <a16:creationId xmlns:a16="http://schemas.microsoft.com/office/drawing/2014/main" id="{CE4FAFA7-3A9A-4063-ADE4-F389E8D6AC5F}"/>
              </a:ext>
            </a:extLst>
          </p:cNvPr>
          <p:cNvSpPr/>
          <p:nvPr/>
        </p:nvSpPr>
        <p:spPr>
          <a:xfrm>
            <a:off x="3052666" y="386055"/>
            <a:ext cx="5285293" cy="769441"/>
          </a:xfrm>
          <a:prstGeom prst="rect">
            <a:avLst/>
          </a:prstGeom>
        </p:spPr>
        <p:txBody>
          <a:bodyPr wrap="none">
            <a:spAutoFit/>
          </a:bodyPr>
          <a:lstStyle/>
          <a:p>
            <a:r>
              <a:rPr lang="tr-TR" sz="3600" b="1" dirty="0"/>
              <a:t>KELİME FİLTRELEME</a:t>
            </a:r>
            <a:r>
              <a:rPr lang="tr-TR" sz="4400" b="1" dirty="0"/>
              <a:t> </a:t>
            </a:r>
            <a:r>
              <a:rPr lang="tr-TR" sz="3600" b="1" dirty="0"/>
              <a:t>ALANI</a:t>
            </a:r>
            <a:endParaRPr lang="tr-TR" sz="2800" dirty="0"/>
          </a:p>
        </p:txBody>
      </p:sp>
    </p:spTree>
    <p:extLst>
      <p:ext uri="{BB962C8B-B14F-4D97-AF65-F5344CB8AC3E}">
        <p14:creationId xmlns:p14="http://schemas.microsoft.com/office/powerpoint/2010/main" val="32573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8E34720A-2A45-4883-8855-15E9A2410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7711" y="1607261"/>
            <a:ext cx="7240340" cy="4351338"/>
          </a:xfrm>
        </p:spPr>
      </p:pic>
      <p:sp>
        <p:nvSpPr>
          <p:cNvPr id="4" name="Dikdörtgen 3">
            <a:extLst>
              <a:ext uri="{FF2B5EF4-FFF2-40B4-BE49-F238E27FC236}">
                <a16:creationId xmlns:a16="http://schemas.microsoft.com/office/drawing/2014/main" id="{949DFC7D-81D3-453A-A346-38126BDC6225}"/>
              </a:ext>
            </a:extLst>
          </p:cNvPr>
          <p:cNvSpPr/>
          <p:nvPr/>
        </p:nvSpPr>
        <p:spPr>
          <a:xfrm>
            <a:off x="3193576" y="311705"/>
            <a:ext cx="5363569" cy="584775"/>
          </a:xfrm>
          <a:prstGeom prst="rect">
            <a:avLst/>
          </a:prstGeom>
        </p:spPr>
        <p:txBody>
          <a:bodyPr wrap="square">
            <a:spAutoFit/>
          </a:bodyPr>
          <a:lstStyle/>
          <a:p>
            <a:r>
              <a:rPr lang="tr-TR" sz="3200" b="1" dirty="0"/>
              <a:t>UYGULAMA İKON  EKLEME</a:t>
            </a:r>
            <a:endParaRPr lang="tr-TR" sz="3200" dirty="0"/>
          </a:p>
        </p:txBody>
      </p:sp>
      <p:sp>
        <p:nvSpPr>
          <p:cNvPr id="7" name="Metin kutusu 6">
            <a:extLst>
              <a:ext uri="{FF2B5EF4-FFF2-40B4-BE49-F238E27FC236}">
                <a16:creationId xmlns:a16="http://schemas.microsoft.com/office/drawing/2014/main" id="{AB679BEB-2A01-4279-B959-5C476D9EBEF0}"/>
              </a:ext>
            </a:extLst>
          </p:cNvPr>
          <p:cNvSpPr txBox="1"/>
          <p:nvPr/>
        </p:nvSpPr>
        <p:spPr>
          <a:xfrm>
            <a:off x="354842" y="1419367"/>
            <a:ext cx="4230806" cy="1477328"/>
          </a:xfrm>
          <a:prstGeom prst="rect">
            <a:avLst/>
          </a:prstGeom>
          <a:noFill/>
        </p:spPr>
        <p:txBody>
          <a:bodyPr wrap="square" rtlCol="0">
            <a:spAutoFit/>
          </a:bodyPr>
          <a:lstStyle/>
          <a:p>
            <a:r>
              <a:rPr lang="tr-TR" dirty="0"/>
              <a:t>Rsc klasörünün üzerine gelip, New alanından Image Asset alanına ulaşıp, bu alandan uygulamanıza icon ekleyebilirsiniz. </a:t>
            </a:r>
          </a:p>
          <a:p>
            <a:r>
              <a:rPr lang="tr-TR" dirty="0"/>
              <a:t>Uygulamama eklediğim icon yan taraftaki gibidir. </a:t>
            </a:r>
          </a:p>
        </p:txBody>
      </p:sp>
    </p:spTree>
    <p:extLst>
      <p:ext uri="{BB962C8B-B14F-4D97-AF65-F5344CB8AC3E}">
        <p14:creationId xmlns:p14="http://schemas.microsoft.com/office/powerpoint/2010/main" val="100760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EC2BAE9B-AF48-4E1D-8CAA-50779A4357D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61093"/>
          <a:stretch/>
        </p:blipFill>
        <p:spPr bwMode="auto">
          <a:xfrm>
            <a:off x="5761827" y="1811977"/>
            <a:ext cx="5591973" cy="4351338"/>
          </a:xfrm>
          <a:prstGeom prst="rect">
            <a:avLst/>
          </a:prstGeom>
          <a:noFill/>
          <a:ln>
            <a:noFill/>
          </a:ln>
          <a:extLst>
            <a:ext uri="{53640926-AAD7-44D8-BBD7-CCE9431645EC}">
              <a14:shadowObscured xmlns:a14="http://schemas.microsoft.com/office/drawing/2010/main"/>
            </a:ext>
          </a:extLst>
        </p:spPr>
      </p:pic>
      <p:sp>
        <p:nvSpPr>
          <p:cNvPr id="5" name="Metin kutusu 4">
            <a:extLst>
              <a:ext uri="{FF2B5EF4-FFF2-40B4-BE49-F238E27FC236}">
                <a16:creationId xmlns:a16="http://schemas.microsoft.com/office/drawing/2014/main" id="{39DEB766-744A-41EC-980E-49FC35DC890A}"/>
              </a:ext>
            </a:extLst>
          </p:cNvPr>
          <p:cNvSpPr txBox="1"/>
          <p:nvPr/>
        </p:nvSpPr>
        <p:spPr>
          <a:xfrm>
            <a:off x="641445" y="1542197"/>
            <a:ext cx="4517409" cy="646331"/>
          </a:xfrm>
          <a:prstGeom prst="rect">
            <a:avLst/>
          </a:prstGeom>
          <a:noFill/>
        </p:spPr>
        <p:txBody>
          <a:bodyPr wrap="square" rtlCol="0">
            <a:spAutoFit/>
          </a:bodyPr>
          <a:lstStyle/>
          <a:p>
            <a:r>
              <a:rPr lang="tr-TR" dirty="0"/>
              <a:t>Uygulamanın telefonda görünümü yandaki gibidir. </a:t>
            </a:r>
          </a:p>
        </p:txBody>
      </p:sp>
    </p:spTree>
    <p:extLst>
      <p:ext uri="{BB962C8B-B14F-4D97-AF65-F5344CB8AC3E}">
        <p14:creationId xmlns:p14="http://schemas.microsoft.com/office/powerpoint/2010/main" val="428320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FC822D98-64FC-4EA9-A516-5136F63BB8B0}"/>
              </a:ext>
            </a:extLst>
          </p:cNvPr>
          <p:cNvSpPr/>
          <p:nvPr/>
        </p:nvSpPr>
        <p:spPr>
          <a:xfrm>
            <a:off x="3903261" y="323713"/>
            <a:ext cx="3384644" cy="584775"/>
          </a:xfrm>
          <a:prstGeom prst="rect">
            <a:avLst/>
          </a:prstGeom>
        </p:spPr>
        <p:txBody>
          <a:bodyPr wrap="square">
            <a:spAutoFit/>
          </a:bodyPr>
          <a:lstStyle/>
          <a:p>
            <a:pPr algn="ctr"/>
            <a:r>
              <a:rPr lang="tr-TR" sz="3200" dirty="0">
                <a:latin typeface="Times New Roman" panose="02020603050405020304" pitchFamily="18" charset="0"/>
                <a:cs typeface="Times New Roman" panose="02020603050405020304" pitchFamily="18" charset="0"/>
              </a:rPr>
              <a:t>Kotlin</a:t>
            </a:r>
            <a:endParaRPr lang="tr-TR" dirty="0">
              <a:latin typeface="Times New Roman" panose="02020603050405020304" pitchFamily="18" charset="0"/>
              <a:cs typeface="Times New Roman" panose="02020603050405020304" pitchFamily="18" charset="0"/>
            </a:endParaRPr>
          </a:p>
        </p:txBody>
      </p:sp>
      <p:pic>
        <p:nvPicPr>
          <p:cNvPr id="1026" name="Picture 2" descr="Kotlin Nedir ? - Halil Özel - Medium">
            <a:extLst>
              <a:ext uri="{FF2B5EF4-FFF2-40B4-BE49-F238E27FC236}">
                <a16:creationId xmlns:a16="http://schemas.microsoft.com/office/drawing/2014/main" id="{5E243430-D649-4B96-AC74-372149B9F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857" y="1269243"/>
            <a:ext cx="5518955" cy="4169532"/>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605B7C4B-205A-4F5F-AB55-656EF99BCB47}"/>
              </a:ext>
            </a:extLst>
          </p:cNvPr>
          <p:cNvSpPr txBox="1"/>
          <p:nvPr/>
        </p:nvSpPr>
        <p:spPr>
          <a:xfrm>
            <a:off x="586854" y="1269243"/>
            <a:ext cx="4940489" cy="646331"/>
          </a:xfrm>
          <a:prstGeom prst="rect">
            <a:avLst/>
          </a:prstGeom>
          <a:noFill/>
        </p:spPr>
        <p:txBody>
          <a:bodyPr wrap="square" rtlCol="0">
            <a:spAutoFit/>
          </a:bodyPr>
          <a:lstStyle/>
          <a:p>
            <a:r>
              <a:rPr lang="tr-TR" dirty="0"/>
              <a:t>Günümüzün popüler programlama dili olan Kotlin hakkında kısa bir bilgi verelim. </a:t>
            </a:r>
          </a:p>
        </p:txBody>
      </p:sp>
      <p:sp>
        <p:nvSpPr>
          <p:cNvPr id="5" name="Dikdörtgen 4">
            <a:extLst>
              <a:ext uri="{FF2B5EF4-FFF2-40B4-BE49-F238E27FC236}">
                <a16:creationId xmlns:a16="http://schemas.microsoft.com/office/drawing/2014/main" id="{F27FA6CC-108E-428C-A634-FC72EB4CA881}"/>
              </a:ext>
            </a:extLst>
          </p:cNvPr>
          <p:cNvSpPr/>
          <p:nvPr/>
        </p:nvSpPr>
        <p:spPr>
          <a:xfrm>
            <a:off x="586854" y="1915574"/>
            <a:ext cx="6096000" cy="1200329"/>
          </a:xfrm>
          <a:prstGeom prst="rect">
            <a:avLst/>
          </a:prstGeom>
        </p:spPr>
        <p:txBody>
          <a:bodyPr>
            <a:spAutoFit/>
          </a:bodyPr>
          <a:lstStyle/>
          <a:p>
            <a:r>
              <a:rPr lang="tr-TR" dirty="0">
                <a:solidFill>
                  <a:srgbClr val="565656"/>
                </a:solidFill>
              </a:rPr>
              <a:t>Kotlin genel amaçlı bir programlama dilidir. Yani, web geliştirme, masaüstü uygulama geliştirme, vb. Gibi çok çeşitli amaçlarla kullanabiliriz. Google, 2017'de Android geliştirme için</a:t>
            </a:r>
            <a:r>
              <a:rPr lang="tr-TR" b="1" dirty="0">
                <a:solidFill>
                  <a:srgbClr val="565656"/>
                </a:solidFill>
              </a:rPr>
              <a:t> </a:t>
            </a:r>
            <a:r>
              <a:rPr lang="tr-TR" dirty="0">
                <a:solidFill>
                  <a:srgbClr val="565656"/>
                </a:solidFill>
              </a:rPr>
              <a:t>Kotlin'i resmi bir dil olarak benimsemiştir.</a:t>
            </a:r>
            <a:endParaRPr lang="tr-TR" dirty="0"/>
          </a:p>
        </p:txBody>
      </p:sp>
      <p:sp>
        <p:nvSpPr>
          <p:cNvPr id="6" name="Dikdörtgen 5">
            <a:extLst>
              <a:ext uri="{FF2B5EF4-FFF2-40B4-BE49-F238E27FC236}">
                <a16:creationId xmlns:a16="http://schemas.microsoft.com/office/drawing/2014/main" id="{1AADED93-4D27-461F-AE27-6C4C29E7AD5A}"/>
              </a:ext>
            </a:extLst>
          </p:cNvPr>
          <p:cNvSpPr/>
          <p:nvPr/>
        </p:nvSpPr>
        <p:spPr>
          <a:xfrm>
            <a:off x="586854" y="3476658"/>
            <a:ext cx="5773003" cy="923330"/>
          </a:xfrm>
          <a:prstGeom prst="rect">
            <a:avLst/>
          </a:prstGeom>
        </p:spPr>
        <p:txBody>
          <a:bodyPr wrap="square">
            <a:spAutoFit/>
          </a:bodyPr>
          <a:lstStyle/>
          <a:p>
            <a:r>
              <a:rPr lang="tr-TR" dirty="0">
                <a:solidFill>
                  <a:srgbClr val="565656"/>
                </a:solidFill>
                <a:latin typeface="Poppins"/>
              </a:rPr>
              <a:t>Statik olarak yazılmış bir dildir. Bu, belirli bir türden bir değişken tanımladığınızda, değişkenin ömrü boyunca yalnızca bu tür değerleri tutabileceği anlamına gelir. </a:t>
            </a:r>
            <a:endParaRPr lang="tr-TR" dirty="0"/>
          </a:p>
        </p:txBody>
      </p:sp>
    </p:spTree>
    <p:extLst>
      <p:ext uri="{BB962C8B-B14F-4D97-AF65-F5344CB8AC3E}">
        <p14:creationId xmlns:p14="http://schemas.microsoft.com/office/powerpoint/2010/main" val="53133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018D8-3AB6-4251-9560-543601683AAE}"/>
              </a:ext>
            </a:extLst>
          </p:cNvPr>
          <p:cNvSpPr>
            <a:spLocks noGrp="1"/>
          </p:cNvSpPr>
          <p:nvPr>
            <p:ph type="title"/>
          </p:nvPr>
        </p:nvSpPr>
        <p:spPr/>
        <p:txBody>
          <a:bodyPr>
            <a:normAutofit/>
          </a:bodyPr>
          <a:lstStyle/>
          <a:p>
            <a:r>
              <a:rPr lang="tr-TR" sz="4000" dirty="0"/>
              <a:t>KOTLİN KULLANIM ORANI</a:t>
            </a:r>
          </a:p>
        </p:txBody>
      </p:sp>
      <p:pic>
        <p:nvPicPr>
          <p:cNvPr id="5" name="Resim 4">
            <a:extLst>
              <a:ext uri="{FF2B5EF4-FFF2-40B4-BE49-F238E27FC236}">
                <a16:creationId xmlns:a16="http://schemas.microsoft.com/office/drawing/2014/main" id="{20365015-DF1F-4CF9-8AFD-7E42644B6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43" y="2347028"/>
            <a:ext cx="10649803" cy="3679810"/>
          </a:xfrm>
          <a:prstGeom prst="rect">
            <a:avLst/>
          </a:prstGeom>
        </p:spPr>
      </p:pic>
    </p:spTree>
    <p:extLst>
      <p:ext uri="{BB962C8B-B14F-4D97-AF65-F5344CB8AC3E}">
        <p14:creationId xmlns:p14="http://schemas.microsoft.com/office/powerpoint/2010/main" val="93460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5BFF0C-5E9C-4C24-88D2-E5D0C0391C10}"/>
              </a:ext>
            </a:extLst>
          </p:cNvPr>
          <p:cNvSpPr>
            <a:spLocks noGrp="1"/>
          </p:cNvSpPr>
          <p:nvPr>
            <p:ph type="ctrTitle"/>
          </p:nvPr>
        </p:nvSpPr>
        <p:spPr>
          <a:xfrm>
            <a:off x="486774" y="982639"/>
            <a:ext cx="10731685" cy="5008727"/>
          </a:xfrm>
        </p:spPr>
        <p:txBody>
          <a:bodyPr>
            <a:noAutofit/>
          </a:bodyPr>
          <a:lstStyle/>
          <a:p>
            <a:pPr algn="l"/>
            <a:r>
              <a:rPr lang="tr-TR" sz="2000" dirty="0"/>
              <a:t>Dilerseniz projem hakkında bilgi vereyim. </a:t>
            </a:r>
            <a:br>
              <a:rPr lang="tr-TR" sz="2000" dirty="0"/>
            </a:br>
            <a:br>
              <a:rPr lang="tr-TR" sz="2000" dirty="0"/>
            </a:br>
            <a:r>
              <a:rPr lang="tr-TR" sz="2000" dirty="0"/>
              <a:t>Kotlin programlama dili ile yazılmış olan ‘’</a:t>
            </a:r>
            <a:r>
              <a:rPr lang="tr-TR" sz="2000" dirty="0" err="1"/>
              <a:t>Ispanyolcam</a:t>
            </a:r>
            <a:r>
              <a:rPr lang="tr-TR" sz="2000" dirty="0"/>
              <a:t>’’ adlı sözlük uygulamasıdır. Uygulama amacı, İspanyolca gramer bilgisinin güçlendirilmesi ve geliştirilmesidir. Sade ve kullanımı basit olarak tasarlanmıştır. Gramer hafızası ise oldukça geniştir. </a:t>
            </a:r>
            <a:br>
              <a:rPr lang="tr-TR" sz="2000" dirty="0"/>
            </a:br>
            <a:br>
              <a:rPr lang="tr-TR" sz="2000" dirty="0"/>
            </a:br>
            <a:br>
              <a:rPr lang="tr-TR" sz="2000" dirty="0"/>
            </a:br>
            <a:br>
              <a:rPr lang="tr-TR" sz="2000" dirty="0"/>
            </a:br>
            <a:br>
              <a:rPr lang="tr-TR" sz="2000" dirty="0"/>
            </a:br>
            <a:br>
              <a:rPr lang="tr-TR" sz="2000" dirty="0"/>
            </a:br>
            <a:br>
              <a:rPr lang="tr-TR" sz="2000" dirty="0"/>
            </a:br>
            <a:br>
              <a:rPr lang="tr-TR" sz="2000" dirty="0"/>
            </a:br>
            <a:br>
              <a:rPr lang="tr-TR" sz="2000" dirty="0"/>
            </a:br>
            <a:br>
              <a:rPr lang="tr-TR" sz="2000" dirty="0"/>
            </a:br>
            <a:br>
              <a:rPr lang="tr-TR" sz="2000" dirty="0"/>
            </a:br>
            <a:endParaRPr lang="tr-TR" sz="2000" dirty="0"/>
          </a:p>
        </p:txBody>
      </p:sp>
      <p:sp>
        <p:nvSpPr>
          <p:cNvPr id="3" name="Alt Başlık 2">
            <a:extLst>
              <a:ext uri="{FF2B5EF4-FFF2-40B4-BE49-F238E27FC236}">
                <a16:creationId xmlns:a16="http://schemas.microsoft.com/office/drawing/2014/main" id="{26ED7753-BF59-41B4-9D5A-3C9635C35A80}"/>
              </a:ext>
            </a:extLst>
          </p:cNvPr>
          <p:cNvSpPr>
            <a:spLocks noGrp="1"/>
          </p:cNvSpPr>
          <p:nvPr>
            <p:ph type="subTitle" idx="1"/>
          </p:nvPr>
        </p:nvSpPr>
        <p:spPr>
          <a:xfrm>
            <a:off x="1978927" y="458717"/>
            <a:ext cx="7624549" cy="755935"/>
          </a:xfrm>
        </p:spPr>
        <p:txBody>
          <a:bodyPr/>
          <a:lstStyle/>
          <a:p>
            <a:r>
              <a:rPr lang="tr-TR" sz="3600" b="1" dirty="0"/>
              <a:t>PROJEM</a:t>
            </a:r>
            <a:endParaRPr lang="tr-TR" b="1" dirty="0"/>
          </a:p>
        </p:txBody>
      </p:sp>
      <p:pic>
        <p:nvPicPr>
          <p:cNvPr id="2050" name="Picture 2" descr="Online Ücretsiz İspanyolca Kursuna Katılın - AB-ilan.com">
            <a:extLst>
              <a:ext uri="{FF2B5EF4-FFF2-40B4-BE49-F238E27FC236}">
                <a16:creationId xmlns:a16="http://schemas.microsoft.com/office/drawing/2014/main" id="{EC81789C-C173-4B0E-99A4-12BD23173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6" y="3010088"/>
            <a:ext cx="52387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4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A704DD-2BE4-451E-B7EC-BF8CC1ECE778}"/>
              </a:ext>
            </a:extLst>
          </p:cNvPr>
          <p:cNvSpPr>
            <a:spLocks noGrp="1"/>
          </p:cNvSpPr>
          <p:nvPr>
            <p:ph type="title"/>
          </p:nvPr>
        </p:nvSpPr>
        <p:spPr/>
        <p:txBody>
          <a:bodyPr/>
          <a:lstStyle/>
          <a:p>
            <a:pPr algn="ctr"/>
            <a:r>
              <a:rPr lang="tr-TR" b="1" dirty="0">
                <a:latin typeface="+mn-lt"/>
              </a:rPr>
              <a:t>UYGULAMA</a:t>
            </a:r>
            <a:r>
              <a:rPr lang="tr-TR" b="1" dirty="0"/>
              <a:t> </a:t>
            </a:r>
            <a:r>
              <a:rPr lang="tr-TR" b="1" dirty="0">
                <a:latin typeface="+mn-lt"/>
              </a:rPr>
              <a:t>YAPIMI</a:t>
            </a:r>
          </a:p>
        </p:txBody>
      </p:sp>
      <p:pic>
        <p:nvPicPr>
          <p:cNvPr id="5" name="İçerik Yer Tutucusu 4">
            <a:extLst>
              <a:ext uri="{FF2B5EF4-FFF2-40B4-BE49-F238E27FC236}">
                <a16:creationId xmlns:a16="http://schemas.microsoft.com/office/drawing/2014/main" id="{F0631509-D06A-4F1E-9FFD-1DC365F04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4749" y="1653157"/>
            <a:ext cx="6216196" cy="4351338"/>
          </a:xfrm>
        </p:spPr>
      </p:pic>
      <p:sp>
        <p:nvSpPr>
          <p:cNvPr id="6" name="Metin kutusu 5">
            <a:extLst>
              <a:ext uri="{FF2B5EF4-FFF2-40B4-BE49-F238E27FC236}">
                <a16:creationId xmlns:a16="http://schemas.microsoft.com/office/drawing/2014/main" id="{A29E55FA-DE0D-4AB6-AC97-DE83D1031A35}"/>
              </a:ext>
            </a:extLst>
          </p:cNvPr>
          <p:cNvSpPr txBox="1"/>
          <p:nvPr/>
        </p:nvSpPr>
        <p:spPr>
          <a:xfrm>
            <a:off x="395785" y="1924334"/>
            <a:ext cx="4995081" cy="1200329"/>
          </a:xfrm>
          <a:prstGeom prst="rect">
            <a:avLst/>
          </a:prstGeom>
          <a:noFill/>
        </p:spPr>
        <p:txBody>
          <a:bodyPr wrap="square" rtlCol="0">
            <a:spAutoFit/>
          </a:bodyPr>
          <a:lstStyle/>
          <a:p>
            <a:r>
              <a:rPr lang="tr-TR" dirty="0"/>
              <a:t>Öncelikle ‘’New Project’’ diyerek yeni bir proje açıp, uygulama dilimizi ‘’ Kotlin’’ olarak seçiyoruz. </a:t>
            </a:r>
          </a:p>
          <a:p>
            <a:r>
              <a:rPr lang="tr-TR" dirty="0"/>
              <a:t>Ardından ‘’finish’ diyerek uygulama başlangıcı için, ‘XML’ ve ‘mainactivtiy’ sayfalarına ulaşıyoruz. </a:t>
            </a:r>
          </a:p>
        </p:txBody>
      </p:sp>
    </p:spTree>
    <p:extLst>
      <p:ext uri="{BB962C8B-B14F-4D97-AF65-F5344CB8AC3E}">
        <p14:creationId xmlns:p14="http://schemas.microsoft.com/office/powerpoint/2010/main" val="237862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4CCD004-905B-468C-B524-62A877837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298" y="2371100"/>
            <a:ext cx="4305047" cy="4486900"/>
          </a:xfrm>
        </p:spPr>
      </p:pic>
      <p:pic>
        <p:nvPicPr>
          <p:cNvPr id="7" name="Resim 6">
            <a:extLst>
              <a:ext uri="{FF2B5EF4-FFF2-40B4-BE49-F238E27FC236}">
                <a16:creationId xmlns:a16="http://schemas.microsoft.com/office/drawing/2014/main" id="{A8E5840E-4D70-4AA0-BCB7-6D8E69606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917" y="2371100"/>
            <a:ext cx="4744112" cy="4486901"/>
          </a:xfrm>
          <a:prstGeom prst="rect">
            <a:avLst/>
          </a:prstGeom>
        </p:spPr>
      </p:pic>
      <p:sp>
        <p:nvSpPr>
          <p:cNvPr id="8" name="Dikdörtgen 7">
            <a:extLst>
              <a:ext uri="{FF2B5EF4-FFF2-40B4-BE49-F238E27FC236}">
                <a16:creationId xmlns:a16="http://schemas.microsoft.com/office/drawing/2014/main" id="{201D376F-2B35-41EA-A251-96A8503B9E91}"/>
              </a:ext>
            </a:extLst>
          </p:cNvPr>
          <p:cNvSpPr/>
          <p:nvPr/>
        </p:nvSpPr>
        <p:spPr>
          <a:xfrm>
            <a:off x="3426615" y="312163"/>
            <a:ext cx="5338769" cy="769441"/>
          </a:xfrm>
          <a:prstGeom prst="rect">
            <a:avLst/>
          </a:prstGeom>
        </p:spPr>
        <p:txBody>
          <a:bodyPr wrap="none">
            <a:spAutoFit/>
          </a:bodyPr>
          <a:lstStyle/>
          <a:p>
            <a:r>
              <a:rPr lang="tr-TR" sz="4400" b="1" dirty="0"/>
              <a:t>UYGULAMA</a:t>
            </a:r>
            <a:r>
              <a:rPr lang="tr-TR" sz="2800" b="1" dirty="0"/>
              <a:t> </a:t>
            </a:r>
            <a:r>
              <a:rPr lang="tr-TR" sz="4400" b="1" dirty="0"/>
              <a:t>TASARIMI</a:t>
            </a:r>
            <a:endParaRPr lang="tr-TR" sz="2800" dirty="0"/>
          </a:p>
        </p:txBody>
      </p:sp>
      <p:sp>
        <p:nvSpPr>
          <p:cNvPr id="9" name="Metin kutusu 8">
            <a:extLst>
              <a:ext uri="{FF2B5EF4-FFF2-40B4-BE49-F238E27FC236}">
                <a16:creationId xmlns:a16="http://schemas.microsoft.com/office/drawing/2014/main" id="{92CAE8A3-96F6-4C55-896A-3D43300065E4}"/>
              </a:ext>
            </a:extLst>
          </p:cNvPr>
          <p:cNvSpPr txBox="1"/>
          <p:nvPr/>
        </p:nvSpPr>
        <p:spPr>
          <a:xfrm>
            <a:off x="463298" y="1156799"/>
            <a:ext cx="11260129" cy="646331"/>
          </a:xfrm>
          <a:prstGeom prst="rect">
            <a:avLst/>
          </a:prstGeom>
          <a:noFill/>
        </p:spPr>
        <p:txBody>
          <a:bodyPr wrap="square" rtlCol="0">
            <a:spAutoFit/>
          </a:bodyPr>
          <a:lstStyle/>
          <a:p>
            <a:r>
              <a:rPr lang="tr-TR" dirty="0"/>
              <a:t>Sol tarafta görmüş olduğunuz tasarım kodları ile sağ taraftaki görünümü elde ettik. Bu alandan, bir adres ‘</a:t>
            </a:r>
            <a:r>
              <a:rPr lang="tr-TR" dirty="0" err="1"/>
              <a:t>MaterialSearchBar</a:t>
            </a:r>
            <a:r>
              <a:rPr lang="tr-TR" dirty="0"/>
              <a:t>’ ve ‘</a:t>
            </a:r>
            <a:r>
              <a:rPr lang="tr-TR" dirty="0" err="1"/>
              <a:t>ListView</a:t>
            </a:r>
            <a:r>
              <a:rPr lang="tr-TR" dirty="0"/>
              <a:t>’ ekledik. </a:t>
            </a:r>
          </a:p>
        </p:txBody>
      </p:sp>
    </p:spTree>
    <p:extLst>
      <p:ext uri="{BB962C8B-B14F-4D97-AF65-F5344CB8AC3E}">
        <p14:creationId xmlns:p14="http://schemas.microsoft.com/office/powerpoint/2010/main" val="130320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049DA71-94BC-4B6E-A246-68A503CD5A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7863" y="1856096"/>
            <a:ext cx="4325937" cy="2374710"/>
          </a:xfrm>
        </p:spPr>
      </p:pic>
      <p:sp>
        <p:nvSpPr>
          <p:cNvPr id="6" name="Dikdörtgen 5">
            <a:extLst>
              <a:ext uri="{FF2B5EF4-FFF2-40B4-BE49-F238E27FC236}">
                <a16:creationId xmlns:a16="http://schemas.microsoft.com/office/drawing/2014/main" id="{E67D26B8-8CCE-4F92-8781-D3E049825A0C}"/>
              </a:ext>
            </a:extLst>
          </p:cNvPr>
          <p:cNvSpPr/>
          <p:nvPr/>
        </p:nvSpPr>
        <p:spPr>
          <a:xfrm>
            <a:off x="4050319" y="487486"/>
            <a:ext cx="3495444" cy="769441"/>
          </a:xfrm>
          <a:prstGeom prst="rect">
            <a:avLst/>
          </a:prstGeom>
        </p:spPr>
        <p:txBody>
          <a:bodyPr wrap="none">
            <a:spAutoFit/>
          </a:bodyPr>
          <a:lstStyle/>
          <a:p>
            <a:r>
              <a:rPr lang="tr-TR" sz="3600" b="1" dirty="0"/>
              <a:t>KODLAMA</a:t>
            </a:r>
            <a:r>
              <a:rPr lang="tr-TR" sz="4400" b="1" dirty="0"/>
              <a:t> </a:t>
            </a:r>
            <a:r>
              <a:rPr lang="tr-TR" sz="3600" b="1" dirty="0"/>
              <a:t>ALANI</a:t>
            </a:r>
            <a:endParaRPr lang="tr-TR" sz="2800" dirty="0"/>
          </a:p>
        </p:txBody>
      </p:sp>
      <p:sp>
        <p:nvSpPr>
          <p:cNvPr id="7" name="Metin kutusu 6">
            <a:extLst>
              <a:ext uri="{FF2B5EF4-FFF2-40B4-BE49-F238E27FC236}">
                <a16:creationId xmlns:a16="http://schemas.microsoft.com/office/drawing/2014/main" id="{0E687B69-FD1F-4293-B2A7-FA6245F85E8B}"/>
              </a:ext>
            </a:extLst>
          </p:cNvPr>
          <p:cNvSpPr txBox="1"/>
          <p:nvPr/>
        </p:nvSpPr>
        <p:spPr>
          <a:xfrm>
            <a:off x="409433" y="1644555"/>
            <a:ext cx="6073254" cy="2031325"/>
          </a:xfrm>
          <a:prstGeom prst="rect">
            <a:avLst/>
          </a:prstGeom>
          <a:noFill/>
        </p:spPr>
        <p:txBody>
          <a:bodyPr wrap="square" rtlCol="0">
            <a:spAutoFit/>
          </a:bodyPr>
          <a:lstStyle/>
          <a:p>
            <a:r>
              <a:rPr lang="tr-TR" dirty="0"/>
              <a:t>Kodlama alanında yani MainActivity alanında, tasarım kısmında eklemiş olduğumuz </a:t>
            </a:r>
            <a:r>
              <a:rPr lang="tr-TR" dirty="0" err="1"/>
              <a:t>ListView</a:t>
            </a:r>
            <a:r>
              <a:rPr lang="tr-TR" dirty="0"/>
              <a:t> ve </a:t>
            </a:r>
            <a:r>
              <a:rPr lang="tr-TR" dirty="0" err="1"/>
              <a:t>SearchBar</a:t>
            </a:r>
            <a:r>
              <a:rPr lang="tr-TR" dirty="0"/>
              <a:t> nesnelerimizin tanıtımını yaparak başlıyoruz. </a:t>
            </a:r>
          </a:p>
          <a:p>
            <a:endParaRPr lang="tr-TR" dirty="0"/>
          </a:p>
          <a:p>
            <a:r>
              <a:rPr lang="tr-TR" dirty="0"/>
              <a:t>Bu işlemi; </a:t>
            </a:r>
            <a:r>
              <a:rPr lang="tr-TR" dirty="0" err="1">
                <a:solidFill>
                  <a:schemeClr val="accent2">
                    <a:lumMod val="50000"/>
                  </a:schemeClr>
                </a:solidFill>
              </a:rPr>
              <a:t>val</a:t>
            </a:r>
            <a:r>
              <a:rPr lang="tr-TR" dirty="0"/>
              <a:t> </a:t>
            </a:r>
            <a:r>
              <a:rPr lang="tr-TR" dirty="0">
                <a:solidFill>
                  <a:srgbClr val="00B0F0"/>
                </a:solidFill>
              </a:rPr>
              <a:t>lv = </a:t>
            </a:r>
            <a:r>
              <a:rPr lang="tr-TR" dirty="0" err="1">
                <a:solidFill>
                  <a:srgbClr val="00B0F0"/>
                </a:solidFill>
              </a:rPr>
              <a:t>findViewById</a:t>
            </a:r>
            <a:r>
              <a:rPr lang="tr-TR" dirty="0">
                <a:solidFill>
                  <a:srgbClr val="00B0F0"/>
                </a:solidFill>
              </a:rPr>
              <a:t>(</a:t>
            </a:r>
            <a:r>
              <a:rPr lang="tr-TR" dirty="0" err="1">
                <a:solidFill>
                  <a:srgbClr val="00B0F0"/>
                </a:solidFill>
              </a:rPr>
              <a:t>R.id.</a:t>
            </a:r>
            <a:r>
              <a:rPr lang="tr-TR" dirty="0" err="1">
                <a:solidFill>
                  <a:schemeClr val="accent3">
                    <a:lumMod val="50000"/>
                  </a:schemeClr>
                </a:solidFill>
              </a:rPr>
              <a:t>mListView</a:t>
            </a:r>
            <a:r>
              <a:rPr lang="tr-TR" dirty="0">
                <a:solidFill>
                  <a:srgbClr val="00B0F0"/>
                </a:solidFill>
              </a:rPr>
              <a:t>) </a:t>
            </a:r>
            <a:r>
              <a:rPr lang="tr-TR" dirty="0">
                <a:solidFill>
                  <a:schemeClr val="accent2">
                    <a:lumMod val="50000"/>
                  </a:schemeClr>
                </a:solidFill>
              </a:rPr>
              <a:t>as</a:t>
            </a:r>
            <a:r>
              <a:rPr lang="tr-TR" dirty="0">
                <a:solidFill>
                  <a:srgbClr val="00B0F0"/>
                </a:solidFill>
              </a:rPr>
              <a:t> </a:t>
            </a:r>
            <a:r>
              <a:rPr lang="tr-TR" dirty="0" err="1">
                <a:solidFill>
                  <a:srgbClr val="00B0F0"/>
                </a:solidFill>
              </a:rPr>
              <a:t>ListView</a:t>
            </a:r>
            <a:endParaRPr lang="tr-TR" dirty="0">
              <a:solidFill>
                <a:srgbClr val="00B0F0"/>
              </a:solidFill>
            </a:endParaRPr>
          </a:p>
          <a:p>
            <a:r>
              <a:rPr lang="tr-TR" dirty="0">
                <a:solidFill>
                  <a:schemeClr val="accent2">
                    <a:lumMod val="50000"/>
                  </a:schemeClr>
                </a:solidFill>
              </a:rPr>
              <a:t>	</a:t>
            </a:r>
            <a:r>
              <a:rPr lang="tr-TR" dirty="0" err="1">
                <a:solidFill>
                  <a:schemeClr val="accent2">
                    <a:lumMod val="50000"/>
                  </a:schemeClr>
                </a:solidFill>
              </a:rPr>
              <a:t>val</a:t>
            </a:r>
            <a:r>
              <a:rPr lang="tr-TR" dirty="0"/>
              <a:t> </a:t>
            </a:r>
            <a:r>
              <a:rPr lang="tr-TR" dirty="0" err="1">
                <a:solidFill>
                  <a:srgbClr val="00B0F0"/>
                </a:solidFill>
              </a:rPr>
              <a:t>SearchBar</a:t>
            </a:r>
            <a:r>
              <a:rPr lang="tr-TR" dirty="0">
                <a:solidFill>
                  <a:srgbClr val="00B0F0"/>
                </a:solidFill>
              </a:rPr>
              <a:t> = </a:t>
            </a:r>
            <a:r>
              <a:rPr lang="tr-TR" dirty="0" err="1">
                <a:solidFill>
                  <a:srgbClr val="00B0F0"/>
                </a:solidFill>
              </a:rPr>
              <a:t>findViewById</a:t>
            </a:r>
            <a:r>
              <a:rPr lang="tr-TR" dirty="0">
                <a:solidFill>
                  <a:srgbClr val="00B0F0"/>
                </a:solidFill>
              </a:rPr>
              <a:t>(</a:t>
            </a:r>
            <a:r>
              <a:rPr lang="tr-TR" dirty="0" err="1">
                <a:solidFill>
                  <a:srgbClr val="00B0F0"/>
                </a:solidFill>
              </a:rPr>
              <a:t>R.id.</a:t>
            </a:r>
            <a:r>
              <a:rPr lang="tr-TR" dirty="0" err="1">
                <a:solidFill>
                  <a:schemeClr val="accent3">
                    <a:lumMod val="50000"/>
                  </a:schemeClr>
                </a:solidFill>
              </a:rPr>
              <a:t>searchBar</a:t>
            </a:r>
            <a:r>
              <a:rPr lang="tr-TR" dirty="0">
                <a:solidFill>
                  <a:srgbClr val="00B0F0"/>
                </a:solidFill>
              </a:rPr>
              <a:t>) </a:t>
            </a:r>
            <a:r>
              <a:rPr lang="tr-TR" dirty="0">
                <a:solidFill>
                  <a:schemeClr val="accent2">
                    <a:lumMod val="50000"/>
                  </a:schemeClr>
                </a:solidFill>
              </a:rPr>
              <a:t>as</a:t>
            </a:r>
            <a:r>
              <a:rPr lang="tr-TR" dirty="0">
                <a:solidFill>
                  <a:srgbClr val="00B0F0"/>
                </a:solidFill>
              </a:rPr>
              <a:t> </a:t>
            </a:r>
            <a:r>
              <a:rPr lang="tr-TR" dirty="0" err="1">
                <a:solidFill>
                  <a:srgbClr val="00B0F0"/>
                </a:solidFill>
              </a:rPr>
              <a:t>MaterialSearchBar</a:t>
            </a:r>
            <a:r>
              <a:rPr lang="tr-TR" dirty="0">
                <a:solidFill>
                  <a:srgbClr val="00B0F0"/>
                </a:solidFill>
              </a:rPr>
              <a:t> </a:t>
            </a:r>
            <a:r>
              <a:rPr lang="tr-TR" dirty="0"/>
              <a:t>ile yapıyoruz. </a:t>
            </a:r>
            <a:endParaRPr lang="tr-TR" dirty="0">
              <a:solidFill>
                <a:srgbClr val="00B0F0"/>
              </a:solidFill>
            </a:endParaRPr>
          </a:p>
        </p:txBody>
      </p:sp>
    </p:spTree>
    <p:extLst>
      <p:ext uri="{BB962C8B-B14F-4D97-AF65-F5344CB8AC3E}">
        <p14:creationId xmlns:p14="http://schemas.microsoft.com/office/powerpoint/2010/main" val="212558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6B8630E-6D46-4FC9-917C-DFFF6906F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6499" y="1296538"/>
            <a:ext cx="6706536" cy="3598875"/>
          </a:xfrm>
        </p:spPr>
      </p:pic>
      <p:sp>
        <p:nvSpPr>
          <p:cNvPr id="6" name="Metin kutusu 5">
            <a:extLst>
              <a:ext uri="{FF2B5EF4-FFF2-40B4-BE49-F238E27FC236}">
                <a16:creationId xmlns:a16="http://schemas.microsoft.com/office/drawing/2014/main" id="{D57345C2-2C78-47DE-B7C1-B08FCA0940C2}"/>
              </a:ext>
            </a:extLst>
          </p:cNvPr>
          <p:cNvSpPr txBox="1"/>
          <p:nvPr/>
        </p:nvSpPr>
        <p:spPr>
          <a:xfrm>
            <a:off x="177421" y="1201003"/>
            <a:ext cx="4572000" cy="2031325"/>
          </a:xfrm>
          <a:prstGeom prst="rect">
            <a:avLst/>
          </a:prstGeom>
          <a:noFill/>
        </p:spPr>
        <p:txBody>
          <a:bodyPr wrap="square" rtlCol="0">
            <a:spAutoFit/>
          </a:bodyPr>
          <a:lstStyle/>
          <a:p>
            <a:r>
              <a:rPr lang="tr-TR" dirty="0"/>
              <a:t>Daha sonrasında, kelimeler dizisi oluşturarak, bu dizi içerisinde yer alan kelimeleri ‘</a:t>
            </a:r>
            <a:r>
              <a:rPr lang="tr-TR" dirty="0" err="1"/>
              <a:t>Adapter</a:t>
            </a:r>
            <a:r>
              <a:rPr lang="tr-TR" dirty="0"/>
              <a:t>’ ile </a:t>
            </a:r>
            <a:r>
              <a:rPr lang="tr-TR" dirty="0" err="1"/>
              <a:t>Listview’e</a:t>
            </a:r>
            <a:r>
              <a:rPr lang="tr-TR" dirty="0"/>
              <a:t> bağlayacağız. </a:t>
            </a:r>
          </a:p>
          <a:p>
            <a:endParaRPr lang="tr-TR" dirty="0"/>
          </a:p>
          <a:p>
            <a:r>
              <a:rPr lang="tr-TR" dirty="0"/>
              <a:t>Bu işleme ait kodlar ise, yan tarafta yer almaktadır. </a:t>
            </a:r>
          </a:p>
          <a:p>
            <a:endParaRPr lang="tr-TR" dirty="0"/>
          </a:p>
        </p:txBody>
      </p:sp>
    </p:spTree>
    <p:extLst>
      <p:ext uri="{BB962C8B-B14F-4D97-AF65-F5344CB8AC3E}">
        <p14:creationId xmlns:p14="http://schemas.microsoft.com/office/powerpoint/2010/main" val="320325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25206FD-5502-4876-B179-AF9B018408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481" y="2569191"/>
            <a:ext cx="7621064" cy="2289412"/>
          </a:xfrm>
        </p:spPr>
      </p:pic>
      <p:sp>
        <p:nvSpPr>
          <p:cNvPr id="6" name="Metin kutusu 5">
            <a:extLst>
              <a:ext uri="{FF2B5EF4-FFF2-40B4-BE49-F238E27FC236}">
                <a16:creationId xmlns:a16="http://schemas.microsoft.com/office/drawing/2014/main" id="{5153DC7D-217A-440B-8D2C-5609744A9721}"/>
              </a:ext>
            </a:extLst>
          </p:cNvPr>
          <p:cNvSpPr txBox="1"/>
          <p:nvPr/>
        </p:nvSpPr>
        <p:spPr>
          <a:xfrm>
            <a:off x="1214652" y="900752"/>
            <a:ext cx="9294125" cy="646331"/>
          </a:xfrm>
          <a:prstGeom prst="rect">
            <a:avLst/>
          </a:prstGeom>
          <a:noFill/>
        </p:spPr>
        <p:txBody>
          <a:bodyPr wrap="square" rtlCol="0">
            <a:spAutoFit/>
          </a:bodyPr>
          <a:lstStyle/>
          <a:p>
            <a:r>
              <a:rPr lang="tr-TR" dirty="0"/>
              <a:t>Seçilen kelimelere tıklandığında, ekrana </a:t>
            </a:r>
            <a:r>
              <a:rPr lang="tr-TR" dirty="0" err="1"/>
              <a:t>Toast</a:t>
            </a:r>
            <a:r>
              <a:rPr lang="tr-TR" dirty="0"/>
              <a:t> mesajı yazdırılmaktadır. Bu işleme ait kodlar ise aşağıda yer almaktadır.  </a:t>
            </a:r>
          </a:p>
        </p:txBody>
      </p:sp>
    </p:spTree>
    <p:extLst>
      <p:ext uri="{BB962C8B-B14F-4D97-AF65-F5344CB8AC3E}">
        <p14:creationId xmlns:p14="http://schemas.microsoft.com/office/powerpoint/2010/main" val="112747191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389</Words>
  <Application>Microsoft Office PowerPoint</Application>
  <PresentationFormat>Geniş ekran</PresentationFormat>
  <Paragraphs>33</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Calibri Light</vt:lpstr>
      <vt:lpstr>Poppins</vt:lpstr>
      <vt:lpstr>Times New Roman</vt:lpstr>
      <vt:lpstr>Office Teması</vt:lpstr>
      <vt:lpstr>PowerPoint Sunusu</vt:lpstr>
      <vt:lpstr>PowerPoint Sunusu</vt:lpstr>
      <vt:lpstr>KOTLİN KULLANIM ORANI</vt:lpstr>
      <vt:lpstr>Dilerseniz projem hakkında bilgi vereyim.   Kotlin programlama dili ile yazılmış olan ‘’Ispanyolcam’’ adlı sözlük uygulamasıdır. Uygulama amacı, İspanyolca gramer bilgisinin güçlendirilmesi ve geliştirilmesidir. Sade ve kullanımı basit olarak tasarlanmıştır. Gramer hafızası ise oldukça geniştir.            </vt:lpstr>
      <vt:lpstr>UYGULAMA YAPIMI</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tahgul@outlook.com</dc:creator>
  <cp:lastModifiedBy>tahgul@outlook.com</cp:lastModifiedBy>
  <cp:revision>12</cp:revision>
  <dcterms:created xsi:type="dcterms:W3CDTF">2020-04-25T15:05:08Z</dcterms:created>
  <dcterms:modified xsi:type="dcterms:W3CDTF">2020-04-28T13:42:37Z</dcterms:modified>
</cp:coreProperties>
</file>