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4" r:id="rId8"/>
    <p:sldId id="261" r:id="rId9"/>
    <p:sldId id="262"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6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C2BD64-2250-4C68-8445-569762FFC190}"/>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373F468A-D14D-44D4-A765-6E31EF71E2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0890B8B0-11C5-4887-A0D2-5A06B57FABDB}"/>
              </a:ext>
            </a:extLst>
          </p:cNvPr>
          <p:cNvSpPr>
            <a:spLocks noGrp="1"/>
          </p:cNvSpPr>
          <p:nvPr>
            <p:ph type="dt" sz="half" idx="10"/>
          </p:nvPr>
        </p:nvSpPr>
        <p:spPr/>
        <p:txBody>
          <a:bodyPr/>
          <a:lstStyle/>
          <a:p>
            <a:fld id="{A0D19705-CE0E-4B50-91BF-14C81C9E0034}" type="datetimeFigureOut">
              <a:rPr lang="tr-TR" smtClean="0"/>
              <a:t>6.05.2020</a:t>
            </a:fld>
            <a:endParaRPr lang="tr-TR"/>
          </a:p>
        </p:txBody>
      </p:sp>
      <p:sp>
        <p:nvSpPr>
          <p:cNvPr id="5" name="Alt Bilgi Yer Tutucusu 4">
            <a:extLst>
              <a:ext uri="{FF2B5EF4-FFF2-40B4-BE49-F238E27FC236}">
                <a16:creationId xmlns:a16="http://schemas.microsoft.com/office/drawing/2014/main" id="{8B024818-51DE-4BC3-B260-2395E4633B9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11035A5-E109-449B-A3E4-FE2B6480656D}"/>
              </a:ext>
            </a:extLst>
          </p:cNvPr>
          <p:cNvSpPr>
            <a:spLocks noGrp="1"/>
          </p:cNvSpPr>
          <p:nvPr>
            <p:ph type="sldNum" sz="quarter" idx="12"/>
          </p:nvPr>
        </p:nvSpPr>
        <p:spPr/>
        <p:txBody>
          <a:bodyPr/>
          <a:lstStyle/>
          <a:p>
            <a:fld id="{8979E9BB-9947-47C5-A8C0-89A1FB75E132}" type="slidenum">
              <a:rPr lang="tr-TR" smtClean="0"/>
              <a:t>‹#›</a:t>
            </a:fld>
            <a:endParaRPr lang="tr-TR"/>
          </a:p>
        </p:txBody>
      </p:sp>
    </p:spTree>
    <p:extLst>
      <p:ext uri="{BB962C8B-B14F-4D97-AF65-F5344CB8AC3E}">
        <p14:creationId xmlns:p14="http://schemas.microsoft.com/office/powerpoint/2010/main" val="2714869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4E18A8B-ED08-40C3-B97B-A720F6E8CC56}"/>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F84BE791-C091-49F2-A86F-96C3FAF9313A}"/>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A4E7B9D7-A5E5-4455-8F6D-73887DC82BFC}"/>
              </a:ext>
            </a:extLst>
          </p:cNvPr>
          <p:cNvSpPr>
            <a:spLocks noGrp="1"/>
          </p:cNvSpPr>
          <p:nvPr>
            <p:ph type="dt" sz="half" idx="10"/>
          </p:nvPr>
        </p:nvSpPr>
        <p:spPr/>
        <p:txBody>
          <a:bodyPr/>
          <a:lstStyle/>
          <a:p>
            <a:fld id="{A0D19705-CE0E-4B50-91BF-14C81C9E0034}" type="datetimeFigureOut">
              <a:rPr lang="tr-TR" smtClean="0"/>
              <a:t>6.05.2020</a:t>
            </a:fld>
            <a:endParaRPr lang="tr-TR"/>
          </a:p>
        </p:txBody>
      </p:sp>
      <p:sp>
        <p:nvSpPr>
          <p:cNvPr id="5" name="Alt Bilgi Yer Tutucusu 4">
            <a:extLst>
              <a:ext uri="{FF2B5EF4-FFF2-40B4-BE49-F238E27FC236}">
                <a16:creationId xmlns:a16="http://schemas.microsoft.com/office/drawing/2014/main" id="{7E680567-6BBD-407A-A61A-A0143EBEA8C6}"/>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8BB25B3-A6CB-498E-8505-024D1E0EBECE}"/>
              </a:ext>
            </a:extLst>
          </p:cNvPr>
          <p:cNvSpPr>
            <a:spLocks noGrp="1"/>
          </p:cNvSpPr>
          <p:nvPr>
            <p:ph type="sldNum" sz="quarter" idx="12"/>
          </p:nvPr>
        </p:nvSpPr>
        <p:spPr/>
        <p:txBody>
          <a:bodyPr/>
          <a:lstStyle/>
          <a:p>
            <a:fld id="{8979E9BB-9947-47C5-A8C0-89A1FB75E132}" type="slidenum">
              <a:rPr lang="tr-TR" smtClean="0"/>
              <a:t>‹#›</a:t>
            </a:fld>
            <a:endParaRPr lang="tr-TR"/>
          </a:p>
        </p:txBody>
      </p:sp>
    </p:spTree>
    <p:extLst>
      <p:ext uri="{BB962C8B-B14F-4D97-AF65-F5344CB8AC3E}">
        <p14:creationId xmlns:p14="http://schemas.microsoft.com/office/powerpoint/2010/main" val="3046460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59DCB679-51ED-4BDB-B10A-3BD12873A023}"/>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5FD714AB-FD87-4B07-9D52-85C779F01152}"/>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A7A4977C-0FB8-40E2-941D-740A1F4F3573}"/>
              </a:ext>
            </a:extLst>
          </p:cNvPr>
          <p:cNvSpPr>
            <a:spLocks noGrp="1"/>
          </p:cNvSpPr>
          <p:nvPr>
            <p:ph type="dt" sz="half" idx="10"/>
          </p:nvPr>
        </p:nvSpPr>
        <p:spPr/>
        <p:txBody>
          <a:bodyPr/>
          <a:lstStyle/>
          <a:p>
            <a:fld id="{A0D19705-CE0E-4B50-91BF-14C81C9E0034}" type="datetimeFigureOut">
              <a:rPr lang="tr-TR" smtClean="0"/>
              <a:t>6.05.2020</a:t>
            </a:fld>
            <a:endParaRPr lang="tr-TR"/>
          </a:p>
        </p:txBody>
      </p:sp>
      <p:sp>
        <p:nvSpPr>
          <p:cNvPr id="5" name="Alt Bilgi Yer Tutucusu 4">
            <a:extLst>
              <a:ext uri="{FF2B5EF4-FFF2-40B4-BE49-F238E27FC236}">
                <a16:creationId xmlns:a16="http://schemas.microsoft.com/office/drawing/2014/main" id="{7D2A05AF-3277-40D5-A662-1C128A52504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793337F2-A0DB-45FD-8D01-DBE1418E0495}"/>
              </a:ext>
            </a:extLst>
          </p:cNvPr>
          <p:cNvSpPr>
            <a:spLocks noGrp="1"/>
          </p:cNvSpPr>
          <p:nvPr>
            <p:ph type="sldNum" sz="quarter" idx="12"/>
          </p:nvPr>
        </p:nvSpPr>
        <p:spPr/>
        <p:txBody>
          <a:bodyPr/>
          <a:lstStyle/>
          <a:p>
            <a:fld id="{8979E9BB-9947-47C5-A8C0-89A1FB75E132}" type="slidenum">
              <a:rPr lang="tr-TR" smtClean="0"/>
              <a:t>‹#›</a:t>
            </a:fld>
            <a:endParaRPr lang="tr-TR"/>
          </a:p>
        </p:txBody>
      </p:sp>
    </p:spTree>
    <p:extLst>
      <p:ext uri="{BB962C8B-B14F-4D97-AF65-F5344CB8AC3E}">
        <p14:creationId xmlns:p14="http://schemas.microsoft.com/office/powerpoint/2010/main" val="2380042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FF75C1E-51B8-4A6A-9361-655634183335}"/>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99E7F7A8-4DC1-4AF8-B03E-2E58FC14382C}"/>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EE1C13FD-4B73-44D8-9DBE-5E088E6FEB2C}"/>
              </a:ext>
            </a:extLst>
          </p:cNvPr>
          <p:cNvSpPr>
            <a:spLocks noGrp="1"/>
          </p:cNvSpPr>
          <p:nvPr>
            <p:ph type="dt" sz="half" idx="10"/>
          </p:nvPr>
        </p:nvSpPr>
        <p:spPr/>
        <p:txBody>
          <a:bodyPr/>
          <a:lstStyle/>
          <a:p>
            <a:fld id="{A0D19705-CE0E-4B50-91BF-14C81C9E0034}" type="datetimeFigureOut">
              <a:rPr lang="tr-TR" smtClean="0"/>
              <a:t>6.05.2020</a:t>
            </a:fld>
            <a:endParaRPr lang="tr-TR"/>
          </a:p>
        </p:txBody>
      </p:sp>
      <p:sp>
        <p:nvSpPr>
          <p:cNvPr id="5" name="Alt Bilgi Yer Tutucusu 4">
            <a:extLst>
              <a:ext uri="{FF2B5EF4-FFF2-40B4-BE49-F238E27FC236}">
                <a16:creationId xmlns:a16="http://schemas.microsoft.com/office/drawing/2014/main" id="{963C3607-4666-4B11-9FFF-0E98EA9FDD51}"/>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C85ED1A-5123-475C-9E53-E4327EED97CF}"/>
              </a:ext>
            </a:extLst>
          </p:cNvPr>
          <p:cNvSpPr>
            <a:spLocks noGrp="1"/>
          </p:cNvSpPr>
          <p:nvPr>
            <p:ph type="sldNum" sz="quarter" idx="12"/>
          </p:nvPr>
        </p:nvSpPr>
        <p:spPr/>
        <p:txBody>
          <a:bodyPr/>
          <a:lstStyle/>
          <a:p>
            <a:fld id="{8979E9BB-9947-47C5-A8C0-89A1FB75E132}" type="slidenum">
              <a:rPr lang="tr-TR" smtClean="0"/>
              <a:t>‹#›</a:t>
            </a:fld>
            <a:endParaRPr lang="tr-TR"/>
          </a:p>
        </p:txBody>
      </p:sp>
    </p:spTree>
    <p:extLst>
      <p:ext uri="{BB962C8B-B14F-4D97-AF65-F5344CB8AC3E}">
        <p14:creationId xmlns:p14="http://schemas.microsoft.com/office/powerpoint/2010/main" val="3341639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8D335FA-ED4C-48B7-AD81-EE32668297B5}"/>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9F8EC492-9A64-4C1A-AC6E-E70C095251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963E6E32-E4A1-440C-A52D-6A082BA377AF}"/>
              </a:ext>
            </a:extLst>
          </p:cNvPr>
          <p:cNvSpPr>
            <a:spLocks noGrp="1"/>
          </p:cNvSpPr>
          <p:nvPr>
            <p:ph type="dt" sz="half" idx="10"/>
          </p:nvPr>
        </p:nvSpPr>
        <p:spPr/>
        <p:txBody>
          <a:bodyPr/>
          <a:lstStyle/>
          <a:p>
            <a:fld id="{A0D19705-CE0E-4B50-91BF-14C81C9E0034}" type="datetimeFigureOut">
              <a:rPr lang="tr-TR" smtClean="0"/>
              <a:t>6.05.2020</a:t>
            </a:fld>
            <a:endParaRPr lang="tr-TR"/>
          </a:p>
        </p:txBody>
      </p:sp>
      <p:sp>
        <p:nvSpPr>
          <p:cNvPr id="5" name="Alt Bilgi Yer Tutucusu 4">
            <a:extLst>
              <a:ext uri="{FF2B5EF4-FFF2-40B4-BE49-F238E27FC236}">
                <a16:creationId xmlns:a16="http://schemas.microsoft.com/office/drawing/2014/main" id="{93AB871E-5819-404D-ACB0-BC474B1BEB06}"/>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7A667D3-1AD9-413B-B04C-A903F6838DF4}"/>
              </a:ext>
            </a:extLst>
          </p:cNvPr>
          <p:cNvSpPr>
            <a:spLocks noGrp="1"/>
          </p:cNvSpPr>
          <p:nvPr>
            <p:ph type="sldNum" sz="quarter" idx="12"/>
          </p:nvPr>
        </p:nvSpPr>
        <p:spPr/>
        <p:txBody>
          <a:bodyPr/>
          <a:lstStyle/>
          <a:p>
            <a:fld id="{8979E9BB-9947-47C5-A8C0-89A1FB75E132}" type="slidenum">
              <a:rPr lang="tr-TR" smtClean="0"/>
              <a:t>‹#›</a:t>
            </a:fld>
            <a:endParaRPr lang="tr-TR"/>
          </a:p>
        </p:txBody>
      </p:sp>
    </p:spTree>
    <p:extLst>
      <p:ext uri="{BB962C8B-B14F-4D97-AF65-F5344CB8AC3E}">
        <p14:creationId xmlns:p14="http://schemas.microsoft.com/office/powerpoint/2010/main" val="326123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EB02859-3D25-40D2-878F-88CA0C1C84C6}"/>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DB7D255E-421A-4477-A5B3-BC988C010E87}"/>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ABBB26DC-A9A3-4B7F-AAC9-AA684AE8AFFB}"/>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3F0DCFB3-27D7-4F0C-8270-614098C5C789}"/>
              </a:ext>
            </a:extLst>
          </p:cNvPr>
          <p:cNvSpPr>
            <a:spLocks noGrp="1"/>
          </p:cNvSpPr>
          <p:nvPr>
            <p:ph type="dt" sz="half" idx="10"/>
          </p:nvPr>
        </p:nvSpPr>
        <p:spPr/>
        <p:txBody>
          <a:bodyPr/>
          <a:lstStyle/>
          <a:p>
            <a:fld id="{A0D19705-CE0E-4B50-91BF-14C81C9E0034}" type="datetimeFigureOut">
              <a:rPr lang="tr-TR" smtClean="0"/>
              <a:t>6.05.2020</a:t>
            </a:fld>
            <a:endParaRPr lang="tr-TR"/>
          </a:p>
        </p:txBody>
      </p:sp>
      <p:sp>
        <p:nvSpPr>
          <p:cNvPr id="6" name="Alt Bilgi Yer Tutucusu 5">
            <a:extLst>
              <a:ext uri="{FF2B5EF4-FFF2-40B4-BE49-F238E27FC236}">
                <a16:creationId xmlns:a16="http://schemas.microsoft.com/office/drawing/2014/main" id="{A51704F6-3769-4C8D-87FD-DBAC2C5255FA}"/>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B7CBDF40-2F0B-4BDF-8B63-E26414BD4E48}"/>
              </a:ext>
            </a:extLst>
          </p:cNvPr>
          <p:cNvSpPr>
            <a:spLocks noGrp="1"/>
          </p:cNvSpPr>
          <p:nvPr>
            <p:ph type="sldNum" sz="quarter" idx="12"/>
          </p:nvPr>
        </p:nvSpPr>
        <p:spPr/>
        <p:txBody>
          <a:bodyPr/>
          <a:lstStyle/>
          <a:p>
            <a:fld id="{8979E9BB-9947-47C5-A8C0-89A1FB75E132}" type="slidenum">
              <a:rPr lang="tr-TR" smtClean="0"/>
              <a:t>‹#›</a:t>
            </a:fld>
            <a:endParaRPr lang="tr-TR"/>
          </a:p>
        </p:txBody>
      </p:sp>
    </p:spTree>
    <p:extLst>
      <p:ext uri="{BB962C8B-B14F-4D97-AF65-F5344CB8AC3E}">
        <p14:creationId xmlns:p14="http://schemas.microsoft.com/office/powerpoint/2010/main" val="13499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ACC404F-8F40-4898-B331-E3ADEF902EA2}"/>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B205A233-BF02-4AF6-934D-EABAB1110E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57F1377F-4F7A-418D-A778-41EBB22E3179}"/>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39A80E22-ED3E-4AFE-A4D0-6ED16FF65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FA06435E-8254-4D5D-A8E2-2B6F6C438E0E}"/>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EC4999B8-D022-4B74-B884-B14B29604367}"/>
              </a:ext>
            </a:extLst>
          </p:cNvPr>
          <p:cNvSpPr>
            <a:spLocks noGrp="1"/>
          </p:cNvSpPr>
          <p:nvPr>
            <p:ph type="dt" sz="half" idx="10"/>
          </p:nvPr>
        </p:nvSpPr>
        <p:spPr/>
        <p:txBody>
          <a:bodyPr/>
          <a:lstStyle/>
          <a:p>
            <a:fld id="{A0D19705-CE0E-4B50-91BF-14C81C9E0034}" type="datetimeFigureOut">
              <a:rPr lang="tr-TR" smtClean="0"/>
              <a:t>6.05.2020</a:t>
            </a:fld>
            <a:endParaRPr lang="tr-TR"/>
          </a:p>
        </p:txBody>
      </p:sp>
      <p:sp>
        <p:nvSpPr>
          <p:cNvPr id="8" name="Alt Bilgi Yer Tutucusu 7">
            <a:extLst>
              <a:ext uri="{FF2B5EF4-FFF2-40B4-BE49-F238E27FC236}">
                <a16:creationId xmlns:a16="http://schemas.microsoft.com/office/drawing/2014/main" id="{77DDB5C2-855D-4AD7-AC01-B7E27148B11A}"/>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7E0182D3-4659-43A0-A023-661D0CC965D5}"/>
              </a:ext>
            </a:extLst>
          </p:cNvPr>
          <p:cNvSpPr>
            <a:spLocks noGrp="1"/>
          </p:cNvSpPr>
          <p:nvPr>
            <p:ph type="sldNum" sz="quarter" idx="12"/>
          </p:nvPr>
        </p:nvSpPr>
        <p:spPr/>
        <p:txBody>
          <a:bodyPr/>
          <a:lstStyle/>
          <a:p>
            <a:fld id="{8979E9BB-9947-47C5-A8C0-89A1FB75E132}" type="slidenum">
              <a:rPr lang="tr-TR" smtClean="0"/>
              <a:t>‹#›</a:t>
            </a:fld>
            <a:endParaRPr lang="tr-TR"/>
          </a:p>
        </p:txBody>
      </p:sp>
    </p:spTree>
    <p:extLst>
      <p:ext uri="{BB962C8B-B14F-4D97-AF65-F5344CB8AC3E}">
        <p14:creationId xmlns:p14="http://schemas.microsoft.com/office/powerpoint/2010/main" val="1782423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CC466E-7F36-4CF7-AF27-1C91EF66A89B}"/>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30124352-F429-4526-A14A-11057CB6E858}"/>
              </a:ext>
            </a:extLst>
          </p:cNvPr>
          <p:cNvSpPr>
            <a:spLocks noGrp="1"/>
          </p:cNvSpPr>
          <p:nvPr>
            <p:ph type="dt" sz="half" idx="10"/>
          </p:nvPr>
        </p:nvSpPr>
        <p:spPr/>
        <p:txBody>
          <a:bodyPr/>
          <a:lstStyle/>
          <a:p>
            <a:fld id="{A0D19705-CE0E-4B50-91BF-14C81C9E0034}" type="datetimeFigureOut">
              <a:rPr lang="tr-TR" smtClean="0"/>
              <a:t>6.05.2020</a:t>
            </a:fld>
            <a:endParaRPr lang="tr-TR"/>
          </a:p>
        </p:txBody>
      </p:sp>
      <p:sp>
        <p:nvSpPr>
          <p:cNvPr id="4" name="Alt Bilgi Yer Tutucusu 3">
            <a:extLst>
              <a:ext uri="{FF2B5EF4-FFF2-40B4-BE49-F238E27FC236}">
                <a16:creationId xmlns:a16="http://schemas.microsoft.com/office/drawing/2014/main" id="{DFE5F037-CB40-4A0E-9F9B-D31DCD247A75}"/>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BB03B4A2-BCA5-406A-867F-DEBFD2A1CE07}"/>
              </a:ext>
            </a:extLst>
          </p:cNvPr>
          <p:cNvSpPr>
            <a:spLocks noGrp="1"/>
          </p:cNvSpPr>
          <p:nvPr>
            <p:ph type="sldNum" sz="quarter" idx="12"/>
          </p:nvPr>
        </p:nvSpPr>
        <p:spPr/>
        <p:txBody>
          <a:bodyPr/>
          <a:lstStyle/>
          <a:p>
            <a:fld id="{8979E9BB-9947-47C5-A8C0-89A1FB75E132}" type="slidenum">
              <a:rPr lang="tr-TR" smtClean="0"/>
              <a:t>‹#›</a:t>
            </a:fld>
            <a:endParaRPr lang="tr-TR"/>
          </a:p>
        </p:txBody>
      </p:sp>
    </p:spTree>
    <p:extLst>
      <p:ext uri="{BB962C8B-B14F-4D97-AF65-F5344CB8AC3E}">
        <p14:creationId xmlns:p14="http://schemas.microsoft.com/office/powerpoint/2010/main" val="2911669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485F42C0-ABA1-4652-AB46-7648B2F91386}"/>
              </a:ext>
            </a:extLst>
          </p:cNvPr>
          <p:cNvSpPr>
            <a:spLocks noGrp="1"/>
          </p:cNvSpPr>
          <p:nvPr>
            <p:ph type="dt" sz="half" idx="10"/>
          </p:nvPr>
        </p:nvSpPr>
        <p:spPr/>
        <p:txBody>
          <a:bodyPr/>
          <a:lstStyle/>
          <a:p>
            <a:fld id="{A0D19705-CE0E-4B50-91BF-14C81C9E0034}" type="datetimeFigureOut">
              <a:rPr lang="tr-TR" smtClean="0"/>
              <a:t>6.05.2020</a:t>
            </a:fld>
            <a:endParaRPr lang="tr-TR"/>
          </a:p>
        </p:txBody>
      </p:sp>
      <p:sp>
        <p:nvSpPr>
          <p:cNvPr id="3" name="Alt Bilgi Yer Tutucusu 2">
            <a:extLst>
              <a:ext uri="{FF2B5EF4-FFF2-40B4-BE49-F238E27FC236}">
                <a16:creationId xmlns:a16="http://schemas.microsoft.com/office/drawing/2014/main" id="{7D13E692-262B-45BD-9C46-6CFC50097831}"/>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11BA8A80-81F7-4760-A1D5-A07F50C0407F}"/>
              </a:ext>
            </a:extLst>
          </p:cNvPr>
          <p:cNvSpPr>
            <a:spLocks noGrp="1"/>
          </p:cNvSpPr>
          <p:nvPr>
            <p:ph type="sldNum" sz="quarter" idx="12"/>
          </p:nvPr>
        </p:nvSpPr>
        <p:spPr/>
        <p:txBody>
          <a:bodyPr/>
          <a:lstStyle/>
          <a:p>
            <a:fld id="{8979E9BB-9947-47C5-A8C0-89A1FB75E132}" type="slidenum">
              <a:rPr lang="tr-TR" smtClean="0"/>
              <a:t>‹#›</a:t>
            </a:fld>
            <a:endParaRPr lang="tr-TR"/>
          </a:p>
        </p:txBody>
      </p:sp>
    </p:spTree>
    <p:extLst>
      <p:ext uri="{BB962C8B-B14F-4D97-AF65-F5344CB8AC3E}">
        <p14:creationId xmlns:p14="http://schemas.microsoft.com/office/powerpoint/2010/main" val="917838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A5106DB-A5B3-46C0-82BE-108D27887A21}"/>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633C6049-9D5F-4BE0-93A2-9854923532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70B21CEC-EB5E-4CF6-A339-0E71E455AC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50E2C3EF-BF34-409F-8871-05ACC4DB2713}"/>
              </a:ext>
            </a:extLst>
          </p:cNvPr>
          <p:cNvSpPr>
            <a:spLocks noGrp="1"/>
          </p:cNvSpPr>
          <p:nvPr>
            <p:ph type="dt" sz="half" idx="10"/>
          </p:nvPr>
        </p:nvSpPr>
        <p:spPr/>
        <p:txBody>
          <a:bodyPr/>
          <a:lstStyle/>
          <a:p>
            <a:fld id="{A0D19705-CE0E-4B50-91BF-14C81C9E0034}" type="datetimeFigureOut">
              <a:rPr lang="tr-TR" smtClean="0"/>
              <a:t>6.05.2020</a:t>
            </a:fld>
            <a:endParaRPr lang="tr-TR"/>
          </a:p>
        </p:txBody>
      </p:sp>
      <p:sp>
        <p:nvSpPr>
          <p:cNvPr id="6" name="Alt Bilgi Yer Tutucusu 5">
            <a:extLst>
              <a:ext uri="{FF2B5EF4-FFF2-40B4-BE49-F238E27FC236}">
                <a16:creationId xmlns:a16="http://schemas.microsoft.com/office/drawing/2014/main" id="{851F163E-8E27-4F65-9BAC-63F03CD103D7}"/>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7BA06601-426B-4BED-B15E-E965B2BFDEA5}"/>
              </a:ext>
            </a:extLst>
          </p:cNvPr>
          <p:cNvSpPr>
            <a:spLocks noGrp="1"/>
          </p:cNvSpPr>
          <p:nvPr>
            <p:ph type="sldNum" sz="quarter" idx="12"/>
          </p:nvPr>
        </p:nvSpPr>
        <p:spPr/>
        <p:txBody>
          <a:bodyPr/>
          <a:lstStyle/>
          <a:p>
            <a:fld id="{8979E9BB-9947-47C5-A8C0-89A1FB75E132}" type="slidenum">
              <a:rPr lang="tr-TR" smtClean="0"/>
              <a:t>‹#›</a:t>
            </a:fld>
            <a:endParaRPr lang="tr-TR"/>
          </a:p>
        </p:txBody>
      </p:sp>
    </p:spTree>
    <p:extLst>
      <p:ext uri="{BB962C8B-B14F-4D97-AF65-F5344CB8AC3E}">
        <p14:creationId xmlns:p14="http://schemas.microsoft.com/office/powerpoint/2010/main" val="4255444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BDBE9D-C7CA-4FD4-B9D9-53D32A08E203}"/>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20F031D9-750A-4FF3-8FD3-CBCEF8C2CC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4DD1A962-62C1-48A4-BDA4-391E4B31F6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E3CE9A59-FDB9-4851-A7E2-7928AC1197A0}"/>
              </a:ext>
            </a:extLst>
          </p:cNvPr>
          <p:cNvSpPr>
            <a:spLocks noGrp="1"/>
          </p:cNvSpPr>
          <p:nvPr>
            <p:ph type="dt" sz="half" idx="10"/>
          </p:nvPr>
        </p:nvSpPr>
        <p:spPr/>
        <p:txBody>
          <a:bodyPr/>
          <a:lstStyle/>
          <a:p>
            <a:fld id="{A0D19705-CE0E-4B50-91BF-14C81C9E0034}" type="datetimeFigureOut">
              <a:rPr lang="tr-TR" smtClean="0"/>
              <a:t>6.05.2020</a:t>
            </a:fld>
            <a:endParaRPr lang="tr-TR"/>
          </a:p>
        </p:txBody>
      </p:sp>
      <p:sp>
        <p:nvSpPr>
          <p:cNvPr id="6" name="Alt Bilgi Yer Tutucusu 5">
            <a:extLst>
              <a:ext uri="{FF2B5EF4-FFF2-40B4-BE49-F238E27FC236}">
                <a16:creationId xmlns:a16="http://schemas.microsoft.com/office/drawing/2014/main" id="{08F102B5-1968-4C6A-9AD9-DA6A8AFEB932}"/>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AF99924B-45DE-4CA9-ABA8-726A1DCD77B8}"/>
              </a:ext>
            </a:extLst>
          </p:cNvPr>
          <p:cNvSpPr>
            <a:spLocks noGrp="1"/>
          </p:cNvSpPr>
          <p:nvPr>
            <p:ph type="sldNum" sz="quarter" idx="12"/>
          </p:nvPr>
        </p:nvSpPr>
        <p:spPr/>
        <p:txBody>
          <a:bodyPr/>
          <a:lstStyle/>
          <a:p>
            <a:fld id="{8979E9BB-9947-47C5-A8C0-89A1FB75E132}" type="slidenum">
              <a:rPr lang="tr-TR" smtClean="0"/>
              <a:t>‹#›</a:t>
            </a:fld>
            <a:endParaRPr lang="tr-TR"/>
          </a:p>
        </p:txBody>
      </p:sp>
    </p:spTree>
    <p:extLst>
      <p:ext uri="{BB962C8B-B14F-4D97-AF65-F5344CB8AC3E}">
        <p14:creationId xmlns:p14="http://schemas.microsoft.com/office/powerpoint/2010/main" val="2720067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75000"/>
            <a:alpha val="78000"/>
          </a:schemeClr>
        </a:solidFill>
        <a:effectLst/>
      </p:bgPr>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C45D62FC-A315-48AE-8699-21DAC2C255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172E5CA7-3598-4EDD-BF9B-83D3B96D8D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CDCA06F-4FF9-4C7C-9C57-8C3E65CCF5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D19705-CE0E-4B50-91BF-14C81C9E0034}" type="datetimeFigureOut">
              <a:rPr lang="tr-TR" smtClean="0"/>
              <a:t>6.05.2020</a:t>
            </a:fld>
            <a:endParaRPr lang="tr-TR"/>
          </a:p>
        </p:txBody>
      </p:sp>
      <p:sp>
        <p:nvSpPr>
          <p:cNvPr id="5" name="Alt Bilgi Yer Tutucusu 4">
            <a:extLst>
              <a:ext uri="{FF2B5EF4-FFF2-40B4-BE49-F238E27FC236}">
                <a16:creationId xmlns:a16="http://schemas.microsoft.com/office/drawing/2014/main" id="{5E4319F5-AEA7-465F-B159-11FB1315B0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6DD9EC57-CDAD-428A-94B7-DFA7DD50C5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79E9BB-9947-47C5-A8C0-89A1FB75E132}" type="slidenum">
              <a:rPr lang="tr-TR" smtClean="0"/>
              <a:t>‹#›</a:t>
            </a:fld>
            <a:endParaRPr lang="tr-TR"/>
          </a:p>
        </p:txBody>
      </p:sp>
    </p:spTree>
    <p:extLst>
      <p:ext uri="{BB962C8B-B14F-4D97-AF65-F5344CB8AC3E}">
        <p14:creationId xmlns:p14="http://schemas.microsoft.com/office/powerpoint/2010/main" val="33141584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2">
            <a:extLst>
              <a:ext uri="{FF2B5EF4-FFF2-40B4-BE49-F238E27FC236}">
                <a16:creationId xmlns:a16="http://schemas.microsoft.com/office/drawing/2014/main" id="{EC555CF7-709E-4C88-981F-E9F7073BF4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911" y="515570"/>
            <a:ext cx="4800600" cy="4742597"/>
          </a:xfrm>
          <a:prstGeom prst="rect">
            <a:avLst/>
          </a:prstGeom>
          <a:noFill/>
          <a:extLst>
            <a:ext uri="{909E8E84-426E-40DD-AFC4-6F175D3DCCD1}">
              <a14:hiddenFill xmlns:a14="http://schemas.microsoft.com/office/drawing/2010/main">
                <a:solidFill>
                  <a:srgbClr val="FFFFFF"/>
                </a:solidFill>
              </a14:hiddenFill>
            </a:ext>
          </a:extLst>
        </p:spPr>
      </p:pic>
      <p:sp>
        <p:nvSpPr>
          <p:cNvPr id="6" name="Dikdörtgen 5">
            <a:extLst>
              <a:ext uri="{FF2B5EF4-FFF2-40B4-BE49-F238E27FC236}">
                <a16:creationId xmlns:a16="http://schemas.microsoft.com/office/drawing/2014/main" id="{F70F7B82-A205-4382-A49C-42EBD0D791C4}"/>
              </a:ext>
            </a:extLst>
          </p:cNvPr>
          <p:cNvSpPr/>
          <p:nvPr/>
        </p:nvSpPr>
        <p:spPr>
          <a:xfrm>
            <a:off x="5550089" y="1674674"/>
            <a:ext cx="6096000" cy="2308324"/>
          </a:xfrm>
          <a:prstGeom prst="rect">
            <a:avLst/>
          </a:prstGeom>
        </p:spPr>
        <p:txBody>
          <a:bodyPr>
            <a:spAutoFit/>
          </a:bodyPr>
          <a:lstStyle/>
          <a:p>
            <a:pPr lvl="0" algn="ctr" eaLnBrk="0" fontAlgn="base" hangingPunct="0">
              <a:spcBef>
                <a:spcPct val="0"/>
              </a:spcBef>
              <a:spcAft>
                <a:spcPct val="0"/>
              </a:spcAft>
            </a:pPr>
            <a:r>
              <a:rPr lang="tr-TR" altLang="tr-TR" sz="2400" b="1" dirty="0">
                <a:latin typeface="Times New Roman" panose="02020603050405020304" pitchFamily="18" charset="0"/>
                <a:ea typeface="Calibri" panose="020F0502020204030204" pitchFamily="34" charset="0"/>
                <a:cs typeface="Times New Roman" panose="02020603050405020304" pitchFamily="18" charset="0"/>
              </a:rPr>
              <a:t>ADI</a:t>
            </a:r>
            <a:r>
              <a:rPr lang="tr-TR" altLang="tr-TR" sz="2400" dirty="0">
                <a:latin typeface="Times New Roman" panose="02020603050405020304" pitchFamily="18" charset="0"/>
                <a:ea typeface="Calibri" panose="020F0502020204030204" pitchFamily="34" charset="0"/>
                <a:cs typeface="Times New Roman" panose="02020603050405020304" pitchFamily="18" charset="0"/>
              </a:rPr>
              <a:t>: TAHA</a:t>
            </a:r>
            <a:endParaRPr kumimoji="0" lang="tr-TR" altLang="tr-TR" sz="2400" b="0" i="0" u="none" strike="noStrike" cap="none" normalizeH="0" baseline="0" dirty="0">
              <a:ln>
                <a:noFill/>
              </a:ln>
              <a:solidFill>
                <a:schemeClr val="tx1"/>
              </a:solidFill>
              <a:effectLst/>
            </a:endParaRPr>
          </a:p>
          <a:p>
            <a:pPr lvl="0" algn="ctr" eaLnBrk="0" fontAlgn="base" hangingPunct="0">
              <a:spcBef>
                <a:spcPct val="0"/>
              </a:spcBef>
              <a:spcAft>
                <a:spcPct val="0"/>
              </a:spcAft>
            </a:pPr>
            <a:r>
              <a:rPr lang="tr-TR" altLang="tr-TR" sz="2400" b="1" dirty="0">
                <a:latin typeface="Times New Roman" panose="02020603050405020304" pitchFamily="18" charset="0"/>
                <a:ea typeface="Calibri" panose="020F0502020204030204" pitchFamily="34" charset="0"/>
                <a:cs typeface="Times New Roman" panose="02020603050405020304" pitchFamily="18" charset="0"/>
              </a:rPr>
              <a:t>SOYADI: </a:t>
            </a:r>
            <a:r>
              <a:rPr lang="tr-TR" altLang="tr-TR" sz="2400" dirty="0">
                <a:latin typeface="Times New Roman" panose="02020603050405020304" pitchFamily="18" charset="0"/>
                <a:ea typeface="Calibri" panose="020F0502020204030204" pitchFamily="34" charset="0"/>
                <a:cs typeface="Times New Roman" panose="02020603050405020304" pitchFamily="18" charset="0"/>
              </a:rPr>
              <a:t>G</a:t>
            </a:r>
            <a:r>
              <a:rPr lang="tr-TR" altLang="tr-TR" sz="2400" dirty="0">
                <a:latin typeface="Calibri" panose="020F0502020204030204" pitchFamily="34" charset="0"/>
                <a:ea typeface="Calibri" panose="020F0502020204030204" pitchFamily="34" charset="0"/>
                <a:cs typeface="Times New Roman" panose="02020603050405020304" pitchFamily="18" charset="0"/>
              </a:rPr>
              <a:t>Ü</a:t>
            </a:r>
            <a:r>
              <a:rPr lang="tr-TR" altLang="tr-TR" sz="2400" dirty="0">
                <a:latin typeface="Times New Roman" panose="02020603050405020304" pitchFamily="18" charset="0"/>
                <a:ea typeface="Calibri" panose="020F0502020204030204" pitchFamily="34" charset="0"/>
                <a:cs typeface="Times New Roman" panose="02020603050405020304" pitchFamily="18" charset="0"/>
              </a:rPr>
              <a:t>LER</a:t>
            </a:r>
            <a:endParaRPr kumimoji="0" lang="tr-TR" altLang="tr-TR" sz="2400" b="0" i="0" u="none" strike="noStrike" cap="none" normalizeH="0" baseline="0" dirty="0">
              <a:ln>
                <a:noFill/>
              </a:ln>
              <a:solidFill>
                <a:schemeClr val="tx1"/>
              </a:solidFill>
              <a:effectLst/>
            </a:endParaRPr>
          </a:p>
          <a:p>
            <a:pPr lvl="0" algn="ctr" eaLnBrk="0" fontAlgn="base" hangingPunct="0">
              <a:spcBef>
                <a:spcPct val="0"/>
              </a:spcBef>
              <a:spcAft>
                <a:spcPct val="0"/>
              </a:spcAft>
            </a:pPr>
            <a:r>
              <a:rPr lang="tr-TR" altLang="tr-TR" sz="2400" b="1" dirty="0">
                <a:latin typeface="Times New Roman" panose="02020603050405020304" pitchFamily="18" charset="0"/>
                <a:ea typeface="Calibri" panose="020F0502020204030204" pitchFamily="34" charset="0"/>
                <a:cs typeface="Times New Roman" panose="02020603050405020304" pitchFamily="18" charset="0"/>
              </a:rPr>
              <a:t>B</a:t>
            </a:r>
            <a:r>
              <a:rPr lang="tr-TR" altLang="tr-TR" sz="2400" b="1" dirty="0">
                <a:latin typeface="Calibri" panose="020F0502020204030204" pitchFamily="34" charset="0"/>
                <a:ea typeface="Calibri" panose="020F0502020204030204" pitchFamily="34" charset="0"/>
                <a:cs typeface="Times New Roman" panose="02020603050405020304" pitchFamily="18" charset="0"/>
              </a:rPr>
              <a:t>Ö</a:t>
            </a:r>
            <a:r>
              <a:rPr lang="tr-TR" altLang="tr-TR" sz="2400" b="1" dirty="0">
                <a:latin typeface="Times New Roman" panose="02020603050405020304" pitchFamily="18" charset="0"/>
                <a:ea typeface="Calibri" panose="020F0502020204030204" pitchFamily="34" charset="0"/>
                <a:cs typeface="Times New Roman" panose="02020603050405020304" pitchFamily="18" charset="0"/>
              </a:rPr>
              <a:t>L</a:t>
            </a:r>
            <a:r>
              <a:rPr lang="tr-TR" altLang="tr-TR" sz="2400" b="1" dirty="0">
                <a:latin typeface="Calibri" panose="020F0502020204030204" pitchFamily="34" charset="0"/>
                <a:ea typeface="Calibri" panose="020F0502020204030204" pitchFamily="34" charset="0"/>
                <a:cs typeface="Times New Roman" panose="02020603050405020304" pitchFamily="18" charset="0"/>
              </a:rPr>
              <a:t>Ü</a:t>
            </a:r>
            <a:r>
              <a:rPr lang="tr-TR" altLang="tr-TR" sz="2400" b="1" dirty="0">
                <a:latin typeface="Times New Roman" panose="02020603050405020304" pitchFamily="18" charset="0"/>
                <a:ea typeface="Calibri" panose="020F0502020204030204" pitchFamily="34" charset="0"/>
                <a:cs typeface="Times New Roman" panose="02020603050405020304" pitchFamily="18" charset="0"/>
              </a:rPr>
              <a:t>M: </a:t>
            </a:r>
            <a:r>
              <a:rPr lang="tr-TR" altLang="tr-TR" sz="2400" dirty="0">
                <a:latin typeface="Times New Roman" panose="02020603050405020304" pitchFamily="18" charset="0"/>
                <a:ea typeface="Calibri" panose="020F0502020204030204" pitchFamily="34" charset="0"/>
                <a:cs typeface="Times New Roman" panose="02020603050405020304" pitchFamily="18" charset="0"/>
              </a:rPr>
              <a:t>MOBİL</a:t>
            </a:r>
            <a:r>
              <a:rPr lang="tr-TR" altLang="tr-TR" sz="2400" b="1" dirty="0">
                <a:latin typeface="Times New Roman" panose="02020603050405020304" pitchFamily="18" charset="0"/>
                <a:ea typeface="Calibri" panose="020F0502020204030204" pitchFamily="34" charset="0"/>
                <a:cs typeface="Times New Roman" panose="02020603050405020304" pitchFamily="18" charset="0"/>
              </a:rPr>
              <a:t> </a:t>
            </a:r>
            <a:r>
              <a:rPr lang="tr-TR" altLang="tr-TR" sz="2400" dirty="0">
                <a:latin typeface="Times New Roman" panose="02020603050405020304" pitchFamily="18" charset="0"/>
                <a:ea typeface="Calibri" panose="020F0502020204030204" pitchFamily="34" charset="0"/>
                <a:cs typeface="Times New Roman" panose="02020603050405020304" pitchFamily="18" charset="0"/>
              </a:rPr>
              <a:t>TEKNOLOJİLER</a:t>
            </a:r>
            <a:endParaRPr kumimoji="0" lang="tr-TR" altLang="tr-TR" sz="2400" b="0" i="0" u="none" strike="noStrike" cap="none" normalizeH="0" baseline="0" dirty="0">
              <a:ln>
                <a:noFill/>
              </a:ln>
              <a:solidFill>
                <a:schemeClr val="tx1"/>
              </a:solidFill>
              <a:effectLst/>
            </a:endParaRPr>
          </a:p>
          <a:p>
            <a:pPr lvl="0" algn="ctr" eaLnBrk="0" fontAlgn="base" hangingPunct="0">
              <a:spcBef>
                <a:spcPct val="0"/>
              </a:spcBef>
              <a:spcAft>
                <a:spcPct val="0"/>
              </a:spcAft>
            </a:pPr>
            <a:r>
              <a:rPr lang="tr-TR" altLang="tr-TR" sz="2400" b="1" dirty="0">
                <a:latin typeface="Times New Roman" panose="02020603050405020304" pitchFamily="18" charset="0"/>
                <a:ea typeface="Calibri" panose="020F0502020204030204" pitchFamily="34" charset="0"/>
                <a:cs typeface="Times New Roman" panose="02020603050405020304" pitchFamily="18" charset="0"/>
              </a:rPr>
              <a:t>DERS</a:t>
            </a:r>
            <a:r>
              <a:rPr lang="tr-TR" altLang="tr-TR" sz="2400" dirty="0">
                <a:latin typeface="Times New Roman" panose="02020603050405020304" pitchFamily="18" charset="0"/>
                <a:ea typeface="Calibri" panose="020F0502020204030204" pitchFamily="34" charset="0"/>
                <a:cs typeface="Times New Roman" panose="02020603050405020304" pitchFamily="18" charset="0"/>
              </a:rPr>
              <a:t>: IOS PROGRAMLAMAYA GİRİŞ</a:t>
            </a:r>
            <a:endParaRPr kumimoji="0" lang="tr-TR" altLang="tr-TR" sz="2400" b="0" i="0" u="none" strike="noStrike" cap="none" normalizeH="0" baseline="0" dirty="0">
              <a:ln>
                <a:noFill/>
              </a:ln>
              <a:solidFill>
                <a:schemeClr val="tx1"/>
              </a:solidFill>
              <a:effectLst/>
            </a:endParaRPr>
          </a:p>
          <a:p>
            <a:pPr lvl="0" algn="ctr" eaLnBrk="0" fontAlgn="base" hangingPunct="0">
              <a:spcBef>
                <a:spcPct val="0"/>
              </a:spcBef>
              <a:spcAft>
                <a:spcPct val="0"/>
              </a:spcAft>
            </a:pPr>
            <a:r>
              <a:rPr lang="tr-TR" altLang="tr-TR" sz="2400" b="1" dirty="0">
                <a:latin typeface="Times New Roman" panose="02020603050405020304" pitchFamily="18" charset="0"/>
                <a:ea typeface="Calibri" panose="020F0502020204030204" pitchFamily="34" charset="0"/>
                <a:cs typeface="Times New Roman" panose="02020603050405020304" pitchFamily="18" charset="0"/>
              </a:rPr>
              <a:t>PROJE ADI: </a:t>
            </a:r>
            <a:r>
              <a:rPr lang="tr-TR" altLang="tr-TR" sz="2400" dirty="0">
                <a:latin typeface="Times New Roman" panose="02020603050405020304" pitchFamily="18" charset="0"/>
                <a:ea typeface="Calibri" panose="020F0502020204030204" pitchFamily="34" charset="0"/>
                <a:cs typeface="Times New Roman" panose="02020603050405020304" pitchFamily="18" charset="0"/>
              </a:rPr>
              <a:t>OTEL UYGULAMASI</a:t>
            </a:r>
            <a:endParaRPr kumimoji="0" lang="tr-TR" altLang="tr-TR" sz="2400" b="0" i="0" u="none" strike="noStrike" cap="none" normalizeH="0" baseline="0" dirty="0">
              <a:ln>
                <a:noFill/>
              </a:ln>
              <a:solidFill>
                <a:schemeClr val="tx1"/>
              </a:solidFill>
              <a:effectLst/>
            </a:endParaRPr>
          </a:p>
          <a:p>
            <a:pPr lvl="0" algn="ctr" eaLnBrk="0" fontAlgn="base" hangingPunct="0">
              <a:spcBef>
                <a:spcPct val="0"/>
              </a:spcBef>
              <a:spcAft>
                <a:spcPct val="0"/>
              </a:spcAft>
            </a:pPr>
            <a:r>
              <a:rPr lang="tr-TR" altLang="tr-TR" sz="2400" b="1" dirty="0">
                <a:latin typeface="Times New Roman" panose="02020603050405020304" pitchFamily="18" charset="0"/>
                <a:ea typeface="Calibri" panose="020F0502020204030204" pitchFamily="34" charset="0"/>
                <a:cs typeface="Times New Roman" panose="02020603050405020304" pitchFamily="18" charset="0"/>
              </a:rPr>
              <a:t>HOCA: </a:t>
            </a:r>
            <a:r>
              <a:rPr lang="tr-TR" altLang="tr-TR" sz="2400" dirty="0">
                <a:latin typeface="Times New Roman" panose="02020603050405020304" pitchFamily="18" charset="0"/>
                <a:ea typeface="Calibri" panose="020F0502020204030204" pitchFamily="34" charset="0"/>
                <a:cs typeface="Times New Roman" panose="02020603050405020304" pitchFamily="18" charset="0"/>
              </a:rPr>
              <a:t>NİLGÜN İNCEREİS</a:t>
            </a:r>
            <a:endParaRPr lang="tr-TR" sz="2400" dirty="0"/>
          </a:p>
        </p:txBody>
      </p:sp>
    </p:spTree>
    <p:extLst>
      <p:ext uri="{BB962C8B-B14F-4D97-AF65-F5344CB8AC3E}">
        <p14:creationId xmlns:p14="http://schemas.microsoft.com/office/powerpoint/2010/main" val="3166947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092A0B6D-4F11-4420-A8B9-4B9998C5AF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60079" y="1282890"/>
            <a:ext cx="7102704" cy="4866777"/>
          </a:xfrm>
        </p:spPr>
      </p:pic>
      <p:sp>
        <p:nvSpPr>
          <p:cNvPr id="6" name="Metin kutusu 5">
            <a:extLst>
              <a:ext uri="{FF2B5EF4-FFF2-40B4-BE49-F238E27FC236}">
                <a16:creationId xmlns:a16="http://schemas.microsoft.com/office/drawing/2014/main" id="{EA45B58E-9B3A-4C86-AD20-A1B25AC4C6A1}"/>
              </a:ext>
            </a:extLst>
          </p:cNvPr>
          <p:cNvSpPr txBox="1"/>
          <p:nvPr/>
        </p:nvSpPr>
        <p:spPr>
          <a:xfrm>
            <a:off x="409433" y="1132764"/>
            <a:ext cx="4039737" cy="3139321"/>
          </a:xfrm>
          <a:prstGeom prst="rect">
            <a:avLst/>
          </a:prstGeom>
          <a:noFill/>
        </p:spPr>
        <p:txBody>
          <a:bodyPr wrap="square" rtlCol="0">
            <a:spAutoFit/>
          </a:bodyPr>
          <a:lstStyle/>
          <a:p>
            <a:r>
              <a:rPr lang="tr-TR" dirty="0"/>
              <a:t>Odaların bulunduğu sayfadan, rezervasyon işlemlerinin yapılacağı sayfaya geçiş işleminin yapılması için ‘</a:t>
            </a:r>
            <a:r>
              <a:rPr lang="tr-TR" b="1" dirty="0">
                <a:solidFill>
                  <a:schemeClr val="accent1">
                    <a:lumMod val="50000"/>
                  </a:schemeClr>
                </a:solidFill>
              </a:rPr>
              <a:t>’</a:t>
            </a:r>
            <a:r>
              <a:rPr lang="tr-TR" b="1" dirty="0" err="1">
                <a:solidFill>
                  <a:schemeClr val="accent1">
                    <a:lumMod val="50000"/>
                  </a:schemeClr>
                </a:solidFill>
              </a:rPr>
              <a:t>NavigationController</a:t>
            </a:r>
            <a:r>
              <a:rPr lang="tr-TR" dirty="0"/>
              <a:t>’’ sayfası eklenmiştir. </a:t>
            </a:r>
          </a:p>
          <a:p>
            <a:endParaRPr lang="tr-TR" dirty="0"/>
          </a:p>
          <a:p>
            <a:r>
              <a:rPr lang="tr-TR" b="1" dirty="0">
                <a:solidFill>
                  <a:schemeClr val="accent1">
                    <a:lumMod val="50000"/>
                  </a:schemeClr>
                </a:solidFill>
              </a:rPr>
              <a:t>NavigationController</a:t>
            </a:r>
            <a:r>
              <a:rPr lang="tr-TR" b="1" dirty="0"/>
              <a:t>:</a:t>
            </a:r>
            <a:r>
              <a:rPr lang="tr-TR" dirty="0"/>
              <a:t> NavigationBar bileşenlerini tercih etmemizin sebebi; geri gelme işlemlerinin daha stabil bir şekilde yapılması amaçlıdır.  </a:t>
            </a:r>
          </a:p>
          <a:p>
            <a:r>
              <a:rPr lang="tr-TR" dirty="0"/>
              <a:t> </a:t>
            </a:r>
          </a:p>
        </p:txBody>
      </p:sp>
      <p:cxnSp>
        <p:nvCxnSpPr>
          <p:cNvPr id="7" name="Düz Ok Bağlayıcısı 6">
            <a:extLst>
              <a:ext uri="{FF2B5EF4-FFF2-40B4-BE49-F238E27FC236}">
                <a16:creationId xmlns:a16="http://schemas.microsoft.com/office/drawing/2014/main" id="{55FDA324-E48C-4E63-90C9-4FB1E58B5822}"/>
              </a:ext>
            </a:extLst>
          </p:cNvPr>
          <p:cNvCxnSpPr>
            <a:cxnSpLocks/>
          </p:cNvCxnSpPr>
          <p:nvPr/>
        </p:nvCxnSpPr>
        <p:spPr>
          <a:xfrm>
            <a:off x="7342496" y="941696"/>
            <a:ext cx="2893325" cy="2487304"/>
          </a:xfrm>
          <a:prstGeom prst="straightConnector1">
            <a:avLst/>
          </a:prstGeom>
          <a:ln w="76200">
            <a:solidFill>
              <a:srgbClr val="C000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7137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çerik Yer Tutucusu 8">
            <a:extLst>
              <a:ext uri="{FF2B5EF4-FFF2-40B4-BE49-F238E27FC236}">
                <a16:creationId xmlns:a16="http://schemas.microsoft.com/office/drawing/2014/main" id="{9EAF4C7A-FBA1-4F02-9E8D-2D4069FAB2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36024" y="1707748"/>
            <a:ext cx="6317776" cy="4351338"/>
          </a:xfrm>
        </p:spPr>
      </p:pic>
      <p:sp>
        <p:nvSpPr>
          <p:cNvPr id="10" name="Metin kutusu 9">
            <a:extLst>
              <a:ext uri="{FF2B5EF4-FFF2-40B4-BE49-F238E27FC236}">
                <a16:creationId xmlns:a16="http://schemas.microsoft.com/office/drawing/2014/main" id="{011E9F27-4247-4D7A-B14E-06203D096703}"/>
              </a:ext>
            </a:extLst>
          </p:cNvPr>
          <p:cNvSpPr txBox="1"/>
          <p:nvPr/>
        </p:nvSpPr>
        <p:spPr>
          <a:xfrm>
            <a:off x="382137" y="1310185"/>
            <a:ext cx="4258102" cy="2862322"/>
          </a:xfrm>
          <a:prstGeom prst="rect">
            <a:avLst/>
          </a:prstGeom>
          <a:noFill/>
        </p:spPr>
        <p:txBody>
          <a:bodyPr wrap="square" rtlCol="0">
            <a:spAutoFit/>
          </a:bodyPr>
          <a:lstStyle/>
          <a:p>
            <a:r>
              <a:rPr lang="tr-TR" dirty="0"/>
              <a:t>Bir sonraki sayfanın tasarımı, bir adet </a:t>
            </a:r>
            <a:r>
              <a:rPr lang="tr-TR" b="1" dirty="0">
                <a:solidFill>
                  <a:schemeClr val="accent1">
                    <a:lumMod val="50000"/>
                  </a:schemeClr>
                </a:solidFill>
              </a:rPr>
              <a:t>imageview, 2 adet label, UIDatePicker</a:t>
            </a:r>
            <a:r>
              <a:rPr lang="tr-TR" dirty="0"/>
              <a:t> ve 1 adet </a:t>
            </a:r>
            <a:r>
              <a:rPr lang="tr-TR" b="1" dirty="0">
                <a:solidFill>
                  <a:schemeClr val="accent1">
                    <a:lumMod val="50000"/>
                  </a:schemeClr>
                </a:solidFill>
              </a:rPr>
              <a:t>buton</a:t>
            </a:r>
            <a:r>
              <a:rPr lang="tr-TR" dirty="0"/>
              <a:t>. </a:t>
            </a:r>
          </a:p>
          <a:p>
            <a:endParaRPr lang="tr-TR" dirty="0"/>
          </a:p>
          <a:p>
            <a:r>
              <a:rPr lang="tr-TR" dirty="0"/>
              <a:t>Eklemiş olduğumuz </a:t>
            </a:r>
            <a:r>
              <a:rPr lang="tr-TR" b="1" dirty="0">
                <a:solidFill>
                  <a:schemeClr val="accent1">
                    <a:lumMod val="50000"/>
                  </a:schemeClr>
                </a:solidFill>
              </a:rPr>
              <a:t>imageview</a:t>
            </a:r>
            <a:r>
              <a:rPr lang="tr-TR" dirty="0"/>
              <a:t> nesnesi, bir önceki sayfada seçilen odanın gösterimi için kullanılmıştır. Bir sonraki slaytta bu sayfa gösterilecektir. </a:t>
            </a:r>
          </a:p>
          <a:p>
            <a:endParaRPr lang="tr-TR" dirty="0"/>
          </a:p>
          <a:p>
            <a:endParaRPr lang="tr-TR" dirty="0"/>
          </a:p>
        </p:txBody>
      </p:sp>
    </p:spTree>
    <p:extLst>
      <p:ext uri="{BB962C8B-B14F-4D97-AF65-F5344CB8AC3E}">
        <p14:creationId xmlns:p14="http://schemas.microsoft.com/office/powerpoint/2010/main" val="2895614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91900807-7CA1-49F3-8DEA-9EEE64F9A4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70902" y="1216949"/>
            <a:ext cx="2010551" cy="4351338"/>
          </a:xfrm>
        </p:spPr>
      </p:pic>
      <p:sp>
        <p:nvSpPr>
          <p:cNvPr id="6" name="Metin kutusu 5">
            <a:extLst>
              <a:ext uri="{FF2B5EF4-FFF2-40B4-BE49-F238E27FC236}">
                <a16:creationId xmlns:a16="http://schemas.microsoft.com/office/drawing/2014/main" id="{A1E192F1-B23C-4992-9C27-A31B168D9357}"/>
              </a:ext>
            </a:extLst>
          </p:cNvPr>
          <p:cNvSpPr txBox="1"/>
          <p:nvPr/>
        </p:nvSpPr>
        <p:spPr>
          <a:xfrm>
            <a:off x="832513" y="1216949"/>
            <a:ext cx="5786650" cy="3785652"/>
          </a:xfrm>
          <a:prstGeom prst="rect">
            <a:avLst/>
          </a:prstGeom>
          <a:noFill/>
        </p:spPr>
        <p:txBody>
          <a:bodyPr wrap="square" rtlCol="0">
            <a:spAutoFit/>
          </a:bodyPr>
          <a:lstStyle/>
          <a:p>
            <a:r>
              <a:rPr lang="tr-TR" sz="2000" dirty="0"/>
              <a:t>Yan taraftaki görselde görüleceği üzere, seçilen oda, görseli ve ismi ile birlikte bir sonra rezervasyon sayfasına gelmiştir. </a:t>
            </a:r>
            <a:r>
              <a:rPr lang="tr-TR" sz="2000" b="1" dirty="0">
                <a:solidFill>
                  <a:schemeClr val="accent1">
                    <a:lumMod val="50000"/>
                  </a:schemeClr>
                </a:solidFill>
              </a:rPr>
              <a:t>UIDatePicker</a:t>
            </a:r>
            <a:r>
              <a:rPr lang="tr-TR" sz="2000" dirty="0"/>
              <a:t> nesnesini daha sonra eklemiş olmam sebebiyle, bu görselde ekran görüntüsünü alamadım. </a:t>
            </a:r>
            <a:r>
              <a:rPr lang="tr-TR" sz="2000" b="1" dirty="0"/>
              <a:t>UIDatePicker</a:t>
            </a:r>
            <a:r>
              <a:rPr lang="tr-TR" sz="2000" dirty="0"/>
              <a:t> nesnesinin bulunduğu ekran görüntüsü raporda paylaşacağım.</a:t>
            </a:r>
          </a:p>
          <a:p>
            <a:endParaRPr lang="tr-TR" sz="2000" dirty="0"/>
          </a:p>
          <a:p>
            <a:r>
              <a:rPr lang="tr-TR" sz="2000" dirty="0"/>
              <a:t>Tarih ve kişi sayısı için ise ayrıca nesneler eklenmiş olup, ‘’ </a:t>
            </a:r>
            <a:r>
              <a:rPr lang="tr-TR" sz="2000" b="1" dirty="0">
                <a:solidFill>
                  <a:schemeClr val="accent1">
                    <a:lumMod val="50000"/>
                  </a:schemeClr>
                </a:solidFill>
              </a:rPr>
              <a:t>rezerve et </a:t>
            </a:r>
            <a:r>
              <a:rPr lang="tr-TR" sz="2000" dirty="0"/>
              <a:t>‘’ butonuna tıklandığında rezervasyon işlemleri gerçekleştirilecektir. </a:t>
            </a:r>
          </a:p>
          <a:p>
            <a:endParaRPr lang="tr-TR" sz="2000" dirty="0"/>
          </a:p>
          <a:p>
            <a:r>
              <a:rPr lang="tr-TR" sz="2000" dirty="0"/>
              <a:t> </a:t>
            </a:r>
          </a:p>
        </p:txBody>
      </p:sp>
      <p:cxnSp>
        <p:nvCxnSpPr>
          <p:cNvPr id="7" name="Düz Ok Bağlayıcısı 6">
            <a:extLst>
              <a:ext uri="{FF2B5EF4-FFF2-40B4-BE49-F238E27FC236}">
                <a16:creationId xmlns:a16="http://schemas.microsoft.com/office/drawing/2014/main" id="{06016B25-6DC7-403D-9140-421A31F38B61}"/>
              </a:ext>
            </a:extLst>
          </p:cNvPr>
          <p:cNvCxnSpPr>
            <a:cxnSpLocks/>
          </p:cNvCxnSpPr>
          <p:nvPr/>
        </p:nvCxnSpPr>
        <p:spPr>
          <a:xfrm flipV="1">
            <a:off x="7417078" y="1978306"/>
            <a:ext cx="1836104" cy="2473781"/>
          </a:xfrm>
          <a:prstGeom prst="straightConnector1">
            <a:avLst/>
          </a:prstGeom>
          <a:ln w="76200">
            <a:solidFill>
              <a:srgbClr val="C000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31325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29AC3DE-E7B9-4817-8B6D-24F1524E0EDF}"/>
              </a:ext>
            </a:extLst>
          </p:cNvPr>
          <p:cNvSpPr>
            <a:spLocks noGrp="1"/>
          </p:cNvSpPr>
          <p:nvPr>
            <p:ph type="title"/>
          </p:nvPr>
        </p:nvSpPr>
        <p:spPr/>
        <p:txBody>
          <a:bodyPr>
            <a:normAutofit/>
          </a:bodyPr>
          <a:lstStyle/>
          <a:p>
            <a:r>
              <a:rPr lang="tr-TR" sz="2800" b="1" dirty="0">
                <a:solidFill>
                  <a:schemeClr val="accent1">
                    <a:lumMod val="50000"/>
                  </a:schemeClr>
                </a:solidFill>
              </a:rPr>
              <a:t>UYGULAMA ICON’U </a:t>
            </a:r>
          </a:p>
        </p:txBody>
      </p:sp>
      <p:pic>
        <p:nvPicPr>
          <p:cNvPr id="5" name="İçerik Yer Tutucusu 4">
            <a:extLst>
              <a:ext uri="{FF2B5EF4-FFF2-40B4-BE49-F238E27FC236}">
                <a16:creationId xmlns:a16="http://schemas.microsoft.com/office/drawing/2014/main" id="{78986BFB-8BE7-44DA-8A8E-90A0EF678A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93911" y="1392286"/>
            <a:ext cx="2245919" cy="4648200"/>
          </a:xfrm>
        </p:spPr>
      </p:pic>
      <p:sp>
        <p:nvSpPr>
          <p:cNvPr id="6" name="Metin kutusu 5">
            <a:extLst>
              <a:ext uri="{FF2B5EF4-FFF2-40B4-BE49-F238E27FC236}">
                <a16:creationId xmlns:a16="http://schemas.microsoft.com/office/drawing/2014/main" id="{DAA18833-BD3E-4D34-8385-C2DEF0DDAFF5}"/>
              </a:ext>
            </a:extLst>
          </p:cNvPr>
          <p:cNvSpPr txBox="1"/>
          <p:nvPr/>
        </p:nvSpPr>
        <p:spPr>
          <a:xfrm>
            <a:off x="982639" y="1690688"/>
            <a:ext cx="4817660" cy="2862322"/>
          </a:xfrm>
          <a:prstGeom prst="rect">
            <a:avLst/>
          </a:prstGeom>
          <a:noFill/>
        </p:spPr>
        <p:txBody>
          <a:bodyPr wrap="square" rtlCol="0">
            <a:spAutoFit/>
          </a:bodyPr>
          <a:lstStyle/>
          <a:p>
            <a:r>
              <a:rPr lang="tr-TR" dirty="0"/>
              <a:t> Uygulamamıza icon eklemek için sürekle-bırak yöntemi ile, proje dosyalarımızın bulunduğu alana bırakıyoruz.</a:t>
            </a:r>
          </a:p>
          <a:p>
            <a:endParaRPr lang="tr-TR" dirty="0"/>
          </a:p>
          <a:p>
            <a:r>
              <a:rPr lang="tr-TR" dirty="0"/>
              <a:t>Yan tarafta uygulama dosyalarının bulunduğu alan içerisinde yer alan ‘</a:t>
            </a:r>
            <a:r>
              <a:rPr lang="tr-TR" dirty="0">
                <a:solidFill>
                  <a:schemeClr val="accent1">
                    <a:lumMod val="50000"/>
                  </a:schemeClr>
                </a:solidFill>
              </a:rPr>
              <a:t>’icon.png</a:t>
            </a:r>
            <a:r>
              <a:rPr lang="tr-TR" dirty="0"/>
              <a:t>’’ uzantılı dosya benim uygulama icon dosyamdır.  Bu alana iconumuzu ekledikten sonra bir sonraki slaytta bulunan ‘’</a:t>
            </a:r>
            <a:r>
              <a:rPr lang="tr-TR" dirty="0" err="1"/>
              <a:t>info.plist</a:t>
            </a:r>
            <a:r>
              <a:rPr lang="tr-TR" dirty="0"/>
              <a:t>’’ sayfasına geçeceğiz. </a:t>
            </a:r>
          </a:p>
          <a:p>
            <a:endParaRPr lang="tr-TR" dirty="0"/>
          </a:p>
        </p:txBody>
      </p:sp>
      <p:cxnSp>
        <p:nvCxnSpPr>
          <p:cNvPr id="7" name="Düz Ok Bağlayıcısı 6">
            <a:extLst>
              <a:ext uri="{FF2B5EF4-FFF2-40B4-BE49-F238E27FC236}">
                <a16:creationId xmlns:a16="http://schemas.microsoft.com/office/drawing/2014/main" id="{B6A6EF7A-2654-4721-AC4C-6A63AD92F642}"/>
              </a:ext>
            </a:extLst>
          </p:cNvPr>
          <p:cNvCxnSpPr>
            <a:cxnSpLocks/>
          </p:cNvCxnSpPr>
          <p:nvPr/>
        </p:nvCxnSpPr>
        <p:spPr>
          <a:xfrm flipV="1">
            <a:off x="7270844" y="3716386"/>
            <a:ext cx="1559471" cy="1865548"/>
          </a:xfrm>
          <a:prstGeom prst="straightConnector1">
            <a:avLst/>
          </a:prstGeom>
          <a:ln w="76200">
            <a:solidFill>
              <a:srgbClr val="C000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06631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AC991A2F-CD60-47C8-9AC9-CC164940D8F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 t="700" r="43769" b="627"/>
          <a:stretch/>
        </p:blipFill>
        <p:spPr>
          <a:xfrm>
            <a:off x="6375176" y="1433015"/>
            <a:ext cx="4351965" cy="4293572"/>
          </a:xfrm>
        </p:spPr>
      </p:pic>
      <p:sp>
        <p:nvSpPr>
          <p:cNvPr id="6" name="Metin kutusu 5">
            <a:extLst>
              <a:ext uri="{FF2B5EF4-FFF2-40B4-BE49-F238E27FC236}">
                <a16:creationId xmlns:a16="http://schemas.microsoft.com/office/drawing/2014/main" id="{F536BD4C-B81F-4C8B-A21D-3AAD58B5C14B}"/>
              </a:ext>
            </a:extLst>
          </p:cNvPr>
          <p:cNvSpPr txBox="1"/>
          <p:nvPr/>
        </p:nvSpPr>
        <p:spPr>
          <a:xfrm>
            <a:off x="627797" y="1433015"/>
            <a:ext cx="5090615" cy="1477328"/>
          </a:xfrm>
          <a:prstGeom prst="rect">
            <a:avLst/>
          </a:prstGeom>
          <a:noFill/>
        </p:spPr>
        <p:txBody>
          <a:bodyPr wrap="square" rtlCol="0">
            <a:spAutoFit/>
          </a:bodyPr>
          <a:lstStyle/>
          <a:p>
            <a:r>
              <a:rPr lang="tr-TR" dirty="0"/>
              <a:t>Bu ekrana gelip, mausemize sağ tıklayıp ‘</a:t>
            </a:r>
            <a:r>
              <a:rPr lang="tr-TR" b="1" dirty="0">
                <a:solidFill>
                  <a:schemeClr val="accent1">
                    <a:lumMod val="50000"/>
                  </a:schemeClr>
                </a:solidFill>
              </a:rPr>
              <a:t>’add row</a:t>
            </a:r>
            <a:r>
              <a:rPr lang="tr-TR" dirty="0"/>
              <a:t>’’ diyerek ‘</a:t>
            </a:r>
            <a:r>
              <a:rPr lang="tr-TR" b="1" dirty="0">
                <a:solidFill>
                  <a:schemeClr val="accent1">
                    <a:lumMod val="50000"/>
                  </a:schemeClr>
                </a:solidFill>
              </a:rPr>
              <a:t>icon file</a:t>
            </a:r>
            <a:r>
              <a:rPr lang="tr-TR" dirty="0"/>
              <a:t>’  yazarak sağ taraftaki ‘</a:t>
            </a:r>
            <a:r>
              <a:rPr lang="tr-TR" b="1" dirty="0" err="1">
                <a:solidFill>
                  <a:schemeClr val="accent1">
                    <a:lumMod val="50000"/>
                  </a:schemeClr>
                </a:solidFill>
              </a:rPr>
              <a:t>value</a:t>
            </a:r>
            <a:r>
              <a:rPr lang="tr-TR" dirty="0"/>
              <a:t>’ alanına ise eklediğimiz icon dosyamızın uzantısını yazıyoruz. Benim projeme eklemiş olduğum dosya ismi resimde görüleceği üzere </a:t>
            </a:r>
            <a:r>
              <a:rPr lang="tr-TR" b="1" dirty="0">
                <a:solidFill>
                  <a:schemeClr val="accent1">
                    <a:lumMod val="50000"/>
                  </a:schemeClr>
                </a:solidFill>
              </a:rPr>
              <a:t>icon.png’dir</a:t>
            </a:r>
            <a:r>
              <a:rPr lang="tr-TR" dirty="0"/>
              <a:t>. </a:t>
            </a:r>
          </a:p>
        </p:txBody>
      </p:sp>
      <p:cxnSp>
        <p:nvCxnSpPr>
          <p:cNvPr id="7" name="Düz Ok Bağlayıcısı 6">
            <a:extLst>
              <a:ext uri="{FF2B5EF4-FFF2-40B4-BE49-F238E27FC236}">
                <a16:creationId xmlns:a16="http://schemas.microsoft.com/office/drawing/2014/main" id="{B33493F5-47FA-412B-B0C5-7C1ADCEEDA87}"/>
              </a:ext>
            </a:extLst>
          </p:cNvPr>
          <p:cNvCxnSpPr>
            <a:cxnSpLocks/>
          </p:cNvCxnSpPr>
          <p:nvPr/>
        </p:nvCxnSpPr>
        <p:spPr>
          <a:xfrm flipV="1">
            <a:off x="5718412" y="3579802"/>
            <a:ext cx="2361063" cy="1565404"/>
          </a:xfrm>
          <a:prstGeom prst="straightConnector1">
            <a:avLst/>
          </a:prstGeom>
          <a:ln w="76200">
            <a:solidFill>
              <a:srgbClr val="C000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51328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043FA62D-4BA2-4601-8126-AB8DFAD15C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782" y="1719618"/>
            <a:ext cx="2010551" cy="4351338"/>
          </a:xfrm>
        </p:spPr>
      </p:pic>
      <p:sp>
        <p:nvSpPr>
          <p:cNvPr id="6" name="Metin kutusu 5">
            <a:extLst>
              <a:ext uri="{FF2B5EF4-FFF2-40B4-BE49-F238E27FC236}">
                <a16:creationId xmlns:a16="http://schemas.microsoft.com/office/drawing/2014/main" id="{F02FFCE3-9335-4D11-9AB5-0E39BA4E0E2B}"/>
              </a:ext>
            </a:extLst>
          </p:cNvPr>
          <p:cNvSpPr txBox="1"/>
          <p:nvPr/>
        </p:nvSpPr>
        <p:spPr>
          <a:xfrm>
            <a:off x="245660" y="477672"/>
            <a:ext cx="6100549" cy="923330"/>
          </a:xfrm>
          <a:prstGeom prst="rect">
            <a:avLst/>
          </a:prstGeom>
          <a:noFill/>
        </p:spPr>
        <p:txBody>
          <a:bodyPr wrap="square" rtlCol="0">
            <a:spAutoFit/>
          </a:bodyPr>
          <a:lstStyle/>
          <a:p>
            <a:r>
              <a:rPr lang="tr-TR" dirty="0"/>
              <a:t>Uygulama çalıştırıldığında, görünüm resimdeki gibi olacaktır. Uygulama içi görsellere ise ayrıca bu slayt içerisinde yer vereceğim. </a:t>
            </a:r>
          </a:p>
        </p:txBody>
      </p:sp>
      <p:cxnSp>
        <p:nvCxnSpPr>
          <p:cNvPr id="8" name="Düz Ok Bağlayıcısı 7">
            <a:extLst>
              <a:ext uri="{FF2B5EF4-FFF2-40B4-BE49-F238E27FC236}">
                <a16:creationId xmlns:a16="http://schemas.microsoft.com/office/drawing/2014/main" id="{8A517F20-F676-4FD6-90A6-C1B79F21D92B}"/>
              </a:ext>
            </a:extLst>
          </p:cNvPr>
          <p:cNvCxnSpPr>
            <a:cxnSpLocks/>
          </p:cNvCxnSpPr>
          <p:nvPr/>
        </p:nvCxnSpPr>
        <p:spPr>
          <a:xfrm flipH="1" flipV="1">
            <a:off x="1064526" y="2906973"/>
            <a:ext cx="2231408" cy="1405720"/>
          </a:xfrm>
          <a:prstGeom prst="straightConnector1">
            <a:avLst/>
          </a:prstGeom>
          <a:ln w="76200">
            <a:solidFill>
              <a:srgbClr val="C00000"/>
            </a:solidFill>
            <a:tailEnd type="triangle"/>
          </a:ln>
        </p:spPr>
        <p:style>
          <a:lnRef idx="1">
            <a:schemeClr val="dk1"/>
          </a:lnRef>
          <a:fillRef idx="0">
            <a:schemeClr val="dk1"/>
          </a:fillRef>
          <a:effectRef idx="0">
            <a:schemeClr val="dk1"/>
          </a:effectRef>
          <a:fontRef idx="minor">
            <a:schemeClr val="tx1"/>
          </a:fontRef>
        </p:style>
      </p:cxnSp>
      <p:pic>
        <p:nvPicPr>
          <p:cNvPr id="11" name="Resim 10">
            <a:extLst>
              <a:ext uri="{FF2B5EF4-FFF2-40B4-BE49-F238E27FC236}">
                <a16:creationId xmlns:a16="http://schemas.microsoft.com/office/drawing/2014/main" id="{3E27A23E-9BFA-49E5-80F0-D98CFCCCD6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327708"/>
            <a:ext cx="5169734" cy="5052620"/>
          </a:xfrm>
          <a:prstGeom prst="rect">
            <a:avLst/>
          </a:prstGeom>
        </p:spPr>
      </p:pic>
    </p:spTree>
    <p:extLst>
      <p:ext uri="{BB962C8B-B14F-4D97-AF65-F5344CB8AC3E}">
        <p14:creationId xmlns:p14="http://schemas.microsoft.com/office/powerpoint/2010/main" val="1638987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4E4C86D5-1FA5-47B0-A431-2CB46AB83E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79584" y="1986738"/>
            <a:ext cx="2010551" cy="4351338"/>
          </a:xfrm>
        </p:spPr>
      </p:pic>
      <p:pic>
        <p:nvPicPr>
          <p:cNvPr id="6" name="Resim 5">
            <a:extLst>
              <a:ext uri="{FF2B5EF4-FFF2-40B4-BE49-F238E27FC236}">
                <a16:creationId xmlns:a16="http://schemas.microsoft.com/office/drawing/2014/main" id="{B90093E4-3895-49B1-99D3-2D0D78FFAF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275" y="1636097"/>
            <a:ext cx="5169734" cy="5052620"/>
          </a:xfrm>
          <a:prstGeom prst="rect">
            <a:avLst/>
          </a:prstGeom>
        </p:spPr>
      </p:pic>
      <p:sp>
        <p:nvSpPr>
          <p:cNvPr id="7" name="Metin kutusu 6">
            <a:extLst>
              <a:ext uri="{FF2B5EF4-FFF2-40B4-BE49-F238E27FC236}">
                <a16:creationId xmlns:a16="http://schemas.microsoft.com/office/drawing/2014/main" id="{A225F488-1E67-4CB1-A7EB-980EA04484A9}"/>
              </a:ext>
            </a:extLst>
          </p:cNvPr>
          <p:cNvSpPr txBox="1"/>
          <p:nvPr/>
        </p:nvSpPr>
        <p:spPr>
          <a:xfrm>
            <a:off x="600501" y="136478"/>
            <a:ext cx="6332562" cy="523220"/>
          </a:xfrm>
          <a:prstGeom prst="rect">
            <a:avLst/>
          </a:prstGeom>
          <a:noFill/>
        </p:spPr>
        <p:txBody>
          <a:bodyPr wrap="square" rtlCol="0">
            <a:spAutoFit/>
          </a:bodyPr>
          <a:lstStyle/>
          <a:p>
            <a:r>
              <a:rPr lang="tr-TR" sz="2800" b="1" dirty="0">
                <a:solidFill>
                  <a:schemeClr val="accent1">
                    <a:lumMod val="50000"/>
                  </a:schemeClr>
                </a:solidFill>
              </a:rPr>
              <a:t>UYGULAMA İÇİ GÖRSELLER</a:t>
            </a:r>
          </a:p>
        </p:txBody>
      </p:sp>
    </p:spTree>
    <p:extLst>
      <p:ext uri="{BB962C8B-B14F-4D97-AF65-F5344CB8AC3E}">
        <p14:creationId xmlns:p14="http://schemas.microsoft.com/office/powerpoint/2010/main" val="2609778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7323C36-70D3-49D6-86E4-FEC7BA2E45EB}"/>
              </a:ext>
            </a:extLst>
          </p:cNvPr>
          <p:cNvSpPr>
            <a:spLocks noGrp="1"/>
          </p:cNvSpPr>
          <p:nvPr>
            <p:ph type="title"/>
          </p:nvPr>
        </p:nvSpPr>
        <p:spPr/>
        <p:txBody>
          <a:bodyPr>
            <a:normAutofit/>
          </a:bodyPr>
          <a:lstStyle/>
          <a:p>
            <a:r>
              <a:rPr lang="tr-TR" sz="2800" b="1" dirty="0">
                <a:solidFill>
                  <a:schemeClr val="accent1">
                    <a:lumMod val="50000"/>
                  </a:schemeClr>
                </a:solidFill>
              </a:rPr>
              <a:t>UYGULAMA İÇİ GÖRSELLER</a:t>
            </a:r>
            <a:br>
              <a:rPr lang="tr-TR" sz="2800" b="1" dirty="0">
                <a:solidFill>
                  <a:schemeClr val="accent1">
                    <a:lumMod val="50000"/>
                  </a:schemeClr>
                </a:solidFill>
              </a:rPr>
            </a:br>
            <a:endParaRPr lang="tr-TR" sz="2800" dirty="0"/>
          </a:p>
        </p:txBody>
      </p:sp>
      <p:pic>
        <p:nvPicPr>
          <p:cNvPr id="5" name="İçerik Yer Tutucusu 4">
            <a:extLst>
              <a:ext uri="{FF2B5EF4-FFF2-40B4-BE49-F238E27FC236}">
                <a16:creationId xmlns:a16="http://schemas.microsoft.com/office/drawing/2014/main" id="{C9FD67BB-BE2A-4A97-A533-A540D13B96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70596"/>
            <a:ext cx="2010551" cy="4351338"/>
          </a:xfrm>
        </p:spPr>
      </p:pic>
      <p:pic>
        <p:nvPicPr>
          <p:cNvPr id="7" name="Resim 6">
            <a:extLst>
              <a:ext uri="{FF2B5EF4-FFF2-40B4-BE49-F238E27FC236}">
                <a16:creationId xmlns:a16="http://schemas.microsoft.com/office/drawing/2014/main" id="{8863D9E6-FFEF-4AF4-9C72-A3BDE8BED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5547" y="1870596"/>
            <a:ext cx="2010551" cy="4351338"/>
          </a:xfrm>
          <a:prstGeom prst="rect">
            <a:avLst/>
          </a:prstGeom>
        </p:spPr>
      </p:pic>
      <p:pic>
        <p:nvPicPr>
          <p:cNvPr id="9" name="Resim 8">
            <a:extLst>
              <a:ext uri="{FF2B5EF4-FFF2-40B4-BE49-F238E27FC236}">
                <a16:creationId xmlns:a16="http://schemas.microsoft.com/office/drawing/2014/main" id="{050EC8ED-C9E1-4F66-9B51-979C58BA53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72167" y="1870596"/>
            <a:ext cx="2010551" cy="4351338"/>
          </a:xfrm>
          <a:prstGeom prst="rect">
            <a:avLst/>
          </a:prstGeom>
        </p:spPr>
      </p:pic>
    </p:spTree>
    <p:extLst>
      <p:ext uri="{BB962C8B-B14F-4D97-AF65-F5344CB8AC3E}">
        <p14:creationId xmlns:p14="http://schemas.microsoft.com/office/powerpoint/2010/main" val="767339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Xcode on the Mac App Store">
            <a:extLst>
              <a:ext uri="{FF2B5EF4-FFF2-40B4-BE49-F238E27FC236}">
                <a16:creationId xmlns:a16="http://schemas.microsoft.com/office/drawing/2014/main" id="{92F52170-B96C-40C6-9A44-3EACFE1B71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834" y="1554707"/>
            <a:ext cx="5461521" cy="5461521"/>
          </a:xfrm>
          <a:prstGeom prst="rect">
            <a:avLst/>
          </a:prstGeom>
          <a:noFill/>
          <a:extLst>
            <a:ext uri="{909E8E84-426E-40DD-AFC4-6F175D3DCCD1}">
              <a14:hiddenFill xmlns:a14="http://schemas.microsoft.com/office/drawing/2010/main">
                <a:solidFill>
                  <a:srgbClr val="FFFFFF"/>
                </a:solidFill>
              </a14:hiddenFill>
            </a:ext>
          </a:extLst>
        </p:spPr>
      </p:pic>
      <p:sp>
        <p:nvSpPr>
          <p:cNvPr id="5" name="Metin kutusu 4">
            <a:extLst>
              <a:ext uri="{FF2B5EF4-FFF2-40B4-BE49-F238E27FC236}">
                <a16:creationId xmlns:a16="http://schemas.microsoft.com/office/drawing/2014/main" id="{A6284BF0-D2D3-4F3D-A98B-C3DDA3EAE5D1}"/>
              </a:ext>
            </a:extLst>
          </p:cNvPr>
          <p:cNvSpPr txBox="1"/>
          <p:nvPr/>
        </p:nvSpPr>
        <p:spPr>
          <a:xfrm>
            <a:off x="3370997" y="245660"/>
            <a:ext cx="4926842" cy="523220"/>
          </a:xfrm>
          <a:prstGeom prst="rect">
            <a:avLst/>
          </a:prstGeom>
          <a:noFill/>
        </p:spPr>
        <p:txBody>
          <a:bodyPr wrap="square" rtlCol="0">
            <a:spAutoFit/>
          </a:bodyPr>
          <a:lstStyle/>
          <a:p>
            <a:pPr algn="ctr"/>
            <a:r>
              <a:rPr lang="tr-TR" sz="2800" b="1" dirty="0"/>
              <a:t>XCODE NEDİR?</a:t>
            </a:r>
          </a:p>
        </p:txBody>
      </p:sp>
      <p:sp>
        <p:nvSpPr>
          <p:cNvPr id="6" name="Dikdörtgen 5">
            <a:extLst>
              <a:ext uri="{FF2B5EF4-FFF2-40B4-BE49-F238E27FC236}">
                <a16:creationId xmlns:a16="http://schemas.microsoft.com/office/drawing/2014/main" id="{D63DE2D1-F2E3-4D50-AE07-DC47F36CDF12}"/>
              </a:ext>
            </a:extLst>
          </p:cNvPr>
          <p:cNvSpPr/>
          <p:nvPr/>
        </p:nvSpPr>
        <p:spPr>
          <a:xfrm>
            <a:off x="5798166" y="1977143"/>
            <a:ext cx="6096000" cy="1323439"/>
          </a:xfrm>
          <a:prstGeom prst="rect">
            <a:avLst/>
          </a:prstGeom>
        </p:spPr>
        <p:txBody>
          <a:bodyPr>
            <a:spAutoFit/>
          </a:bodyPr>
          <a:lstStyle/>
          <a:p>
            <a:r>
              <a:rPr lang="tr-TR" sz="2000" dirty="0"/>
              <a:t>Xcode macOS, iOS, watchOS ve tvOS için yazılım geliştirmek için Apple tarafından geliştirilen macOS için entegre bir tümleşik geliştirme ortamıdır. Yazılım geliştirme araçlarını içerir. </a:t>
            </a:r>
            <a:endParaRPr lang="tr-TR" sz="2400" dirty="0"/>
          </a:p>
        </p:txBody>
      </p:sp>
      <p:sp>
        <p:nvSpPr>
          <p:cNvPr id="7" name="Dikdörtgen 6">
            <a:extLst>
              <a:ext uri="{FF2B5EF4-FFF2-40B4-BE49-F238E27FC236}">
                <a16:creationId xmlns:a16="http://schemas.microsoft.com/office/drawing/2014/main" id="{B62E720F-19FB-48A8-8A3E-4CFF4EBBB6BE}"/>
              </a:ext>
            </a:extLst>
          </p:cNvPr>
          <p:cNvSpPr/>
          <p:nvPr/>
        </p:nvSpPr>
        <p:spPr>
          <a:xfrm>
            <a:off x="5759355" y="3429000"/>
            <a:ext cx="6096000" cy="2246769"/>
          </a:xfrm>
          <a:prstGeom prst="rect">
            <a:avLst/>
          </a:prstGeom>
        </p:spPr>
        <p:txBody>
          <a:bodyPr>
            <a:spAutoFit/>
          </a:bodyPr>
          <a:lstStyle/>
          <a:p>
            <a:r>
              <a:rPr lang="tr-TR" sz="2000" b="0" i="0" dirty="0">
                <a:solidFill>
                  <a:srgbClr val="222222"/>
                </a:solidFill>
                <a:effectLst/>
              </a:rPr>
              <a:t>Apple'nin geliştiriciler için tasarladığı ve Mac’e yüklenebilen Xcode’da bir uygulama tasarlamak, geliştirmek ve hata ayıklaması yapılabilmesi için ihtiyaç duyulan tüm araçlar bulunmaktadır. Xcode ayrıca, uygulama geliştirmek için özel olarak ihtiyaç duyacağınız araçları, derleyicileri, kitleri içerecek şekilde genişletilebilen iOS SDK’ya sahiptir.</a:t>
            </a:r>
            <a:endParaRPr lang="tr-TR" sz="2000" dirty="0"/>
          </a:p>
        </p:txBody>
      </p:sp>
    </p:spTree>
    <p:extLst>
      <p:ext uri="{BB962C8B-B14F-4D97-AF65-F5344CB8AC3E}">
        <p14:creationId xmlns:p14="http://schemas.microsoft.com/office/powerpoint/2010/main" val="1673249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wift Programlama Dili ve Protokoller">
            <a:extLst>
              <a:ext uri="{FF2B5EF4-FFF2-40B4-BE49-F238E27FC236}">
                <a16:creationId xmlns:a16="http://schemas.microsoft.com/office/drawing/2014/main" id="{A3337470-F5BA-45BD-A5EB-CFE274AE2A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279" y="1869744"/>
            <a:ext cx="3641891" cy="3995596"/>
          </a:xfrm>
          <a:prstGeom prst="rect">
            <a:avLst/>
          </a:prstGeom>
          <a:noFill/>
          <a:extLst>
            <a:ext uri="{909E8E84-426E-40DD-AFC4-6F175D3DCCD1}">
              <a14:hiddenFill xmlns:a14="http://schemas.microsoft.com/office/drawing/2010/main">
                <a:solidFill>
                  <a:srgbClr val="FFFFFF"/>
                </a:solidFill>
              </a14:hiddenFill>
            </a:ext>
          </a:extLst>
        </p:spPr>
      </p:pic>
      <p:sp>
        <p:nvSpPr>
          <p:cNvPr id="4" name="Dikdörtgen 3">
            <a:extLst>
              <a:ext uri="{FF2B5EF4-FFF2-40B4-BE49-F238E27FC236}">
                <a16:creationId xmlns:a16="http://schemas.microsoft.com/office/drawing/2014/main" id="{CDC04605-D4AA-4F37-9BE5-6A847958935A}"/>
              </a:ext>
            </a:extLst>
          </p:cNvPr>
          <p:cNvSpPr/>
          <p:nvPr/>
        </p:nvSpPr>
        <p:spPr>
          <a:xfrm>
            <a:off x="4784607" y="542077"/>
            <a:ext cx="2301207" cy="523220"/>
          </a:xfrm>
          <a:prstGeom prst="rect">
            <a:avLst/>
          </a:prstGeom>
        </p:spPr>
        <p:txBody>
          <a:bodyPr wrap="none">
            <a:spAutoFit/>
          </a:bodyPr>
          <a:lstStyle/>
          <a:p>
            <a:r>
              <a:rPr lang="tr-TR" sz="2800" b="1" i="0" dirty="0">
                <a:effectLst/>
              </a:rPr>
              <a:t>SWIFT NEDİR?</a:t>
            </a:r>
            <a:endParaRPr lang="tr-TR" sz="2800" b="1" dirty="0"/>
          </a:p>
        </p:txBody>
      </p:sp>
      <p:sp>
        <p:nvSpPr>
          <p:cNvPr id="5" name="Dikdörtgen 4">
            <a:extLst>
              <a:ext uri="{FF2B5EF4-FFF2-40B4-BE49-F238E27FC236}">
                <a16:creationId xmlns:a16="http://schemas.microsoft.com/office/drawing/2014/main" id="{5030F12E-A40D-456E-AA2B-0A825994D809}"/>
              </a:ext>
            </a:extLst>
          </p:cNvPr>
          <p:cNvSpPr/>
          <p:nvPr/>
        </p:nvSpPr>
        <p:spPr>
          <a:xfrm>
            <a:off x="5409063" y="1742070"/>
            <a:ext cx="6096000" cy="4708981"/>
          </a:xfrm>
          <a:prstGeom prst="rect">
            <a:avLst/>
          </a:prstGeom>
        </p:spPr>
        <p:txBody>
          <a:bodyPr>
            <a:spAutoFit/>
          </a:bodyPr>
          <a:lstStyle/>
          <a:p>
            <a:r>
              <a:rPr lang="tr-TR" sz="2000" b="1" i="0" dirty="0">
                <a:solidFill>
                  <a:schemeClr val="tx1">
                    <a:lumMod val="95000"/>
                    <a:lumOff val="5000"/>
                  </a:schemeClr>
                </a:solidFill>
                <a:effectLst/>
              </a:rPr>
              <a:t>Swift</a:t>
            </a:r>
            <a:r>
              <a:rPr lang="tr-TR" sz="2000" b="0" i="0" dirty="0">
                <a:solidFill>
                  <a:schemeClr val="tx1">
                    <a:lumMod val="95000"/>
                    <a:lumOff val="5000"/>
                  </a:schemeClr>
                </a:solidFill>
                <a:effectLst/>
              </a:rPr>
              <a:t>, </a:t>
            </a:r>
            <a:r>
              <a:rPr lang="tr-TR" sz="2000" b="0" i="0" u="none" strike="noStrike" dirty="0">
                <a:solidFill>
                  <a:schemeClr val="tx1">
                    <a:lumMod val="95000"/>
                    <a:lumOff val="5000"/>
                  </a:schemeClr>
                </a:solidFill>
                <a:effectLst/>
              </a:rPr>
              <a:t>Apple</a:t>
            </a:r>
            <a:r>
              <a:rPr lang="tr-TR" sz="2000" b="0" i="0" dirty="0">
                <a:solidFill>
                  <a:schemeClr val="tx1">
                    <a:lumMod val="95000"/>
                    <a:lumOff val="5000"/>
                  </a:schemeClr>
                </a:solidFill>
                <a:effectLst/>
              </a:rPr>
              <a:t> tarafından </a:t>
            </a:r>
            <a:r>
              <a:rPr lang="tr-TR" sz="2000" b="0" i="0" u="none" strike="noStrike" dirty="0">
                <a:solidFill>
                  <a:schemeClr val="tx1">
                    <a:lumMod val="95000"/>
                    <a:lumOff val="5000"/>
                  </a:schemeClr>
                </a:solidFill>
                <a:effectLst/>
              </a:rPr>
              <a:t>IOS</a:t>
            </a:r>
            <a:r>
              <a:rPr lang="tr-TR" sz="2000" b="0" i="0" dirty="0">
                <a:solidFill>
                  <a:schemeClr val="tx1">
                    <a:lumMod val="95000"/>
                    <a:lumOff val="5000"/>
                  </a:schemeClr>
                </a:solidFill>
                <a:effectLst/>
              </a:rPr>
              <a:t> ve </a:t>
            </a:r>
            <a:r>
              <a:rPr lang="tr-TR" sz="2000" b="0" i="0" strike="noStrike" dirty="0">
                <a:solidFill>
                  <a:schemeClr val="tx1">
                    <a:lumMod val="95000"/>
                    <a:lumOff val="5000"/>
                  </a:schemeClr>
                </a:solidFill>
                <a:effectLst/>
              </a:rPr>
              <a:t>macOS</a:t>
            </a:r>
            <a:r>
              <a:rPr lang="tr-TR" sz="2000" b="0" i="0" dirty="0">
                <a:solidFill>
                  <a:schemeClr val="tx1">
                    <a:lumMod val="95000"/>
                    <a:lumOff val="5000"/>
                  </a:schemeClr>
                </a:solidFill>
                <a:effectLst/>
              </a:rPr>
              <a:t> platformlarına iOS ve Mac uygulamaları geliştirmek için oluşturulan, derlenerek çalışan güçlü ve kullanımı kolay, nesne yönelimli bir </a:t>
            </a:r>
            <a:r>
              <a:rPr lang="tr-TR" sz="2000" dirty="0">
                <a:solidFill>
                  <a:schemeClr val="tx1">
                    <a:lumMod val="95000"/>
                    <a:lumOff val="5000"/>
                  </a:schemeClr>
                </a:solidFill>
              </a:rPr>
              <a:t> programlama dilidir</a:t>
            </a:r>
            <a:r>
              <a:rPr lang="tr-TR" sz="2000" b="0" i="0" dirty="0">
                <a:solidFill>
                  <a:schemeClr val="tx1">
                    <a:lumMod val="95000"/>
                    <a:lumOff val="5000"/>
                  </a:schemeClr>
                </a:solidFill>
                <a:effectLst/>
              </a:rPr>
              <a:t>.</a:t>
            </a:r>
          </a:p>
          <a:p>
            <a:r>
              <a:rPr lang="tr-TR" sz="2000" b="0" i="0" dirty="0">
                <a:solidFill>
                  <a:schemeClr val="tx1">
                    <a:lumMod val="95000"/>
                    <a:lumOff val="5000"/>
                  </a:schemeClr>
                </a:solidFill>
                <a:effectLst/>
              </a:rPr>
              <a:t>İlk olarak WWDC konferansında duyurulmuştur. Swift Apple'nin </a:t>
            </a:r>
            <a:r>
              <a:rPr lang="tr-TR" sz="2000" b="0" i="0" u="none" strike="noStrike" dirty="0">
                <a:solidFill>
                  <a:schemeClr val="tx1">
                    <a:lumMod val="95000"/>
                    <a:lumOff val="5000"/>
                  </a:schemeClr>
                </a:solidFill>
                <a:effectLst/>
              </a:rPr>
              <a:t>COCOA</a:t>
            </a:r>
            <a:r>
              <a:rPr lang="tr-TR" sz="2000" b="0" i="0" dirty="0">
                <a:solidFill>
                  <a:schemeClr val="tx1">
                    <a:lumMod val="95000"/>
                    <a:lumOff val="5000"/>
                  </a:schemeClr>
                </a:solidFill>
                <a:effectLst/>
              </a:rPr>
              <a:t> ve </a:t>
            </a:r>
            <a:r>
              <a:rPr lang="tr-TR" sz="2000" dirty="0">
                <a:solidFill>
                  <a:schemeClr val="tx1">
                    <a:lumMod val="95000"/>
                    <a:lumOff val="5000"/>
                  </a:schemeClr>
                </a:solidFill>
              </a:rPr>
              <a:t>Cocoa Touch</a:t>
            </a:r>
            <a:r>
              <a:rPr lang="tr-TR" sz="2000" b="0" i="0" dirty="0">
                <a:solidFill>
                  <a:schemeClr val="tx1">
                    <a:lumMod val="95000"/>
                    <a:lumOff val="5000"/>
                  </a:schemeClr>
                </a:solidFill>
                <a:effectLst/>
              </a:rPr>
              <a:t> geliştirme çatıları ve </a:t>
            </a:r>
            <a:r>
              <a:rPr lang="tr-TR" sz="2000" b="0" i="0" u="none" strike="noStrike" dirty="0">
                <a:solidFill>
                  <a:schemeClr val="tx1">
                    <a:lumMod val="95000"/>
                    <a:lumOff val="5000"/>
                  </a:schemeClr>
                </a:solidFill>
                <a:effectLst/>
              </a:rPr>
              <a:t>Objective-C</a:t>
            </a:r>
            <a:r>
              <a:rPr lang="tr-TR" sz="2000" b="0" i="0" dirty="0">
                <a:solidFill>
                  <a:schemeClr val="tx1">
                    <a:lumMod val="95000"/>
                    <a:lumOff val="5000"/>
                  </a:schemeClr>
                </a:solidFill>
                <a:effectLst/>
              </a:rPr>
              <a:t> ile yazılmış çoğu Apple ürünüyle beraber çalışabilecek şekilde tasarlanmıştır.</a:t>
            </a:r>
          </a:p>
          <a:p>
            <a:r>
              <a:rPr lang="tr-TR" sz="2000" b="0" i="0" dirty="0">
                <a:solidFill>
                  <a:schemeClr val="tx1">
                    <a:lumMod val="95000"/>
                    <a:lumOff val="5000"/>
                  </a:schemeClr>
                </a:solidFill>
                <a:effectLst/>
              </a:rPr>
              <a:t>Swift, </a:t>
            </a:r>
            <a:r>
              <a:rPr lang="tr-TR" sz="2000" b="0" i="0" u="none" strike="noStrike" dirty="0">
                <a:solidFill>
                  <a:schemeClr val="tx1">
                    <a:lumMod val="95000"/>
                    <a:lumOff val="5000"/>
                  </a:schemeClr>
                </a:solidFill>
                <a:effectLst/>
              </a:rPr>
              <a:t>TIOBE</a:t>
            </a:r>
            <a:r>
              <a:rPr lang="tr-TR" sz="2000" b="0" i="0" dirty="0">
                <a:solidFill>
                  <a:schemeClr val="tx1">
                    <a:lumMod val="95000"/>
                    <a:lumOff val="5000"/>
                  </a:schemeClr>
                </a:solidFill>
                <a:effectLst/>
              </a:rPr>
              <a:t> indeksinin Mart 2017 verilerine göre dünyada en çok kullanılan 10 programlama dilinden birisi haline gelmiştir. Mevcut Objective-C koduna sorunsuz entegre edilebilmesi sayesinde, yazılım geliştiriciler için zamandan tasarruf sağlamaktadır.</a:t>
            </a:r>
          </a:p>
          <a:p>
            <a:r>
              <a:rPr lang="tr-TR" sz="2000" b="0" i="0" dirty="0">
                <a:solidFill>
                  <a:schemeClr val="tx1">
                    <a:lumMod val="95000"/>
                    <a:lumOff val="5000"/>
                  </a:schemeClr>
                </a:solidFill>
                <a:effectLst/>
              </a:rPr>
              <a:t>Swift programlama dilinde programlama geliştirmek için </a:t>
            </a:r>
            <a:r>
              <a:rPr lang="tr-TR" sz="2000" b="0" i="0" u="none" strike="noStrike" dirty="0">
                <a:solidFill>
                  <a:schemeClr val="tx1">
                    <a:lumMod val="95000"/>
                    <a:lumOff val="5000"/>
                  </a:schemeClr>
                </a:solidFill>
                <a:effectLst/>
              </a:rPr>
              <a:t>Xcode</a:t>
            </a:r>
            <a:r>
              <a:rPr lang="tr-TR" sz="2000" b="0" i="0" dirty="0">
                <a:solidFill>
                  <a:schemeClr val="tx1">
                    <a:lumMod val="95000"/>
                    <a:lumOff val="5000"/>
                  </a:schemeClr>
                </a:solidFill>
                <a:effectLst/>
              </a:rPr>
              <a:t> programı kullanılır.</a:t>
            </a:r>
          </a:p>
        </p:txBody>
      </p:sp>
    </p:spTree>
    <p:extLst>
      <p:ext uri="{BB962C8B-B14F-4D97-AF65-F5344CB8AC3E}">
        <p14:creationId xmlns:p14="http://schemas.microsoft.com/office/powerpoint/2010/main" val="3389090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7D0279C-3773-49D8-9ACE-411D8B6C4049}"/>
              </a:ext>
            </a:extLst>
          </p:cNvPr>
          <p:cNvSpPr>
            <a:spLocks noGrp="1"/>
          </p:cNvSpPr>
          <p:nvPr>
            <p:ph type="title"/>
          </p:nvPr>
        </p:nvSpPr>
        <p:spPr/>
        <p:txBody>
          <a:bodyPr>
            <a:normAutofit/>
          </a:bodyPr>
          <a:lstStyle/>
          <a:p>
            <a:pPr algn="ctr"/>
            <a:r>
              <a:rPr lang="tr-TR" sz="2800" b="1" dirty="0">
                <a:latin typeface="+mn-lt"/>
              </a:rPr>
              <a:t>SWIFT PROGRAMLAMA DİLİ/ARAYÜZLER</a:t>
            </a:r>
            <a:br>
              <a:rPr lang="tr-TR" sz="2800" b="1" dirty="0">
                <a:latin typeface="+mn-lt"/>
              </a:rPr>
            </a:br>
            <a:endParaRPr lang="tr-TR" sz="2800" b="1" dirty="0">
              <a:latin typeface="+mn-lt"/>
            </a:endParaRPr>
          </a:p>
        </p:txBody>
      </p:sp>
      <p:sp>
        <p:nvSpPr>
          <p:cNvPr id="3" name="İçerik Yer Tutucusu 2">
            <a:extLst>
              <a:ext uri="{FF2B5EF4-FFF2-40B4-BE49-F238E27FC236}">
                <a16:creationId xmlns:a16="http://schemas.microsoft.com/office/drawing/2014/main" id="{CE909DA0-FE62-43D0-A56A-9A9DBFFB28A5}"/>
              </a:ext>
            </a:extLst>
          </p:cNvPr>
          <p:cNvSpPr>
            <a:spLocks noGrp="1"/>
          </p:cNvSpPr>
          <p:nvPr>
            <p:ph idx="1"/>
          </p:nvPr>
        </p:nvSpPr>
        <p:spPr/>
        <p:txBody>
          <a:bodyPr>
            <a:normAutofit/>
          </a:bodyPr>
          <a:lstStyle/>
          <a:p>
            <a:r>
              <a:rPr lang="tr-TR" sz="2000" dirty="0"/>
              <a:t>Swift modern programlama dilleri teori konseptine sahip ve mevcut sözdizimini basitleştirmeye çalışan Objective-C alternatifi bir dildir. Bu tanıtım boyunca Swift kısaca "C’siz Objective-C" olarak tarif edildi</a:t>
            </a:r>
          </a:p>
          <a:p>
            <a:endParaRPr lang="tr-TR" sz="2000" dirty="0"/>
          </a:p>
          <a:p>
            <a:endParaRPr lang="tr-TR" sz="2000" dirty="0"/>
          </a:p>
          <a:p>
            <a:r>
              <a:rPr lang="tr-TR" sz="2000" b="1" dirty="0"/>
              <a:t>Kütüphaneler, çalışma zamanı ve geliştirme</a:t>
            </a:r>
          </a:p>
          <a:p>
            <a:r>
              <a:rPr lang="tr-TR" sz="2000" dirty="0"/>
              <a:t>Swift Objective-C ile aynı çalışma zamanı sistemini kullanır fakat iOS 7 veya macOS 10.9 ve üstü versiyonları gerektirir. Swift ve Objective-C kodları uzantı ile C ve C++ da dahil aynı program içinde kullanılabilir. C’nin aksine C++ kodları doğrudan Swift içinde kullanılamaz. Bir Objective-C veya C wrapper Swift ile C++ arasında oluşturulmuş olmalıdır.</a:t>
            </a:r>
          </a:p>
          <a:p>
            <a:endParaRPr lang="tr-TR" dirty="0"/>
          </a:p>
        </p:txBody>
      </p:sp>
    </p:spTree>
    <p:extLst>
      <p:ext uri="{BB962C8B-B14F-4D97-AF65-F5344CB8AC3E}">
        <p14:creationId xmlns:p14="http://schemas.microsoft.com/office/powerpoint/2010/main" val="1151743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82A4FE0-3806-4261-B737-661A9D449981}"/>
              </a:ext>
            </a:extLst>
          </p:cNvPr>
          <p:cNvSpPr>
            <a:spLocks noGrp="1"/>
          </p:cNvSpPr>
          <p:nvPr>
            <p:ph type="title"/>
          </p:nvPr>
        </p:nvSpPr>
        <p:spPr/>
        <p:txBody>
          <a:bodyPr>
            <a:normAutofit/>
          </a:bodyPr>
          <a:lstStyle/>
          <a:p>
            <a:pPr algn="ctr"/>
            <a:r>
              <a:rPr lang="tr-TR" sz="2800" b="1" dirty="0"/>
              <a:t>PROJE BİLGİLERİ</a:t>
            </a:r>
          </a:p>
        </p:txBody>
      </p:sp>
      <p:sp>
        <p:nvSpPr>
          <p:cNvPr id="5" name="İçerik Yer Tutucusu 4">
            <a:extLst>
              <a:ext uri="{FF2B5EF4-FFF2-40B4-BE49-F238E27FC236}">
                <a16:creationId xmlns:a16="http://schemas.microsoft.com/office/drawing/2014/main" id="{FEA76042-3A18-4EE4-8460-85B053A4FBA4}"/>
              </a:ext>
            </a:extLst>
          </p:cNvPr>
          <p:cNvSpPr>
            <a:spLocks noGrp="1"/>
          </p:cNvSpPr>
          <p:nvPr>
            <p:ph idx="1"/>
          </p:nvPr>
        </p:nvSpPr>
        <p:spPr/>
        <p:txBody>
          <a:bodyPr/>
          <a:lstStyle/>
          <a:p>
            <a:r>
              <a:rPr lang="tr-TR" b="1" dirty="0">
                <a:solidFill>
                  <a:schemeClr val="tx1">
                    <a:lumMod val="95000"/>
                    <a:lumOff val="5000"/>
                  </a:schemeClr>
                </a:solidFill>
              </a:rPr>
              <a:t>Proje Adı: </a:t>
            </a:r>
            <a:r>
              <a:rPr lang="tr-TR" dirty="0"/>
              <a:t>Projemin adı ‘’ Otelim’’ uygulaması. Bu uygulamanın yapımında Apple firmasını geliştirdiği yazılım  dili olan ‘’Swift’’ kullanılmıştır. </a:t>
            </a:r>
          </a:p>
          <a:p>
            <a:r>
              <a:rPr lang="tr-TR" b="1" dirty="0"/>
              <a:t>Proje Konusu: </a:t>
            </a:r>
            <a:r>
              <a:rPr lang="tr-TR" dirty="0"/>
              <a:t>Projemin konusu, ‘’</a:t>
            </a:r>
            <a:r>
              <a:rPr lang="tr-TR" dirty="0" err="1"/>
              <a:t>Guler</a:t>
            </a:r>
            <a:r>
              <a:rPr lang="tr-TR" dirty="0"/>
              <a:t> Hotel’’ adında bir otelin mobil uygulamasını ve rezervasyon işlemlerinin yapılması adına, içerisinde otel hakkında bilgilerin bulunduğu IOS tabanlı mobil uygulamadır. </a:t>
            </a:r>
            <a:endParaRPr lang="tr-TR" b="1" dirty="0"/>
          </a:p>
        </p:txBody>
      </p:sp>
    </p:spTree>
    <p:extLst>
      <p:ext uri="{BB962C8B-B14F-4D97-AF65-F5344CB8AC3E}">
        <p14:creationId xmlns:p14="http://schemas.microsoft.com/office/powerpoint/2010/main" val="1052413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47E8AB0B-6154-493E-B85E-B19F0488D5E6}"/>
              </a:ext>
            </a:extLst>
          </p:cNvPr>
          <p:cNvSpPr/>
          <p:nvPr/>
        </p:nvSpPr>
        <p:spPr>
          <a:xfrm>
            <a:off x="5377218" y="2947917"/>
            <a:ext cx="3807725" cy="4810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Başlık 1">
            <a:extLst>
              <a:ext uri="{FF2B5EF4-FFF2-40B4-BE49-F238E27FC236}">
                <a16:creationId xmlns:a16="http://schemas.microsoft.com/office/drawing/2014/main" id="{A4607604-7C7D-4563-A0C8-FB31EE9F62FB}"/>
              </a:ext>
            </a:extLst>
          </p:cNvPr>
          <p:cNvSpPr>
            <a:spLocks noGrp="1"/>
          </p:cNvSpPr>
          <p:nvPr>
            <p:ph type="title"/>
          </p:nvPr>
        </p:nvSpPr>
        <p:spPr/>
        <p:txBody>
          <a:bodyPr>
            <a:normAutofit/>
          </a:bodyPr>
          <a:lstStyle/>
          <a:p>
            <a:r>
              <a:rPr lang="tr-TR" sz="2800" b="1" dirty="0">
                <a:solidFill>
                  <a:schemeClr val="accent1">
                    <a:lumMod val="50000"/>
                  </a:schemeClr>
                </a:solidFill>
              </a:rPr>
              <a:t>Proje Arayüz Tasarımı :</a:t>
            </a:r>
            <a:br>
              <a:rPr lang="tr-TR" sz="2800" b="1" dirty="0">
                <a:solidFill>
                  <a:schemeClr val="accent1">
                    <a:lumMod val="50000"/>
                  </a:schemeClr>
                </a:solidFill>
              </a:rPr>
            </a:br>
            <a:endParaRPr lang="tr-TR" sz="2800" dirty="0">
              <a:solidFill>
                <a:schemeClr val="accent1">
                  <a:lumMod val="50000"/>
                </a:schemeClr>
              </a:solidFill>
            </a:endParaRPr>
          </a:p>
        </p:txBody>
      </p:sp>
      <p:pic>
        <p:nvPicPr>
          <p:cNvPr id="5" name="Resim 4">
            <a:extLst>
              <a:ext uri="{FF2B5EF4-FFF2-40B4-BE49-F238E27FC236}">
                <a16:creationId xmlns:a16="http://schemas.microsoft.com/office/drawing/2014/main" id="{166731A6-BD21-4056-90E1-A21B95D50C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3069" y="1027906"/>
            <a:ext cx="7428929" cy="5559789"/>
          </a:xfrm>
          <a:prstGeom prst="rect">
            <a:avLst/>
          </a:prstGeom>
        </p:spPr>
      </p:pic>
      <p:sp>
        <p:nvSpPr>
          <p:cNvPr id="6" name="Metin kutusu 5">
            <a:extLst>
              <a:ext uri="{FF2B5EF4-FFF2-40B4-BE49-F238E27FC236}">
                <a16:creationId xmlns:a16="http://schemas.microsoft.com/office/drawing/2014/main" id="{255D4B38-F2A8-403A-A040-AD4703BB70E9}"/>
              </a:ext>
            </a:extLst>
          </p:cNvPr>
          <p:cNvSpPr txBox="1"/>
          <p:nvPr/>
        </p:nvSpPr>
        <p:spPr>
          <a:xfrm>
            <a:off x="368490" y="1296537"/>
            <a:ext cx="4394579" cy="3416320"/>
          </a:xfrm>
          <a:prstGeom prst="rect">
            <a:avLst/>
          </a:prstGeom>
          <a:noFill/>
        </p:spPr>
        <p:txBody>
          <a:bodyPr wrap="square" rtlCol="0">
            <a:spAutoFit/>
          </a:bodyPr>
          <a:lstStyle/>
          <a:p>
            <a:r>
              <a:rPr lang="tr-TR" dirty="0"/>
              <a:t>Yan tarafta yer alan tasarımda yer alan nesneler; </a:t>
            </a:r>
            <a:r>
              <a:rPr lang="tr-TR" dirty="0">
                <a:solidFill>
                  <a:schemeClr val="accent1">
                    <a:lumMod val="50000"/>
                  </a:schemeClr>
                </a:solidFill>
              </a:rPr>
              <a:t>imageview</a:t>
            </a:r>
            <a:r>
              <a:rPr lang="tr-TR" dirty="0"/>
              <a:t>, </a:t>
            </a:r>
            <a:r>
              <a:rPr lang="tr-TR" dirty="0">
                <a:solidFill>
                  <a:schemeClr val="accent1">
                    <a:lumMod val="50000"/>
                  </a:schemeClr>
                </a:solidFill>
              </a:rPr>
              <a:t>tableview</a:t>
            </a:r>
            <a:r>
              <a:rPr lang="tr-TR" dirty="0"/>
              <a:t>, </a:t>
            </a:r>
            <a:r>
              <a:rPr lang="tr-TR" dirty="0">
                <a:solidFill>
                  <a:schemeClr val="accent1">
                    <a:lumMod val="50000"/>
                  </a:schemeClr>
                </a:solidFill>
              </a:rPr>
              <a:t>celltable</a:t>
            </a:r>
            <a:r>
              <a:rPr lang="tr-TR" dirty="0"/>
              <a:t> ve </a:t>
            </a:r>
            <a:r>
              <a:rPr lang="tr-TR" dirty="0">
                <a:solidFill>
                  <a:schemeClr val="accent1">
                    <a:lumMod val="50000"/>
                  </a:schemeClr>
                </a:solidFill>
              </a:rPr>
              <a:t>label’dir</a:t>
            </a:r>
            <a:r>
              <a:rPr lang="tr-TR" dirty="0"/>
              <a:t>. </a:t>
            </a:r>
          </a:p>
          <a:p>
            <a:endParaRPr lang="tr-TR" dirty="0"/>
          </a:p>
          <a:p>
            <a:r>
              <a:rPr lang="tr-TR" dirty="0"/>
              <a:t>Tüm eklenen nesneler 1 adettir ancak kodlama alanında da görüleceği üzere, tableview alanına eklenecek olan oda isimleri</a:t>
            </a:r>
          </a:p>
          <a:p>
            <a:r>
              <a:rPr lang="tr-TR" dirty="0"/>
              <a:t>‘</a:t>
            </a:r>
            <a:r>
              <a:rPr lang="tr-TR" dirty="0">
                <a:solidFill>
                  <a:schemeClr val="accent1">
                    <a:lumMod val="50000"/>
                  </a:schemeClr>
                </a:solidFill>
              </a:rPr>
              <a:t>’odalar</a:t>
            </a:r>
            <a:r>
              <a:rPr lang="tr-TR" dirty="0"/>
              <a:t>’’ isimli bir dizi içerisinde tutulmuştur. </a:t>
            </a:r>
          </a:p>
          <a:p>
            <a:endParaRPr lang="tr-TR" dirty="0"/>
          </a:p>
          <a:p>
            <a:endParaRPr lang="tr-TR" dirty="0"/>
          </a:p>
          <a:p>
            <a:endParaRPr lang="tr-TR" dirty="0"/>
          </a:p>
          <a:p>
            <a:endParaRPr lang="tr-TR" dirty="0"/>
          </a:p>
        </p:txBody>
      </p:sp>
      <p:cxnSp>
        <p:nvCxnSpPr>
          <p:cNvPr id="10" name="Düz Ok Bağlayıcısı 9">
            <a:extLst>
              <a:ext uri="{FF2B5EF4-FFF2-40B4-BE49-F238E27FC236}">
                <a16:creationId xmlns:a16="http://schemas.microsoft.com/office/drawing/2014/main" id="{8C651D59-F808-4DB4-881C-58595D44D262}"/>
              </a:ext>
            </a:extLst>
          </p:cNvPr>
          <p:cNvCxnSpPr>
            <a:cxnSpLocks/>
          </p:cNvCxnSpPr>
          <p:nvPr/>
        </p:nvCxnSpPr>
        <p:spPr>
          <a:xfrm flipV="1">
            <a:off x="3316406" y="3429001"/>
            <a:ext cx="2060812" cy="2215268"/>
          </a:xfrm>
          <a:prstGeom prst="straightConnector1">
            <a:avLst/>
          </a:prstGeom>
          <a:ln w="76200">
            <a:solidFill>
              <a:srgbClr val="C000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94177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DDDAA76A-11DB-47ED-AB46-FCB3157DF9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32201" y="1119116"/>
            <a:ext cx="7612469" cy="5098790"/>
          </a:xfrm>
        </p:spPr>
      </p:pic>
      <p:sp>
        <p:nvSpPr>
          <p:cNvPr id="6" name="Metin kutusu 5">
            <a:extLst>
              <a:ext uri="{FF2B5EF4-FFF2-40B4-BE49-F238E27FC236}">
                <a16:creationId xmlns:a16="http://schemas.microsoft.com/office/drawing/2014/main" id="{8BFE0D67-84E0-4666-9137-CB80989B1AE2}"/>
              </a:ext>
            </a:extLst>
          </p:cNvPr>
          <p:cNvSpPr txBox="1"/>
          <p:nvPr/>
        </p:nvSpPr>
        <p:spPr>
          <a:xfrm>
            <a:off x="245660" y="109182"/>
            <a:ext cx="3889612" cy="646331"/>
          </a:xfrm>
          <a:prstGeom prst="rect">
            <a:avLst/>
          </a:prstGeom>
          <a:noFill/>
        </p:spPr>
        <p:txBody>
          <a:bodyPr wrap="square" rtlCol="0">
            <a:spAutoFit/>
          </a:bodyPr>
          <a:lstStyle/>
          <a:p>
            <a:r>
              <a:rPr lang="tr-TR" b="1" dirty="0">
                <a:solidFill>
                  <a:schemeClr val="accent1">
                    <a:lumMod val="50000"/>
                  </a:schemeClr>
                </a:solidFill>
              </a:rPr>
              <a:t>İlgili odaların resimler ile ilişkilendirilmesi:  </a:t>
            </a:r>
          </a:p>
        </p:txBody>
      </p:sp>
      <p:sp>
        <p:nvSpPr>
          <p:cNvPr id="7" name="Metin kutusu 6">
            <a:extLst>
              <a:ext uri="{FF2B5EF4-FFF2-40B4-BE49-F238E27FC236}">
                <a16:creationId xmlns:a16="http://schemas.microsoft.com/office/drawing/2014/main" id="{0C238D90-AF5D-49D3-B013-550BF6555372}"/>
              </a:ext>
            </a:extLst>
          </p:cNvPr>
          <p:cNvSpPr txBox="1"/>
          <p:nvPr/>
        </p:nvSpPr>
        <p:spPr>
          <a:xfrm>
            <a:off x="354842" y="1119116"/>
            <a:ext cx="3671248" cy="3693319"/>
          </a:xfrm>
          <a:prstGeom prst="rect">
            <a:avLst/>
          </a:prstGeom>
          <a:noFill/>
        </p:spPr>
        <p:txBody>
          <a:bodyPr wrap="square" rtlCol="0">
            <a:spAutoFit/>
          </a:bodyPr>
          <a:lstStyle/>
          <a:p>
            <a:r>
              <a:rPr lang="tr-TR" dirty="0"/>
              <a:t>Yan tarafta görüleceği üzere ‘</a:t>
            </a:r>
            <a:r>
              <a:rPr lang="tr-TR" b="1" dirty="0">
                <a:solidFill>
                  <a:schemeClr val="accent1">
                    <a:lumMod val="50000"/>
                  </a:schemeClr>
                </a:solidFill>
              </a:rPr>
              <a:t>’</a:t>
            </a:r>
            <a:r>
              <a:rPr lang="tr-TR" b="1" dirty="0" err="1">
                <a:solidFill>
                  <a:schemeClr val="accent1">
                    <a:lumMod val="50000"/>
                  </a:schemeClr>
                </a:solidFill>
              </a:rPr>
              <a:t>Assets.xcassets</a:t>
            </a:r>
            <a:r>
              <a:rPr lang="tr-TR" dirty="0"/>
              <a:t>’’ alanında eklediğimiz resimlerin isimlerinin, ‘</a:t>
            </a:r>
            <a:r>
              <a:rPr lang="tr-TR" b="1" dirty="0">
                <a:solidFill>
                  <a:schemeClr val="accent1">
                    <a:lumMod val="50000"/>
                  </a:schemeClr>
                </a:solidFill>
              </a:rPr>
              <a:t>’odalar</a:t>
            </a:r>
            <a:r>
              <a:rPr lang="tr-TR" dirty="0"/>
              <a:t>’’ isimli diziyi oluştururken verdiğimiz isimlerle aynı olması gerekmektedir. </a:t>
            </a:r>
          </a:p>
          <a:p>
            <a:endParaRPr lang="tr-TR" dirty="0"/>
          </a:p>
          <a:p>
            <a:r>
              <a:rPr lang="tr-TR" dirty="0"/>
              <a:t>Bu işlem tamamlandıktan sonra, tableview alanında isimleri eşleşen resimler alt alta görülecektir. </a:t>
            </a:r>
          </a:p>
          <a:p>
            <a:endParaRPr lang="tr-TR" dirty="0"/>
          </a:p>
          <a:p>
            <a:endParaRPr lang="tr-TR" dirty="0"/>
          </a:p>
          <a:p>
            <a:r>
              <a:rPr lang="tr-TR" dirty="0"/>
              <a:t>  </a:t>
            </a:r>
          </a:p>
        </p:txBody>
      </p:sp>
      <p:cxnSp>
        <p:nvCxnSpPr>
          <p:cNvPr id="8" name="Düz Ok Bağlayıcısı 7">
            <a:extLst>
              <a:ext uri="{FF2B5EF4-FFF2-40B4-BE49-F238E27FC236}">
                <a16:creationId xmlns:a16="http://schemas.microsoft.com/office/drawing/2014/main" id="{53051E48-04C6-4D95-B395-F9E43B58BDDA}"/>
              </a:ext>
            </a:extLst>
          </p:cNvPr>
          <p:cNvCxnSpPr>
            <a:cxnSpLocks/>
          </p:cNvCxnSpPr>
          <p:nvPr/>
        </p:nvCxnSpPr>
        <p:spPr>
          <a:xfrm flipV="1">
            <a:off x="3063442" y="2702257"/>
            <a:ext cx="1836104" cy="2473781"/>
          </a:xfrm>
          <a:prstGeom prst="straightConnector1">
            <a:avLst/>
          </a:prstGeom>
          <a:ln w="76200">
            <a:solidFill>
              <a:srgbClr val="C000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89337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93C4492F-2936-4CDB-ACEF-776EA5C725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5227" y="622482"/>
            <a:ext cx="5500314" cy="5375710"/>
          </a:xfrm>
          <a:prstGeom prst="rect">
            <a:avLst/>
          </a:prstGeom>
          <a:ln>
            <a:noFill/>
          </a:ln>
          <a:effectLst>
            <a:softEdge rad="112500"/>
          </a:effectLst>
        </p:spPr>
      </p:pic>
      <p:sp>
        <p:nvSpPr>
          <p:cNvPr id="7" name="Metin kutusu 6">
            <a:extLst>
              <a:ext uri="{FF2B5EF4-FFF2-40B4-BE49-F238E27FC236}">
                <a16:creationId xmlns:a16="http://schemas.microsoft.com/office/drawing/2014/main" id="{9A636448-118F-4206-BAB8-25F65E4EB94C}"/>
              </a:ext>
            </a:extLst>
          </p:cNvPr>
          <p:cNvSpPr txBox="1"/>
          <p:nvPr/>
        </p:nvSpPr>
        <p:spPr>
          <a:xfrm>
            <a:off x="218363" y="791570"/>
            <a:ext cx="5390866" cy="3693319"/>
          </a:xfrm>
          <a:prstGeom prst="rect">
            <a:avLst/>
          </a:prstGeom>
          <a:noFill/>
        </p:spPr>
        <p:txBody>
          <a:bodyPr wrap="square" rtlCol="0">
            <a:spAutoFit/>
          </a:bodyPr>
          <a:lstStyle/>
          <a:p>
            <a:r>
              <a:rPr lang="tr-TR" dirty="0">
                <a:solidFill>
                  <a:schemeClr val="tx1">
                    <a:lumMod val="95000"/>
                    <a:lumOff val="5000"/>
                  </a:schemeClr>
                </a:solidFill>
              </a:rPr>
              <a:t>Görüldüğü üzere, isimleri aynı olan resimler, dizi isimleri ile aynı olan oda isimleriyle eşleşerek, tableview üzerindeki yerlerini aldılar. </a:t>
            </a:r>
          </a:p>
          <a:p>
            <a:endParaRPr lang="tr-TR" dirty="0">
              <a:solidFill>
                <a:schemeClr val="tx1">
                  <a:lumMod val="95000"/>
                  <a:lumOff val="5000"/>
                </a:schemeClr>
              </a:solidFill>
            </a:endParaRPr>
          </a:p>
          <a:p>
            <a:r>
              <a:rPr lang="tr-TR" dirty="0">
                <a:solidFill>
                  <a:schemeClr val="tx1">
                    <a:lumMod val="95000"/>
                    <a:lumOff val="5000"/>
                  </a:schemeClr>
                </a:solidFill>
              </a:rPr>
              <a:t>Uygulama açıldığında bizi karşılayacak ekran aşağıda yer almaktadır. Bu ekranda yer alan odalar, otelde yer alan otellerdir. Her bir odaya tıklandıktan sonra, rezervasyon sayfasına yönlendirilmektedir. </a:t>
            </a:r>
          </a:p>
          <a:p>
            <a:r>
              <a:rPr lang="tr-TR" dirty="0">
                <a:solidFill>
                  <a:schemeClr val="tx1">
                    <a:lumMod val="95000"/>
                    <a:lumOff val="5000"/>
                  </a:schemeClr>
                </a:solidFill>
              </a:rPr>
              <a:t>Aynı zamanda, otel ile ilgili, tanıtım ve otel kurallarının bulun-</a:t>
            </a:r>
          </a:p>
          <a:p>
            <a:r>
              <a:rPr lang="tr-TR" dirty="0">
                <a:solidFill>
                  <a:schemeClr val="tx1">
                    <a:lumMod val="95000"/>
                    <a:lumOff val="5000"/>
                  </a:schemeClr>
                </a:solidFill>
              </a:rPr>
              <a:t>duğu, ayrıca ‘</a:t>
            </a:r>
            <a:r>
              <a:rPr lang="tr-TR" b="1" dirty="0">
                <a:solidFill>
                  <a:schemeClr val="accent1">
                    <a:lumMod val="50000"/>
                  </a:schemeClr>
                </a:solidFill>
              </a:rPr>
              <a:t>’Otel Tanıtımı</a:t>
            </a:r>
            <a:r>
              <a:rPr lang="tr-TR" dirty="0">
                <a:solidFill>
                  <a:schemeClr val="tx1">
                    <a:lumMod val="95000"/>
                    <a:lumOff val="5000"/>
                  </a:schemeClr>
                </a:solidFill>
              </a:rPr>
              <a:t>’’ ve ‘’ </a:t>
            </a:r>
            <a:r>
              <a:rPr lang="tr-TR" b="1" dirty="0">
                <a:solidFill>
                  <a:schemeClr val="accent1">
                    <a:lumMod val="50000"/>
                  </a:schemeClr>
                </a:solidFill>
              </a:rPr>
              <a:t>Oda Kuralları</a:t>
            </a:r>
            <a:r>
              <a:rPr lang="tr-TR" dirty="0">
                <a:solidFill>
                  <a:schemeClr val="tx1">
                    <a:lumMod val="95000"/>
                    <a:lumOff val="5000"/>
                  </a:schemeClr>
                </a:solidFill>
              </a:rPr>
              <a:t>’’ sayfaları mevcut-</a:t>
            </a:r>
          </a:p>
          <a:p>
            <a:r>
              <a:rPr lang="tr-TR" dirty="0">
                <a:solidFill>
                  <a:schemeClr val="tx1">
                    <a:lumMod val="95000"/>
                    <a:lumOff val="5000"/>
                  </a:schemeClr>
                </a:solidFill>
              </a:rPr>
              <a:t>tur.   </a:t>
            </a:r>
          </a:p>
        </p:txBody>
      </p:sp>
      <p:cxnSp>
        <p:nvCxnSpPr>
          <p:cNvPr id="8" name="Düz Ok Bağlayıcısı 7">
            <a:extLst>
              <a:ext uri="{FF2B5EF4-FFF2-40B4-BE49-F238E27FC236}">
                <a16:creationId xmlns:a16="http://schemas.microsoft.com/office/drawing/2014/main" id="{DE445B31-FD21-414E-8056-0E544BA04A40}"/>
              </a:ext>
            </a:extLst>
          </p:cNvPr>
          <p:cNvCxnSpPr>
            <a:cxnSpLocks/>
          </p:cNvCxnSpPr>
          <p:nvPr/>
        </p:nvCxnSpPr>
        <p:spPr>
          <a:xfrm flipV="1">
            <a:off x="5418161" y="3618257"/>
            <a:ext cx="3406827" cy="2379935"/>
          </a:xfrm>
          <a:prstGeom prst="straightConnector1">
            <a:avLst/>
          </a:prstGeom>
          <a:ln w="76200">
            <a:solidFill>
              <a:srgbClr val="C000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4542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20A288CF-280C-40D2-9B40-DAB69D4587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83439" y="1469241"/>
            <a:ext cx="2797791" cy="5351228"/>
          </a:xfrm>
        </p:spPr>
      </p:pic>
      <p:sp>
        <p:nvSpPr>
          <p:cNvPr id="6" name="Metin kutusu 5">
            <a:extLst>
              <a:ext uri="{FF2B5EF4-FFF2-40B4-BE49-F238E27FC236}">
                <a16:creationId xmlns:a16="http://schemas.microsoft.com/office/drawing/2014/main" id="{29B6590B-41AD-4C0B-9B07-32D60033A2FE}"/>
              </a:ext>
            </a:extLst>
          </p:cNvPr>
          <p:cNvSpPr txBox="1"/>
          <p:nvPr/>
        </p:nvSpPr>
        <p:spPr>
          <a:xfrm>
            <a:off x="727881" y="395786"/>
            <a:ext cx="8161362" cy="1200329"/>
          </a:xfrm>
          <a:prstGeom prst="rect">
            <a:avLst/>
          </a:prstGeom>
          <a:noFill/>
        </p:spPr>
        <p:txBody>
          <a:bodyPr wrap="square" rtlCol="0">
            <a:spAutoFit/>
          </a:bodyPr>
          <a:lstStyle/>
          <a:p>
            <a:r>
              <a:rPr lang="tr-TR" b="1" dirty="0">
                <a:solidFill>
                  <a:schemeClr val="accent1">
                    <a:lumMod val="50000"/>
                  </a:schemeClr>
                </a:solidFill>
              </a:rPr>
              <a:t>Otel kuralları </a:t>
            </a:r>
            <a:r>
              <a:rPr lang="tr-TR" dirty="0">
                <a:solidFill>
                  <a:schemeClr val="tx1">
                    <a:lumMod val="95000"/>
                    <a:lumOff val="5000"/>
                  </a:schemeClr>
                </a:solidFill>
              </a:rPr>
              <a:t>ve </a:t>
            </a:r>
            <a:r>
              <a:rPr lang="tr-TR" b="1" dirty="0">
                <a:solidFill>
                  <a:schemeClr val="accent1">
                    <a:lumMod val="50000"/>
                  </a:schemeClr>
                </a:solidFill>
              </a:rPr>
              <a:t>Otel hakkında </a:t>
            </a:r>
            <a:r>
              <a:rPr lang="tr-TR" dirty="0">
                <a:solidFill>
                  <a:schemeClr val="tx1">
                    <a:lumMod val="95000"/>
                    <a:lumOff val="5000"/>
                  </a:schemeClr>
                </a:solidFill>
              </a:rPr>
              <a:t>bilgilerin bulunduğu sayfa aşağıda yer almaktadır. Bu sayfaların ikisinde de, bir önceki sayfaya dönüş yapmak için ‘</a:t>
            </a:r>
            <a:r>
              <a:rPr lang="tr-TR" dirty="0">
                <a:solidFill>
                  <a:schemeClr val="accent1">
                    <a:lumMod val="50000"/>
                  </a:schemeClr>
                </a:solidFill>
              </a:rPr>
              <a:t>’</a:t>
            </a:r>
            <a:r>
              <a:rPr lang="tr-TR" dirty="0" err="1">
                <a:solidFill>
                  <a:schemeClr val="accent1">
                    <a:lumMod val="50000"/>
                  </a:schemeClr>
                </a:solidFill>
              </a:rPr>
              <a:t>Back</a:t>
            </a:r>
            <a:r>
              <a:rPr lang="tr-TR" dirty="0">
                <a:solidFill>
                  <a:schemeClr val="tx1">
                    <a:lumMod val="95000"/>
                    <a:lumOff val="5000"/>
                  </a:schemeClr>
                </a:solidFill>
              </a:rPr>
              <a:t>’’ butonu bulunmaktadır. </a:t>
            </a:r>
          </a:p>
          <a:p>
            <a:endParaRPr lang="tr-TR" dirty="0"/>
          </a:p>
        </p:txBody>
      </p:sp>
      <p:pic>
        <p:nvPicPr>
          <p:cNvPr id="8" name="Resim 7">
            <a:extLst>
              <a:ext uri="{FF2B5EF4-FFF2-40B4-BE49-F238E27FC236}">
                <a16:creationId xmlns:a16="http://schemas.microsoft.com/office/drawing/2014/main" id="{B2FBE89F-A0F0-4884-A5E0-01ECCD2B72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092" y="1299414"/>
            <a:ext cx="2947917" cy="5521055"/>
          </a:xfrm>
          <a:prstGeom prst="rect">
            <a:avLst/>
          </a:prstGeom>
        </p:spPr>
      </p:pic>
      <p:cxnSp>
        <p:nvCxnSpPr>
          <p:cNvPr id="9" name="Düz Ok Bağlayıcısı 8">
            <a:extLst>
              <a:ext uri="{FF2B5EF4-FFF2-40B4-BE49-F238E27FC236}">
                <a16:creationId xmlns:a16="http://schemas.microsoft.com/office/drawing/2014/main" id="{7F7B0EBD-038A-44DE-9DDF-3AD2AB1BF8C4}"/>
              </a:ext>
            </a:extLst>
          </p:cNvPr>
          <p:cNvCxnSpPr>
            <a:cxnSpLocks/>
          </p:cNvCxnSpPr>
          <p:nvPr/>
        </p:nvCxnSpPr>
        <p:spPr>
          <a:xfrm flipH="1" flipV="1">
            <a:off x="3166281" y="3712191"/>
            <a:ext cx="2231408" cy="1405720"/>
          </a:xfrm>
          <a:prstGeom prst="straightConnector1">
            <a:avLst/>
          </a:prstGeom>
          <a:ln w="76200">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10" name="Düz Ok Bağlayıcısı 9">
            <a:extLst>
              <a:ext uri="{FF2B5EF4-FFF2-40B4-BE49-F238E27FC236}">
                <a16:creationId xmlns:a16="http://schemas.microsoft.com/office/drawing/2014/main" id="{6C1A73BA-58B8-4488-B8EF-114ED6F03614}"/>
              </a:ext>
            </a:extLst>
          </p:cNvPr>
          <p:cNvCxnSpPr>
            <a:cxnSpLocks/>
          </p:cNvCxnSpPr>
          <p:nvPr/>
        </p:nvCxnSpPr>
        <p:spPr>
          <a:xfrm flipV="1">
            <a:off x="5369257" y="3712191"/>
            <a:ext cx="2014182" cy="1405721"/>
          </a:xfrm>
          <a:prstGeom prst="straightConnector1">
            <a:avLst/>
          </a:prstGeom>
          <a:ln w="76200">
            <a:solidFill>
              <a:srgbClr val="C000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45775426"/>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830</Words>
  <Application>Microsoft Office PowerPoint</Application>
  <PresentationFormat>Geniş ekran</PresentationFormat>
  <Paragraphs>64</Paragraphs>
  <Slides>17</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17</vt:i4>
      </vt:variant>
    </vt:vector>
  </HeadingPairs>
  <TitlesOfParts>
    <vt:vector size="22" baseType="lpstr">
      <vt:lpstr>Arial</vt:lpstr>
      <vt:lpstr>Calibri</vt:lpstr>
      <vt:lpstr>Calibri Light</vt:lpstr>
      <vt:lpstr>Times New Roman</vt:lpstr>
      <vt:lpstr>Office Teması</vt:lpstr>
      <vt:lpstr>PowerPoint Sunusu</vt:lpstr>
      <vt:lpstr>PowerPoint Sunusu</vt:lpstr>
      <vt:lpstr>PowerPoint Sunusu</vt:lpstr>
      <vt:lpstr>SWIFT PROGRAMLAMA DİLİ/ARAYÜZLER </vt:lpstr>
      <vt:lpstr>PROJE BİLGİLERİ</vt:lpstr>
      <vt:lpstr>Proje Arayüz Tasarımı : </vt:lpstr>
      <vt:lpstr>PowerPoint Sunusu</vt:lpstr>
      <vt:lpstr>PowerPoint Sunusu</vt:lpstr>
      <vt:lpstr>PowerPoint Sunusu</vt:lpstr>
      <vt:lpstr>PowerPoint Sunusu</vt:lpstr>
      <vt:lpstr>PowerPoint Sunusu</vt:lpstr>
      <vt:lpstr>PowerPoint Sunusu</vt:lpstr>
      <vt:lpstr>UYGULAMA ICON’U </vt:lpstr>
      <vt:lpstr>PowerPoint Sunusu</vt:lpstr>
      <vt:lpstr>PowerPoint Sunusu</vt:lpstr>
      <vt:lpstr>PowerPoint Sunusu</vt:lpstr>
      <vt:lpstr>UYGULAMA İÇİ GÖRSELLER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tahgul@outlook.com</dc:creator>
  <cp:lastModifiedBy>tahgul@outlook.com</cp:lastModifiedBy>
  <cp:revision>12</cp:revision>
  <dcterms:created xsi:type="dcterms:W3CDTF">2020-05-05T17:46:16Z</dcterms:created>
  <dcterms:modified xsi:type="dcterms:W3CDTF">2020-05-06T02:16:11Z</dcterms:modified>
</cp:coreProperties>
</file>