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26" r:id="rId6"/>
    <p:sldId id="327" r:id="rId7"/>
    <p:sldId id="328" r:id="rId8"/>
    <p:sldId id="347" r:id="rId9"/>
    <p:sldId id="340" r:id="rId10"/>
    <p:sldId id="343" r:id="rId11"/>
    <p:sldId id="342" r:id="rId12"/>
    <p:sldId id="348" r:id="rId13"/>
    <p:sldId id="344" r:id="rId14"/>
    <p:sldId id="338"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205" autoAdjust="0"/>
  </p:normalViewPr>
  <p:slideViewPr>
    <p:cSldViewPr snapToGrid="0">
      <p:cViewPr varScale="1">
        <p:scale>
          <a:sx n="122" d="100"/>
          <a:sy n="122" d="100"/>
        </p:scale>
        <p:origin x="240" y="30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12/13/23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crime-data-from-2020-to-present" TargetMode="Externa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3999" y="6311470"/>
            <a:ext cx="8786070" cy="356616"/>
          </a:xfrm>
        </p:spPr>
        <p:txBody>
          <a:bodyPr/>
          <a:lstStyle/>
          <a:p>
            <a:pPr marL="6350" marR="12700" indent="-6350">
              <a:lnSpc>
                <a:spcPct val="107000"/>
              </a:lnSpc>
              <a:spcAft>
                <a:spcPts val="725"/>
              </a:spcAft>
            </a:pPr>
            <a:r>
              <a:rPr lang="en-IN" sz="1800" dirty="0"/>
              <a:t>ABHINAV ADHIKARI, SATHISH REEDY KALLU, VIKAS KUMAR REDDY,  MD TAHIDUL ISLAM </a:t>
            </a:r>
          </a:p>
          <a:p>
            <a:endParaRPr lang="en-US" sz="1800" dirty="0"/>
          </a:p>
        </p:txBody>
      </p:sp>
      <p:pic>
        <p:nvPicPr>
          <p:cNvPr id="8" name="Picture 7" descr="A city with a body of water and a city in the distance&#10;&#10;Description automatically generated">
            <a:extLst>
              <a:ext uri="{FF2B5EF4-FFF2-40B4-BE49-F238E27FC236}">
                <a16:creationId xmlns:a16="http://schemas.microsoft.com/office/drawing/2014/main" id="{0DF8A155-461A-9D9C-EC26-9FBB6E282E96}"/>
              </a:ext>
            </a:extLst>
          </p:cNvPr>
          <p:cNvPicPr>
            <a:picLocks noChangeAspect="1"/>
          </p:cNvPicPr>
          <p:nvPr/>
        </p:nvPicPr>
        <p:blipFill>
          <a:blip r:embed="rId2"/>
          <a:stretch>
            <a:fillRect/>
          </a:stretch>
        </p:blipFill>
        <p:spPr>
          <a:xfrm>
            <a:off x="0" y="0"/>
            <a:ext cx="12192000" cy="6203852"/>
          </a:xfrm>
          <a:prstGeom prst="rect">
            <a:avLst/>
          </a:prstGeom>
        </p:spPr>
      </p:pic>
      <p:sp>
        <p:nvSpPr>
          <p:cNvPr id="9" name="TextBox 8">
            <a:extLst>
              <a:ext uri="{FF2B5EF4-FFF2-40B4-BE49-F238E27FC236}">
                <a16:creationId xmlns:a16="http://schemas.microsoft.com/office/drawing/2014/main" id="{54E4158B-BAFB-977C-B6EA-A9368EDF3B4F}"/>
              </a:ext>
            </a:extLst>
          </p:cNvPr>
          <p:cNvSpPr txBox="1"/>
          <p:nvPr/>
        </p:nvSpPr>
        <p:spPr>
          <a:xfrm>
            <a:off x="264941" y="54938"/>
            <a:ext cx="11662117" cy="3046988"/>
          </a:xfrm>
          <a:prstGeom prst="rect">
            <a:avLst/>
          </a:prstGeom>
          <a:noFill/>
        </p:spPr>
        <p:txBody>
          <a:bodyPr wrap="square" rtlCol="0">
            <a:spAutoFit/>
          </a:bodyPr>
          <a:lstStyle/>
          <a:p>
            <a:r>
              <a:rPr lang="en-US" sz="6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Understanding Crime Trends in Los Angeles through 911 Call</a:t>
            </a:r>
            <a:br>
              <a:rPr lang="en-US"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US" sz="3600" dirty="0">
                <a:solidFill>
                  <a:schemeClr val="bg1"/>
                </a:solidFill>
              </a:rPr>
            </a:br>
            <a:endParaRPr lang="en-US" sz="3600" dirty="0">
              <a:solidFill>
                <a:schemeClr val="bg1"/>
              </a:solidFill>
            </a:endParaRPr>
          </a:p>
        </p:txBody>
      </p:sp>
      <p:sp>
        <p:nvSpPr>
          <p:cNvPr id="10" name="TextBox 9">
            <a:extLst>
              <a:ext uri="{FF2B5EF4-FFF2-40B4-BE49-F238E27FC236}">
                <a16:creationId xmlns:a16="http://schemas.microsoft.com/office/drawing/2014/main" id="{7888ABDE-1506-6DA0-FDA8-87C8F34FF45C}"/>
              </a:ext>
            </a:extLst>
          </p:cNvPr>
          <p:cNvSpPr txBox="1"/>
          <p:nvPr/>
        </p:nvSpPr>
        <p:spPr>
          <a:xfrm>
            <a:off x="4572000" y="-1252025"/>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D0819777-6A48-41A6-905A-4E336053FEF1}"/>
              </a:ext>
            </a:extLst>
          </p:cNvPr>
          <p:cNvSpPr txBox="1"/>
          <p:nvPr/>
        </p:nvSpPr>
        <p:spPr>
          <a:xfrm>
            <a:off x="11057206" y="782163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657D35A7-7C5D-FE3F-694B-8C0D59E11211}"/>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10</a:t>
            </a:fld>
            <a:endParaRPr lang="en-US"/>
          </a:p>
        </p:txBody>
      </p:sp>
      <p:sp>
        <p:nvSpPr>
          <p:cNvPr id="13" name="Text Placeholder 3">
            <a:extLst>
              <a:ext uri="{FF2B5EF4-FFF2-40B4-BE49-F238E27FC236}">
                <a16:creationId xmlns:a16="http://schemas.microsoft.com/office/drawing/2014/main" id="{C8BA1B3F-1E5F-F00D-195D-F77572E4FCD7}"/>
              </a:ext>
            </a:extLst>
          </p:cNvPr>
          <p:cNvSpPr>
            <a:spLocks/>
          </p:cNvSpPr>
          <p:nvPr/>
        </p:nvSpPr>
        <p:spPr>
          <a:xfrm>
            <a:off x="2095050" y="1915087"/>
            <a:ext cx="4095381" cy="423426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a:spcAft>
                <a:spcPts val="600"/>
              </a:spcAft>
            </a:pPr>
            <a:endParaRPr lang="en-US" dirty="0"/>
          </a:p>
        </p:txBody>
      </p:sp>
      <p:sp>
        <p:nvSpPr>
          <p:cNvPr id="17" name="Text Placeholder 5">
            <a:extLst>
              <a:ext uri="{FF2B5EF4-FFF2-40B4-BE49-F238E27FC236}">
                <a16:creationId xmlns:a16="http://schemas.microsoft.com/office/drawing/2014/main" id="{4EEB8728-B22A-4BA7-64F8-B32E9D310D7B}"/>
              </a:ext>
            </a:extLst>
          </p:cNvPr>
          <p:cNvSpPr>
            <a:spLocks/>
          </p:cNvSpPr>
          <p:nvPr/>
        </p:nvSpPr>
        <p:spPr>
          <a:xfrm>
            <a:off x="962527" y="383261"/>
            <a:ext cx="10153530" cy="454138"/>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defTabSz="832104">
              <a:spcAft>
                <a:spcPts val="600"/>
              </a:spcAft>
            </a:pPr>
            <a:endParaRPr lang="en-US" sz="3200" b="1" kern="1200" dirty="0">
              <a:solidFill>
                <a:schemeClr val="tx1"/>
              </a:solidFill>
              <a:latin typeface="+mn-lt"/>
              <a:ea typeface="+mn-ea"/>
              <a:cs typeface="+mn-cs"/>
            </a:endParaRPr>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fld id="{75DF2D63-3FF5-D547-96B9-BE9CCD1ABA58}" type="slidenum">
              <a:rPr lang="en-US" sz="1638" kern="1200">
                <a:solidFill>
                  <a:schemeClr val="tx1"/>
                </a:solidFill>
                <a:latin typeface="+mn-lt"/>
                <a:ea typeface="+mn-ea"/>
                <a:cs typeface="+mn-cs"/>
              </a:rPr>
              <a:pPr defTabSz="832104">
                <a:spcAft>
                  <a:spcPts val="546"/>
                </a:spcAft>
              </a:pPr>
              <a:t>10</a:t>
            </a:fld>
            <a:endParaRPr lang="en-US"/>
          </a:p>
        </p:txBody>
      </p:sp>
      <p:pic>
        <p:nvPicPr>
          <p:cNvPr id="5" name="Picture 4">
            <a:extLst>
              <a:ext uri="{FF2B5EF4-FFF2-40B4-BE49-F238E27FC236}">
                <a16:creationId xmlns:a16="http://schemas.microsoft.com/office/drawing/2014/main" id="{E0A5C012-A0E9-8223-42A3-EEECC02A487D}"/>
              </a:ext>
            </a:extLst>
          </p:cNvPr>
          <p:cNvPicPr>
            <a:picLocks noChangeAspect="1"/>
          </p:cNvPicPr>
          <p:nvPr/>
        </p:nvPicPr>
        <p:blipFill>
          <a:blip r:embed="rId2"/>
          <a:stretch>
            <a:fillRect/>
          </a:stretch>
        </p:blipFill>
        <p:spPr>
          <a:xfrm>
            <a:off x="649224" y="906482"/>
            <a:ext cx="11141612" cy="5297470"/>
          </a:xfrm>
          <a:prstGeom prst="rect">
            <a:avLst/>
          </a:prstGeom>
        </p:spPr>
      </p:pic>
      <p:sp>
        <p:nvSpPr>
          <p:cNvPr id="2" name="TextBox 1">
            <a:extLst>
              <a:ext uri="{FF2B5EF4-FFF2-40B4-BE49-F238E27FC236}">
                <a16:creationId xmlns:a16="http://schemas.microsoft.com/office/drawing/2014/main" id="{6E8DB29C-5A62-D36E-3945-6B9FBD081885}"/>
              </a:ext>
            </a:extLst>
          </p:cNvPr>
          <p:cNvSpPr txBox="1"/>
          <p:nvPr/>
        </p:nvSpPr>
        <p:spPr>
          <a:xfrm>
            <a:off x="4989664" y="259708"/>
            <a:ext cx="2701160" cy="523220"/>
          </a:xfrm>
          <a:prstGeom prst="rect">
            <a:avLst/>
          </a:prstGeom>
          <a:noFill/>
        </p:spPr>
        <p:txBody>
          <a:bodyPr wrap="square" rtlCol="0">
            <a:spAutoFit/>
          </a:bodyPr>
          <a:lstStyle/>
          <a:p>
            <a:r>
              <a:rPr lang="en-US" sz="2800" b="1" dirty="0"/>
              <a:t>Crime Area</a:t>
            </a:r>
          </a:p>
        </p:txBody>
      </p:sp>
      <p:sp>
        <p:nvSpPr>
          <p:cNvPr id="3" name="Rectangle 2">
            <a:extLst>
              <a:ext uri="{FF2B5EF4-FFF2-40B4-BE49-F238E27FC236}">
                <a16:creationId xmlns:a16="http://schemas.microsoft.com/office/drawing/2014/main" id="{609460CD-9F4B-2916-7D64-A27BA549B225}"/>
              </a:ext>
            </a:extLst>
          </p:cNvPr>
          <p:cNvSpPr/>
          <p:nvPr/>
        </p:nvSpPr>
        <p:spPr>
          <a:xfrm>
            <a:off x="676421" y="1121576"/>
            <a:ext cx="1237957" cy="365760"/>
          </a:xfrm>
          <a:prstGeom prst="rect">
            <a:avLst/>
          </a:prstGeom>
          <a:solidFill>
            <a:schemeClr val="accent1">
              <a:alpha val="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79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0" dirty="0">
                <a:ea typeface="+mn-lt"/>
                <a:cs typeface="+mn-lt"/>
              </a:rPr>
              <a:t>The exploration into Los Angeles' crime data has been an enriching and enlightening journey. Through understanding, cleaning, analyzing, and visualizing the data, we've unlocked valuable insights. The interactive map built with Leaflet stands as a testament to the power of data visualization in unraveling complex information. This map helps anyone become a detective, spotting problem areas, seeing patterns over time, and comparing different parts of LA.</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503580" y="1485303"/>
            <a:ext cx="9184837" cy="3386243"/>
          </a:xfrm>
        </p:spPr>
        <p:txBody>
          <a:bodyPr/>
          <a:lstStyle/>
          <a:p>
            <a:r>
              <a:rPr lang="en-US" dirty="0"/>
              <a:t>Q&amp;A?</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763813" y="342303"/>
            <a:ext cx="2286000" cy="2286000"/>
          </a:xfr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348918"/>
            <a:ext cx="3602736" cy="3832426"/>
          </a:xfrm>
        </p:spPr>
        <p:txBody>
          <a:bodyPr/>
          <a:lstStyle/>
          <a:p>
            <a:r>
              <a:rPr lang="en-US" dirty="0"/>
              <a:t>Introduction</a:t>
            </a:r>
            <a:br>
              <a:rPr lang="en-US" dirty="0"/>
            </a:br>
            <a:r>
              <a:rPr lang="en-US" dirty="0"/>
              <a:t>Understanding The Data</a:t>
            </a:r>
          </a:p>
          <a:p>
            <a:r>
              <a:rPr lang="en-US" dirty="0"/>
              <a:t>Data Cleaning</a:t>
            </a:r>
          </a:p>
          <a:p>
            <a:r>
              <a:rPr lang="en-US" dirty="0"/>
              <a:t>Analyzing</a:t>
            </a:r>
          </a:p>
          <a:p>
            <a:r>
              <a:rPr lang="en-US" dirty="0"/>
              <a:t>Exploring</a:t>
            </a:r>
          </a:p>
          <a:p>
            <a:r>
              <a:rPr lang="en-US" dirty="0"/>
              <a:t>Conclusion &amp; Future Possibilities</a:t>
            </a:r>
          </a:p>
          <a:p>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srcRect l="16421" r="16421"/>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a:off x="4714159" y="267417"/>
            <a:ext cx="3226494" cy="962804"/>
          </a:xfrm>
        </p:spPr>
        <p:style>
          <a:lnRef idx="1">
            <a:schemeClr val="accent5"/>
          </a:lnRef>
          <a:fillRef idx="2">
            <a:schemeClr val="accent5"/>
          </a:fillRef>
          <a:effectRef idx="1">
            <a:schemeClr val="accent5"/>
          </a:effectRef>
          <a:fontRef idx="minor">
            <a:schemeClr val="dk1"/>
          </a:fontRef>
        </p:style>
        <p:txBody>
          <a:bodyPr/>
          <a:lstStyle/>
          <a:p>
            <a:r>
              <a:rPr lang="en-US" sz="3200" spc="0" dirty="0">
                <a:solidFill>
                  <a:schemeClr val="tx1"/>
                </a:solidFill>
                <a:ea typeface="+mn-lt"/>
                <a:cs typeface="+mn-lt"/>
              </a:rPr>
              <a:t>INTRODUCTION</a:t>
            </a:r>
            <a:endParaRPr lang="en-US" sz="3200" dirty="0">
              <a:solidFill>
                <a:schemeClr val="tx1"/>
              </a:solidFill>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5029200"/>
            <a:ext cx="5760720" cy="1179576"/>
          </a:xfrm>
        </p:spPr>
        <p:txBody>
          <a:bodyPr/>
          <a:lstStyle/>
          <a:p>
            <a:pPr marL="0" indent="0">
              <a:lnSpc>
                <a:spcPts val="2400"/>
              </a:lnSpc>
              <a:buNone/>
            </a:pPr>
            <a:r>
              <a:rPr lang="en-US" sz="2000" spc="0" dirty="0">
                <a:ea typeface="+mn-lt"/>
                <a:cs typeface="+mn-lt"/>
              </a:rPr>
              <a:t>.</a:t>
            </a:r>
            <a:endParaRPr lang="en-US" sz="2000" spc="0" dirty="0"/>
          </a:p>
        </p:txBody>
      </p:sp>
      <p:sp>
        <p:nvSpPr>
          <p:cNvPr id="8" name="Rectangle 7">
            <a:extLst>
              <a:ext uri="{FF2B5EF4-FFF2-40B4-BE49-F238E27FC236}">
                <a16:creationId xmlns:a16="http://schemas.microsoft.com/office/drawing/2014/main" id="{F68BCE6F-0A46-9D4A-0558-A5CD69DE11D5}"/>
              </a:ext>
            </a:extLst>
          </p:cNvPr>
          <p:cNvSpPr/>
          <p:nvPr/>
        </p:nvSpPr>
        <p:spPr>
          <a:xfrm>
            <a:off x="5361272" y="1828800"/>
            <a:ext cx="734728" cy="4427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hand holding a cell phone&#10;&#10;Description automatically generated">
            <a:extLst>
              <a:ext uri="{FF2B5EF4-FFF2-40B4-BE49-F238E27FC236}">
                <a16:creationId xmlns:a16="http://schemas.microsoft.com/office/drawing/2014/main" id="{94BFD9DE-0FF0-5322-7E6B-C722774B56E3}"/>
              </a:ext>
            </a:extLst>
          </p:cNvPr>
          <p:cNvPicPr>
            <a:picLocks noChangeAspect="1"/>
          </p:cNvPicPr>
          <p:nvPr/>
        </p:nvPicPr>
        <p:blipFill>
          <a:blip r:embed="rId2"/>
          <a:stretch>
            <a:fillRect/>
          </a:stretch>
        </p:blipFill>
        <p:spPr>
          <a:xfrm>
            <a:off x="0" y="1464394"/>
            <a:ext cx="12192000" cy="5555384"/>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830912" y="473978"/>
            <a:ext cx="8110728" cy="457200"/>
          </a:xfrm>
        </p:spPr>
        <p:txBody>
          <a:bodyPr/>
          <a:lstStyle/>
          <a:p>
            <a:r>
              <a:rPr lang="en-US" sz="3200" dirty="0"/>
              <a:t>Let’s Understand the Data</a:t>
            </a:r>
          </a:p>
        </p:txBody>
      </p:sp>
      <p:sp>
        <p:nvSpPr>
          <p:cNvPr id="2" name="TextBox 1">
            <a:extLst>
              <a:ext uri="{FF2B5EF4-FFF2-40B4-BE49-F238E27FC236}">
                <a16:creationId xmlns:a16="http://schemas.microsoft.com/office/drawing/2014/main" id="{2B78967A-A049-F181-C8B8-CD8D27E26700}"/>
              </a:ext>
            </a:extLst>
          </p:cNvPr>
          <p:cNvSpPr txBox="1"/>
          <p:nvPr/>
        </p:nvSpPr>
        <p:spPr>
          <a:xfrm>
            <a:off x="1575824" y="1577768"/>
            <a:ext cx="8885248" cy="4001095"/>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74151"/>
                </a:solidFill>
                <a:effectLst/>
                <a:latin typeface="Söhne"/>
              </a:rPr>
              <a:t>Data Source:</a:t>
            </a:r>
            <a:r>
              <a:rPr lang="en-US" sz="2400" b="0" i="0" dirty="0">
                <a:solidFill>
                  <a:srgbClr val="374151"/>
                </a:solidFill>
                <a:effectLst/>
                <a:latin typeface="Söhne"/>
              </a:rPr>
              <a:t> Crime data obtained from </a:t>
            </a:r>
            <a:r>
              <a:rPr lang="en-US" sz="2400" b="0" i="0" dirty="0">
                <a:solidFill>
                  <a:srgbClr val="374151"/>
                </a:solidFill>
                <a:effectLst/>
                <a:latin typeface="Söhne"/>
                <a:hlinkClick r:id="rId3"/>
              </a:rPr>
              <a:t>data.gov</a:t>
            </a:r>
            <a:r>
              <a:rPr lang="en-US" sz="2400" b="0" i="0" dirty="0">
                <a:solidFill>
                  <a:srgbClr val="374151"/>
                </a:solidFill>
                <a:effectLst/>
                <a:latin typeface="Söhne"/>
              </a:rPr>
              <a:t>.</a:t>
            </a:r>
          </a:p>
          <a:p>
            <a:pPr algn="l">
              <a:buFont typeface="Arial" panose="020B0604020202020204" pitchFamily="34" charset="0"/>
              <a:buChar char="•"/>
            </a:pPr>
            <a:r>
              <a:rPr lang="en-US" sz="2400" b="1" i="0" dirty="0">
                <a:solidFill>
                  <a:srgbClr val="374151"/>
                </a:solidFill>
                <a:effectLst/>
                <a:latin typeface="Söhne"/>
              </a:rPr>
              <a:t>Scope:</a:t>
            </a:r>
            <a:r>
              <a:rPr lang="en-US" sz="2400" b="0" i="0" dirty="0">
                <a:solidFill>
                  <a:srgbClr val="374151"/>
                </a:solidFill>
                <a:effectLst/>
                <a:latin typeface="Söhne"/>
              </a:rPr>
              <a:t> Analysis conducted on crime data spanning 2020 – Present.</a:t>
            </a:r>
          </a:p>
          <a:p>
            <a:pPr algn="l">
              <a:buFont typeface="Arial" panose="020B0604020202020204" pitchFamily="34" charset="0"/>
              <a:buChar char="•"/>
            </a:pPr>
            <a:r>
              <a:rPr lang="en-US" sz="2400" b="1" i="0" dirty="0">
                <a:solidFill>
                  <a:srgbClr val="374151"/>
                </a:solidFill>
                <a:effectLst/>
                <a:latin typeface="Söhne"/>
              </a:rPr>
              <a:t>Data Overview:</a:t>
            </a:r>
            <a:endParaRPr lang="en-US" sz="2400" b="0" i="0" dirty="0">
              <a:solidFill>
                <a:srgbClr val="374151"/>
              </a:solidFill>
              <a:effectLst/>
              <a:latin typeface="Söhne"/>
            </a:endParaRPr>
          </a:p>
          <a:p>
            <a:pPr marL="742950" lvl="1" indent="-285750" algn="l">
              <a:buFont typeface="Arial" panose="020B0604020202020204" pitchFamily="34" charset="0"/>
              <a:buChar char="•"/>
            </a:pPr>
            <a:r>
              <a:rPr lang="en-US" sz="2400" b="0" i="0" dirty="0">
                <a:solidFill>
                  <a:srgbClr val="374151"/>
                </a:solidFill>
                <a:effectLst/>
                <a:latin typeface="Söhne"/>
              </a:rPr>
              <a:t>Number of Records: 815882</a:t>
            </a:r>
          </a:p>
          <a:p>
            <a:pPr marL="742950" lvl="1" indent="-285750" algn="l">
              <a:buFont typeface="Arial" panose="020B0604020202020204" pitchFamily="34" charset="0"/>
              <a:buChar char="•"/>
            </a:pPr>
            <a:r>
              <a:rPr lang="en-US" sz="2400" b="0" i="0" dirty="0">
                <a:solidFill>
                  <a:srgbClr val="374151"/>
                </a:solidFill>
                <a:effectLst/>
                <a:latin typeface="Söhne"/>
              </a:rPr>
              <a:t>Variables Included: Crime Types, Locations, Time stamps, Victims, Race</a:t>
            </a:r>
          </a:p>
          <a:p>
            <a:pPr algn="l">
              <a:buFont typeface="Arial" panose="020B0604020202020204" pitchFamily="34" charset="0"/>
              <a:buChar char="•"/>
            </a:pPr>
            <a:r>
              <a:rPr lang="en-US" sz="2400" b="1" i="0" dirty="0">
                <a:solidFill>
                  <a:srgbClr val="374151"/>
                </a:solidFill>
                <a:effectLst/>
                <a:latin typeface="Söhne"/>
              </a:rPr>
              <a:t>Data Quality Check:</a:t>
            </a:r>
            <a:endParaRPr lang="en-US" sz="2400" b="0" i="0" dirty="0">
              <a:solidFill>
                <a:srgbClr val="374151"/>
              </a:solidFill>
              <a:effectLst/>
              <a:latin typeface="Söhne"/>
            </a:endParaRPr>
          </a:p>
          <a:p>
            <a:pPr marL="742950" lvl="1" indent="-285750" algn="l">
              <a:buFont typeface="Arial" panose="020B0604020202020204" pitchFamily="34" charset="0"/>
              <a:buChar char="•"/>
            </a:pPr>
            <a:r>
              <a:rPr lang="en-US" sz="2400" b="0" i="0" dirty="0">
                <a:solidFill>
                  <a:srgbClr val="374151"/>
                </a:solidFill>
                <a:effectLst/>
                <a:latin typeface="Söhne"/>
              </a:rPr>
              <a:t>Data Cleaning Steps: Renaming Columns, Replacing Abbreviations, Standardizing names</a:t>
            </a:r>
          </a:p>
          <a:p>
            <a:pPr marL="742950" lvl="1" indent="-285750" algn="l">
              <a:buFont typeface="Arial" panose="020B0604020202020204" pitchFamily="34" charset="0"/>
              <a:buChar char="•"/>
            </a:pPr>
            <a:r>
              <a:rPr lang="en-US" sz="2400" b="0" i="0" dirty="0">
                <a:solidFill>
                  <a:srgbClr val="374151"/>
                </a:solidFill>
                <a:effectLst/>
                <a:latin typeface="Söhne"/>
              </a:rPr>
              <a:t>Data Formatting: Regex, Date Time Formatting</a:t>
            </a:r>
          </a:p>
          <a:p>
            <a:endParaRPr lang="en-US" sz="1400"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6ECCD44-2282-C6D3-13F6-762E3156F2F9}"/>
              </a:ext>
            </a:extLst>
          </p:cNvPr>
          <p:cNvSpPr>
            <a:spLocks noGrp="1"/>
          </p:cNvSpPr>
          <p:nvPr>
            <p:ph type="title"/>
          </p:nvPr>
        </p:nvSpPr>
        <p:spPr>
          <a:xfrm>
            <a:off x="2420006" y="293103"/>
            <a:ext cx="10058400" cy="544296"/>
          </a:xfrm>
        </p:spPr>
        <p:txBody>
          <a:bodyPr anchor="t">
            <a:normAutofit fontScale="90000"/>
          </a:bodyPr>
          <a:lstStyle/>
          <a:p>
            <a:r>
              <a:rPr lang="en-US" sz="4000" b="1" kern="1200" dirty="0">
                <a:solidFill>
                  <a:schemeClr val="tx1"/>
                </a:solidFill>
                <a:latin typeface="+mn-lt"/>
                <a:ea typeface="+mn-ea"/>
                <a:cs typeface="+mn-cs"/>
              </a:rPr>
              <a:t>             </a:t>
            </a:r>
            <a:r>
              <a:rPr lang="en-US" sz="3200" b="1" kern="1200" dirty="0">
                <a:solidFill>
                  <a:schemeClr val="tx1"/>
                </a:solidFill>
                <a:latin typeface="+mn-lt"/>
                <a:ea typeface="+mn-ea"/>
                <a:cs typeface="+mn-cs"/>
              </a:rPr>
              <a:t>Victims BY Race</a:t>
            </a:r>
            <a:endParaRPr lang="en-US" sz="3200" dirty="0"/>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endParaRPr lang="en-US" dirty="0"/>
          </a:p>
        </p:txBody>
      </p:sp>
      <p:pic>
        <p:nvPicPr>
          <p:cNvPr id="3" name="Picture 2">
            <a:extLst>
              <a:ext uri="{FF2B5EF4-FFF2-40B4-BE49-F238E27FC236}">
                <a16:creationId xmlns:a16="http://schemas.microsoft.com/office/drawing/2014/main" id="{95528FB8-B73E-FECD-27F4-5FB96E2D9942}"/>
              </a:ext>
            </a:extLst>
          </p:cNvPr>
          <p:cNvPicPr>
            <a:picLocks noChangeAspect="1"/>
          </p:cNvPicPr>
          <p:nvPr/>
        </p:nvPicPr>
        <p:blipFill rotWithShape="1">
          <a:blip r:embed="rId2"/>
          <a:srcRect r="20171"/>
          <a:stretch/>
        </p:blipFill>
        <p:spPr>
          <a:xfrm>
            <a:off x="1587062" y="837399"/>
            <a:ext cx="9385737" cy="5101388"/>
          </a:xfrm>
          <a:prstGeom prst="rect">
            <a:avLst/>
          </a:prstGeom>
        </p:spPr>
      </p:pic>
      <p:sp>
        <p:nvSpPr>
          <p:cNvPr id="2" name="Rectangle 1">
            <a:extLst>
              <a:ext uri="{FF2B5EF4-FFF2-40B4-BE49-F238E27FC236}">
                <a16:creationId xmlns:a16="http://schemas.microsoft.com/office/drawing/2014/main" id="{C68678FE-0905-E139-A22B-F2DEFE4A5DF1}"/>
              </a:ext>
            </a:extLst>
          </p:cNvPr>
          <p:cNvSpPr/>
          <p:nvPr/>
        </p:nvSpPr>
        <p:spPr>
          <a:xfrm>
            <a:off x="2053883" y="942535"/>
            <a:ext cx="1041009" cy="450167"/>
          </a:xfrm>
          <a:prstGeom prst="rect">
            <a:avLst/>
          </a:prstGeom>
          <a:solidFill>
            <a:schemeClr val="accent1">
              <a:alpha val="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36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6ECCD44-2282-C6D3-13F6-762E3156F2F9}"/>
              </a:ext>
            </a:extLst>
          </p:cNvPr>
          <p:cNvSpPr>
            <a:spLocks noGrp="1"/>
          </p:cNvSpPr>
          <p:nvPr>
            <p:ph type="title"/>
          </p:nvPr>
        </p:nvSpPr>
        <p:spPr>
          <a:xfrm>
            <a:off x="2420006" y="293103"/>
            <a:ext cx="10058400" cy="544296"/>
          </a:xfrm>
        </p:spPr>
        <p:txBody>
          <a:bodyPr anchor="t">
            <a:normAutofit fontScale="90000"/>
          </a:bodyPr>
          <a:lstStyle/>
          <a:p>
            <a:r>
              <a:rPr lang="en-US" sz="4000" b="1" kern="1200" dirty="0">
                <a:solidFill>
                  <a:schemeClr val="tx1"/>
                </a:solidFill>
                <a:latin typeface="+mn-lt"/>
                <a:ea typeface="+mn-ea"/>
                <a:cs typeface="+mn-cs"/>
              </a:rPr>
              <a:t>             </a:t>
            </a:r>
            <a:r>
              <a:rPr lang="en-US" sz="3200" b="1" kern="1200" dirty="0">
                <a:solidFill>
                  <a:schemeClr val="tx1"/>
                </a:solidFill>
                <a:latin typeface="+mn-lt"/>
                <a:ea typeface="+mn-ea"/>
                <a:cs typeface="+mn-cs"/>
              </a:rPr>
              <a:t>Victims BY Gender</a:t>
            </a:r>
            <a:endParaRPr lang="en-US" sz="3200" dirty="0"/>
          </a:p>
        </p:txBody>
      </p:sp>
      <p:sp>
        <p:nvSpPr>
          <p:cNvPr id="26" name="Slide Number Placeholder 3">
            <a:extLst>
              <a:ext uri="{FF2B5EF4-FFF2-40B4-BE49-F238E27FC236}">
                <a16:creationId xmlns:a16="http://schemas.microsoft.com/office/drawing/2014/main" id="{657D35A7-7C5D-FE3F-694B-8C0D59E11211}"/>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6</a:t>
            </a:fld>
            <a:endParaRPr lang="en-US"/>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endParaRPr lang="en-US" dirty="0"/>
          </a:p>
        </p:txBody>
      </p:sp>
      <p:pic>
        <p:nvPicPr>
          <p:cNvPr id="9" name="Picture 8" descr="A graph showing the number of victims&#10;&#10;Description automatically generated">
            <a:extLst>
              <a:ext uri="{FF2B5EF4-FFF2-40B4-BE49-F238E27FC236}">
                <a16:creationId xmlns:a16="http://schemas.microsoft.com/office/drawing/2014/main" id="{76C4E202-4A80-0124-C92F-D3D656538AB4}"/>
              </a:ext>
            </a:extLst>
          </p:cNvPr>
          <p:cNvPicPr>
            <a:picLocks noChangeAspect="1"/>
          </p:cNvPicPr>
          <p:nvPr/>
        </p:nvPicPr>
        <p:blipFill rotWithShape="1">
          <a:blip r:embed="rId2"/>
          <a:srcRect b="3356"/>
          <a:stretch/>
        </p:blipFill>
        <p:spPr>
          <a:xfrm>
            <a:off x="1503642" y="837399"/>
            <a:ext cx="9622300" cy="5535266"/>
          </a:xfrm>
          <a:prstGeom prst="rect">
            <a:avLst/>
          </a:prstGeom>
        </p:spPr>
      </p:pic>
      <p:sp>
        <p:nvSpPr>
          <p:cNvPr id="10" name="Rectangle 9">
            <a:extLst>
              <a:ext uri="{FF2B5EF4-FFF2-40B4-BE49-F238E27FC236}">
                <a16:creationId xmlns:a16="http://schemas.microsoft.com/office/drawing/2014/main" id="{F261D6D7-4AFE-7430-D719-440072435021}"/>
              </a:ext>
            </a:extLst>
          </p:cNvPr>
          <p:cNvSpPr/>
          <p:nvPr/>
        </p:nvSpPr>
        <p:spPr>
          <a:xfrm>
            <a:off x="6428935" y="5697415"/>
            <a:ext cx="886265" cy="506536"/>
          </a:xfrm>
          <a:prstGeom prst="rect">
            <a:avLst/>
          </a:prstGeom>
          <a:solidFill>
            <a:schemeClr val="accent1">
              <a:alpha val="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1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657D35A7-7C5D-FE3F-694B-8C0D59E11211}"/>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7</a:t>
            </a:fld>
            <a:endParaRPr lang="en-US"/>
          </a:p>
        </p:txBody>
      </p:sp>
      <p:sp>
        <p:nvSpPr>
          <p:cNvPr id="13" name="Text Placeholder 3">
            <a:extLst>
              <a:ext uri="{FF2B5EF4-FFF2-40B4-BE49-F238E27FC236}">
                <a16:creationId xmlns:a16="http://schemas.microsoft.com/office/drawing/2014/main" id="{C8BA1B3F-1E5F-F00D-195D-F77572E4FCD7}"/>
              </a:ext>
            </a:extLst>
          </p:cNvPr>
          <p:cNvSpPr>
            <a:spLocks/>
          </p:cNvSpPr>
          <p:nvPr/>
        </p:nvSpPr>
        <p:spPr>
          <a:xfrm>
            <a:off x="2095050" y="1915087"/>
            <a:ext cx="4095381" cy="423426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a:spcAft>
                <a:spcPts val="600"/>
              </a:spcAft>
            </a:pPr>
            <a:endParaRPr lang="en-US" dirty="0"/>
          </a:p>
        </p:txBody>
      </p:sp>
      <p:sp>
        <p:nvSpPr>
          <p:cNvPr id="17" name="Text Placeholder 5">
            <a:extLst>
              <a:ext uri="{FF2B5EF4-FFF2-40B4-BE49-F238E27FC236}">
                <a16:creationId xmlns:a16="http://schemas.microsoft.com/office/drawing/2014/main" id="{4EEB8728-B22A-4BA7-64F8-B32E9D310D7B}"/>
              </a:ext>
            </a:extLst>
          </p:cNvPr>
          <p:cNvSpPr>
            <a:spLocks/>
          </p:cNvSpPr>
          <p:nvPr/>
        </p:nvSpPr>
        <p:spPr>
          <a:xfrm>
            <a:off x="962527" y="383261"/>
            <a:ext cx="10153530" cy="454138"/>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defTabSz="832104">
              <a:spcAft>
                <a:spcPts val="600"/>
              </a:spcAft>
            </a:pPr>
            <a:endParaRPr lang="en-US" sz="3200" b="1" kern="1200" dirty="0">
              <a:solidFill>
                <a:schemeClr val="tx1"/>
              </a:solidFill>
              <a:latin typeface="+mn-lt"/>
              <a:ea typeface="+mn-ea"/>
              <a:cs typeface="+mn-cs"/>
            </a:endParaRPr>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endParaRPr lang="en-US" dirty="0"/>
          </a:p>
        </p:txBody>
      </p:sp>
      <p:pic>
        <p:nvPicPr>
          <p:cNvPr id="3" name="Picture 2">
            <a:extLst>
              <a:ext uri="{FF2B5EF4-FFF2-40B4-BE49-F238E27FC236}">
                <a16:creationId xmlns:a16="http://schemas.microsoft.com/office/drawing/2014/main" id="{45DF163F-3B68-A4F7-B5BD-BE329215E53D}"/>
              </a:ext>
            </a:extLst>
          </p:cNvPr>
          <p:cNvPicPr>
            <a:picLocks noChangeAspect="1"/>
          </p:cNvPicPr>
          <p:nvPr/>
        </p:nvPicPr>
        <p:blipFill>
          <a:blip r:embed="rId2"/>
          <a:stretch>
            <a:fillRect/>
          </a:stretch>
        </p:blipFill>
        <p:spPr>
          <a:xfrm>
            <a:off x="877824" y="630625"/>
            <a:ext cx="10893552" cy="6227375"/>
          </a:xfrm>
          <a:prstGeom prst="rect">
            <a:avLst/>
          </a:prstGeom>
        </p:spPr>
      </p:pic>
      <p:sp>
        <p:nvSpPr>
          <p:cNvPr id="2" name="TextBox 1">
            <a:extLst>
              <a:ext uri="{FF2B5EF4-FFF2-40B4-BE49-F238E27FC236}">
                <a16:creationId xmlns:a16="http://schemas.microsoft.com/office/drawing/2014/main" id="{DE57E1B2-465B-0F3D-4901-99514C546CC5}"/>
              </a:ext>
            </a:extLst>
          </p:cNvPr>
          <p:cNvSpPr txBox="1"/>
          <p:nvPr/>
        </p:nvSpPr>
        <p:spPr>
          <a:xfrm>
            <a:off x="5087007" y="107405"/>
            <a:ext cx="2827283" cy="523220"/>
          </a:xfrm>
          <a:prstGeom prst="rect">
            <a:avLst/>
          </a:prstGeom>
          <a:noFill/>
        </p:spPr>
        <p:txBody>
          <a:bodyPr wrap="square" rtlCol="0">
            <a:spAutoFit/>
          </a:bodyPr>
          <a:lstStyle/>
          <a:p>
            <a:r>
              <a:rPr lang="en-US" sz="2800" b="1" dirty="0"/>
              <a:t>Hour of crime</a:t>
            </a:r>
          </a:p>
        </p:txBody>
      </p:sp>
      <p:sp>
        <p:nvSpPr>
          <p:cNvPr id="4" name="Parallelogram 3">
            <a:extLst>
              <a:ext uri="{FF2B5EF4-FFF2-40B4-BE49-F238E27FC236}">
                <a16:creationId xmlns:a16="http://schemas.microsoft.com/office/drawing/2014/main" id="{0FA1EEC4-8C64-D650-1D3A-4EC6813068DC}"/>
              </a:ext>
            </a:extLst>
          </p:cNvPr>
          <p:cNvSpPr/>
          <p:nvPr/>
        </p:nvSpPr>
        <p:spPr>
          <a:xfrm>
            <a:off x="6190431" y="6203951"/>
            <a:ext cx="1307649" cy="450067"/>
          </a:xfrm>
          <a:prstGeom prst="parallelogram">
            <a:avLst/>
          </a:prstGeom>
          <a:solidFill>
            <a:schemeClr val="accent1">
              <a:alpha val="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58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657D35A7-7C5D-FE3F-694B-8C0D59E11211}"/>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8</a:t>
            </a:fld>
            <a:endParaRPr lang="en-US"/>
          </a:p>
        </p:txBody>
      </p:sp>
      <p:sp>
        <p:nvSpPr>
          <p:cNvPr id="13" name="Text Placeholder 3">
            <a:extLst>
              <a:ext uri="{FF2B5EF4-FFF2-40B4-BE49-F238E27FC236}">
                <a16:creationId xmlns:a16="http://schemas.microsoft.com/office/drawing/2014/main" id="{C8BA1B3F-1E5F-F00D-195D-F77572E4FCD7}"/>
              </a:ext>
            </a:extLst>
          </p:cNvPr>
          <p:cNvSpPr>
            <a:spLocks/>
          </p:cNvSpPr>
          <p:nvPr/>
        </p:nvSpPr>
        <p:spPr>
          <a:xfrm>
            <a:off x="2095050" y="1915087"/>
            <a:ext cx="4095381" cy="423426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a:spcAft>
                <a:spcPts val="600"/>
              </a:spcAft>
            </a:pPr>
            <a:endParaRPr lang="en-US" dirty="0"/>
          </a:p>
        </p:txBody>
      </p:sp>
      <p:sp>
        <p:nvSpPr>
          <p:cNvPr id="17" name="Text Placeholder 5">
            <a:extLst>
              <a:ext uri="{FF2B5EF4-FFF2-40B4-BE49-F238E27FC236}">
                <a16:creationId xmlns:a16="http://schemas.microsoft.com/office/drawing/2014/main" id="{4EEB8728-B22A-4BA7-64F8-B32E9D310D7B}"/>
              </a:ext>
            </a:extLst>
          </p:cNvPr>
          <p:cNvSpPr>
            <a:spLocks/>
          </p:cNvSpPr>
          <p:nvPr/>
        </p:nvSpPr>
        <p:spPr>
          <a:xfrm>
            <a:off x="3521068" y="248506"/>
            <a:ext cx="10153530" cy="733271"/>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defTabSz="832104">
              <a:spcAft>
                <a:spcPts val="600"/>
              </a:spcAft>
            </a:pPr>
            <a:r>
              <a:rPr lang="en-US" sz="3200" b="1" kern="1200" dirty="0">
                <a:solidFill>
                  <a:schemeClr val="tx1"/>
                </a:solidFill>
                <a:latin typeface="+mn-lt"/>
                <a:ea typeface="+mn-ea"/>
                <a:cs typeface="+mn-cs"/>
              </a:rPr>
              <a:t>Crime Curve by Age Range</a:t>
            </a:r>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fld id="{75DF2D63-3FF5-D547-96B9-BE9CCD1ABA58}" type="slidenum">
              <a:rPr lang="en-US" sz="1638" kern="1200">
                <a:solidFill>
                  <a:schemeClr val="tx1"/>
                </a:solidFill>
                <a:latin typeface="+mn-lt"/>
                <a:ea typeface="+mn-ea"/>
                <a:cs typeface="+mn-cs"/>
              </a:rPr>
              <a:pPr defTabSz="832104">
                <a:spcAft>
                  <a:spcPts val="546"/>
                </a:spcAft>
              </a:pPr>
              <a:t>8</a:t>
            </a:fld>
            <a:endParaRPr lang="en-US"/>
          </a:p>
        </p:txBody>
      </p:sp>
      <p:pic>
        <p:nvPicPr>
          <p:cNvPr id="6" name="Picture 5">
            <a:extLst>
              <a:ext uri="{FF2B5EF4-FFF2-40B4-BE49-F238E27FC236}">
                <a16:creationId xmlns:a16="http://schemas.microsoft.com/office/drawing/2014/main" id="{858E7856-FA5E-AE30-B1E1-9300F0C97AC3}"/>
              </a:ext>
            </a:extLst>
          </p:cNvPr>
          <p:cNvPicPr>
            <a:picLocks noChangeAspect="1"/>
          </p:cNvPicPr>
          <p:nvPr/>
        </p:nvPicPr>
        <p:blipFill>
          <a:blip r:embed="rId2"/>
          <a:stretch>
            <a:fillRect/>
          </a:stretch>
        </p:blipFill>
        <p:spPr>
          <a:xfrm>
            <a:off x="420624" y="981777"/>
            <a:ext cx="10954797" cy="5707781"/>
          </a:xfrm>
          <a:prstGeom prst="rect">
            <a:avLst/>
          </a:prstGeom>
        </p:spPr>
      </p:pic>
    </p:spTree>
    <p:extLst>
      <p:ext uri="{BB962C8B-B14F-4D97-AF65-F5344CB8AC3E}">
        <p14:creationId xmlns:p14="http://schemas.microsoft.com/office/powerpoint/2010/main" val="87670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657D35A7-7C5D-FE3F-694B-8C0D59E11211}"/>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9</a:t>
            </a:fld>
            <a:endParaRPr lang="en-US"/>
          </a:p>
        </p:txBody>
      </p:sp>
      <p:sp>
        <p:nvSpPr>
          <p:cNvPr id="13" name="Text Placeholder 3">
            <a:extLst>
              <a:ext uri="{FF2B5EF4-FFF2-40B4-BE49-F238E27FC236}">
                <a16:creationId xmlns:a16="http://schemas.microsoft.com/office/drawing/2014/main" id="{C8BA1B3F-1E5F-F00D-195D-F77572E4FCD7}"/>
              </a:ext>
            </a:extLst>
          </p:cNvPr>
          <p:cNvSpPr>
            <a:spLocks/>
          </p:cNvSpPr>
          <p:nvPr/>
        </p:nvSpPr>
        <p:spPr>
          <a:xfrm>
            <a:off x="2095050" y="1915087"/>
            <a:ext cx="4095381" cy="423426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a:spcAft>
                <a:spcPts val="600"/>
              </a:spcAft>
            </a:pPr>
            <a:endParaRPr lang="en-US" dirty="0"/>
          </a:p>
        </p:txBody>
      </p:sp>
      <p:sp>
        <p:nvSpPr>
          <p:cNvPr id="17" name="Text Placeholder 5">
            <a:extLst>
              <a:ext uri="{FF2B5EF4-FFF2-40B4-BE49-F238E27FC236}">
                <a16:creationId xmlns:a16="http://schemas.microsoft.com/office/drawing/2014/main" id="{4EEB8728-B22A-4BA7-64F8-B32E9D310D7B}"/>
              </a:ext>
            </a:extLst>
          </p:cNvPr>
          <p:cNvSpPr>
            <a:spLocks/>
          </p:cNvSpPr>
          <p:nvPr/>
        </p:nvSpPr>
        <p:spPr>
          <a:xfrm>
            <a:off x="962527" y="383261"/>
            <a:ext cx="10153530" cy="454138"/>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p:spPr>
        <p:txBody>
          <a:bodyPr/>
          <a:lstStyle/>
          <a:p>
            <a:pPr defTabSz="832104">
              <a:spcAft>
                <a:spcPts val="600"/>
              </a:spcAft>
            </a:pPr>
            <a:endParaRPr lang="en-US" sz="3200" b="1" kern="1200" dirty="0">
              <a:solidFill>
                <a:schemeClr val="tx1"/>
              </a:solidFill>
              <a:latin typeface="+mn-lt"/>
              <a:ea typeface="+mn-ea"/>
              <a:cs typeface="+mn-cs"/>
            </a:endParaRPr>
          </a:p>
        </p:txBody>
      </p:sp>
      <p:sp>
        <p:nvSpPr>
          <p:cNvPr id="21" name="Slide Number Placeholder 7">
            <a:extLst>
              <a:ext uri="{FF2B5EF4-FFF2-40B4-BE49-F238E27FC236}">
                <a16:creationId xmlns:a16="http://schemas.microsoft.com/office/drawing/2014/main" id="{E94D782B-A47D-B031-F64E-9BB43F61025E}"/>
              </a:ext>
            </a:extLst>
          </p:cNvPr>
          <p:cNvSpPr>
            <a:spLocks/>
          </p:cNvSpPr>
          <p:nvPr/>
        </p:nvSpPr>
        <p:spPr>
          <a:xfrm>
            <a:off x="1295400" y="5385793"/>
            <a:ext cx="416485" cy="167751"/>
          </a:xfrm>
          <a:prstGeom prst="rect">
            <a:avLst/>
          </a:prstGeom>
        </p:spPr>
        <p:txBody>
          <a:bodyPr/>
          <a:lstStyle/>
          <a:p>
            <a:pPr defTabSz="832104">
              <a:spcAft>
                <a:spcPts val="546"/>
              </a:spcAft>
            </a:pPr>
            <a:endParaRPr lang="en-US" dirty="0"/>
          </a:p>
        </p:txBody>
      </p:sp>
      <p:sp>
        <p:nvSpPr>
          <p:cNvPr id="2" name="TextBox 1">
            <a:extLst>
              <a:ext uri="{FF2B5EF4-FFF2-40B4-BE49-F238E27FC236}">
                <a16:creationId xmlns:a16="http://schemas.microsoft.com/office/drawing/2014/main" id="{DE57E1B2-465B-0F3D-4901-99514C546CC5}"/>
              </a:ext>
            </a:extLst>
          </p:cNvPr>
          <p:cNvSpPr txBox="1"/>
          <p:nvPr/>
        </p:nvSpPr>
        <p:spPr>
          <a:xfrm>
            <a:off x="5087007" y="107405"/>
            <a:ext cx="2827283" cy="523220"/>
          </a:xfrm>
          <a:prstGeom prst="rect">
            <a:avLst/>
          </a:prstGeom>
          <a:noFill/>
        </p:spPr>
        <p:txBody>
          <a:bodyPr wrap="square" rtlCol="0">
            <a:spAutoFit/>
          </a:bodyPr>
          <a:lstStyle/>
          <a:p>
            <a:r>
              <a:rPr lang="en-US" sz="2800" b="1" dirty="0"/>
              <a:t>Crime Description</a:t>
            </a:r>
          </a:p>
        </p:txBody>
      </p:sp>
      <p:pic>
        <p:nvPicPr>
          <p:cNvPr id="5" name="Picture 4" descr="A graph of blue bars&#10;&#10;Description automatically generated with medium confidence">
            <a:extLst>
              <a:ext uri="{FF2B5EF4-FFF2-40B4-BE49-F238E27FC236}">
                <a16:creationId xmlns:a16="http://schemas.microsoft.com/office/drawing/2014/main" id="{93DE50DC-86FB-F2CC-F6C2-361B49F02DAF}"/>
              </a:ext>
            </a:extLst>
          </p:cNvPr>
          <p:cNvPicPr>
            <a:picLocks noChangeAspect="1"/>
          </p:cNvPicPr>
          <p:nvPr/>
        </p:nvPicPr>
        <p:blipFill rotWithShape="1">
          <a:blip r:embed="rId2"/>
          <a:srcRect t="27175" b="4119"/>
          <a:stretch/>
        </p:blipFill>
        <p:spPr>
          <a:xfrm>
            <a:off x="596179" y="1012874"/>
            <a:ext cx="10886226" cy="5006927"/>
          </a:xfrm>
          <a:prstGeom prst="rect">
            <a:avLst/>
          </a:prstGeom>
        </p:spPr>
      </p:pic>
      <p:sp>
        <p:nvSpPr>
          <p:cNvPr id="6" name="Rectangle 5">
            <a:extLst>
              <a:ext uri="{FF2B5EF4-FFF2-40B4-BE49-F238E27FC236}">
                <a16:creationId xmlns:a16="http://schemas.microsoft.com/office/drawing/2014/main" id="{D1FC33F1-04E3-D709-C604-A6BA70136EF4}"/>
              </a:ext>
            </a:extLst>
          </p:cNvPr>
          <p:cNvSpPr/>
          <p:nvPr/>
        </p:nvSpPr>
        <p:spPr>
          <a:xfrm>
            <a:off x="709595" y="4713694"/>
            <a:ext cx="2033605" cy="715319"/>
          </a:xfrm>
          <a:prstGeom prst="rect">
            <a:avLst/>
          </a:prstGeom>
          <a:solidFill>
            <a:schemeClr val="accent1">
              <a:alpha val="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2263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discovery</Template>
  <TotalTime>252</TotalTime>
  <Words>231</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Daytona Condensed Light</vt:lpstr>
      <vt:lpstr>Posterama</vt:lpstr>
      <vt:lpstr>Söhne</vt:lpstr>
      <vt:lpstr>Office Theme</vt:lpstr>
      <vt:lpstr>PowerPoint Presentation</vt:lpstr>
      <vt:lpstr>Agenda</vt:lpstr>
      <vt:lpstr>PowerPoint Presentation</vt:lpstr>
      <vt:lpstr>Let’s Understand the Data</vt:lpstr>
      <vt:lpstr>             Victims BY Race</vt:lpstr>
      <vt:lpstr>             Victims BY Gender</vt:lpstr>
      <vt:lpstr>PowerPoint Presentation</vt:lpstr>
      <vt:lpstr>PowerPoint Presentation</vt:lpstr>
      <vt:lpstr>PowerPoint Presentation</vt:lpstr>
      <vt:lpstr>PowerPoint Presentation</vt:lpstr>
      <vt:lpstr>Summary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DISCOVERY</dc:title>
  <dc:creator>Abhinav Adhikari</dc:creator>
  <cp:lastModifiedBy>Md Tahidul Islam</cp:lastModifiedBy>
  <cp:revision>6</cp:revision>
  <dcterms:created xsi:type="dcterms:W3CDTF">2023-12-13T19:47:06Z</dcterms:created>
  <dcterms:modified xsi:type="dcterms:W3CDTF">2023-12-14T01:14:28Z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