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8" r:id="rId2"/>
    <p:sldId id="259" r:id="rId3"/>
    <p:sldId id="260" r:id="rId4"/>
    <p:sldId id="263" r:id="rId5"/>
    <p:sldId id="269" r:id="rId6"/>
    <p:sldId id="262" r:id="rId7"/>
    <p:sldId id="261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42AFC-8E68-E447-FFAB-8F3D6EC0A2B0}" v="484" dt="2024-05-14T21:15:40.059"/>
    <p1510:client id="{0B6C3BA1-DA2C-312E-7D87-C263A7C8D4E1}" v="135" dt="2024-05-14T12:10:06.585"/>
    <p1510:client id="{6C437A36-5060-9860-6FC1-007191188C84}" v="40" dt="2024-05-15T04:47:13.344"/>
    <p1510:client id="{85AC56BC-DAEE-B713-780E-D2CE7DC6EB71}" v="114" dt="2024-05-14T11:58:16.737"/>
    <p1510:client id="{8F974D27-08CD-4439-6CC8-1E52B0280BD3}" v="2042" dt="2024-05-14T18:30:35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12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1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8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6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1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2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5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4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7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4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491BE-DC06-2FED-DA78-B37C01AC906A}"/>
              </a:ext>
            </a:extLst>
          </p:cNvPr>
          <p:cNvSpPr txBox="1"/>
          <p:nvPr/>
        </p:nvSpPr>
        <p:spPr>
          <a:xfrm>
            <a:off x="612648" y="548640"/>
            <a:ext cx="10741152" cy="1132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latin typeface="+mj-lt"/>
                <a:ea typeface="+mj-ea"/>
                <a:cs typeface="+mj-cs"/>
              </a:rPr>
              <a:t>Developing ML Models for Fraud Prediction in Self-Checkout Transactions​</a:t>
            </a:r>
          </a:p>
        </p:txBody>
      </p:sp>
      <p:pic>
        <p:nvPicPr>
          <p:cNvPr id="4" name="Picture 3" descr="A person standing next to a machine&#10;&#10;Description automatically generated">
            <a:extLst>
              <a:ext uri="{FF2B5EF4-FFF2-40B4-BE49-F238E27FC236}">
                <a16:creationId xmlns:a16="http://schemas.microsoft.com/office/drawing/2014/main" id="{2EFC8D59-8F27-EAE5-6AC4-E14B028B3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367" y="1715532"/>
            <a:ext cx="6882139" cy="4593828"/>
          </a:xfrm>
          <a:prstGeom prst="rect">
            <a:avLst/>
          </a:prstGeom>
          <a:noFill/>
        </p:spPr>
      </p:pic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939EF039-323A-FBC2-A44F-B90EEB12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1A8F01-9508-4DEF-89F3-59E4E2FCD975}" type="datetime1">
              <a:rPr lang="en-US"/>
              <a:pPr>
                <a:spcAft>
                  <a:spcPts val="600"/>
                </a:spcAft>
              </a:pPr>
              <a:t>5/14/2024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7EBA87AE-B9AD-D4B8-2D20-6D2F3F73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3428096B-9FCD-3CAC-1B63-E5A33C0E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17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26573-D532-2D3D-8AF4-6045877B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4C27-7F41-4D37-A935-BBD6B8690A8A}" type="datetime1">
              <a:t>5/14/2024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19376-7975-3FFB-6B0D-B3A1F1A8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CEB7D2-BF7D-CF41-971C-00566EA7A6B8}"/>
              </a:ext>
            </a:extLst>
          </p:cNvPr>
          <p:cNvSpPr txBox="1"/>
          <p:nvPr/>
        </p:nvSpPr>
        <p:spPr>
          <a:xfrm>
            <a:off x="2165685" y="441158"/>
            <a:ext cx="87329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D71920"/>
                </a:solidFill>
                <a:latin typeface="Arial"/>
                <a:cs typeface="Arial"/>
              </a:rPr>
              <a:t>Model Selection and Parameter Tuning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2F7FC6-0C49-BC4D-7776-03731C634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830900"/>
              </p:ext>
            </p:extLst>
          </p:nvPr>
        </p:nvGraphicFramePr>
        <p:xfrm>
          <a:off x="1363578" y="1183105"/>
          <a:ext cx="9815836" cy="47140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90738">
                  <a:extLst>
                    <a:ext uri="{9D8B030D-6E8A-4147-A177-3AD203B41FA5}">
                      <a16:colId xmlns:a16="http://schemas.microsoft.com/office/drawing/2014/main" val="2849728190"/>
                    </a:ext>
                  </a:extLst>
                </a:gridCol>
                <a:gridCol w="2090738">
                  <a:extLst>
                    <a:ext uri="{9D8B030D-6E8A-4147-A177-3AD203B41FA5}">
                      <a16:colId xmlns:a16="http://schemas.microsoft.com/office/drawing/2014/main" val="1472895332"/>
                    </a:ext>
                  </a:extLst>
                </a:gridCol>
                <a:gridCol w="1694447">
                  <a:extLst>
                    <a:ext uri="{9D8B030D-6E8A-4147-A177-3AD203B41FA5}">
                      <a16:colId xmlns:a16="http://schemas.microsoft.com/office/drawing/2014/main" val="3006074339"/>
                    </a:ext>
                  </a:extLst>
                </a:gridCol>
                <a:gridCol w="2168102">
                  <a:extLst>
                    <a:ext uri="{9D8B030D-6E8A-4147-A177-3AD203B41FA5}">
                      <a16:colId xmlns:a16="http://schemas.microsoft.com/office/drawing/2014/main" val="1652789430"/>
                    </a:ext>
                  </a:extLst>
                </a:gridCol>
                <a:gridCol w="1771811">
                  <a:extLst>
                    <a:ext uri="{9D8B030D-6E8A-4147-A177-3AD203B41FA5}">
                      <a16:colId xmlns:a16="http://schemas.microsoft.com/office/drawing/2014/main" val="3058623996"/>
                    </a:ext>
                  </a:extLst>
                </a:gridCol>
              </a:tblGrid>
              <a:tr h="1661180"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Score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algorithm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Tress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Parameter tunning</a:t>
                      </a: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(Best tunning )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Validation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407565"/>
                  </a:ext>
                </a:extLst>
              </a:tr>
              <a:tr h="980202">
                <a:tc>
                  <a:txBody>
                    <a:bodyPr/>
                    <a:lstStyle/>
                    <a:p>
                      <a:pPr marL="0" marR="0" indent="0" algn="just" rtl="0" fontAlgn="t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0.964317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SVM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it use </a:t>
                      </a:r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hyperlane</a:t>
                      </a:r>
                      <a:endParaRPr lang="en-US" sz="1800" b="0" i="0" u="none" strike="noStrike" err="1"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k=5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cross-validation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973734"/>
                  </a:ext>
                </a:extLst>
              </a:tr>
              <a:tr h="980202">
                <a:tc>
                  <a:txBody>
                    <a:bodyPr/>
                    <a:lstStyle/>
                    <a:p>
                      <a:pPr marL="0" marR="0" indent="0" algn="just" rtl="0" fontAlgn="t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0.983468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LightGBM</a:t>
                      </a:r>
                      <a:endParaRPr lang="en-US" err="1"/>
                    </a:p>
                  </a:txBody>
                  <a:tcPr marT="91440" marB="9144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500/1000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k = 5,10</a:t>
                      </a:r>
                    </a:p>
                    <a:p>
                      <a:pPr marL="0" marR="0" lvl="0" indent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tuneGrid</a:t>
                      </a:r>
                      <a:r>
                        <a:rPr lang="en-US" sz="14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= </a:t>
                      </a:r>
                      <a:r>
                        <a:rPr lang="en-US" sz="14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gbmGrid</a:t>
                      </a:r>
                      <a:endParaRPr lang="en-US" sz="1400" b="0" i="0" u="none" strike="noStrike" kern="1200" err="1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  <a:p>
                      <a:pPr marL="0" marR="0" indent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Shrinkage=0.1,0.01</a:t>
                      </a: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No. Of iteration= 1000</a:t>
                      </a:r>
                    </a:p>
                  </a:txBody>
                  <a:tcPr marT="91440" marB="9144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cross-validation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120084"/>
                  </a:ext>
                </a:extLst>
              </a:tr>
              <a:tr h="980202">
                <a:tc>
                  <a:txBody>
                    <a:bodyPr/>
                    <a:lstStyle/>
                    <a:p>
                      <a:pPr marL="0" marR="0" indent="0" algn="just" rtl="0" fontAlgn="t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0.984169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Xgboost</a:t>
                      </a:r>
                      <a:endParaRPr lang="en-US" sz="1400" b="0" i="0" u="none" strike="noStrike" dirty="0" err="1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500/1000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eta = 0.2</a:t>
                      </a: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max_depth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 = 6</a:t>
                      </a: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min_child_weight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 = 1</a:t>
                      </a: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91440" marB="9144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Holdout Method &amp;</a:t>
                      </a: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cross-validation</a:t>
                      </a:r>
                      <a:endParaRPr lang="en-US" dirty="0"/>
                    </a:p>
                  </a:txBody>
                  <a:tcPr marT="91440" marB="9144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480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661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26573-D532-2D3D-8AF4-6045877B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4C27-7F41-4D37-A935-BBD6B8690A8A}" type="datetime1">
              <a:t>5/14/2024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19376-7975-3FFB-6B0D-B3A1F1A8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F0D70-D046-E80C-1BF4-053BB91DF9AD}"/>
              </a:ext>
            </a:extLst>
          </p:cNvPr>
          <p:cNvSpPr txBox="1"/>
          <p:nvPr/>
        </p:nvSpPr>
        <p:spPr>
          <a:xfrm>
            <a:off x="3529263" y="621630"/>
            <a:ext cx="58854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a typeface="+mn-lt"/>
                <a:cs typeface="+mn-lt"/>
              </a:rPr>
              <a:t>Summary and Interesting Findings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0BD3A-F1C5-8B4A-97E6-0229DBF82F18}"/>
              </a:ext>
            </a:extLst>
          </p:cNvPr>
          <p:cNvSpPr txBox="1"/>
          <p:nvPr/>
        </p:nvSpPr>
        <p:spPr>
          <a:xfrm>
            <a:off x="1774657" y="2687053"/>
            <a:ext cx="326857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Accuracy: 1</a:t>
            </a:r>
          </a:p>
          <a:p>
            <a:endParaRPr lang="en-US" dirty="0"/>
          </a:p>
          <a:p>
            <a:r>
              <a:rPr lang="en-US" dirty="0"/>
              <a:t>Kaggle Score: 0.984169</a:t>
            </a:r>
          </a:p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200" b="1" dirty="0">
                <a:solidFill>
                  <a:srgbClr val="0D0D0D"/>
                </a:solidFill>
                <a:highlight>
                  <a:srgbClr val="FFFF00"/>
                </a:highlight>
                <a:ea typeface="+mn-lt"/>
                <a:cs typeface="+mn-lt"/>
              </a:rPr>
              <a:t>Threshold = 0.1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0444F-CB2B-962A-DD24-70EEF2D1D53F}"/>
              </a:ext>
            </a:extLst>
          </p:cNvPr>
          <p:cNvSpPr txBox="1"/>
          <p:nvPr/>
        </p:nvSpPr>
        <p:spPr>
          <a:xfrm>
            <a:off x="7930815" y="2687052"/>
            <a:ext cx="326857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Accuracy: 0.8703</a:t>
            </a:r>
          </a:p>
          <a:p>
            <a:endParaRPr lang="en-US" dirty="0"/>
          </a:p>
          <a:p>
            <a:r>
              <a:rPr lang="en-US" dirty="0"/>
              <a:t>Kaggle Score: 0.983357</a:t>
            </a:r>
          </a:p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200" b="1" dirty="0">
                <a:solidFill>
                  <a:srgbClr val="0D0D0D"/>
                </a:solidFill>
                <a:highlight>
                  <a:srgbClr val="FFFF00"/>
                </a:highlight>
                <a:ea typeface="+mn-lt"/>
                <a:cs typeface="+mn-lt"/>
              </a:rPr>
              <a:t>Threshold = 0.3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0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26573-D532-2D3D-8AF4-6045877B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4C27-7F41-4D37-A935-BBD6B8690A8A}" type="datetime1">
              <a:t>5/14/2024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19376-7975-3FFB-6B0D-B3A1F1A8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94037D-B4BF-3B05-5C4C-83B99CA8CB19}"/>
              </a:ext>
            </a:extLst>
          </p:cNvPr>
          <p:cNvSpPr txBox="1"/>
          <p:nvPr/>
        </p:nvSpPr>
        <p:spPr>
          <a:xfrm>
            <a:off x="1899189" y="4601024"/>
            <a:ext cx="982602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solidFill>
                  <a:schemeClr val="dk1"/>
                </a:solidFill>
                <a:latin typeface="Segoe Print"/>
                <a:cs typeface="Arial"/>
              </a:rPr>
              <a:t>I,Md</a:t>
            </a:r>
            <a:r>
              <a:rPr lang="en-US" sz="2400">
                <a:solidFill>
                  <a:schemeClr val="dk1"/>
                </a:solidFill>
                <a:latin typeface="Segoe Print"/>
                <a:cs typeface="Arial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Segoe Print"/>
                <a:cs typeface="Arial"/>
              </a:rPr>
              <a:t>Tahidul</a:t>
            </a:r>
            <a:r>
              <a:rPr lang="en-US" sz="2400">
                <a:solidFill>
                  <a:schemeClr val="dk1"/>
                </a:solidFill>
                <a:latin typeface="Segoe Print"/>
                <a:cs typeface="Arial"/>
              </a:rPr>
              <a:t> Islam would like to thank Dr. Zoe for the opportunity to learn and develop my ML skills!</a:t>
            </a:r>
          </a:p>
        </p:txBody>
      </p:sp>
      <p:pic>
        <p:nvPicPr>
          <p:cNvPr id="5" name="Picture 4" descr="Thank You Images – Browse 292,069 Stock Photos, Vectors, and Video | Adobe  Stock">
            <a:extLst>
              <a:ext uri="{FF2B5EF4-FFF2-40B4-BE49-F238E27FC236}">
                <a16:creationId xmlns:a16="http://schemas.microsoft.com/office/drawing/2014/main" id="{469F3A80-FD60-D87E-FB2E-C9019E82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70" y="409638"/>
            <a:ext cx="9216749" cy="358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9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26573-D532-2D3D-8AF4-6045877B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4C27-7F41-4D37-A935-BBD6B8690A8A}" type="datetime1"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643B-0F03-98D6-9B48-D48535B9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19376-7975-3FFB-6B0D-B3A1F1A8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60087-2BAF-642F-094C-363708F567DC}"/>
              </a:ext>
            </a:extLst>
          </p:cNvPr>
          <p:cNvSpPr txBox="1"/>
          <p:nvPr/>
        </p:nvSpPr>
        <p:spPr>
          <a:xfrm>
            <a:off x="4491790" y="461208"/>
            <a:ext cx="455194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MV Boli"/>
                <a:ea typeface="+mn-lt"/>
                <a:cs typeface="+mn-lt"/>
              </a:rPr>
              <a:t>Who Are the </a:t>
            </a:r>
            <a:r>
              <a:rPr lang="en-US" sz="3200" b="1" dirty="0">
                <a:solidFill>
                  <a:srgbClr val="FF0000"/>
                </a:solidFill>
                <a:latin typeface="MV Boli"/>
                <a:ea typeface="+mn-lt"/>
                <a:cs typeface="+mn-lt"/>
              </a:rPr>
              <a:t>Victims</a:t>
            </a:r>
            <a:r>
              <a:rPr lang="en-US" sz="3200" b="1" dirty="0">
                <a:latin typeface="MV Boli"/>
                <a:ea typeface="+mn-lt"/>
                <a:cs typeface="+mn-lt"/>
              </a:rPr>
              <a:t>?</a:t>
            </a:r>
            <a:endParaRPr lang="en-US" sz="3200" dirty="0">
              <a:latin typeface="MV Boli"/>
            </a:endParaRPr>
          </a:p>
        </p:txBody>
      </p:sp>
      <p:pic>
        <p:nvPicPr>
          <p:cNvPr id="8" name="Picture 7" descr="File:Walmart logo.svg - Wikipedia">
            <a:extLst>
              <a:ext uri="{FF2B5EF4-FFF2-40B4-BE49-F238E27FC236}">
                <a16:creationId xmlns:a16="http://schemas.microsoft.com/office/drawing/2014/main" id="{EC5B4190-31BB-2C14-7CD6-F6B8DC5A5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9" y="1822282"/>
            <a:ext cx="2136107" cy="516357"/>
          </a:xfrm>
          <a:prstGeom prst="rect">
            <a:avLst/>
          </a:prstGeom>
        </p:spPr>
      </p:pic>
      <p:pic>
        <p:nvPicPr>
          <p:cNvPr id="9" name="Picture 8" descr="Target Logo and symbol, meaning, history, PNG, brand">
            <a:extLst>
              <a:ext uri="{FF2B5EF4-FFF2-40B4-BE49-F238E27FC236}">
                <a16:creationId xmlns:a16="http://schemas.microsoft.com/office/drawing/2014/main" id="{FFD7AECC-11ED-A95B-6BB2-3B7BF3157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408" y="1716504"/>
            <a:ext cx="2035343" cy="858254"/>
          </a:xfrm>
          <a:prstGeom prst="rect">
            <a:avLst/>
          </a:prstGeom>
        </p:spPr>
      </p:pic>
      <p:pic>
        <p:nvPicPr>
          <p:cNvPr id="2" name="Picture 1" descr="the-home-depot-logo - Dolly Pal">
            <a:extLst>
              <a:ext uri="{FF2B5EF4-FFF2-40B4-BE49-F238E27FC236}">
                <a16:creationId xmlns:a16="http://schemas.microsoft.com/office/drawing/2014/main" id="{865B4DC4-0DF8-A562-E366-08A33DFC2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822" y="1822029"/>
            <a:ext cx="2131594" cy="587048"/>
          </a:xfrm>
          <a:prstGeom prst="rect">
            <a:avLst/>
          </a:prstGeom>
        </p:spPr>
      </p:pic>
      <p:pic>
        <p:nvPicPr>
          <p:cNvPr id="3" name="Picture 2" descr="File:Tesco Logo.svg - Wikipedia">
            <a:extLst>
              <a:ext uri="{FF2B5EF4-FFF2-40B4-BE49-F238E27FC236}">
                <a16:creationId xmlns:a16="http://schemas.microsoft.com/office/drawing/2014/main" id="{C192B318-2FBA-9D74-DEDE-DF97B0562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619" y="3383629"/>
            <a:ext cx="2374735" cy="461714"/>
          </a:xfrm>
          <a:prstGeom prst="rect">
            <a:avLst/>
          </a:prstGeom>
        </p:spPr>
      </p:pic>
      <p:pic>
        <p:nvPicPr>
          <p:cNvPr id="11" name="Picture 10" descr="Our Brand – The Kroger Co.">
            <a:extLst>
              <a:ext uri="{FF2B5EF4-FFF2-40B4-BE49-F238E27FC236}">
                <a16:creationId xmlns:a16="http://schemas.microsoft.com/office/drawing/2014/main" id="{EEC7877D-F392-65DB-ACDF-215FA6C1B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171" y="4860758"/>
            <a:ext cx="1965158" cy="806116"/>
          </a:xfrm>
          <a:prstGeom prst="rect">
            <a:avLst/>
          </a:prstGeom>
        </p:spPr>
      </p:pic>
      <p:pic>
        <p:nvPicPr>
          <p:cNvPr id="13" name="Picture 12" descr="File:AldiWorldwideLogo.svg - Wikipedia">
            <a:extLst>
              <a:ext uri="{FF2B5EF4-FFF2-40B4-BE49-F238E27FC236}">
                <a16:creationId xmlns:a16="http://schemas.microsoft.com/office/drawing/2014/main" id="{B0213D31-38E9-5DCB-E8D2-A5A5110FC2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7635" y="3859007"/>
            <a:ext cx="757991" cy="924667"/>
          </a:xfrm>
          <a:prstGeom prst="rect">
            <a:avLst/>
          </a:prstGeom>
        </p:spPr>
      </p:pic>
      <p:pic>
        <p:nvPicPr>
          <p:cNvPr id="15" name="Picture 14" descr="Amazon Go's Grand Opening May Be Near | Convenience Store News">
            <a:extLst>
              <a:ext uri="{FF2B5EF4-FFF2-40B4-BE49-F238E27FC236}">
                <a16:creationId xmlns:a16="http://schemas.microsoft.com/office/drawing/2014/main" id="{9100EB30-A827-0373-71BE-584319F8C20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146000"/>
                    </a14:imgEffect>
                  </a14:imgLayer>
                </a14:imgProps>
              </a:ext>
            </a:extLst>
          </a:blip>
          <a:srcRect t="26160" r="1515" b="25153"/>
          <a:stretch/>
        </p:blipFill>
        <p:spPr>
          <a:xfrm>
            <a:off x="8404058" y="4975057"/>
            <a:ext cx="1409611" cy="574527"/>
          </a:xfrm>
          <a:prstGeom prst="rect">
            <a:avLst/>
          </a:prstGeom>
        </p:spPr>
      </p:pic>
      <p:pic>
        <p:nvPicPr>
          <p:cNvPr id="20" name="Picture 19" descr="1,402 Costco Logo Royalty-Free Photos and Stock Images | Shutterstock">
            <a:extLst>
              <a:ext uri="{FF2B5EF4-FFF2-40B4-BE49-F238E27FC236}">
                <a16:creationId xmlns:a16="http://schemas.microsoft.com/office/drawing/2014/main" id="{6EB13121-BCAA-D17E-9049-3E1A9308D6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6260" y="3028698"/>
            <a:ext cx="1867402" cy="12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7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26573-D532-2D3D-8AF4-6045877B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4C27-7F41-4D37-A935-BBD6B8690A8A}" type="datetime1"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643B-0F03-98D6-9B48-D48535B9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19376-7975-3FFB-6B0D-B3A1F1A8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950244-51F0-6E20-2BA4-2F6EC559AF50}"/>
              </a:ext>
            </a:extLst>
          </p:cNvPr>
          <p:cNvSpPr txBox="1"/>
          <p:nvPr/>
        </p:nvSpPr>
        <p:spPr>
          <a:xfrm>
            <a:off x="3439024" y="481261"/>
            <a:ext cx="60960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D0D0D"/>
                </a:solidFill>
                <a:ea typeface="+mn-lt"/>
                <a:cs typeface="+mn-lt"/>
              </a:rPr>
              <a:t>Description of Dataset Variables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4C279-670C-F569-D262-918CFF4F43A4}"/>
              </a:ext>
            </a:extLst>
          </p:cNvPr>
          <p:cNvSpPr txBox="1"/>
          <p:nvPr/>
        </p:nvSpPr>
        <p:spPr>
          <a:xfrm>
            <a:off x="2125578" y="2275973"/>
            <a:ext cx="2286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Credit: High or 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C9911-7B1A-B1D7-A64F-D8F3F0BB58FA}"/>
              </a:ext>
            </a:extLst>
          </p:cNvPr>
          <p:cNvSpPr txBox="1"/>
          <p:nvPr/>
        </p:nvSpPr>
        <p:spPr>
          <a:xfrm>
            <a:off x="2125578" y="2887579"/>
            <a:ext cx="49931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Duration: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sz="1100">
                <a:ea typeface="+mn-lt"/>
                <a:cs typeface="+mn-lt"/>
              </a:rPr>
              <a:t>the time in seconds between the first and last scans.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1CC77-5A57-3A71-0A61-0910CE6EE33A}"/>
              </a:ext>
            </a:extLst>
          </p:cNvPr>
          <p:cNvSpPr txBox="1"/>
          <p:nvPr/>
        </p:nvSpPr>
        <p:spPr>
          <a:xfrm>
            <a:off x="4822658" y="1092868"/>
            <a:ext cx="33187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Understanding Key Attributes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9" name="Picture 8" descr="Credit Card Icon Vector Art, Icons, and Graphics for Free Download">
            <a:extLst>
              <a:ext uri="{FF2B5EF4-FFF2-40B4-BE49-F238E27FC236}">
                <a16:creationId xmlns:a16="http://schemas.microsoft.com/office/drawing/2014/main" id="{1F45446D-717D-15D6-1F78-15476F7C5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263316" y="2115554"/>
            <a:ext cx="762001" cy="772024"/>
          </a:xfrm>
          <a:prstGeom prst="rect">
            <a:avLst/>
          </a:prstGeom>
        </p:spPr>
      </p:pic>
      <p:pic>
        <p:nvPicPr>
          <p:cNvPr id="10" name="Picture 9" descr="Stopwatch icon outline vector. Time duration 15090966 Vector Art at Vecteezy">
            <a:extLst>
              <a:ext uri="{FF2B5EF4-FFF2-40B4-BE49-F238E27FC236}">
                <a16:creationId xmlns:a16="http://schemas.microsoft.com/office/drawing/2014/main" id="{806B14CC-266D-EF5B-6C57-600DE6DEA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0800000" flipV="1">
            <a:off x="1364832" y="2796090"/>
            <a:ext cx="558968" cy="563980"/>
          </a:xfrm>
          <a:prstGeom prst="rect">
            <a:avLst/>
          </a:prstGeom>
        </p:spPr>
      </p:pic>
      <p:pic>
        <p:nvPicPr>
          <p:cNvPr id="11" name="Picture 10" descr="Money exchange payment icon symbol vector image. Illustration of the dollar  currency coin graphic design image 33316198 Vector Art at Vecteezy">
            <a:extLst>
              <a:ext uri="{FF2B5EF4-FFF2-40B4-BE49-F238E27FC236}">
                <a16:creationId xmlns:a16="http://schemas.microsoft.com/office/drawing/2014/main" id="{64B54838-3FFB-DDA5-7C94-1AD701CDF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743" y="3613326"/>
            <a:ext cx="878304" cy="4535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E2F713-FF37-6843-B902-895BB5FC0A2F}"/>
              </a:ext>
            </a:extLst>
          </p:cNvPr>
          <p:cNvSpPr txBox="1"/>
          <p:nvPr/>
        </p:nvSpPr>
        <p:spPr>
          <a:xfrm>
            <a:off x="2115552" y="3699710"/>
            <a:ext cx="53841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Total: </a:t>
            </a:r>
            <a:r>
              <a:rPr lang="en-US" sz="1100">
                <a:ea typeface="+mn-lt"/>
                <a:cs typeface="+mn-lt"/>
              </a:rPr>
              <a:t>the total amount of all scanned and not cancelled products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13" name="Picture 12" descr="Barcode scanning vector icon, bar code scan laser (925965)">
            <a:extLst>
              <a:ext uri="{FF2B5EF4-FFF2-40B4-BE49-F238E27FC236}">
                <a16:creationId xmlns:a16="http://schemas.microsoft.com/office/drawing/2014/main" id="{3908379E-A70B-B60D-F55D-E1799F449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497" y="4241883"/>
            <a:ext cx="874797" cy="5599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4E305F-9A51-66F5-1DFF-FAF2CE0E363B}"/>
              </a:ext>
            </a:extLst>
          </p:cNvPr>
          <p:cNvSpPr txBox="1"/>
          <p:nvPr/>
        </p:nvSpPr>
        <p:spPr>
          <a:xfrm>
            <a:off x="2125578" y="4341394"/>
            <a:ext cx="4792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Scan: </a:t>
            </a:r>
            <a:r>
              <a:rPr lang="en-US" sz="1100">
                <a:ea typeface="+mn-lt"/>
                <a:cs typeface="+mn-lt"/>
              </a:rPr>
              <a:t>The number of all scanned and not cancelled products.</a:t>
            </a:r>
            <a:endParaRPr lang="en-US"/>
          </a:p>
        </p:txBody>
      </p:sp>
      <p:pic>
        <p:nvPicPr>
          <p:cNvPr id="15" name="Picture 14" descr="void&quot; Icon - Download for free – Iconduck">
            <a:extLst>
              <a:ext uri="{FF2B5EF4-FFF2-40B4-BE49-F238E27FC236}">
                <a16:creationId xmlns:a16="http://schemas.microsoft.com/office/drawing/2014/main" id="{8E50E33A-050E-F1BB-4044-5C9864DA7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017" y="5064542"/>
            <a:ext cx="408573" cy="4587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321191-6A20-A1BA-8B7C-9FBC719D81DE}"/>
              </a:ext>
            </a:extLst>
          </p:cNvPr>
          <p:cNvSpPr txBox="1"/>
          <p:nvPr/>
        </p:nvSpPr>
        <p:spPr>
          <a:xfrm>
            <a:off x="2115552" y="5153526"/>
            <a:ext cx="66273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Voided Scan: </a:t>
            </a:r>
            <a:r>
              <a:rPr lang="en-US" sz="1100">
                <a:ea typeface="+mn-lt"/>
                <a:cs typeface="+mn-lt"/>
              </a:rPr>
              <a:t>The number of voided scans.</a:t>
            </a:r>
            <a:endParaRPr lang="en-US"/>
          </a:p>
        </p:txBody>
      </p:sp>
      <p:pic>
        <p:nvPicPr>
          <p:cNvPr id="17" name="Picture 16" descr="Barcode Scanner Icon Vector Images (over 7,700)">
            <a:extLst>
              <a:ext uri="{FF2B5EF4-FFF2-40B4-BE49-F238E27FC236}">
                <a16:creationId xmlns:a16="http://schemas.microsoft.com/office/drawing/2014/main" id="{FAC1ABCD-D3EC-F69E-8FD5-DD01B07E4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777" y="5694948"/>
            <a:ext cx="482867" cy="6717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771B96-465D-B597-FCA1-481EB2D214F8}"/>
              </a:ext>
            </a:extLst>
          </p:cNvPr>
          <p:cNvSpPr txBox="1"/>
          <p:nvPr/>
        </p:nvSpPr>
        <p:spPr>
          <a:xfrm>
            <a:off x="2125579" y="5825289"/>
            <a:ext cx="7118684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Attempts to </a:t>
            </a:r>
            <a:r>
              <a:rPr lang="en-US" err="1"/>
              <a:t>Scan:</a:t>
            </a:r>
            <a:r>
              <a:rPr lang="en-US" sz="1100" err="1">
                <a:ea typeface="+mn-lt"/>
                <a:cs typeface="+mn-lt"/>
              </a:rPr>
              <a:t>The</a:t>
            </a:r>
            <a:r>
              <a:rPr lang="en-US" sz="1100">
                <a:ea typeface="+mn-lt"/>
                <a:cs typeface="+mn-lt"/>
              </a:rPr>
              <a:t> number of attempts to activate the scanner without scanning any products.</a:t>
            </a:r>
          </a:p>
        </p:txBody>
      </p:sp>
      <p:pic>
        <p:nvPicPr>
          <p:cNvPr id="19" name="Picture 18" descr="Change, minimal, quantity icon - Download on Iconfinder">
            <a:extLst>
              <a:ext uri="{FF2B5EF4-FFF2-40B4-BE49-F238E27FC236}">
                <a16:creationId xmlns:a16="http://schemas.microsoft.com/office/drawing/2014/main" id="{4A9C4FFB-1E9A-CF93-2A8E-D0988D30DD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6899359" y="2116807"/>
            <a:ext cx="438653" cy="4737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69D17A-FE40-DDAC-105C-24F3626CE34C}"/>
              </a:ext>
            </a:extLst>
          </p:cNvPr>
          <p:cNvSpPr txBox="1"/>
          <p:nvPr/>
        </p:nvSpPr>
        <p:spPr>
          <a:xfrm>
            <a:off x="7459578" y="2125579"/>
            <a:ext cx="4622131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Modified Quantities: </a:t>
            </a:r>
            <a:r>
              <a:rPr lang="en-US" sz="1100">
                <a:ea typeface="+mn-lt"/>
                <a:cs typeface="+mn-lt"/>
              </a:rPr>
              <a:t>The number of modified quantities for the scanned products.</a:t>
            </a:r>
          </a:p>
        </p:txBody>
      </p:sp>
      <p:pic>
        <p:nvPicPr>
          <p:cNvPr id="21" name="Picture 20" descr="Fraud - Free user icons">
            <a:extLst>
              <a:ext uri="{FF2B5EF4-FFF2-40B4-BE49-F238E27FC236}">
                <a16:creationId xmlns:a16="http://schemas.microsoft.com/office/drawing/2014/main" id="{45B61FF5-1B69-D805-10C5-EBB354456A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9095" y="2888831"/>
            <a:ext cx="629152" cy="6792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F2A06E-2A50-0437-88F5-5438AA4F7E8F}"/>
              </a:ext>
            </a:extLst>
          </p:cNvPr>
          <p:cNvSpPr txBox="1"/>
          <p:nvPr/>
        </p:nvSpPr>
        <p:spPr>
          <a:xfrm>
            <a:off x="7499684" y="3007895"/>
            <a:ext cx="41609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accent3"/>
                </a:solidFill>
                <a:ea typeface="+mn-lt"/>
                <a:cs typeface="+mn-lt"/>
              </a:rPr>
              <a:t>Fraud</a:t>
            </a:r>
            <a:r>
              <a:rPr lang="en-US" sz="1600">
                <a:ea typeface="+mn-lt"/>
                <a:cs typeface="+mn-lt"/>
              </a:rPr>
              <a:t>: </a:t>
            </a:r>
            <a:r>
              <a:rPr lang="en-US" sz="1100">
                <a:ea typeface="+mn-lt"/>
                <a:cs typeface="+mn-lt"/>
              </a:rPr>
              <a:t>Whether the purchase is fraudulent or not.</a:t>
            </a:r>
          </a:p>
        </p:txBody>
      </p:sp>
    </p:spTree>
    <p:extLst>
      <p:ext uri="{BB962C8B-B14F-4D97-AF65-F5344CB8AC3E}">
        <p14:creationId xmlns:p14="http://schemas.microsoft.com/office/powerpoint/2010/main" val="140179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26573-D532-2D3D-8AF4-6045877B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4C27-7F41-4D37-A935-BBD6B8690A8A}" type="datetime1">
              <a:t>5/14/2024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19376-7975-3FFB-6B0D-B3A1F1A8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2A20F1-2CA4-D97A-99EC-201AC2F54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8" y="1090631"/>
            <a:ext cx="6096000" cy="37648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27830E-61FF-E6E0-B8F9-BB1187654B88}"/>
              </a:ext>
            </a:extLst>
          </p:cNvPr>
          <p:cNvSpPr txBox="1"/>
          <p:nvPr/>
        </p:nvSpPr>
        <p:spPr>
          <a:xfrm>
            <a:off x="2466473" y="190499"/>
            <a:ext cx="75397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D71920"/>
                </a:solidFill>
                <a:latin typeface="Arial"/>
                <a:cs typeface="Arial"/>
              </a:rPr>
              <a:t>Data Exploration and Visualization</a:t>
            </a:r>
            <a:endParaRPr lang="en-US" dirty="0"/>
          </a:p>
        </p:txBody>
      </p:sp>
      <p:pic>
        <p:nvPicPr>
          <p:cNvPr id="7" name="Picture 6" descr="A blue rectangular object with white text&#10;&#10;Description automatically generated">
            <a:extLst>
              <a:ext uri="{FF2B5EF4-FFF2-40B4-BE49-F238E27FC236}">
                <a16:creationId xmlns:a16="http://schemas.microsoft.com/office/drawing/2014/main" id="{50470ACC-41ED-6C6E-D2BD-73EE5DF58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09" y="1088529"/>
            <a:ext cx="5703455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9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26573-D532-2D3D-8AF4-6045877B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4C27-7F41-4D37-A935-BBD6B8690A8A}" type="datetime1">
              <a:t>5/14/2024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19376-7975-3FFB-6B0D-B3A1F1A8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7830E-61FF-E6E0-B8F9-BB1187654B88}"/>
              </a:ext>
            </a:extLst>
          </p:cNvPr>
          <p:cNvSpPr txBox="1"/>
          <p:nvPr/>
        </p:nvSpPr>
        <p:spPr>
          <a:xfrm>
            <a:off x="2466473" y="190499"/>
            <a:ext cx="75397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D71920"/>
                </a:solidFill>
                <a:latin typeface="Arial"/>
                <a:cs typeface="Arial"/>
              </a:rPr>
              <a:t>Data Exploration and Visualization</a:t>
            </a:r>
            <a:endParaRPr lang="en-US" dirty="0"/>
          </a:p>
        </p:txBody>
      </p:sp>
      <p:pic>
        <p:nvPicPr>
          <p:cNvPr id="7" name="Picture 6" descr="A graph with a red rectangular bar&#10;&#10;Description automatically generated">
            <a:extLst>
              <a:ext uri="{FF2B5EF4-FFF2-40B4-BE49-F238E27FC236}">
                <a16:creationId xmlns:a16="http://schemas.microsoft.com/office/drawing/2014/main" id="{9E03A333-6684-C34F-031E-FD70FAE05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24" y="1535993"/>
            <a:ext cx="7342321" cy="45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0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26573-D532-2D3D-8AF4-6045877B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4C27-7F41-4D37-A935-BBD6B8690A8A}" type="datetime1">
              <a:t>5/14/2024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19376-7975-3FFB-6B0D-B3A1F1A8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</a:t>
            </a:fld>
            <a:endParaRPr lang="en-US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ABD5C81A-B64A-C54C-4917-43C9956D675E}"/>
              </a:ext>
            </a:extLst>
          </p:cNvPr>
          <p:cNvSpPr txBox="1"/>
          <p:nvPr/>
        </p:nvSpPr>
        <p:spPr>
          <a:xfrm>
            <a:off x="3358815" y="1193131"/>
            <a:ext cx="577515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rgbClr val="0D0D0D"/>
                </a:solidFill>
                <a:ea typeface="+mn-lt"/>
                <a:cs typeface="+mn-lt"/>
              </a:rPr>
              <a:t>Handling the </a:t>
            </a:r>
            <a:r>
              <a:rPr lang="en-US" sz="2800">
                <a:solidFill>
                  <a:schemeClr val="accent3"/>
                </a:solidFill>
                <a:ea typeface="+mn-lt"/>
                <a:cs typeface="+mn-lt"/>
              </a:rPr>
              <a:t>Unbalanced </a:t>
            </a:r>
            <a:r>
              <a:rPr lang="en-US" sz="2800">
                <a:solidFill>
                  <a:srgbClr val="0D0D0D"/>
                </a:solidFill>
                <a:ea typeface="+mn-lt"/>
                <a:cs typeface="+mn-lt"/>
              </a:rPr>
              <a:t>data</a:t>
            </a:r>
            <a:endParaRPr lang="en-US" sz="2800"/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3C2DDA8-28FC-63B1-7018-4C1ACB737BBF}"/>
              </a:ext>
            </a:extLst>
          </p:cNvPr>
          <p:cNvSpPr txBox="1"/>
          <p:nvPr/>
        </p:nvSpPr>
        <p:spPr>
          <a:xfrm>
            <a:off x="4170946" y="2446419"/>
            <a:ext cx="355934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Fraud and non-fraud ratio is </a:t>
            </a:r>
            <a:r>
              <a:rPr lang="en-US">
                <a:solidFill>
                  <a:schemeClr val="accent3"/>
                </a:solidFill>
              </a:rPr>
              <a:t>6:1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BF772182-2B94-01F7-F901-FB813FB3678E}"/>
              </a:ext>
            </a:extLst>
          </p:cNvPr>
          <p:cNvSpPr txBox="1"/>
          <p:nvPr/>
        </p:nvSpPr>
        <p:spPr>
          <a:xfrm>
            <a:off x="4191000" y="3559343"/>
            <a:ext cx="353928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solidFill>
                  <a:schemeClr val="accent3"/>
                </a:solidFill>
              </a:rPr>
              <a:t>Upsampling</a:t>
            </a:r>
            <a:r>
              <a:rPr lang="en-US">
                <a:solidFill>
                  <a:schemeClr val="accent3"/>
                </a:solidFill>
              </a:rPr>
              <a:t> </a:t>
            </a:r>
            <a:r>
              <a:rPr lang="en-US"/>
              <a:t>and C</a:t>
            </a:r>
            <a:r>
              <a:rPr lang="en-US" sz="1600">
                <a:ea typeface="+mn-lt"/>
                <a:cs typeface="+mn-lt"/>
              </a:rPr>
              <a:t>lass Weights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8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26573-D532-2D3D-8AF4-6045877B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4C27-7F41-4D37-A935-BBD6B8690A8A}" type="datetime1">
              <a:t>5/14/2024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19376-7975-3FFB-6B0D-B3A1F1A8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8524FF-49D8-58EE-9B9B-07D863AA1B33}"/>
              </a:ext>
            </a:extLst>
          </p:cNvPr>
          <p:cNvSpPr txBox="1"/>
          <p:nvPr/>
        </p:nvSpPr>
        <p:spPr>
          <a:xfrm>
            <a:off x="3799974" y="611604"/>
            <a:ext cx="45619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Feature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33DD9-72CC-6422-26B0-9ABED4B74EED}"/>
              </a:ext>
            </a:extLst>
          </p:cNvPr>
          <p:cNvSpPr txBox="1"/>
          <p:nvPr/>
        </p:nvSpPr>
        <p:spPr>
          <a:xfrm>
            <a:off x="3158289" y="2496553"/>
            <a:ext cx="4712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Interaction between duration and total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2CC89-EAE3-B96A-9C9F-880C46D4AC33}"/>
              </a:ext>
            </a:extLst>
          </p:cNvPr>
          <p:cNvSpPr txBox="1"/>
          <p:nvPr/>
        </p:nvSpPr>
        <p:spPr>
          <a:xfrm>
            <a:off x="3158290" y="3037973"/>
            <a:ext cx="5725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2.  Ratio features between scans and total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7625C-78E4-EF19-62FC-D0653C784A40}"/>
              </a:ext>
            </a:extLst>
          </p:cNvPr>
          <p:cNvSpPr txBox="1"/>
          <p:nvPr/>
        </p:nvSpPr>
        <p:spPr>
          <a:xfrm>
            <a:off x="3158289" y="3649579"/>
            <a:ext cx="70785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3. Ratio features between voided scan and scans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E2F359-9130-3D45-3AF6-B95436CBE605}"/>
              </a:ext>
            </a:extLst>
          </p:cNvPr>
          <p:cNvSpPr txBox="1"/>
          <p:nvPr/>
        </p:nvSpPr>
        <p:spPr>
          <a:xfrm>
            <a:off x="3158288" y="4211052"/>
            <a:ext cx="8321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4.</a:t>
            </a:r>
            <a:r>
              <a:rPr lang="en-US">
                <a:ea typeface="+mn-lt"/>
                <a:cs typeface="+mn-lt"/>
              </a:rPr>
              <a:t> Adding a composite risk score on voided scans and attempt without scan.</a:t>
            </a:r>
          </a:p>
        </p:txBody>
      </p:sp>
    </p:spTree>
    <p:extLst>
      <p:ext uri="{BB962C8B-B14F-4D97-AF65-F5344CB8AC3E}">
        <p14:creationId xmlns:p14="http://schemas.microsoft.com/office/powerpoint/2010/main" val="394043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26573-D532-2D3D-8AF4-6045877B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4C27-7F41-4D37-A935-BBD6B8690A8A}" type="datetime1">
              <a:t>5/14/2024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19376-7975-3FFB-6B0D-B3A1F1A8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8</a:t>
            </a:fld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8B461B-EA6C-9BAA-76B1-A04E65C8C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68" y="2709269"/>
            <a:ext cx="10868525" cy="888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0F487F-B23A-F965-0257-6F2DB7666213}"/>
              </a:ext>
            </a:extLst>
          </p:cNvPr>
          <p:cNvSpPr txBox="1"/>
          <p:nvPr/>
        </p:nvSpPr>
        <p:spPr>
          <a:xfrm>
            <a:off x="4692315" y="1263315"/>
            <a:ext cx="30480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D71920"/>
                </a:solidFill>
                <a:latin typeface="Arial"/>
                <a:cs typeface="Arial"/>
              </a:rPr>
              <a:t>Design Matrix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0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26573-D532-2D3D-8AF4-6045877B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4C27-7F41-4D37-A935-BBD6B8690A8A}" type="datetime1">
              <a:t>5/14/2024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19376-7975-3FFB-6B0D-B3A1F1A8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B459A-F99E-68E1-90B2-B6D201424ABE}"/>
              </a:ext>
            </a:extLst>
          </p:cNvPr>
          <p:cNvSpPr txBox="1"/>
          <p:nvPr/>
        </p:nvSpPr>
        <p:spPr>
          <a:xfrm>
            <a:off x="1816974" y="398164"/>
            <a:ext cx="96641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</a:rPr>
              <a:t>Validation Approach</a:t>
            </a:r>
            <a:r>
              <a:rPr lang="en-US" sz="2800" dirty="0"/>
              <a:t> for Machine Learning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C387D3-1400-F07D-12E3-9435C65DCC05}"/>
              </a:ext>
            </a:extLst>
          </p:cNvPr>
          <p:cNvSpPr txBox="1"/>
          <p:nvPr/>
        </p:nvSpPr>
        <p:spPr>
          <a:xfrm>
            <a:off x="2185736" y="1233237"/>
            <a:ext cx="679784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Why validation approach: </a:t>
            </a:r>
          </a:p>
          <a:p>
            <a:r>
              <a:rPr lang="en-US"/>
              <a:t>           </a:t>
            </a:r>
            <a:r>
              <a:rPr lang="en-US" sz="1200" err="1">
                <a:solidFill>
                  <a:srgbClr val="0D0D0D"/>
                </a:solidFill>
              </a:rPr>
              <a:t>i</a:t>
            </a:r>
            <a:r>
              <a:rPr lang="en-US"/>
              <a:t>.</a:t>
            </a:r>
            <a:r>
              <a:rPr lang="en-US">
                <a:solidFill>
                  <a:srgbClr val="000000"/>
                </a:solidFill>
              </a:rPr>
              <a:t>  </a:t>
            </a:r>
            <a:r>
              <a:rPr lang="en-US" sz="1200">
                <a:solidFill>
                  <a:srgbClr val="0D0D0D"/>
                </a:solidFill>
              </a:rPr>
              <a:t>Ensures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 model performs well on unseen data</a:t>
            </a:r>
          </a:p>
          <a:p>
            <a:r>
              <a:rPr lang="en-US" sz="1200">
                <a:solidFill>
                  <a:srgbClr val="0D0D0D"/>
                </a:solidFill>
              </a:rPr>
              <a:t>                                            </a:t>
            </a:r>
            <a:r>
              <a:rPr lang="en-US" sz="1200" err="1">
                <a:solidFill>
                  <a:srgbClr val="0D0D0D"/>
                </a:solidFill>
              </a:rPr>
              <a:t>Ii</a:t>
            </a:r>
            <a:r>
              <a:rPr lang="en-US" sz="1200">
                <a:solidFill>
                  <a:srgbClr val="0D0D0D"/>
                </a:solidFill>
              </a:rPr>
              <a:t>.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   Prevents overfitting</a:t>
            </a:r>
          </a:p>
          <a:p>
            <a:r>
              <a:rPr lang="en-US" sz="1200">
                <a:solidFill>
                  <a:srgbClr val="0D0D0D"/>
                </a:solidFill>
              </a:rPr>
              <a:t>                                                                Iii.  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Helps in tuning model parameters</a:t>
            </a:r>
            <a:endParaRPr lang="en-US" sz="1200">
              <a:solidFill>
                <a:srgbClr val="0D0D0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1C5DB-E479-139F-781D-0946F10B7D2E}"/>
              </a:ext>
            </a:extLst>
          </p:cNvPr>
          <p:cNvSpPr txBox="1"/>
          <p:nvPr/>
        </p:nvSpPr>
        <p:spPr>
          <a:xfrm>
            <a:off x="2185737" y="2877552"/>
            <a:ext cx="490286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Validation Techniques Overview: </a:t>
            </a:r>
          </a:p>
          <a:p>
            <a:r>
              <a:rPr lang="en-US"/>
              <a:t>                                      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 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0D0D0D"/>
                </a:solidFill>
                <a:ea typeface="+mn-lt"/>
                <a:cs typeface="+mn-lt"/>
              </a:rPr>
              <a:t>i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.   Holdout Method</a:t>
            </a:r>
          </a:p>
          <a:p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                                                              </a:t>
            </a:r>
            <a:r>
              <a:rPr lang="en-US" sz="1200" err="1">
                <a:solidFill>
                  <a:srgbClr val="0D0D0D"/>
                </a:solidFill>
                <a:ea typeface="+mn-lt"/>
                <a:cs typeface="+mn-lt"/>
              </a:rPr>
              <a:t>Ii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.  K-Fold Cross-Validation</a:t>
            </a:r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9EF0D-73EA-ADDA-107F-1963CEAFD7F0}"/>
              </a:ext>
            </a:extLst>
          </p:cNvPr>
          <p:cNvSpPr txBox="1"/>
          <p:nvPr/>
        </p:nvSpPr>
        <p:spPr>
          <a:xfrm>
            <a:off x="2185737" y="4140868"/>
            <a:ext cx="64769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Chosen Validation Method: K-Fold Cross-Validation</a:t>
            </a:r>
          </a:p>
          <a:p>
            <a:r>
              <a:rPr lang="en-US"/>
              <a:t>                                      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    </a:t>
            </a:r>
            <a:r>
              <a:rPr lang="en-US" sz="1200" err="1">
                <a:solidFill>
                  <a:srgbClr val="0D0D0D"/>
                </a:solidFill>
                <a:ea typeface="+mn-lt"/>
                <a:cs typeface="+mn-lt"/>
              </a:rPr>
              <a:t>i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.  Number of folds is 5</a:t>
            </a:r>
          </a:p>
          <a:p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                                                              </a:t>
            </a:r>
            <a:r>
              <a:rPr lang="en-US" sz="1200" err="1">
                <a:solidFill>
                  <a:srgbClr val="0D0D0D"/>
                </a:solidFill>
                <a:ea typeface="+mn-lt"/>
                <a:cs typeface="+mn-lt"/>
              </a:rPr>
              <a:t>Ii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.   AUC-ROC curve by </a:t>
            </a:r>
            <a:r>
              <a:rPr lang="en-US" sz="1200" err="1">
                <a:solidFill>
                  <a:srgbClr val="0D0D0D"/>
                </a:solidFill>
                <a:ea typeface="+mn-lt"/>
                <a:cs typeface="+mn-lt"/>
              </a:rPr>
              <a:t>pROC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45651937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VanillaVTI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118</cp:revision>
  <dcterms:created xsi:type="dcterms:W3CDTF">2024-05-14T11:42:31Z</dcterms:created>
  <dcterms:modified xsi:type="dcterms:W3CDTF">2024-05-15T04:48:03Z</dcterms:modified>
</cp:coreProperties>
</file>