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1" r:id="rId1"/>
  </p:sldMasterIdLst>
  <p:notesMasterIdLst>
    <p:notesMasterId r:id="rId22"/>
  </p:notesMasterIdLst>
  <p:sldIdLst>
    <p:sldId id="256" r:id="rId2"/>
    <p:sldId id="262" r:id="rId3"/>
    <p:sldId id="271" r:id="rId4"/>
    <p:sldId id="270" r:id="rId5"/>
    <p:sldId id="279" r:id="rId6"/>
    <p:sldId id="281" r:id="rId7"/>
    <p:sldId id="264" r:id="rId8"/>
    <p:sldId id="276" r:id="rId9"/>
    <p:sldId id="278" r:id="rId10"/>
    <p:sldId id="274" r:id="rId11"/>
    <p:sldId id="273" r:id="rId12"/>
    <p:sldId id="263" r:id="rId13"/>
    <p:sldId id="265" r:id="rId14"/>
    <p:sldId id="266" r:id="rId15"/>
    <p:sldId id="282" r:id="rId16"/>
    <p:sldId id="283" r:id="rId17"/>
    <p:sldId id="272" r:id="rId18"/>
    <p:sldId id="280" r:id="rId19"/>
    <p:sldId id="285"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F1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06" autoAdjust="0"/>
    <p:restoredTop sz="94468" autoAdjust="0"/>
  </p:normalViewPr>
  <p:slideViewPr>
    <p:cSldViewPr snapToGrid="0" snapToObjects="1">
      <p:cViewPr varScale="1">
        <p:scale>
          <a:sx n="57" d="100"/>
          <a:sy n="57" d="100"/>
        </p:scale>
        <p:origin x="-972" y="-96"/>
      </p:cViewPr>
      <p:guideLst>
        <p:guide orient="horz" pos="2160"/>
        <p:guide pos="3840"/>
      </p:guideLst>
    </p:cSldViewPr>
  </p:slideViewPr>
  <p:outlineViewPr>
    <p:cViewPr>
      <p:scale>
        <a:sx n="33" d="100"/>
        <a:sy n="33" d="100"/>
      </p:scale>
      <p:origin x="42"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ADCDC5-8E20-49B7-A620-F9794047FF80}" type="doc">
      <dgm:prSet loTypeId="urn:microsoft.com/office/officeart/2005/8/layout/hProcess9" loCatId="process" qsTypeId="urn:microsoft.com/office/officeart/2005/8/quickstyle/simple1" qsCatId="simple" csTypeId="urn:microsoft.com/office/officeart/2005/8/colors/accent1_2" csCatId="accent1" phldr="1"/>
      <dgm:spPr/>
    </dgm:pt>
    <dgm:pt modelId="{EDAFDB41-47AC-49DB-9C96-E908AA63A728}">
      <dgm:prSet phldrT="[Text]" custT="1"/>
      <dgm:spPr/>
      <dgm:t>
        <a:bodyPr/>
        <a:lstStyle/>
        <a:p>
          <a:pPr algn="ctr"/>
          <a:r>
            <a:rPr lang="en-US" sz="2000" b="1" dirty="0" smtClean="0"/>
            <a:t>Arrival</a:t>
          </a:r>
        </a:p>
        <a:p>
          <a:pPr algn="l"/>
          <a:r>
            <a:rPr lang="en-US" sz="1800" dirty="0" smtClean="0"/>
            <a:t>Housing</a:t>
          </a:r>
        </a:p>
        <a:p>
          <a:pPr algn="l"/>
          <a:r>
            <a:rPr lang="en-US" sz="1800" dirty="0" smtClean="0"/>
            <a:t>Household Goods</a:t>
          </a:r>
        </a:p>
        <a:p>
          <a:pPr algn="l"/>
          <a:r>
            <a:rPr lang="en-US" sz="1800" dirty="0" smtClean="0"/>
            <a:t>Clothing</a:t>
          </a:r>
        </a:p>
        <a:p>
          <a:pPr algn="l"/>
          <a:r>
            <a:rPr lang="en-US" sz="1800" dirty="0" smtClean="0"/>
            <a:t>Healthcare</a:t>
          </a:r>
        </a:p>
        <a:p>
          <a:pPr algn="l"/>
          <a:r>
            <a:rPr lang="en-US" sz="1800" dirty="0" smtClean="0"/>
            <a:t>School Enrollment</a:t>
          </a:r>
        </a:p>
        <a:p>
          <a:pPr algn="l"/>
          <a:r>
            <a:rPr lang="en-US" sz="1800" dirty="0" smtClean="0"/>
            <a:t>Library card</a:t>
          </a:r>
        </a:p>
        <a:p>
          <a:pPr algn="l"/>
          <a:r>
            <a:rPr lang="en-US" sz="1800" dirty="0" smtClean="0"/>
            <a:t>Mosque connection</a:t>
          </a:r>
          <a:endParaRPr lang="en-US" sz="1800" dirty="0"/>
        </a:p>
      </dgm:t>
    </dgm:pt>
    <dgm:pt modelId="{CAB98F91-A8FE-4246-AC6F-1097F33126AD}" type="parTrans" cxnId="{82A78261-6679-4855-854B-C7D507B70FE7}">
      <dgm:prSet/>
      <dgm:spPr/>
      <dgm:t>
        <a:bodyPr/>
        <a:lstStyle/>
        <a:p>
          <a:endParaRPr lang="en-US"/>
        </a:p>
      </dgm:t>
    </dgm:pt>
    <dgm:pt modelId="{D6F8E982-510B-4985-ABD0-9BDD051161C2}" type="sibTrans" cxnId="{82A78261-6679-4855-854B-C7D507B70FE7}">
      <dgm:prSet/>
      <dgm:spPr/>
      <dgm:t>
        <a:bodyPr/>
        <a:lstStyle/>
        <a:p>
          <a:endParaRPr lang="en-US"/>
        </a:p>
      </dgm:t>
    </dgm:pt>
    <dgm:pt modelId="{421E6754-0AE5-4E95-9033-8387DF77742A}">
      <dgm:prSet phldrT="[Text]" custT="1"/>
      <dgm:spPr/>
      <dgm:t>
        <a:bodyPr/>
        <a:lstStyle/>
        <a:p>
          <a:pPr algn="ctr"/>
          <a:r>
            <a:rPr lang="en-US" sz="2000" b="1" dirty="0" smtClean="0"/>
            <a:t> Three Months</a:t>
          </a:r>
        </a:p>
        <a:p>
          <a:pPr algn="l"/>
          <a:r>
            <a:rPr lang="en-US" sz="1800" b="0" dirty="0" smtClean="0"/>
            <a:t>Caseworker </a:t>
          </a:r>
        </a:p>
        <a:p>
          <a:pPr algn="l"/>
          <a:r>
            <a:rPr lang="en-US" sz="1800" b="0" dirty="0" smtClean="0"/>
            <a:t>Medicare Health care cards</a:t>
          </a:r>
        </a:p>
        <a:p>
          <a:pPr algn="l"/>
          <a:r>
            <a:rPr lang="en-US" sz="1800" b="0" dirty="0" smtClean="0"/>
            <a:t>ID paperwork</a:t>
          </a:r>
        </a:p>
        <a:p>
          <a:pPr algn="l"/>
          <a:r>
            <a:rPr lang="en-US" sz="1800" b="0" dirty="0" smtClean="0"/>
            <a:t>Medicare </a:t>
          </a:r>
        </a:p>
        <a:p>
          <a:pPr algn="l"/>
          <a:r>
            <a:rPr lang="en-US" sz="1800" b="0" dirty="0" smtClean="0"/>
            <a:t>Food Stamps</a:t>
          </a:r>
        </a:p>
        <a:p>
          <a:pPr algn="l"/>
          <a:r>
            <a:rPr lang="en-US" sz="1800" b="0" dirty="0" smtClean="0"/>
            <a:t>English tutoring</a:t>
          </a:r>
        </a:p>
        <a:p>
          <a:pPr algn="l"/>
          <a:r>
            <a:rPr lang="en-US" sz="1800" b="0" dirty="0" smtClean="0"/>
            <a:t>Community connections</a:t>
          </a:r>
          <a:endParaRPr lang="en-US" sz="1800" b="0" dirty="0"/>
        </a:p>
      </dgm:t>
    </dgm:pt>
    <dgm:pt modelId="{BAFA7D38-F564-4C23-9C74-931CF6CAA771}" type="parTrans" cxnId="{5D66E857-25A5-4830-9846-72B0F01F61B0}">
      <dgm:prSet/>
      <dgm:spPr/>
      <dgm:t>
        <a:bodyPr/>
        <a:lstStyle/>
        <a:p>
          <a:endParaRPr lang="en-US"/>
        </a:p>
      </dgm:t>
    </dgm:pt>
    <dgm:pt modelId="{B776179E-C484-4488-AF8C-84BCC31AD28A}" type="sibTrans" cxnId="{5D66E857-25A5-4830-9846-72B0F01F61B0}">
      <dgm:prSet/>
      <dgm:spPr/>
      <dgm:t>
        <a:bodyPr/>
        <a:lstStyle/>
        <a:p>
          <a:endParaRPr lang="en-US"/>
        </a:p>
      </dgm:t>
    </dgm:pt>
    <dgm:pt modelId="{CCAB2E1D-90C4-4A66-A2BA-A9BB2205A1DD}">
      <dgm:prSet phldrT="[Text]" custT="1"/>
      <dgm:spPr/>
      <dgm:t>
        <a:bodyPr/>
        <a:lstStyle/>
        <a:p>
          <a:pPr algn="ctr"/>
          <a:r>
            <a:rPr lang="en-US" sz="2000" b="1" dirty="0" smtClean="0"/>
            <a:t>Six Months</a:t>
          </a:r>
        </a:p>
        <a:p>
          <a:pPr algn="l"/>
          <a:r>
            <a:rPr lang="en-US" sz="1800" b="0" dirty="0" smtClean="0"/>
            <a:t>Check in</a:t>
          </a:r>
        </a:p>
        <a:p>
          <a:pPr algn="l"/>
          <a:r>
            <a:rPr lang="en-US" sz="1800" b="0" dirty="0" smtClean="0"/>
            <a:t>One time cash donation</a:t>
          </a:r>
        </a:p>
        <a:p>
          <a:pPr algn="l"/>
          <a:r>
            <a:rPr lang="en-US" sz="1800" b="0" dirty="0" smtClean="0"/>
            <a:t>Volunteer referrals</a:t>
          </a:r>
        </a:p>
        <a:p>
          <a:pPr algn="l"/>
          <a:r>
            <a:rPr lang="en-US" sz="1800" b="0" dirty="0" smtClean="0"/>
            <a:t>Employment support</a:t>
          </a:r>
        </a:p>
        <a:p>
          <a:pPr algn="ctr"/>
          <a:endParaRPr lang="en-US" sz="2000" b="1" dirty="0"/>
        </a:p>
      </dgm:t>
    </dgm:pt>
    <dgm:pt modelId="{BEDFA0BD-EC94-4D71-8DF6-641E16737BCA}" type="parTrans" cxnId="{F4AAA60F-6773-4F10-8FED-93143D20FE18}">
      <dgm:prSet/>
      <dgm:spPr/>
      <dgm:t>
        <a:bodyPr/>
        <a:lstStyle/>
        <a:p>
          <a:endParaRPr lang="en-US"/>
        </a:p>
      </dgm:t>
    </dgm:pt>
    <dgm:pt modelId="{A71A8B5F-C4D2-4EB9-BB57-6E6E27430427}" type="sibTrans" cxnId="{F4AAA60F-6773-4F10-8FED-93143D20FE18}">
      <dgm:prSet/>
      <dgm:spPr/>
      <dgm:t>
        <a:bodyPr/>
        <a:lstStyle/>
        <a:p>
          <a:endParaRPr lang="en-US"/>
        </a:p>
      </dgm:t>
    </dgm:pt>
    <dgm:pt modelId="{5CC541FD-8FF3-4D7B-97FD-FF7FE1F7872C}" type="pres">
      <dgm:prSet presAssocID="{8BADCDC5-8E20-49B7-A620-F9794047FF80}" presName="CompostProcess" presStyleCnt="0">
        <dgm:presLayoutVars>
          <dgm:dir/>
          <dgm:resizeHandles val="exact"/>
        </dgm:presLayoutVars>
      </dgm:prSet>
      <dgm:spPr/>
    </dgm:pt>
    <dgm:pt modelId="{39BE9936-D98C-4AF9-B15C-D5A19AE2B3B5}" type="pres">
      <dgm:prSet presAssocID="{8BADCDC5-8E20-49B7-A620-F9794047FF80}" presName="arrow" presStyleLbl="bgShp" presStyleIdx="0" presStyleCnt="1"/>
      <dgm:spPr/>
    </dgm:pt>
    <dgm:pt modelId="{6A4DCA4A-D05F-42E4-B670-9D5C65BEE20B}" type="pres">
      <dgm:prSet presAssocID="{8BADCDC5-8E20-49B7-A620-F9794047FF80}" presName="linearProcess" presStyleCnt="0"/>
      <dgm:spPr/>
    </dgm:pt>
    <dgm:pt modelId="{4D765AE8-833A-404A-A7B3-76012874B359}" type="pres">
      <dgm:prSet presAssocID="{EDAFDB41-47AC-49DB-9C96-E908AA63A728}" presName="textNode" presStyleLbl="node1" presStyleIdx="0" presStyleCnt="3" custScaleY="250000">
        <dgm:presLayoutVars>
          <dgm:bulletEnabled val="1"/>
        </dgm:presLayoutVars>
      </dgm:prSet>
      <dgm:spPr/>
      <dgm:t>
        <a:bodyPr/>
        <a:lstStyle/>
        <a:p>
          <a:endParaRPr lang="en-US"/>
        </a:p>
      </dgm:t>
    </dgm:pt>
    <dgm:pt modelId="{C31D9A78-79A0-40D6-B21D-D538AC19C3A4}" type="pres">
      <dgm:prSet presAssocID="{D6F8E982-510B-4985-ABD0-9BDD051161C2}" presName="sibTrans" presStyleCnt="0"/>
      <dgm:spPr/>
    </dgm:pt>
    <dgm:pt modelId="{9E6B7DED-57A2-4272-9C5B-6713C2B12CC9}" type="pres">
      <dgm:prSet presAssocID="{421E6754-0AE5-4E95-9033-8387DF77742A}" presName="textNode" presStyleLbl="node1" presStyleIdx="1" presStyleCnt="3" custScaleY="250000">
        <dgm:presLayoutVars>
          <dgm:bulletEnabled val="1"/>
        </dgm:presLayoutVars>
      </dgm:prSet>
      <dgm:spPr/>
      <dgm:t>
        <a:bodyPr/>
        <a:lstStyle/>
        <a:p>
          <a:endParaRPr lang="en-US"/>
        </a:p>
      </dgm:t>
    </dgm:pt>
    <dgm:pt modelId="{498E0067-CB9D-4B18-B443-20F5617941D8}" type="pres">
      <dgm:prSet presAssocID="{B776179E-C484-4488-AF8C-84BCC31AD28A}" presName="sibTrans" presStyleCnt="0"/>
      <dgm:spPr/>
    </dgm:pt>
    <dgm:pt modelId="{805070A7-8EA8-4CC7-9487-76E7666FE4DE}" type="pres">
      <dgm:prSet presAssocID="{CCAB2E1D-90C4-4A66-A2BA-A9BB2205A1DD}" presName="textNode" presStyleLbl="node1" presStyleIdx="2" presStyleCnt="3" custScaleY="179669" custLinFactX="2885" custLinFactNeighborX="100000" custLinFactNeighborY="-1471">
        <dgm:presLayoutVars>
          <dgm:bulletEnabled val="1"/>
        </dgm:presLayoutVars>
      </dgm:prSet>
      <dgm:spPr/>
      <dgm:t>
        <a:bodyPr/>
        <a:lstStyle/>
        <a:p>
          <a:endParaRPr lang="en-US"/>
        </a:p>
      </dgm:t>
    </dgm:pt>
  </dgm:ptLst>
  <dgm:cxnLst>
    <dgm:cxn modelId="{14AEEBA7-970F-42B9-9CB0-63BB35FAC36B}" type="presOf" srcId="{8BADCDC5-8E20-49B7-A620-F9794047FF80}" destId="{5CC541FD-8FF3-4D7B-97FD-FF7FE1F7872C}" srcOrd="0" destOrd="0" presId="urn:microsoft.com/office/officeart/2005/8/layout/hProcess9"/>
    <dgm:cxn modelId="{5D66E857-25A5-4830-9846-72B0F01F61B0}" srcId="{8BADCDC5-8E20-49B7-A620-F9794047FF80}" destId="{421E6754-0AE5-4E95-9033-8387DF77742A}" srcOrd="1" destOrd="0" parTransId="{BAFA7D38-F564-4C23-9C74-931CF6CAA771}" sibTransId="{B776179E-C484-4488-AF8C-84BCC31AD28A}"/>
    <dgm:cxn modelId="{373E9E27-E356-45DF-9868-DDC91FCF572B}" type="presOf" srcId="{421E6754-0AE5-4E95-9033-8387DF77742A}" destId="{9E6B7DED-57A2-4272-9C5B-6713C2B12CC9}" srcOrd="0" destOrd="0" presId="urn:microsoft.com/office/officeart/2005/8/layout/hProcess9"/>
    <dgm:cxn modelId="{4B93E4D6-C003-44F3-87AA-569C857F7900}" type="presOf" srcId="{EDAFDB41-47AC-49DB-9C96-E908AA63A728}" destId="{4D765AE8-833A-404A-A7B3-76012874B359}" srcOrd="0" destOrd="0" presId="urn:microsoft.com/office/officeart/2005/8/layout/hProcess9"/>
    <dgm:cxn modelId="{82A78261-6679-4855-854B-C7D507B70FE7}" srcId="{8BADCDC5-8E20-49B7-A620-F9794047FF80}" destId="{EDAFDB41-47AC-49DB-9C96-E908AA63A728}" srcOrd="0" destOrd="0" parTransId="{CAB98F91-A8FE-4246-AC6F-1097F33126AD}" sibTransId="{D6F8E982-510B-4985-ABD0-9BDD051161C2}"/>
    <dgm:cxn modelId="{07FC4E1D-0573-45F5-8D23-90CF2AE8F2F2}" type="presOf" srcId="{CCAB2E1D-90C4-4A66-A2BA-A9BB2205A1DD}" destId="{805070A7-8EA8-4CC7-9487-76E7666FE4DE}" srcOrd="0" destOrd="0" presId="urn:microsoft.com/office/officeart/2005/8/layout/hProcess9"/>
    <dgm:cxn modelId="{F4AAA60F-6773-4F10-8FED-93143D20FE18}" srcId="{8BADCDC5-8E20-49B7-A620-F9794047FF80}" destId="{CCAB2E1D-90C4-4A66-A2BA-A9BB2205A1DD}" srcOrd="2" destOrd="0" parTransId="{BEDFA0BD-EC94-4D71-8DF6-641E16737BCA}" sibTransId="{A71A8B5F-C4D2-4EB9-BB57-6E6E27430427}"/>
    <dgm:cxn modelId="{A07B5999-70B9-4376-B1BD-2840E0B013D4}" type="presParOf" srcId="{5CC541FD-8FF3-4D7B-97FD-FF7FE1F7872C}" destId="{39BE9936-D98C-4AF9-B15C-D5A19AE2B3B5}" srcOrd="0" destOrd="0" presId="urn:microsoft.com/office/officeart/2005/8/layout/hProcess9"/>
    <dgm:cxn modelId="{F9852917-82E5-45A4-8690-3820460B199F}" type="presParOf" srcId="{5CC541FD-8FF3-4D7B-97FD-FF7FE1F7872C}" destId="{6A4DCA4A-D05F-42E4-B670-9D5C65BEE20B}" srcOrd="1" destOrd="0" presId="urn:microsoft.com/office/officeart/2005/8/layout/hProcess9"/>
    <dgm:cxn modelId="{B90DDFCF-F289-48BD-98F9-E56B1979B11D}" type="presParOf" srcId="{6A4DCA4A-D05F-42E4-B670-9D5C65BEE20B}" destId="{4D765AE8-833A-404A-A7B3-76012874B359}" srcOrd="0" destOrd="0" presId="urn:microsoft.com/office/officeart/2005/8/layout/hProcess9"/>
    <dgm:cxn modelId="{2D389D2A-C991-4EBE-A3C5-4629F1C53791}" type="presParOf" srcId="{6A4DCA4A-D05F-42E4-B670-9D5C65BEE20B}" destId="{C31D9A78-79A0-40D6-B21D-D538AC19C3A4}" srcOrd="1" destOrd="0" presId="urn:microsoft.com/office/officeart/2005/8/layout/hProcess9"/>
    <dgm:cxn modelId="{7BEEB655-6687-4ACC-9C31-0775E0910C69}" type="presParOf" srcId="{6A4DCA4A-D05F-42E4-B670-9D5C65BEE20B}" destId="{9E6B7DED-57A2-4272-9C5B-6713C2B12CC9}" srcOrd="2" destOrd="0" presId="urn:microsoft.com/office/officeart/2005/8/layout/hProcess9"/>
    <dgm:cxn modelId="{D585D95E-89CC-4C2E-8A0A-771E201FB658}" type="presParOf" srcId="{6A4DCA4A-D05F-42E4-B670-9D5C65BEE20B}" destId="{498E0067-CB9D-4B18-B443-20F5617941D8}" srcOrd="3" destOrd="0" presId="urn:microsoft.com/office/officeart/2005/8/layout/hProcess9"/>
    <dgm:cxn modelId="{8CE5F0D8-75E7-4017-8AD7-D35FD1AD7AAB}" type="presParOf" srcId="{6A4DCA4A-D05F-42E4-B670-9D5C65BEE20B}" destId="{805070A7-8EA8-4CC7-9487-76E7666FE4DE}"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2AE09A-2280-415C-9C5A-61100AEF1D70}"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2637E90-6949-48C2-9254-43D4AAB49754}">
      <dgm:prSet phldrT="[Text]" custT="1"/>
      <dgm:spPr>
        <a:solidFill>
          <a:srgbClr val="002060"/>
        </a:solidFill>
      </dgm:spPr>
      <dgm:t>
        <a:bodyPr/>
        <a:lstStyle/>
        <a:p>
          <a:r>
            <a:rPr lang="en-US" sz="1200" b="1" dirty="0" smtClean="0">
              <a:solidFill>
                <a:schemeClr val="accent4"/>
              </a:solidFill>
            </a:rPr>
            <a:t>TARGET MARKET</a:t>
          </a:r>
        </a:p>
        <a:p>
          <a:r>
            <a:rPr lang="en-US" sz="1200" dirty="0" smtClean="0">
              <a:solidFill>
                <a:schemeClr val="bg1"/>
              </a:solidFill>
            </a:rPr>
            <a:t>Syrian Families</a:t>
          </a:r>
        </a:p>
        <a:p>
          <a:r>
            <a:rPr lang="en-US" sz="1200" dirty="0" smtClean="0">
              <a:solidFill>
                <a:schemeClr val="bg1"/>
              </a:solidFill>
            </a:rPr>
            <a:t>Relief Agencies</a:t>
          </a:r>
          <a:endParaRPr lang="en-US" sz="1200" dirty="0">
            <a:solidFill>
              <a:schemeClr val="bg1"/>
            </a:solidFill>
          </a:endParaRPr>
        </a:p>
      </dgm:t>
    </dgm:pt>
    <dgm:pt modelId="{573A4DBE-63ED-45D4-A5F2-4EC93C7E23A9}" type="parTrans" cxnId="{BEC5590E-D558-434A-8874-146AB8674FE4}">
      <dgm:prSet/>
      <dgm:spPr/>
      <dgm:t>
        <a:bodyPr/>
        <a:lstStyle/>
        <a:p>
          <a:endParaRPr lang="en-US"/>
        </a:p>
      </dgm:t>
    </dgm:pt>
    <dgm:pt modelId="{0D3FFD7B-3DAB-400B-A752-54E82D8FBA5C}" type="sibTrans" cxnId="{BEC5590E-D558-434A-8874-146AB8674FE4}">
      <dgm:prSet/>
      <dgm:spPr/>
      <dgm:t>
        <a:bodyPr/>
        <a:lstStyle/>
        <a:p>
          <a:endParaRPr lang="en-US"/>
        </a:p>
      </dgm:t>
    </dgm:pt>
    <dgm:pt modelId="{B2BC1EC9-2634-4A71-8C5B-077FF37674C1}">
      <dgm:prSet phldrT="[Text]" custT="1"/>
      <dgm:spPr>
        <a:solidFill>
          <a:srgbClr val="002060"/>
        </a:solidFill>
      </dgm:spPr>
      <dgm:t>
        <a:bodyPr/>
        <a:lstStyle/>
        <a:p>
          <a:r>
            <a:rPr lang="en-US" sz="1200" b="1" dirty="0" smtClean="0">
              <a:solidFill>
                <a:schemeClr val="accent4"/>
              </a:solidFill>
            </a:rPr>
            <a:t>GOALS</a:t>
          </a:r>
        </a:p>
        <a:p>
          <a:r>
            <a:rPr lang="en-US" sz="1000" dirty="0" smtClean="0">
              <a:solidFill>
                <a:schemeClr val="bg1"/>
              </a:solidFill>
            </a:rPr>
            <a:t>Connect local resources</a:t>
          </a:r>
        </a:p>
        <a:p>
          <a:r>
            <a:rPr lang="en-US" sz="1000" dirty="0" smtClean="0">
              <a:solidFill>
                <a:schemeClr val="bg1"/>
              </a:solidFill>
            </a:rPr>
            <a:t>Organize volunteers</a:t>
          </a:r>
        </a:p>
      </dgm:t>
    </dgm:pt>
    <dgm:pt modelId="{1F608455-1B61-4243-A16D-A3761FEAE910}" type="parTrans" cxnId="{BA7451CC-49E0-4FB1-9DA7-41C58D45A712}">
      <dgm:prSet/>
      <dgm:spPr/>
      <dgm:t>
        <a:bodyPr/>
        <a:lstStyle/>
        <a:p>
          <a:endParaRPr lang="en-US"/>
        </a:p>
      </dgm:t>
    </dgm:pt>
    <dgm:pt modelId="{C2F1FA5D-5BA3-4831-A058-E545EE3663EC}" type="sibTrans" cxnId="{BA7451CC-49E0-4FB1-9DA7-41C58D45A712}">
      <dgm:prSet/>
      <dgm:spPr/>
      <dgm:t>
        <a:bodyPr/>
        <a:lstStyle/>
        <a:p>
          <a:endParaRPr lang="en-US"/>
        </a:p>
      </dgm:t>
    </dgm:pt>
    <dgm:pt modelId="{8AB5F202-9FEA-449C-B1A4-E2B87038E8F7}">
      <dgm:prSet phldrT="[Text]" custT="1"/>
      <dgm:spPr/>
      <dgm:t>
        <a:bodyPr/>
        <a:lstStyle/>
        <a:p>
          <a:r>
            <a:rPr lang="en-US" sz="1200" b="1" dirty="0" smtClean="0">
              <a:solidFill>
                <a:schemeClr val="accent4"/>
              </a:solidFill>
            </a:rPr>
            <a:t>RELEVANCE</a:t>
          </a:r>
        </a:p>
        <a:p>
          <a:r>
            <a:rPr lang="en-US" sz="900" dirty="0" smtClean="0">
              <a:solidFill>
                <a:schemeClr val="bg1"/>
              </a:solidFill>
            </a:rPr>
            <a:t>Community Access</a:t>
          </a:r>
        </a:p>
        <a:p>
          <a:r>
            <a:rPr lang="en-US" sz="900" dirty="0" smtClean="0">
              <a:solidFill>
                <a:schemeClr val="bg1"/>
              </a:solidFill>
            </a:rPr>
            <a:t>Number of families</a:t>
          </a:r>
          <a:endParaRPr lang="en-US" sz="900" dirty="0">
            <a:solidFill>
              <a:schemeClr val="bg1"/>
            </a:solidFill>
          </a:endParaRPr>
        </a:p>
      </dgm:t>
    </dgm:pt>
    <dgm:pt modelId="{409DBDC4-1E18-41F9-B65D-A152BCF3CF4D}" type="parTrans" cxnId="{55645A10-A819-4E9E-8679-D103F401AC3C}">
      <dgm:prSet/>
      <dgm:spPr/>
      <dgm:t>
        <a:bodyPr/>
        <a:lstStyle/>
        <a:p>
          <a:endParaRPr lang="en-US"/>
        </a:p>
      </dgm:t>
    </dgm:pt>
    <dgm:pt modelId="{FC5EA24D-AD37-43EA-A5DD-6309473AFA4A}" type="sibTrans" cxnId="{55645A10-A819-4E9E-8679-D103F401AC3C}">
      <dgm:prSet/>
      <dgm:spPr/>
      <dgm:t>
        <a:bodyPr/>
        <a:lstStyle/>
        <a:p>
          <a:endParaRPr lang="en-US"/>
        </a:p>
      </dgm:t>
    </dgm:pt>
    <dgm:pt modelId="{3C47449D-C12E-48D4-8B1F-DF0E60ABFFD7}">
      <dgm:prSet phldrT="[Text]" custT="1"/>
      <dgm:spPr/>
      <dgm:t>
        <a:bodyPr/>
        <a:lstStyle/>
        <a:p>
          <a:endParaRPr lang="en-US" sz="1200" dirty="0" smtClean="0">
            <a:solidFill>
              <a:schemeClr val="accent4"/>
            </a:solidFill>
          </a:endParaRPr>
        </a:p>
        <a:p>
          <a:r>
            <a:rPr lang="en-US" sz="1200" b="1" dirty="0" smtClean="0">
              <a:solidFill>
                <a:schemeClr val="accent4"/>
              </a:solidFill>
            </a:rPr>
            <a:t>STRATEGY</a:t>
          </a:r>
        </a:p>
        <a:p>
          <a:r>
            <a:rPr lang="en-US" sz="1000" dirty="0" smtClean="0">
              <a:solidFill>
                <a:schemeClr val="bg1"/>
              </a:solidFill>
            </a:rPr>
            <a:t>Match local resources with families</a:t>
          </a:r>
        </a:p>
        <a:p>
          <a:r>
            <a:rPr lang="en-US" sz="1200" dirty="0" smtClean="0">
              <a:solidFill>
                <a:schemeClr val="bg1"/>
              </a:solidFill>
            </a:rPr>
            <a:t> </a:t>
          </a:r>
          <a:endParaRPr lang="en-US" sz="1200" dirty="0">
            <a:solidFill>
              <a:schemeClr val="bg1"/>
            </a:solidFill>
          </a:endParaRPr>
        </a:p>
      </dgm:t>
    </dgm:pt>
    <dgm:pt modelId="{9B16E6AB-A455-4FC8-AA48-A9510227549A}" type="parTrans" cxnId="{F5AB6D73-53C0-4DAE-A1C8-D1884E163173}">
      <dgm:prSet/>
      <dgm:spPr/>
      <dgm:t>
        <a:bodyPr/>
        <a:lstStyle/>
        <a:p>
          <a:endParaRPr lang="en-US"/>
        </a:p>
      </dgm:t>
    </dgm:pt>
    <dgm:pt modelId="{6E76B7E6-8DD1-4189-8ECB-0DD8C865E87E}" type="sibTrans" cxnId="{F5AB6D73-53C0-4DAE-A1C8-D1884E163173}">
      <dgm:prSet/>
      <dgm:spPr/>
      <dgm:t>
        <a:bodyPr/>
        <a:lstStyle/>
        <a:p>
          <a:endParaRPr lang="en-US"/>
        </a:p>
      </dgm:t>
    </dgm:pt>
    <dgm:pt modelId="{0D1BACF4-E26F-4EBA-BEBE-3E7E72BEEE21}">
      <dgm:prSet phldrT="[Text]" custT="1"/>
      <dgm:spPr>
        <a:solidFill>
          <a:schemeClr val="accent4"/>
        </a:solidFill>
      </dgm:spPr>
      <dgm:t>
        <a:bodyPr/>
        <a:lstStyle/>
        <a:p>
          <a:r>
            <a:rPr lang="en-US" sz="1200" dirty="0" smtClean="0">
              <a:solidFill>
                <a:srgbClr val="002060"/>
              </a:solidFill>
            </a:rPr>
            <a:t>EXECUTE &amp; MEASURE</a:t>
          </a:r>
          <a:endParaRPr lang="en-US" sz="1200" dirty="0">
            <a:solidFill>
              <a:srgbClr val="002060"/>
            </a:solidFill>
          </a:endParaRPr>
        </a:p>
      </dgm:t>
    </dgm:pt>
    <dgm:pt modelId="{BCF03464-F330-42ED-B957-3839F5883A13}" type="parTrans" cxnId="{509BF95B-EC52-402E-B60E-57E3D14458F7}">
      <dgm:prSet/>
      <dgm:spPr/>
      <dgm:t>
        <a:bodyPr/>
        <a:lstStyle/>
        <a:p>
          <a:endParaRPr lang="en-US"/>
        </a:p>
      </dgm:t>
    </dgm:pt>
    <dgm:pt modelId="{4966BC38-DD9A-413E-A871-DC082E2F55A1}" type="sibTrans" cxnId="{509BF95B-EC52-402E-B60E-57E3D14458F7}">
      <dgm:prSet/>
      <dgm:spPr/>
      <dgm:t>
        <a:bodyPr/>
        <a:lstStyle/>
        <a:p>
          <a:endParaRPr lang="en-US"/>
        </a:p>
      </dgm:t>
    </dgm:pt>
    <dgm:pt modelId="{2E8D1C0F-5342-47CF-90DF-556B3712F2D5}" type="pres">
      <dgm:prSet presAssocID="{072AE09A-2280-415C-9C5A-61100AEF1D70}" presName="Name0" presStyleCnt="0">
        <dgm:presLayoutVars>
          <dgm:dir/>
          <dgm:animLvl val="lvl"/>
          <dgm:resizeHandles val="exact"/>
        </dgm:presLayoutVars>
      </dgm:prSet>
      <dgm:spPr/>
      <dgm:t>
        <a:bodyPr/>
        <a:lstStyle/>
        <a:p>
          <a:endParaRPr lang="en-US"/>
        </a:p>
      </dgm:t>
    </dgm:pt>
    <dgm:pt modelId="{13C1ABC6-0D03-44FC-AF44-88B26352E715}" type="pres">
      <dgm:prSet presAssocID="{92637E90-6949-48C2-9254-43D4AAB49754}" presName="parTxOnly" presStyleLbl="node1" presStyleIdx="0" presStyleCnt="5" custScaleX="2000000" custScaleY="2000000">
        <dgm:presLayoutVars>
          <dgm:chMax val="0"/>
          <dgm:chPref val="0"/>
          <dgm:bulletEnabled val="1"/>
        </dgm:presLayoutVars>
      </dgm:prSet>
      <dgm:spPr/>
      <dgm:t>
        <a:bodyPr/>
        <a:lstStyle/>
        <a:p>
          <a:endParaRPr lang="en-US"/>
        </a:p>
      </dgm:t>
    </dgm:pt>
    <dgm:pt modelId="{667A0A4F-333A-48D6-9E38-797C1799F5CF}" type="pres">
      <dgm:prSet presAssocID="{0D3FFD7B-3DAB-400B-A752-54E82D8FBA5C}" presName="parTxOnlySpace" presStyleCnt="0"/>
      <dgm:spPr/>
    </dgm:pt>
    <dgm:pt modelId="{51C14287-32E2-4DAE-B2DC-CB7FE9151B16}" type="pres">
      <dgm:prSet presAssocID="{B2BC1EC9-2634-4A71-8C5B-077FF37674C1}" presName="parTxOnly" presStyleLbl="node1" presStyleIdx="1" presStyleCnt="5" custScaleX="2000000" custScaleY="2000000">
        <dgm:presLayoutVars>
          <dgm:chMax val="0"/>
          <dgm:chPref val="0"/>
          <dgm:bulletEnabled val="1"/>
        </dgm:presLayoutVars>
      </dgm:prSet>
      <dgm:spPr/>
      <dgm:t>
        <a:bodyPr/>
        <a:lstStyle/>
        <a:p>
          <a:endParaRPr lang="en-US"/>
        </a:p>
      </dgm:t>
    </dgm:pt>
    <dgm:pt modelId="{5E3DE180-3D97-4D03-A4AC-2928CCEAE79F}" type="pres">
      <dgm:prSet presAssocID="{C2F1FA5D-5BA3-4831-A058-E545EE3663EC}" presName="parTxOnlySpace" presStyleCnt="0"/>
      <dgm:spPr/>
    </dgm:pt>
    <dgm:pt modelId="{1E3D4A41-1E39-4062-A02F-D90445EF1BF5}" type="pres">
      <dgm:prSet presAssocID="{8AB5F202-9FEA-449C-B1A4-E2B87038E8F7}" presName="parTxOnly" presStyleLbl="node1" presStyleIdx="2" presStyleCnt="5" custScaleX="2000000" custScaleY="2000000">
        <dgm:presLayoutVars>
          <dgm:chMax val="0"/>
          <dgm:chPref val="0"/>
          <dgm:bulletEnabled val="1"/>
        </dgm:presLayoutVars>
      </dgm:prSet>
      <dgm:spPr/>
      <dgm:t>
        <a:bodyPr/>
        <a:lstStyle/>
        <a:p>
          <a:endParaRPr lang="en-US"/>
        </a:p>
      </dgm:t>
    </dgm:pt>
    <dgm:pt modelId="{364215C8-8419-436F-894A-ABB916947AA9}" type="pres">
      <dgm:prSet presAssocID="{FC5EA24D-AD37-43EA-A5DD-6309473AFA4A}" presName="parTxOnlySpace" presStyleCnt="0"/>
      <dgm:spPr/>
    </dgm:pt>
    <dgm:pt modelId="{F1BC9ED0-F911-4F8E-B6B7-02AC1E1EC814}" type="pres">
      <dgm:prSet presAssocID="{3C47449D-C12E-48D4-8B1F-DF0E60ABFFD7}" presName="parTxOnly" presStyleLbl="node1" presStyleIdx="3" presStyleCnt="5" custScaleX="2000000" custScaleY="2000000">
        <dgm:presLayoutVars>
          <dgm:chMax val="0"/>
          <dgm:chPref val="0"/>
          <dgm:bulletEnabled val="1"/>
        </dgm:presLayoutVars>
      </dgm:prSet>
      <dgm:spPr/>
      <dgm:t>
        <a:bodyPr/>
        <a:lstStyle/>
        <a:p>
          <a:endParaRPr lang="en-US"/>
        </a:p>
      </dgm:t>
    </dgm:pt>
    <dgm:pt modelId="{9842F217-CA8B-4DA7-B2BC-8D5E8F9E3609}" type="pres">
      <dgm:prSet presAssocID="{6E76B7E6-8DD1-4189-8ECB-0DD8C865E87E}" presName="parTxOnlySpace" presStyleCnt="0"/>
      <dgm:spPr/>
    </dgm:pt>
    <dgm:pt modelId="{F0A0D9E0-9DB2-41F1-B2B7-E63537BADEC8}" type="pres">
      <dgm:prSet presAssocID="{0D1BACF4-E26F-4EBA-BEBE-3E7E72BEEE21}" presName="parTxOnly" presStyleLbl="node1" presStyleIdx="4" presStyleCnt="5" custScaleX="2000000" custScaleY="2000000">
        <dgm:presLayoutVars>
          <dgm:chMax val="0"/>
          <dgm:chPref val="0"/>
          <dgm:bulletEnabled val="1"/>
        </dgm:presLayoutVars>
      </dgm:prSet>
      <dgm:spPr/>
      <dgm:t>
        <a:bodyPr/>
        <a:lstStyle/>
        <a:p>
          <a:endParaRPr lang="en-US"/>
        </a:p>
      </dgm:t>
    </dgm:pt>
  </dgm:ptLst>
  <dgm:cxnLst>
    <dgm:cxn modelId="{509BF95B-EC52-402E-B60E-57E3D14458F7}" srcId="{072AE09A-2280-415C-9C5A-61100AEF1D70}" destId="{0D1BACF4-E26F-4EBA-BEBE-3E7E72BEEE21}" srcOrd="4" destOrd="0" parTransId="{BCF03464-F330-42ED-B957-3839F5883A13}" sibTransId="{4966BC38-DD9A-413E-A871-DC082E2F55A1}"/>
    <dgm:cxn modelId="{BEC5590E-D558-434A-8874-146AB8674FE4}" srcId="{072AE09A-2280-415C-9C5A-61100AEF1D70}" destId="{92637E90-6949-48C2-9254-43D4AAB49754}" srcOrd="0" destOrd="0" parTransId="{573A4DBE-63ED-45D4-A5F2-4EC93C7E23A9}" sibTransId="{0D3FFD7B-3DAB-400B-A752-54E82D8FBA5C}"/>
    <dgm:cxn modelId="{4DE1EE92-0F4B-454C-87A9-8A94E28147C9}" type="presOf" srcId="{3C47449D-C12E-48D4-8B1F-DF0E60ABFFD7}" destId="{F1BC9ED0-F911-4F8E-B6B7-02AC1E1EC814}" srcOrd="0" destOrd="0" presId="urn:microsoft.com/office/officeart/2005/8/layout/chevron1"/>
    <dgm:cxn modelId="{D0009EC7-D7D9-4CC3-A32C-5AFA3D46FAB3}" type="presOf" srcId="{0D1BACF4-E26F-4EBA-BEBE-3E7E72BEEE21}" destId="{F0A0D9E0-9DB2-41F1-B2B7-E63537BADEC8}" srcOrd="0" destOrd="0" presId="urn:microsoft.com/office/officeart/2005/8/layout/chevron1"/>
    <dgm:cxn modelId="{A23069B2-6DA3-4DB5-9592-F7BF57532C9B}" type="presOf" srcId="{B2BC1EC9-2634-4A71-8C5B-077FF37674C1}" destId="{51C14287-32E2-4DAE-B2DC-CB7FE9151B16}" srcOrd="0" destOrd="0" presId="urn:microsoft.com/office/officeart/2005/8/layout/chevron1"/>
    <dgm:cxn modelId="{BA7451CC-49E0-4FB1-9DA7-41C58D45A712}" srcId="{072AE09A-2280-415C-9C5A-61100AEF1D70}" destId="{B2BC1EC9-2634-4A71-8C5B-077FF37674C1}" srcOrd="1" destOrd="0" parTransId="{1F608455-1B61-4243-A16D-A3761FEAE910}" sibTransId="{C2F1FA5D-5BA3-4831-A058-E545EE3663EC}"/>
    <dgm:cxn modelId="{3D617F85-9291-426F-A479-694343CCE824}" type="presOf" srcId="{072AE09A-2280-415C-9C5A-61100AEF1D70}" destId="{2E8D1C0F-5342-47CF-90DF-556B3712F2D5}" srcOrd="0" destOrd="0" presId="urn:microsoft.com/office/officeart/2005/8/layout/chevron1"/>
    <dgm:cxn modelId="{BD2A81EA-8DFD-4D48-A06E-BF50F39B4756}" type="presOf" srcId="{92637E90-6949-48C2-9254-43D4AAB49754}" destId="{13C1ABC6-0D03-44FC-AF44-88B26352E715}" srcOrd="0" destOrd="0" presId="urn:microsoft.com/office/officeart/2005/8/layout/chevron1"/>
    <dgm:cxn modelId="{F5AB6D73-53C0-4DAE-A1C8-D1884E163173}" srcId="{072AE09A-2280-415C-9C5A-61100AEF1D70}" destId="{3C47449D-C12E-48D4-8B1F-DF0E60ABFFD7}" srcOrd="3" destOrd="0" parTransId="{9B16E6AB-A455-4FC8-AA48-A9510227549A}" sibTransId="{6E76B7E6-8DD1-4189-8ECB-0DD8C865E87E}"/>
    <dgm:cxn modelId="{C10E93E7-6095-4E55-B207-EE5AE3FA6022}" type="presOf" srcId="{8AB5F202-9FEA-449C-B1A4-E2B87038E8F7}" destId="{1E3D4A41-1E39-4062-A02F-D90445EF1BF5}" srcOrd="0" destOrd="0" presId="urn:microsoft.com/office/officeart/2005/8/layout/chevron1"/>
    <dgm:cxn modelId="{55645A10-A819-4E9E-8679-D103F401AC3C}" srcId="{072AE09A-2280-415C-9C5A-61100AEF1D70}" destId="{8AB5F202-9FEA-449C-B1A4-E2B87038E8F7}" srcOrd="2" destOrd="0" parTransId="{409DBDC4-1E18-41F9-B65D-A152BCF3CF4D}" sibTransId="{FC5EA24D-AD37-43EA-A5DD-6309473AFA4A}"/>
    <dgm:cxn modelId="{7251065B-7A03-4374-A8C2-F84DADE7DC06}" type="presParOf" srcId="{2E8D1C0F-5342-47CF-90DF-556B3712F2D5}" destId="{13C1ABC6-0D03-44FC-AF44-88B26352E715}" srcOrd="0" destOrd="0" presId="urn:microsoft.com/office/officeart/2005/8/layout/chevron1"/>
    <dgm:cxn modelId="{F9115C21-6C41-4AF6-BA51-661BC40989D9}" type="presParOf" srcId="{2E8D1C0F-5342-47CF-90DF-556B3712F2D5}" destId="{667A0A4F-333A-48D6-9E38-797C1799F5CF}" srcOrd="1" destOrd="0" presId="urn:microsoft.com/office/officeart/2005/8/layout/chevron1"/>
    <dgm:cxn modelId="{B80C75D2-891E-4010-B8A8-BE41098B2037}" type="presParOf" srcId="{2E8D1C0F-5342-47CF-90DF-556B3712F2D5}" destId="{51C14287-32E2-4DAE-B2DC-CB7FE9151B16}" srcOrd="2" destOrd="0" presId="urn:microsoft.com/office/officeart/2005/8/layout/chevron1"/>
    <dgm:cxn modelId="{78BC664A-AD53-420B-A2F7-1A6625C55036}" type="presParOf" srcId="{2E8D1C0F-5342-47CF-90DF-556B3712F2D5}" destId="{5E3DE180-3D97-4D03-A4AC-2928CCEAE79F}" srcOrd="3" destOrd="0" presId="urn:microsoft.com/office/officeart/2005/8/layout/chevron1"/>
    <dgm:cxn modelId="{3280BF6C-5673-4437-B1F3-600CADE8BCA9}" type="presParOf" srcId="{2E8D1C0F-5342-47CF-90DF-556B3712F2D5}" destId="{1E3D4A41-1E39-4062-A02F-D90445EF1BF5}" srcOrd="4" destOrd="0" presId="urn:microsoft.com/office/officeart/2005/8/layout/chevron1"/>
    <dgm:cxn modelId="{69B155E1-79AC-4AB3-8A88-1FE875A93225}" type="presParOf" srcId="{2E8D1C0F-5342-47CF-90DF-556B3712F2D5}" destId="{364215C8-8419-436F-894A-ABB916947AA9}" srcOrd="5" destOrd="0" presId="urn:microsoft.com/office/officeart/2005/8/layout/chevron1"/>
    <dgm:cxn modelId="{81BCBADF-8D8B-4D3B-A3CD-6C65FD33A0D4}" type="presParOf" srcId="{2E8D1C0F-5342-47CF-90DF-556B3712F2D5}" destId="{F1BC9ED0-F911-4F8E-B6B7-02AC1E1EC814}" srcOrd="6" destOrd="0" presId="urn:microsoft.com/office/officeart/2005/8/layout/chevron1"/>
    <dgm:cxn modelId="{D530A7D0-2F6F-4ECC-A1D5-6AA85E6A8DB8}" type="presParOf" srcId="{2E8D1C0F-5342-47CF-90DF-556B3712F2D5}" destId="{9842F217-CA8B-4DA7-B2BC-8D5E8F9E3609}" srcOrd="7" destOrd="0" presId="urn:microsoft.com/office/officeart/2005/8/layout/chevron1"/>
    <dgm:cxn modelId="{7664C94D-F006-4C38-9894-3118CA49F601}" type="presParOf" srcId="{2E8D1C0F-5342-47CF-90DF-556B3712F2D5}" destId="{F0A0D9E0-9DB2-41F1-B2B7-E63537BADEC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9C4C94-B1F5-44CD-9A9D-E521FC253DC5}"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1DBDA45B-56F6-4061-B57F-4ABB5FC1C6B3}">
      <dgm:prSet phldrT="[Text]"/>
      <dgm:spPr/>
      <dgm:t>
        <a:bodyPr/>
        <a:lstStyle/>
        <a:p>
          <a:r>
            <a:rPr lang="en-US" dirty="0" smtClean="0"/>
            <a:t>Family 1</a:t>
          </a:r>
          <a:endParaRPr lang="en-US" dirty="0"/>
        </a:p>
      </dgm:t>
    </dgm:pt>
    <dgm:pt modelId="{9D69F1C3-8A00-4BF5-BFD1-92BB07B06F19}" type="parTrans" cxnId="{1DCF0C81-DC41-41AE-8AA6-79E53E51C0FF}">
      <dgm:prSet/>
      <dgm:spPr/>
      <dgm:t>
        <a:bodyPr/>
        <a:lstStyle/>
        <a:p>
          <a:endParaRPr lang="en-US"/>
        </a:p>
      </dgm:t>
    </dgm:pt>
    <dgm:pt modelId="{95BF06CB-6AF5-4EFF-A6E9-4E00AE15612F}" type="sibTrans" cxnId="{1DCF0C81-DC41-41AE-8AA6-79E53E51C0FF}">
      <dgm:prSet/>
      <dgm:spPr/>
      <dgm:t>
        <a:bodyPr/>
        <a:lstStyle/>
        <a:p>
          <a:endParaRPr lang="en-US"/>
        </a:p>
      </dgm:t>
    </dgm:pt>
    <dgm:pt modelId="{AA40B7ED-2DD0-4532-BFF3-F8EEC59B0E0D}">
      <dgm:prSet phldrT="[Text]"/>
      <dgm:spPr/>
      <dgm:t>
        <a:bodyPr/>
        <a:lstStyle/>
        <a:p>
          <a:r>
            <a:rPr lang="en-US" dirty="0" smtClean="0"/>
            <a:t>Tea Time</a:t>
          </a:r>
          <a:endParaRPr lang="en-US" dirty="0"/>
        </a:p>
      </dgm:t>
    </dgm:pt>
    <dgm:pt modelId="{8B4C1FCE-4CB8-45C8-AD85-934FBC5A2801}" type="parTrans" cxnId="{86B81EF8-5FA8-4587-AD69-E4A00B160E33}">
      <dgm:prSet/>
      <dgm:spPr/>
      <dgm:t>
        <a:bodyPr/>
        <a:lstStyle/>
        <a:p>
          <a:endParaRPr lang="en-US"/>
        </a:p>
      </dgm:t>
    </dgm:pt>
    <dgm:pt modelId="{2EB0E128-11DE-4090-9C81-3CEC17CA0524}" type="sibTrans" cxnId="{86B81EF8-5FA8-4587-AD69-E4A00B160E33}">
      <dgm:prSet/>
      <dgm:spPr/>
      <dgm:t>
        <a:bodyPr/>
        <a:lstStyle/>
        <a:p>
          <a:endParaRPr lang="en-US"/>
        </a:p>
      </dgm:t>
    </dgm:pt>
    <dgm:pt modelId="{003C6DE7-A263-4D1E-A8CF-C5E9EA6CC96D}">
      <dgm:prSet phldrT="[Text]"/>
      <dgm:spPr/>
      <dgm:t>
        <a:bodyPr/>
        <a:lstStyle/>
        <a:p>
          <a:r>
            <a:rPr lang="en-US" dirty="0" smtClean="0"/>
            <a:t>Family 2</a:t>
          </a:r>
          <a:endParaRPr lang="en-US" dirty="0"/>
        </a:p>
      </dgm:t>
    </dgm:pt>
    <dgm:pt modelId="{4B8FD35A-E827-4F72-905D-F1DD486235FA}" type="parTrans" cxnId="{5B39B58C-BAF4-4ECA-9105-A3F542A66775}">
      <dgm:prSet/>
      <dgm:spPr/>
      <dgm:t>
        <a:bodyPr/>
        <a:lstStyle/>
        <a:p>
          <a:endParaRPr lang="en-US"/>
        </a:p>
      </dgm:t>
    </dgm:pt>
    <dgm:pt modelId="{AD0AE92E-D7AF-404B-92BA-B2E299AFD1E8}" type="sibTrans" cxnId="{5B39B58C-BAF4-4ECA-9105-A3F542A66775}">
      <dgm:prSet/>
      <dgm:spPr/>
      <dgm:t>
        <a:bodyPr/>
        <a:lstStyle/>
        <a:p>
          <a:endParaRPr lang="en-US"/>
        </a:p>
      </dgm:t>
    </dgm:pt>
    <dgm:pt modelId="{E44A94B2-62F1-47AE-A08A-6F7B877E7BA3}">
      <dgm:prSet phldrT="[Text]"/>
      <dgm:spPr/>
      <dgm:t>
        <a:bodyPr/>
        <a:lstStyle/>
        <a:p>
          <a:r>
            <a:rPr lang="en-US" dirty="0" smtClean="0"/>
            <a:t>Tutoring</a:t>
          </a:r>
          <a:endParaRPr lang="en-US" dirty="0"/>
        </a:p>
      </dgm:t>
    </dgm:pt>
    <dgm:pt modelId="{D9CD35F5-9965-4456-83A0-E004E5A83001}" type="parTrans" cxnId="{D30D6812-D790-4C45-80E8-5BF97D9B177B}">
      <dgm:prSet/>
      <dgm:spPr/>
      <dgm:t>
        <a:bodyPr/>
        <a:lstStyle/>
        <a:p>
          <a:endParaRPr lang="en-US"/>
        </a:p>
      </dgm:t>
    </dgm:pt>
    <dgm:pt modelId="{78373512-4DC6-4449-95B5-28D1DD06CD60}" type="sibTrans" cxnId="{D30D6812-D790-4C45-80E8-5BF97D9B177B}">
      <dgm:prSet/>
      <dgm:spPr/>
      <dgm:t>
        <a:bodyPr/>
        <a:lstStyle/>
        <a:p>
          <a:endParaRPr lang="en-US"/>
        </a:p>
      </dgm:t>
    </dgm:pt>
    <dgm:pt modelId="{5BAAA2F3-6313-46D6-882A-F3196BD1C1BD}">
      <dgm:prSet phldrT="[Text]"/>
      <dgm:spPr/>
      <dgm:t>
        <a:bodyPr/>
        <a:lstStyle/>
        <a:p>
          <a:r>
            <a:rPr lang="en-US" dirty="0" smtClean="0"/>
            <a:t>Driving</a:t>
          </a:r>
          <a:endParaRPr lang="en-US" dirty="0"/>
        </a:p>
      </dgm:t>
    </dgm:pt>
    <dgm:pt modelId="{35CA5BC3-167C-462B-B2AF-18AC5837DCD1}" type="parTrans" cxnId="{2ACEFE27-7E0E-407F-9E46-AEB6A6631CBA}">
      <dgm:prSet/>
      <dgm:spPr/>
      <dgm:t>
        <a:bodyPr/>
        <a:lstStyle/>
        <a:p>
          <a:endParaRPr lang="en-US"/>
        </a:p>
      </dgm:t>
    </dgm:pt>
    <dgm:pt modelId="{258646CC-4A07-44EC-B869-48DACCB56C79}" type="sibTrans" cxnId="{2ACEFE27-7E0E-407F-9E46-AEB6A6631CBA}">
      <dgm:prSet/>
      <dgm:spPr/>
      <dgm:t>
        <a:bodyPr/>
        <a:lstStyle/>
        <a:p>
          <a:endParaRPr lang="en-US"/>
        </a:p>
      </dgm:t>
    </dgm:pt>
    <dgm:pt modelId="{F2603CD0-D6FD-42C1-81DC-E93303BF64E5}">
      <dgm:prSet phldrT="[Text]"/>
      <dgm:spPr/>
      <dgm:t>
        <a:bodyPr/>
        <a:lstStyle/>
        <a:p>
          <a:r>
            <a:rPr lang="en-US" dirty="0" smtClean="0"/>
            <a:t>Family 3</a:t>
          </a:r>
          <a:endParaRPr lang="en-US" dirty="0"/>
        </a:p>
      </dgm:t>
    </dgm:pt>
    <dgm:pt modelId="{5F063EB9-4411-4A55-880D-76F9D459C149}" type="parTrans" cxnId="{15109CD6-AF31-4D11-98F9-B2247FF6387C}">
      <dgm:prSet/>
      <dgm:spPr/>
      <dgm:t>
        <a:bodyPr/>
        <a:lstStyle/>
        <a:p>
          <a:endParaRPr lang="en-US"/>
        </a:p>
      </dgm:t>
    </dgm:pt>
    <dgm:pt modelId="{B2888185-2ACA-44FA-A16F-1F05215EAB25}" type="sibTrans" cxnId="{15109CD6-AF31-4D11-98F9-B2247FF6387C}">
      <dgm:prSet/>
      <dgm:spPr/>
      <dgm:t>
        <a:bodyPr/>
        <a:lstStyle/>
        <a:p>
          <a:endParaRPr lang="en-US"/>
        </a:p>
      </dgm:t>
    </dgm:pt>
    <dgm:pt modelId="{1BB3BB41-28F2-41C5-BC99-406ED0532444}">
      <dgm:prSet phldrT="[Text]"/>
      <dgm:spPr/>
      <dgm:t>
        <a:bodyPr/>
        <a:lstStyle/>
        <a:p>
          <a:r>
            <a:rPr lang="en-US" dirty="0" smtClean="0"/>
            <a:t>Job Coaching</a:t>
          </a:r>
          <a:endParaRPr lang="en-US" dirty="0"/>
        </a:p>
      </dgm:t>
    </dgm:pt>
    <dgm:pt modelId="{900B6616-FE2C-48A2-B538-9304DAA85F94}" type="parTrans" cxnId="{3DFEB584-7FA4-43C4-950F-4C122A42E2AF}">
      <dgm:prSet/>
      <dgm:spPr/>
      <dgm:t>
        <a:bodyPr/>
        <a:lstStyle/>
        <a:p>
          <a:endParaRPr lang="en-US"/>
        </a:p>
      </dgm:t>
    </dgm:pt>
    <dgm:pt modelId="{4A5256A9-8982-492E-AEC2-3B0A893106E9}" type="sibTrans" cxnId="{3DFEB584-7FA4-43C4-950F-4C122A42E2AF}">
      <dgm:prSet/>
      <dgm:spPr/>
      <dgm:t>
        <a:bodyPr/>
        <a:lstStyle/>
        <a:p>
          <a:endParaRPr lang="en-US"/>
        </a:p>
      </dgm:t>
    </dgm:pt>
    <dgm:pt modelId="{6B98EEFF-2119-423F-8942-C290B8DBB5C3}">
      <dgm:prSet phldrT="[Text]"/>
      <dgm:spPr/>
      <dgm:t>
        <a:bodyPr/>
        <a:lstStyle/>
        <a:p>
          <a:r>
            <a:rPr lang="en-US" dirty="0" smtClean="0"/>
            <a:t>Tea Time</a:t>
          </a:r>
          <a:endParaRPr lang="en-US" dirty="0"/>
        </a:p>
      </dgm:t>
    </dgm:pt>
    <dgm:pt modelId="{64724D5C-EACE-4869-99F1-7E71A380E94E}" type="parTrans" cxnId="{D9986E8A-F917-4B6D-81BE-6D483E37D69A}">
      <dgm:prSet/>
      <dgm:spPr/>
      <dgm:t>
        <a:bodyPr/>
        <a:lstStyle/>
        <a:p>
          <a:endParaRPr lang="en-US"/>
        </a:p>
      </dgm:t>
    </dgm:pt>
    <dgm:pt modelId="{F8BD0266-BD77-4A03-8B85-55D215503285}" type="sibTrans" cxnId="{D9986E8A-F917-4B6D-81BE-6D483E37D69A}">
      <dgm:prSet/>
      <dgm:spPr/>
      <dgm:t>
        <a:bodyPr/>
        <a:lstStyle/>
        <a:p>
          <a:endParaRPr lang="en-US"/>
        </a:p>
      </dgm:t>
    </dgm:pt>
    <dgm:pt modelId="{4D7B702F-3F89-4B1B-835E-910849FE3FBD}" type="pres">
      <dgm:prSet presAssocID="{8E9C4C94-B1F5-44CD-9A9D-E521FC253DC5}" presName="theList" presStyleCnt="0">
        <dgm:presLayoutVars>
          <dgm:dir/>
          <dgm:animLvl val="lvl"/>
          <dgm:resizeHandles val="exact"/>
        </dgm:presLayoutVars>
      </dgm:prSet>
      <dgm:spPr/>
      <dgm:t>
        <a:bodyPr/>
        <a:lstStyle/>
        <a:p>
          <a:endParaRPr lang="en-US"/>
        </a:p>
      </dgm:t>
    </dgm:pt>
    <dgm:pt modelId="{E624DE60-C3BC-4F01-AFEE-DD82BB65699D}" type="pres">
      <dgm:prSet presAssocID="{1DBDA45B-56F6-4061-B57F-4ABB5FC1C6B3}" presName="compNode" presStyleCnt="0"/>
      <dgm:spPr/>
    </dgm:pt>
    <dgm:pt modelId="{DD8B7086-5A94-43BC-A309-B86A831C664D}" type="pres">
      <dgm:prSet presAssocID="{1DBDA45B-56F6-4061-B57F-4ABB5FC1C6B3}" presName="aNode" presStyleLbl="bgShp" presStyleIdx="0" presStyleCnt="3"/>
      <dgm:spPr/>
      <dgm:t>
        <a:bodyPr/>
        <a:lstStyle/>
        <a:p>
          <a:endParaRPr lang="en-US"/>
        </a:p>
      </dgm:t>
    </dgm:pt>
    <dgm:pt modelId="{82871802-B5A5-4AA4-9D50-4FB835C01F02}" type="pres">
      <dgm:prSet presAssocID="{1DBDA45B-56F6-4061-B57F-4ABB5FC1C6B3}" presName="textNode" presStyleLbl="bgShp" presStyleIdx="0" presStyleCnt="3"/>
      <dgm:spPr/>
      <dgm:t>
        <a:bodyPr/>
        <a:lstStyle/>
        <a:p>
          <a:endParaRPr lang="en-US"/>
        </a:p>
      </dgm:t>
    </dgm:pt>
    <dgm:pt modelId="{6B8813D9-064D-4E1F-AFBE-5A340BA776A8}" type="pres">
      <dgm:prSet presAssocID="{1DBDA45B-56F6-4061-B57F-4ABB5FC1C6B3}" presName="compChildNode" presStyleCnt="0"/>
      <dgm:spPr/>
    </dgm:pt>
    <dgm:pt modelId="{A3FFA0B4-18DC-4B33-A3E6-C547026CA1C7}" type="pres">
      <dgm:prSet presAssocID="{1DBDA45B-56F6-4061-B57F-4ABB5FC1C6B3}" presName="theInnerList" presStyleCnt="0"/>
      <dgm:spPr/>
    </dgm:pt>
    <dgm:pt modelId="{10AD7859-EAC2-41C2-B95E-60A354101EE2}" type="pres">
      <dgm:prSet presAssocID="{AA40B7ED-2DD0-4532-BFF3-F8EEC59B0E0D}" presName="childNode" presStyleLbl="node1" presStyleIdx="0" presStyleCnt="5" custScaleY="52074" custLinFactNeighborX="7689" custLinFactNeighborY="-21304">
        <dgm:presLayoutVars>
          <dgm:bulletEnabled val="1"/>
        </dgm:presLayoutVars>
      </dgm:prSet>
      <dgm:spPr/>
      <dgm:t>
        <a:bodyPr/>
        <a:lstStyle/>
        <a:p>
          <a:endParaRPr lang="en-US"/>
        </a:p>
      </dgm:t>
    </dgm:pt>
    <dgm:pt modelId="{76913CA8-642F-4CB5-8435-9D6A273DB078}" type="pres">
      <dgm:prSet presAssocID="{1DBDA45B-56F6-4061-B57F-4ABB5FC1C6B3}" presName="aSpace" presStyleCnt="0"/>
      <dgm:spPr/>
    </dgm:pt>
    <dgm:pt modelId="{118298D1-3C30-4528-81F0-2588570900E4}" type="pres">
      <dgm:prSet presAssocID="{003C6DE7-A263-4D1E-A8CF-C5E9EA6CC96D}" presName="compNode" presStyleCnt="0"/>
      <dgm:spPr/>
    </dgm:pt>
    <dgm:pt modelId="{48586F93-A839-4461-ACFD-5D69F1A90F00}" type="pres">
      <dgm:prSet presAssocID="{003C6DE7-A263-4D1E-A8CF-C5E9EA6CC96D}" presName="aNode" presStyleLbl="bgShp" presStyleIdx="1" presStyleCnt="3"/>
      <dgm:spPr/>
      <dgm:t>
        <a:bodyPr/>
        <a:lstStyle/>
        <a:p>
          <a:endParaRPr lang="en-US"/>
        </a:p>
      </dgm:t>
    </dgm:pt>
    <dgm:pt modelId="{9C7B484F-41F6-4108-8B5B-C796B2CEC507}" type="pres">
      <dgm:prSet presAssocID="{003C6DE7-A263-4D1E-A8CF-C5E9EA6CC96D}" presName="textNode" presStyleLbl="bgShp" presStyleIdx="1" presStyleCnt="3"/>
      <dgm:spPr/>
      <dgm:t>
        <a:bodyPr/>
        <a:lstStyle/>
        <a:p>
          <a:endParaRPr lang="en-US"/>
        </a:p>
      </dgm:t>
    </dgm:pt>
    <dgm:pt modelId="{78488E54-EE3F-4950-89DD-4855D185FD78}" type="pres">
      <dgm:prSet presAssocID="{003C6DE7-A263-4D1E-A8CF-C5E9EA6CC96D}" presName="compChildNode" presStyleCnt="0"/>
      <dgm:spPr/>
    </dgm:pt>
    <dgm:pt modelId="{B4F63981-CF2E-4236-BBC1-E4A38CF6F944}" type="pres">
      <dgm:prSet presAssocID="{003C6DE7-A263-4D1E-A8CF-C5E9EA6CC96D}" presName="theInnerList" presStyleCnt="0"/>
      <dgm:spPr/>
    </dgm:pt>
    <dgm:pt modelId="{74672A64-C76D-4C22-A892-C4A8DBF2E85F}" type="pres">
      <dgm:prSet presAssocID="{E44A94B2-62F1-47AE-A08A-6F7B877E7BA3}" presName="childNode" presStyleLbl="node1" presStyleIdx="1" presStyleCnt="5">
        <dgm:presLayoutVars>
          <dgm:bulletEnabled val="1"/>
        </dgm:presLayoutVars>
      </dgm:prSet>
      <dgm:spPr/>
      <dgm:t>
        <a:bodyPr/>
        <a:lstStyle/>
        <a:p>
          <a:endParaRPr lang="en-US"/>
        </a:p>
      </dgm:t>
    </dgm:pt>
    <dgm:pt modelId="{483A5911-0269-4927-86AA-0CE75FB538B5}" type="pres">
      <dgm:prSet presAssocID="{E44A94B2-62F1-47AE-A08A-6F7B877E7BA3}" presName="aSpace2" presStyleCnt="0"/>
      <dgm:spPr/>
    </dgm:pt>
    <dgm:pt modelId="{EADED1D4-3974-4FBC-BD42-DAA437513F2E}" type="pres">
      <dgm:prSet presAssocID="{5BAAA2F3-6313-46D6-882A-F3196BD1C1BD}" presName="childNode" presStyleLbl="node1" presStyleIdx="2" presStyleCnt="5">
        <dgm:presLayoutVars>
          <dgm:bulletEnabled val="1"/>
        </dgm:presLayoutVars>
      </dgm:prSet>
      <dgm:spPr/>
      <dgm:t>
        <a:bodyPr/>
        <a:lstStyle/>
        <a:p>
          <a:endParaRPr lang="en-US"/>
        </a:p>
      </dgm:t>
    </dgm:pt>
    <dgm:pt modelId="{06C1BDDE-1CB1-4AD5-9A66-845FD6B92BA8}" type="pres">
      <dgm:prSet presAssocID="{003C6DE7-A263-4D1E-A8CF-C5E9EA6CC96D}" presName="aSpace" presStyleCnt="0"/>
      <dgm:spPr/>
    </dgm:pt>
    <dgm:pt modelId="{A38ABA94-3335-44B6-B123-73723A009CEC}" type="pres">
      <dgm:prSet presAssocID="{F2603CD0-D6FD-42C1-81DC-E93303BF64E5}" presName="compNode" presStyleCnt="0"/>
      <dgm:spPr/>
    </dgm:pt>
    <dgm:pt modelId="{2FD8C9FF-7F62-4104-999B-5530F570EBBD}" type="pres">
      <dgm:prSet presAssocID="{F2603CD0-D6FD-42C1-81DC-E93303BF64E5}" presName="aNode" presStyleLbl="bgShp" presStyleIdx="2" presStyleCnt="3" custLinFactX="300000" custLinFactY="-17145" custLinFactNeighborX="373004" custLinFactNeighborY="-100000"/>
      <dgm:spPr/>
      <dgm:t>
        <a:bodyPr/>
        <a:lstStyle/>
        <a:p>
          <a:endParaRPr lang="en-US"/>
        </a:p>
      </dgm:t>
    </dgm:pt>
    <dgm:pt modelId="{F1EC0C83-F283-4431-BCAD-AC3CF0018CA8}" type="pres">
      <dgm:prSet presAssocID="{F2603CD0-D6FD-42C1-81DC-E93303BF64E5}" presName="textNode" presStyleLbl="bgShp" presStyleIdx="2" presStyleCnt="3"/>
      <dgm:spPr/>
      <dgm:t>
        <a:bodyPr/>
        <a:lstStyle/>
        <a:p>
          <a:endParaRPr lang="en-US"/>
        </a:p>
      </dgm:t>
    </dgm:pt>
    <dgm:pt modelId="{7B4B3FFF-A980-4E15-82E0-A3E0CF5EB124}" type="pres">
      <dgm:prSet presAssocID="{F2603CD0-D6FD-42C1-81DC-E93303BF64E5}" presName="compChildNode" presStyleCnt="0"/>
      <dgm:spPr/>
    </dgm:pt>
    <dgm:pt modelId="{3BD16053-3F6B-411E-91C3-0C5E74EB74CF}" type="pres">
      <dgm:prSet presAssocID="{F2603CD0-D6FD-42C1-81DC-E93303BF64E5}" presName="theInnerList" presStyleCnt="0"/>
      <dgm:spPr/>
    </dgm:pt>
    <dgm:pt modelId="{DBA1B9ED-FA63-4811-B204-E3849812A6F2}" type="pres">
      <dgm:prSet presAssocID="{1BB3BB41-28F2-41C5-BC99-406ED0532444}" presName="childNode" presStyleLbl="node1" presStyleIdx="3" presStyleCnt="5">
        <dgm:presLayoutVars>
          <dgm:bulletEnabled val="1"/>
        </dgm:presLayoutVars>
      </dgm:prSet>
      <dgm:spPr/>
      <dgm:t>
        <a:bodyPr/>
        <a:lstStyle/>
        <a:p>
          <a:endParaRPr lang="en-US"/>
        </a:p>
      </dgm:t>
    </dgm:pt>
    <dgm:pt modelId="{A273A1A3-694F-4C85-9863-14E7DA079205}" type="pres">
      <dgm:prSet presAssocID="{1BB3BB41-28F2-41C5-BC99-406ED0532444}" presName="aSpace2" presStyleCnt="0"/>
      <dgm:spPr/>
    </dgm:pt>
    <dgm:pt modelId="{9EC61BED-D8FA-4F74-8D8C-1801282BB0C9}" type="pres">
      <dgm:prSet presAssocID="{6B98EEFF-2119-423F-8942-C290B8DBB5C3}" presName="childNode" presStyleLbl="node1" presStyleIdx="4" presStyleCnt="5">
        <dgm:presLayoutVars>
          <dgm:bulletEnabled val="1"/>
        </dgm:presLayoutVars>
      </dgm:prSet>
      <dgm:spPr/>
      <dgm:t>
        <a:bodyPr/>
        <a:lstStyle/>
        <a:p>
          <a:endParaRPr lang="en-US"/>
        </a:p>
      </dgm:t>
    </dgm:pt>
  </dgm:ptLst>
  <dgm:cxnLst>
    <dgm:cxn modelId="{3DFEB584-7FA4-43C4-950F-4C122A42E2AF}" srcId="{F2603CD0-D6FD-42C1-81DC-E93303BF64E5}" destId="{1BB3BB41-28F2-41C5-BC99-406ED0532444}" srcOrd="0" destOrd="0" parTransId="{900B6616-FE2C-48A2-B538-9304DAA85F94}" sibTransId="{4A5256A9-8982-492E-AEC2-3B0A893106E9}"/>
    <dgm:cxn modelId="{843F77B1-D184-4D30-9C47-ADD04C9F431C}" type="presOf" srcId="{1BB3BB41-28F2-41C5-BC99-406ED0532444}" destId="{DBA1B9ED-FA63-4811-B204-E3849812A6F2}" srcOrd="0" destOrd="0" presId="urn:microsoft.com/office/officeart/2005/8/layout/lProcess2"/>
    <dgm:cxn modelId="{A7105E04-9827-4EE3-85F2-A69976B7F865}" type="presOf" srcId="{F2603CD0-D6FD-42C1-81DC-E93303BF64E5}" destId="{2FD8C9FF-7F62-4104-999B-5530F570EBBD}" srcOrd="0" destOrd="0" presId="urn:microsoft.com/office/officeart/2005/8/layout/lProcess2"/>
    <dgm:cxn modelId="{CF5E646A-4B41-4922-9E45-2A7B578B7864}" type="presOf" srcId="{1DBDA45B-56F6-4061-B57F-4ABB5FC1C6B3}" destId="{DD8B7086-5A94-43BC-A309-B86A831C664D}" srcOrd="0" destOrd="0" presId="urn:microsoft.com/office/officeart/2005/8/layout/lProcess2"/>
    <dgm:cxn modelId="{D30D6812-D790-4C45-80E8-5BF97D9B177B}" srcId="{003C6DE7-A263-4D1E-A8CF-C5E9EA6CC96D}" destId="{E44A94B2-62F1-47AE-A08A-6F7B877E7BA3}" srcOrd="0" destOrd="0" parTransId="{D9CD35F5-9965-4456-83A0-E004E5A83001}" sibTransId="{78373512-4DC6-4449-95B5-28D1DD06CD60}"/>
    <dgm:cxn modelId="{BE473C32-7D89-484A-947E-0DA28E9F8ED1}" type="presOf" srcId="{5BAAA2F3-6313-46D6-882A-F3196BD1C1BD}" destId="{EADED1D4-3974-4FBC-BD42-DAA437513F2E}" srcOrd="0" destOrd="0" presId="urn:microsoft.com/office/officeart/2005/8/layout/lProcess2"/>
    <dgm:cxn modelId="{D9986E8A-F917-4B6D-81BE-6D483E37D69A}" srcId="{F2603CD0-D6FD-42C1-81DC-E93303BF64E5}" destId="{6B98EEFF-2119-423F-8942-C290B8DBB5C3}" srcOrd="1" destOrd="0" parTransId="{64724D5C-EACE-4869-99F1-7E71A380E94E}" sibTransId="{F8BD0266-BD77-4A03-8B85-55D215503285}"/>
    <dgm:cxn modelId="{15109CD6-AF31-4D11-98F9-B2247FF6387C}" srcId="{8E9C4C94-B1F5-44CD-9A9D-E521FC253DC5}" destId="{F2603CD0-D6FD-42C1-81DC-E93303BF64E5}" srcOrd="2" destOrd="0" parTransId="{5F063EB9-4411-4A55-880D-76F9D459C149}" sibTransId="{B2888185-2ACA-44FA-A16F-1F05215EAB25}"/>
    <dgm:cxn modelId="{5B39B58C-BAF4-4ECA-9105-A3F542A66775}" srcId="{8E9C4C94-B1F5-44CD-9A9D-E521FC253DC5}" destId="{003C6DE7-A263-4D1E-A8CF-C5E9EA6CC96D}" srcOrd="1" destOrd="0" parTransId="{4B8FD35A-E827-4F72-905D-F1DD486235FA}" sibTransId="{AD0AE92E-D7AF-404B-92BA-B2E299AFD1E8}"/>
    <dgm:cxn modelId="{2422495E-8D15-4244-BD4E-8B1A869B8325}" type="presOf" srcId="{003C6DE7-A263-4D1E-A8CF-C5E9EA6CC96D}" destId="{48586F93-A839-4461-ACFD-5D69F1A90F00}" srcOrd="0" destOrd="0" presId="urn:microsoft.com/office/officeart/2005/8/layout/lProcess2"/>
    <dgm:cxn modelId="{2ACEFE27-7E0E-407F-9E46-AEB6A6631CBA}" srcId="{003C6DE7-A263-4D1E-A8CF-C5E9EA6CC96D}" destId="{5BAAA2F3-6313-46D6-882A-F3196BD1C1BD}" srcOrd="1" destOrd="0" parTransId="{35CA5BC3-167C-462B-B2AF-18AC5837DCD1}" sibTransId="{258646CC-4A07-44EC-B869-48DACCB56C79}"/>
    <dgm:cxn modelId="{27E6CCEA-9900-4AA3-8EDE-B07D20C70AD6}" type="presOf" srcId="{6B98EEFF-2119-423F-8942-C290B8DBB5C3}" destId="{9EC61BED-D8FA-4F74-8D8C-1801282BB0C9}" srcOrd="0" destOrd="0" presId="urn:microsoft.com/office/officeart/2005/8/layout/lProcess2"/>
    <dgm:cxn modelId="{AC146EB3-671E-4A37-87FC-4015BFB50F0C}" type="presOf" srcId="{F2603CD0-D6FD-42C1-81DC-E93303BF64E5}" destId="{F1EC0C83-F283-4431-BCAD-AC3CF0018CA8}" srcOrd="1" destOrd="0" presId="urn:microsoft.com/office/officeart/2005/8/layout/lProcess2"/>
    <dgm:cxn modelId="{1DCF0C81-DC41-41AE-8AA6-79E53E51C0FF}" srcId="{8E9C4C94-B1F5-44CD-9A9D-E521FC253DC5}" destId="{1DBDA45B-56F6-4061-B57F-4ABB5FC1C6B3}" srcOrd="0" destOrd="0" parTransId="{9D69F1C3-8A00-4BF5-BFD1-92BB07B06F19}" sibTransId="{95BF06CB-6AF5-4EFF-A6E9-4E00AE15612F}"/>
    <dgm:cxn modelId="{CA399087-34CD-4F1C-BB84-92138714B63C}" type="presOf" srcId="{003C6DE7-A263-4D1E-A8CF-C5E9EA6CC96D}" destId="{9C7B484F-41F6-4108-8B5B-C796B2CEC507}" srcOrd="1" destOrd="0" presId="urn:microsoft.com/office/officeart/2005/8/layout/lProcess2"/>
    <dgm:cxn modelId="{DCE3C08F-A1FA-4524-8CED-E1766A85BB8B}" type="presOf" srcId="{AA40B7ED-2DD0-4532-BFF3-F8EEC59B0E0D}" destId="{10AD7859-EAC2-41C2-B95E-60A354101EE2}" srcOrd="0" destOrd="0" presId="urn:microsoft.com/office/officeart/2005/8/layout/lProcess2"/>
    <dgm:cxn modelId="{045756C6-C503-4C27-B464-A028A7E2FE1F}" type="presOf" srcId="{E44A94B2-62F1-47AE-A08A-6F7B877E7BA3}" destId="{74672A64-C76D-4C22-A892-C4A8DBF2E85F}" srcOrd="0" destOrd="0" presId="urn:microsoft.com/office/officeart/2005/8/layout/lProcess2"/>
    <dgm:cxn modelId="{86B81EF8-5FA8-4587-AD69-E4A00B160E33}" srcId="{1DBDA45B-56F6-4061-B57F-4ABB5FC1C6B3}" destId="{AA40B7ED-2DD0-4532-BFF3-F8EEC59B0E0D}" srcOrd="0" destOrd="0" parTransId="{8B4C1FCE-4CB8-45C8-AD85-934FBC5A2801}" sibTransId="{2EB0E128-11DE-4090-9C81-3CEC17CA0524}"/>
    <dgm:cxn modelId="{F87BEA1E-A216-4D83-AD56-097246AC747B}" type="presOf" srcId="{1DBDA45B-56F6-4061-B57F-4ABB5FC1C6B3}" destId="{82871802-B5A5-4AA4-9D50-4FB835C01F02}" srcOrd="1" destOrd="0" presId="urn:microsoft.com/office/officeart/2005/8/layout/lProcess2"/>
    <dgm:cxn modelId="{FD24D534-4645-4EE3-BAAC-DD95B56B1758}" type="presOf" srcId="{8E9C4C94-B1F5-44CD-9A9D-E521FC253DC5}" destId="{4D7B702F-3F89-4B1B-835E-910849FE3FBD}" srcOrd="0" destOrd="0" presId="urn:microsoft.com/office/officeart/2005/8/layout/lProcess2"/>
    <dgm:cxn modelId="{78BF2750-B19F-4E54-BC97-30E07E13BF48}" type="presParOf" srcId="{4D7B702F-3F89-4B1B-835E-910849FE3FBD}" destId="{E624DE60-C3BC-4F01-AFEE-DD82BB65699D}" srcOrd="0" destOrd="0" presId="urn:microsoft.com/office/officeart/2005/8/layout/lProcess2"/>
    <dgm:cxn modelId="{902A6C8E-FAF2-4312-8C09-24E05603D324}" type="presParOf" srcId="{E624DE60-C3BC-4F01-AFEE-DD82BB65699D}" destId="{DD8B7086-5A94-43BC-A309-B86A831C664D}" srcOrd="0" destOrd="0" presId="urn:microsoft.com/office/officeart/2005/8/layout/lProcess2"/>
    <dgm:cxn modelId="{9A07A77C-DA18-4EAC-A87E-1D37F8F4E894}" type="presParOf" srcId="{E624DE60-C3BC-4F01-AFEE-DD82BB65699D}" destId="{82871802-B5A5-4AA4-9D50-4FB835C01F02}" srcOrd="1" destOrd="0" presId="urn:microsoft.com/office/officeart/2005/8/layout/lProcess2"/>
    <dgm:cxn modelId="{E2B29A8C-E3FD-4CD2-8BF6-B3B5E665673D}" type="presParOf" srcId="{E624DE60-C3BC-4F01-AFEE-DD82BB65699D}" destId="{6B8813D9-064D-4E1F-AFBE-5A340BA776A8}" srcOrd="2" destOrd="0" presId="urn:microsoft.com/office/officeart/2005/8/layout/lProcess2"/>
    <dgm:cxn modelId="{F0EE4091-3E5D-4345-B14F-7645080102EA}" type="presParOf" srcId="{6B8813D9-064D-4E1F-AFBE-5A340BA776A8}" destId="{A3FFA0B4-18DC-4B33-A3E6-C547026CA1C7}" srcOrd="0" destOrd="0" presId="urn:microsoft.com/office/officeart/2005/8/layout/lProcess2"/>
    <dgm:cxn modelId="{CF2F9159-49C4-4E74-8BF3-807B4AF60713}" type="presParOf" srcId="{A3FFA0B4-18DC-4B33-A3E6-C547026CA1C7}" destId="{10AD7859-EAC2-41C2-B95E-60A354101EE2}" srcOrd="0" destOrd="0" presId="urn:microsoft.com/office/officeart/2005/8/layout/lProcess2"/>
    <dgm:cxn modelId="{F681A713-EF2E-4B2A-BBAB-25217D3BB44A}" type="presParOf" srcId="{4D7B702F-3F89-4B1B-835E-910849FE3FBD}" destId="{76913CA8-642F-4CB5-8435-9D6A273DB078}" srcOrd="1" destOrd="0" presId="urn:microsoft.com/office/officeart/2005/8/layout/lProcess2"/>
    <dgm:cxn modelId="{02F03BAB-707A-4208-9FA4-E5B6A828E430}" type="presParOf" srcId="{4D7B702F-3F89-4B1B-835E-910849FE3FBD}" destId="{118298D1-3C30-4528-81F0-2588570900E4}" srcOrd="2" destOrd="0" presId="urn:microsoft.com/office/officeart/2005/8/layout/lProcess2"/>
    <dgm:cxn modelId="{8635578F-4DF6-4E74-9327-476EC974D298}" type="presParOf" srcId="{118298D1-3C30-4528-81F0-2588570900E4}" destId="{48586F93-A839-4461-ACFD-5D69F1A90F00}" srcOrd="0" destOrd="0" presId="urn:microsoft.com/office/officeart/2005/8/layout/lProcess2"/>
    <dgm:cxn modelId="{8129BBBC-FCDD-4BA5-9ABF-9E8719EBF8E2}" type="presParOf" srcId="{118298D1-3C30-4528-81F0-2588570900E4}" destId="{9C7B484F-41F6-4108-8B5B-C796B2CEC507}" srcOrd="1" destOrd="0" presId="urn:microsoft.com/office/officeart/2005/8/layout/lProcess2"/>
    <dgm:cxn modelId="{F5C5F8C2-FB7E-4DC9-AE50-913B49AD679E}" type="presParOf" srcId="{118298D1-3C30-4528-81F0-2588570900E4}" destId="{78488E54-EE3F-4950-89DD-4855D185FD78}" srcOrd="2" destOrd="0" presId="urn:microsoft.com/office/officeart/2005/8/layout/lProcess2"/>
    <dgm:cxn modelId="{F9C07D66-3DCC-4D33-9851-26B14E97029B}" type="presParOf" srcId="{78488E54-EE3F-4950-89DD-4855D185FD78}" destId="{B4F63981-CF2E-4236-BBC1-E4A38CF6F944}" srcOrd="0" destOrd="0" presId="urn:microsoft.com/office/officeart/2005/8/layout/lProcess2"/>
    <dgm:cxn modelId="{857E8B80-D482-4AC4-AA76-F89451C79B13}" type="presParOf" srcId="{B4F63981-CF2E-4236-BBC1-E4A38CF6F944}" destId="{74672A64-C76D-4C22-A892-C4A8DBF2E85F}" srcOrd="0" destOrd="0" presId="urn:microsoft.com/office/officeart/2005/8/layout/lProcess2"/>
    <dgm:cxn modelId="{68E72C1A-2E3F-4324-9E8E-941CB7BC7F78}" type="presParOf" srcId="{B4F63981-CF2E-4236-BBC1-E4A38CF6F944}" destId="{483A5911-0269-4927-86AA-0CE75FB538B5}" srcOrd="1" destOrd="0" presId="urn:microsoft.com/office/officeart/2005/8/layout/lProcess2"/>
    <dgm:cxn modelId="{2E0BDCB7-AED6-41AB-8AF6-72DAD63EA84D}" type="presParOf" srcId="{B4F63981-CF2E-4236-BBC1-E4A38CF6F944}" destId="{EADED1D4-3974-4FBC-BD42-DAA437513F2E}" srcOrd="2" destOrd="0" presId="urn:microsoft.com/office/officeart/2005/8/layout/lProcess2"/>
    <dgm:cxn modelId="{140DA5A8-FD60-4FA3-AF27-4C0F54E5C474}" type="presParOf" srcId="{4D7B702F-3F89-4B1B-835E-910849FE3FBD}" destId="{06C1BDDE-1CB1-4AD5-9A66-845FD6B92BA8}" srcOrd="3" destOrd="0" presId="urn:microsoft.com/office/officeart/2005/8/layout/lProcess2"/>
    <dgm:cxn modelId="{01ACA7F0-8519-4BFA-ABD5-3700F3CDF410}" type="presParOf" srcId="{4D7B702F-3F89-4B1B-835E-910849FE3FBD}" destId="{A38ABA94-3335-44B6-B123-73723A009CEC}" srcOrd="4" destOrd="0" presId="urn:microsoft.com/office/officeart/2005/8/layout/lProcess2"/>
    <dgm:cxn modelId="{B61038F8-848A-4F17-86CE-60500D58FBF0}" type="presParOf" srcId="{A38ABA94-3335-44B6-B123-73723A009CEC}" destId="{2FD8C9FF-7F62-4104-999B-5530F570EBBD}" srcOrd="0" destOrd="0" presId="urn:microsoft.com/office/officeart/2005/8/layout/lProcess2"/>
    <dgm:cxn modelId="{88E0632C-16DE-4F7E-942B-D220C13EA158}" type="presParOf" srcId="{A38ABA94-3335-44B6-B123-73723A009CEC}" destId="{F1EC0C83-F283-4431-BCAD-AC3CF0018CA8}" srcOrd="1" destOrd="0" presId="urn:microsoft.com/office/officeart/2005/8/layout/lProcess2"/>
    <dgm:cxn modelId="{A73CB640-AE56-4A75-BA5E-CFB82D27FC06}" type="presParOf" srcId="{A38ABA94-3335-44B6-B123-73723A009CEC}" destId="{7B4B3FFF-A980-4E15-82E0-A3E0CF5EB124}" srcOrd="2" destOrd="0" presId="urn:microsoft.com/office/officeart/2005/8/layout/lProcess2"/>
    <dgm:cxn modelId="{64960DA3-AB8D-4EC9-BC18-E3931897F3DF}" type="presParOf" srcId="{7B4B3FFF-A980-4E15-82E0-A3E0CF5EB124}" destId="{3BD16053-3F6B-411E-91C3-0C5E74EB74CF}" srcOrd="0" destOrd="0" presId="urn:microsoft.com/office/officeart/2005/8/layout/lProcess2"/>
    <dgm:cxn modelId="{747645F7-8966-4C0A-BDEF-3500845D0E2A}" type="presParOf" srcId="{3BD16053-3F6B-411E-91C3-0C5E74EB74CF}" destId="{DBA1B9ED-FA63-4811-B204-E3849812A6F2}" srcOrd="0" destOrd="0" presId="urn:microsoft.com/office/officeart/2005/8/layout/lProcess2"/>
    <dgm:cxn modelId="{36F2B506-B980-4DB9-A2EB-505ADF205AA1}" type="presParOf" srcId="{3BD16053-3F6B-411E-91C3-0C5E74EB74CF}" destId="{A273A1A3-694F-4C85-9863-14E7DA079205}" srcOrd="1" destOrd="0" presId="urn:microsoft.com/office/officeart/2005/8/layout/lProcess2"/>
    <dgm:cxn modelId="{3F0A2626-C63F-438D-9C65-D0C6029E93C4}" type="presParOf" srcId="{3BD16053-3F6B-411E-91C3-0C5E74EB74CF}" destId="{9EC61BED-D8FA-4F74-8D8C-1801282BB0C9}"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9C4C94-B1F5-44CD-9A9D-E521FC253DC5}"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1DBDA45B-56F6-4061-B57F-4ABB5FC1C6B3}">
      <dgm:prSet phldrT="[Text]"/>
      <dgm:spPr/>
      <dgm:t>
        <a:bodyPr/>
        <a:lstStyle/>
        <a:p>
          <a:r>
            <a:rPr lang="en-US" dirty="0" smtClean="0"/>
            <a:t>Volunteer 1</a:t>
          </a:r>
          <a:endParaRPr lang="en-US" dirty="0"/>
        </a:p>
      </dgm:t>
    </dgm:pt>
    <dgm:pt modelId="{9D69F1C3-8A00-4BF5-BFD1-92BB07B06F19}" type="parTrans" cxnId="{1DCF0C81-DC41-41AE-8AA6-79E53E51C0FF}">
      <dgm:prSet/>
      <dgm:spPr/>
      <dgm:t>
        <a:bodyPr/>
        <a:lstStyle/>
        <a:p>
          <a:endParaRPr lang="en-US"/>
        </a:p>
      </dgm:t>
    </dgm:pt>
    <dgm:pt modelId="{95BF06CB-6AF5-4EFF-A6E9-4E00AE15612F}" type="sibTrans" cxnId="{1DCF0C81-DC41-41AE-8AA6-79E53E51C0FF}">
      <dgm:prSet/>
      <dgm:spPr/>
      <dgm:t>
        <a:bodyPr/>
        <a:lstStyle/>
        <a:p>
          <a:endParaRPr lang="en-US"/>
        </a:p>
      </dgm:t>
    </dgm:pt>
    <dgm:pt modelId="{AA40B7ED-2DD0-4532-BFF3-F8EEC59B0E0D}">
      <dgm:prSet phldrT="[Text]"/>
      <dgm:spPr/>
      <dgm:t>
        <a:bodyPr/>
        <a:lstStyle/>
        <a:p>
          <a:r>
            <a:rPr lang="en-US" dirty="0" smtClean="0"/>
            <a:t>Tea Time</a:t>
          </a:r>
          <a:endParaRPr lang="en-US" dirty="0"/>
        </a:p>
      </dgm:t>
    </dgm:pt>
    <dgm:pt modelId="{8B4C1FCE-4CB8-45C8-AD85-934FBC5A2801}" type="parTrans" cxnId="{86B81EF8-5FA8-4587-AD69-E4A00B160E33}">
      <dgm:prSet/>
      <dgm:spPr/>
      <dgm:t>
        <a:bodyPr/>
        <a:lstStyle/>
        <a:p>
          <a:endParaRPr lang="en-US"/>
        </a:p>
      </dgm:t>
    </dgm:pt>
    <dgm:pt modelId="{2EB0E128-11DE-4090-9C81-3CEC17CA0524}" type="sibTrans" cxnId="{86B81EF8-5FA8-4587-AD69-E4A00B160E33}">
      <dgm:prSet/>
      <dgm:spPr/>
      <dgm:t>
        <a:bodyPr/>
        <a:lstStyle/>
        <a:p>
          <a:endParaRPr lang="en-US"/>
        </a:p>
      </dgm:t>
    </dgm:pt>
    <dgm:pt modelId="{003C6DE7-A263-4D1E-A8CF-C5E9EA6CC96D}">
      <dgm:prSet phldrT="[Text]"/>
      <dgm:spPr/>
      <dgm:t>
        <a:bodyPr/>
        <a:lstStyle/>
        <a:p>
          <a:r>
            <a:rPr lang="en-US" dirty="0" smtClean="0"/>
            <a:t>Volunteer 2</a:t>
          </a:r>
          <a:endParaRPr lang="en-US" dirty="0"/>
        </a:p>
      </dgm:t>
    </dgm:pt>
    <dgm:pt modelId="{4B8FD35A-E827-4F72-905D-F1DD486235FA}" type="parTrans" cxnId="{5B39B58C-BAF4-4ECA-9105-A3F542A66775}">
      <dgm:prSet/>
      <dgm:spPr/>
      <dgm:t>
        <a:bodyPr/>
        <a:lstStyle/>
        <a:p>
          <a:endParaRPr lang="en-US"/>
        </a:p>
      </dgm:t>
    </dgm:pt>
    <dgm:pt modelId="{AD0AE92E-D7AF-404B-92BA-B2E299AFD1E8}" type="sibTrans" cxnId="{5B39B58C-BAF4-4ECA-9105-A3F542A66775}">
      <dgm:prSet/>
      <dgm:spPr/>
      <dgm:t>
        <a:bodyPr/>
        <a:lstStyle/>
        <a:p>
          <a:endParaRPr lang="en-US"/>
        </a:p>
      </dgm:t>
    </dgm:pt>
    <dgm:pt modelId="{E44A94B2-62F1-47AE-A08A-6F7B877E7BA3}">
      <dgm:prSet phldrT="[Text]"/>
      <dgm:spPr/>
      <dgm:t>
        <a:bodyPr/>
        <a:lstStyle/>
        <a:p>
          <a:r>
            <a:rPr lang="en-US" dirty="0" smtClean="0"/>
            <a:t>Tutoring</a:t>
          </a:r>
          <a:endParaRPr lang="en-US" dirty="0"/>
        </a:p>
      </dgm:t>
    </dgm:pt>
    <dgm:pt modelId="{D9CD35F5-9965-4456-83A0-E004E5A83001}" type="parTrans" cxnId="{D30D6812-D790-4C45-80E8-5BF97D9B177B}">
      <dgm:prSet/>
      <dgm:spPr/>
      <dgm:t>
        <a:bodyPr/>
        <a:lstStyle/>
        <a:p>
          <a:endParaRPr lang="en-US"/>
        </a:p>
      </dgm:t>
    </dgm:pt>
    <dgm:pt modelId="{78373512-4DC6-4449-95B5-28D1DD06CD60}" type="sibTrans" cxnId="{D30D6812-D790-4C45-80E8-5BF97D9B177B}">
      <dgm:prSet/>
      <dgm:spPr/>
      <dgm:t>
        <a:bodyPr/>
        <a:lstStyle/>
        <a:p>
          <a:endParaRPr lang="en-US"/>
        </a:p>
      </dgm:t>
    </dgm:pt>
    <dgm:pt modelId="{F2603CD0-D6FD-42C1-81DC-E93303BF64E5}">
      <dgm:prSet phldrT="[Text]"/>
      <dgm:spPr/>
      <dgm:t>
        <a:bodyPr/>
        <a:lstStyle/>
        <a:p>
          <a:r>
            <a:rPr lang="en-US" dirty="0" err="1" smtClean="0"/>
            <a:t>Voulnteer</a:t>
          </a:r>
          <a:r>
            <a:rPr lang="en-US" dirty="0" smtClean="0"/>
            <a:t> 3</a:t>
          </a:r>
          <a:endParaRPr lang="en-US" dirty="0"/>
        </a:p>
      </dgm:t>
    </dgm:pt>
    <dgm:pt modelId="{5F063EB9-4411-4A55-880D-76F9D459C149}" type="parTrans" cxnId="{15109CD6-AF31-4D11-98F9-B2247FF6387C}">
      <dgm:prSet/>
      <dgm:spPr/>
      <dgm:t>
        <a:bodyPr/>
        <a:lstStyle/>
        <a:p>
          <a:endParaRPr lang="en-US"/>
        </a:p>
      </dgm:t>
    </dgm:pt>
    <dgm:pt modelId="{B2888185-2ACA-44FA-A16F-1F05215EAB25}" type="sibTrans" cxnId="{15109CD6-AF31-4D11-98F9-B2247FF6387C}">
      <dgm:prSet/>
      <dgm:spPr/>
      <dgm:t>
        <a:bodyPr/>
        <a:lstStyle/>
        <a:p>
          <a:endParaRPr lang="en-US"/>
        </a:p>
      </dgm:t>
    </dgm:pt>
    <dgm:pt modelId="{1BB3BB41-28F2-41C5-BC99-406ED0532444}">
      <dgm:prSet phldrT="[Text]"/>
      <dgm:spPr/>
      <dgm:t>
        <a:bodyPr/>
        <a:lstStyle/>
        <a:p>
          <a:r>
            <a:rPr lang="en-US" dirty="0" smtClean="0"/>
            <a:t>Job Coach</a:t>
          </a:r>
          <a:endParaRPr lang="en-US" dirty="0"/>
        </a:p>
      </dgm:t>
    </dgm:pt>
    <dgm:pt modelId="{900B6616-FE2C-48A2-B538-9304DAA85F94}" type="parTrans" cxnId="{3DFEB584-7FA4-43C4-950F-4C122A42E2AF}">
      <dgm:prSet/>
      <dgm:spPr/>
      <dgm:t>
        <a:bodyPr/>
        <a:lstStyle/>
        <a:p>
          <a:endParaRPr lang="en-US"/>
        </a:p>
      </dgm:t>
    </dgm:pt>
    <dgm:pt modelId="{4A5256A9-8982-492E-AEC2-3B0A893106E9}" type="sibTrans" cxnId="{3DFEB584-7FA4-43C4-950F-4C122A42E2AF}">
      <dgm:prSet/>
      <dgm:spPr/>
      <dgm:t>
        <a:bodyPr/>
        <a:lstStyle/>
        <a:p>
          <a:endParaRPr lang="en-US"/>
        </a:p>
      </dgm:t>
    </dgm:pt>
    <dgm:pt modelId="{6B98EEFF-2119-423F-8942-C290B8DBB5C3}">
      <dgm:prSet phldrT="[Text]"/>
      <dgm:spPr/>
      <dgm:t>
        <a:bodyPr/>
        <a:lstStyle/>
        <a:p>
          <a:r>
            <a:rPr lang="en-US" dirty="0" smtClean="0"/>
            <a:t>Driving</a:t>
          </a:r>
          <a:endParaRPr lang="en-US" dirty="0"/>
        </a:p>
      </dgm:t>
    </dgm:pt>
    <dgm:pt modelId="{64724D5C-EACE-4869-99F1-7E71A380E94E}" type="parTrans" cxnId="{D9986E8A-F917-4B6D-81BE-6D483E37D69A}">
      <dgm:prSet/>
      <dgm:spPr/>
      <dgm:t>
        <a:bodyPr/>
        <a:lstStyle/>
        <a:p>
          <a:endParaRPr lang="en-US"/>
        </a:p>
      </dgm:t>
    </dgm:pt>
    <dgm:pt modelId="{F8BD0266-BD77-4A03-8B85-55D215503285}" type="sibTrans" cxnId="{D9986E8A-F917-4B6D-81BE-6D483E37D69A}">
      <dgm:prSet/>
      <dgm:spPr/>
      <dgm:t>
        <a:bodyPr/>
        <a:lstStyle/>
        <a:p>
          <a:endParaRPr lang="en-US"/>
        </a:p>
      </dgm:t>
    </dgm:pt>
    <dgm:pt modelId="{45926E12-E740-40E8-8F40-76B996A4EEEB}">
      <dgm:prSet phldrT="[Text]"/>
      <dgm:spPr/>
      <dgm:t>
        <a:bodyPr/>
        <a:lstStyle/>
        <a:p>
          <a:r>
            <a:rPr lang="en-US" dirty="0" smtClean="0"/>
            <a:t>Find Housing</a:t>
          </a:r>
          <a:endParaRPr lang="en-US" dirty="0"/>
        </a:p>
      </dgm:t>
    </dgm:pt>
    <dgm:pt modelId="{9E1D9C79-1A33-40B5-8020-101210E94074}" type="parTrans" cxnId="{CBBF9A50-3CB0-4E40-9E59-CE06AD4803FB}">
      <dgm:prSet/>
      <dgm:spPr/>
      <dgm:t>
        <a:bodyPr/>
        <a:lstStyle/>
        <a:p>
          <a:endParaRPr lang="en-US"/>
        </a:p>
      </dgm:t>
    </dgm:pt>
    <dgm:pt modelId="{34DDB7C1-14DF-4AEC-B9B1-779331B5DEC6}" type="sibTrans" cxnId="{CBBF9A50-3CB0-4E40-9E59-CE06AD4803FB}">
      <dgm:prSet/>
      <dgm:spPr/>
      <dgm:t>
        <a:bodyPr/>
        <a:lstStyle/>
        <a:p>
          <a:endParaRPr lang="en-US"/>
        </a:p>
      </dgm:t>
    </dgm:pt>
    <dgm:pt modelId="{68B80B06-CDE7-46B3-BC4F-D517D319CFE6}">
      <dgm:prSet phldrT="[Text]"/>
      <dgm:spPr/>
      <dgm:t>
        <a:bodyPr/>
        <a:lstStyle/>
        <a:p>
          <a:r>
            <a:rPr lang="en-US" dirty="0" smtClean="0"/>
            <a:t>Driving</a:t>
          </a:r>
          <a:endParaRPr lang="en-US" dirty="0"/>
        </a:p>
      </dgm:t>
    </dgm:pt>
    <dgm:pt modelId="{9BC7DAD5-3E8F-48EF-93F8-860E0841F8D9}" type="parTrans" cxnId="{96A46A92-2399-4CBF-8713-54C4C0CE5340}">
      <dgm:prSet/>
      <dgm:spPr/>
      <dgm:t>
        <a:bodyPr/>
        <a:lstStyle/>
        <a:p>
          <a:endParaRPr lang="en-US"/>
        </a:p>
      </dgm:t>
    </dgm:pt>
    <dgm:pt modelId="{CB5FBFDA-B9DD-474E-8077-18A8B32F0B03}" type="sibTrans" cxnId="{96A46A92-2399-4CBF-8713-54C4C0CE5340}">
      <dgm:prSet/>
      <dgm:spPr/>
      <dgm:t>
        <a:bodyPr/>
        <a:lstStyle/>
        <a:p>
          <a:endParaRPr lang="en-US"/>
        </a:p>
      </dgm:t>
    </dgm:pt>
    <dgm:pt modelId="{4D7B702F-3F89-4B1B-835E-910849FE3FBD}" type="pres">
      <dgm:prSet presAssocID="{8E9C4C94-B1F5-44CD-9A9D-E521FC253DC5}" presName="theList" presStyleCnt="0">
        <dgm:presLayoutVars>
          <dgm:dir/>
          <dgm:animLvl val="lvl"/>
          <dgm:resizeHandles val="exact"/>
        </dgm:presLayoutVars>
      </dgm:prSet>
      <dgm:spPr/>
      <dgm:t>
        <a:bodyPr/>
        <a:lstStyle/>
        <a:p>
          <a:endParaRPr lang="en-US"/>
        </a:p>
      </dgm:t>
    </dgm:pt>
    <dgm:pt modelId="{E624DE60-C3BC-4F01-AFEE-DD82BB65699D}" type="pres">
      <dgm:prSet presAssocID="{1DBDA45B-56F6-4061-B57F-4ABB5FC1C6B3}" presName="compNode" presStyleCnt="0"/>
      <dgm:spPr/>
    </dgm:pt>
    <dgm:pt modelId="{DD8B7086-5A94-43BC-A309-B86A831C664D}" type="pres">
      <dgm:prSet presAssocID="{1DBDA45B-56F6-4061-B57F-4ABB5FC1C6B3}" presName="aNode" presStyleLbl="bgShp" presStyleIdx="0" presStyleCnt="3"/>
      <dgm:spPr/>
      <dgm:t>
        <a:bodyPr/>
        <a:lstStyle/>
        <a:p>
          <a:endParaRPr lang="en-US"/>
        </a:p>
      </dgm:t>
    </dgm:pt>
    <dgm:pt modelId="{82871802-B5A5-4AA4-9D50-4FB835C01F02}" type="pres">
      <dgm:prSet presAssocID="{1DBDA45B-56F6-4061-B57F-4ABB5FC1C6B3}" presName="textNode" presStyleLbl="bgShp" presStyleIdx="0" presStyleCnt="3"/>
      <dgm:spPr/>
      <dgm:t>
        <a:bodyPr/>
        <a:lstStyle/>
        <a:p>
          <a:endParaRPr lang="en-US"/>
        </a:p>
      </dgm:t>
    </dgm:pt>
    <dgm:pt modelId="{6B8813D9-064D-4E1F-AFBE-5A340BA776A8}" type="pres">
      <dgm:prSet presAssocID="{1DBDA45B-56F6-4061-B57F-4ABB5FC1C6B3}" presName="compChildNode" presStyleCnt="0"/>
      <dgm:spPr/>
    </dgm:pt>
    <dgm:pt modelId="{A3FFA0B4-18DC-4B33-A3E6-C547026CA1C7}" type="pres">
      <dgm:prSet presAssocID="{1DBDA45B-56F6-4061-B57F-4ABB5FC1C6B3}" presName="theInnerList" presStyleCnt="0"/>
      <dgm:spPr/>
    </dgm:pt>
    <dgm:pt modelId="{10AD7859-EAC2-41C2-B95E-60A354101EE2}" type="pres">
      <dgm:prSet presAssocID="{AA40B7ED-2DD0-4532-BFF3-F8EEC59B0E0D}" presName="childNode" presStyleLbl="node1" presStyleIdx="0" presStyleCnt="6" custScaleY="34424" custLinFactNeighborX="7689" custLinFactNeighborY="-32128">
        <dgm:presLayoutVars>
          <dgm:bulletEnabled val="1"/>
        </dgm:presLayoutVars>
      </dgm:prSet>
      <dgm:spPr/>
      <dgm:t>
        <a:bodyPr/>
        <a:lstStyle/>
        <a:p>
          <a:endParaRPr lang="en-US"/>
        </a:p>
      </dgm:t>
    </dgm:pt>
    <dgm:pt modelId="{76913CA8-642F-4CB5-8435-9D6A273DB078}" type="pres">
      <dgm:prSet presAssocID="{1DBDA45B-56F6-4061-B57F-4ABB5FC1C6B3}" presName="aSpace" presStyleCnt="0"/>
      <dgm:spPr/>
    </dgm:pt>
    <dgm:pt modelId="{118298D1-3C30-4528-81F0-2588570900E4}" type="pres">
      <dgm:prSet presAssocID="{003C6DE7-A263-4D1E-A8CF-C5E9EA6CC96D}" presName="compNode" presStyleCnt="0"/>
      <dgm:spPr/>
    </dgm:pt>
    <dgm:pt modelId="{48586F93-A839-4461-ACFD-5D69F1A90F00}" type="pres">
      <dgm:prSet presAssocID="{003C6DE7-A263-4D1E-A8CF-C5E9EA6CC96D}" presName="aNode" presStyleLbl="bgShp" presStyleIdx="1" presStyleCnt="3"/>
      <dgm:spPr/>
      <dgm:t>
        <a:bodyPr/>
        <a:lstStyle/>
        <a:p>
          <a:endParaRPr lang="en-US"/>
        </a:p>
      </dgm:t>
    </dgm:pt>
    <dgm:pt modelId="{9C7B484F-41F6-4108-8B5B-C796B2CEC507}" type="pres">
      <dgm:prSet presAssocID="{003C6DE7-A263-4D1E-A8CF-C5E9EA6CC96D}" presName="textNode" presStyleLbl="bgShp" presStyleIdx="1" presStyleCnt="3"/>
      <dgm:spPr/>
      <dgm:t>
        <a:bodyPr/>
        <a:lstStyle/>
        <a:p>
          <a:endParaRPr lang="en-US"/>
        </a:p>
      </dgm:t>
    </dgm:pt>
    <dgm:pt modelId="{78488E54-EE3F-4950-89DD-4855D185FD78}" type="pres">
      <dgm:prSet presAssocID="{003C6DE7-A263-4D1E-A8CF-C5E9EA6CC96D}" presName="compChildNode" presStyleCnt="0"/>
      <dgm:spPr/>
    </dgm:pt>
    <dgm:pt modelId="{B4F63981-CF2E-4236-BBC1-E4A38CF6F944}" type="pres">
      <dgm:prSet presAssocID="{003C6DE7-A263-4D1E-A8CF-C5E9EA6CC96D}" presName="theInnerList" presStyleCnt="0"/>
      <dgm:spPr/>
    </dgm:pt>
    <dgm:pt modelId="{74672A64-C76D-4C22-A892-C4A8DBF2E85F}" type="pres">
      <dgm:prSet presAssocID="{E44A94B2-62F1-47AE-A08A-6F7B877E7BA3}" presName="childNode" presStyleLbl="node1" presStyleIdx="1" presStyleCnt="6">
        <dgm:presLayoutVars>
          <dgm:bulletEnabled val="1"/>
        </dgm:presLayoutVars>
      </dgm:prSet>
      <dgm:spPr/>
      <dgm:t>
        <a:bodyPr/>
        <a:lstStyle/>
        <a:p>
          <a:endParaRPr lang="en-US"/>
        </a:p>
      </dgm:t>
    </dgm:pt>
    <dgm:pt modelId="{483A5911-0269-4927-86AA-0CE75FB538B5}" type="pres">
      <dgm:prSet presAssocID="{E44A94B2-62F1-47AE-A08A-6F7B877E7BA3}" presName="aSpace2" presStyleCnt="0"/>
      <dgm:spPr/>
    </dgm:pt>
    <dgm:pt modelId="{215F39A8-8171-4F56-8142-9F5D0EC08E66}" type="pres">
      <dgm:prSet presAssocID="{68B80B06-CDE7-46B3-BC4F-D517D319CFE6}" presName="childNode" presStyleLbl="node1" presStyleIdx="2" presStyleCnt="6">
        <dgm:presLayoutVars>
          <dgm:bulletEnabled val="1"/>
        </dgm:presLayoutVars>
      </dgm:prSet>
      <dgm:spPr/>
      <dgm:t>
        <a:bodyPr/>
        <a:lstStyle/>
        <a:p>
          <a:endParaRPr lang="en-US"/>
        </a:p>
      </dgm:t>
    </dgm:pt>
    <dgm:pt modelId="{A54AAB95-2B2E-4C0A-AFC8-0A79A5CAA79E}" type="pres">
      <dgm:prSet presAssocID="{68B80B06-CDE7-46B3-BC4F-D517D319CFE6}" presName="aSpace2" presStyleCnt="0"/>
      <dgm:spPr/>
    </dgm:pt>
    <dgm:pt modelId="{FD68C61F-B3F6-4A66-9C79-34BA7ABAABDD}" type="pres">
      <dgm:prSet presAssocID="{45926E12-E740-40E8-8F40-76B996A4EEEB}" presName="childNode" presStyleLbl="node1" presStyleIdx="3" presStyleCnt="6" custLinFactX="-26275" custLinFactY="-70687" custLinFactNeighborX="-100000" custLinFactNeighborY="-100000">
        <dgm:presLayoutVars>
          <dgm:bulletEnabled val="1"/>
        </dgm:presLayoutVars>
      </dgm:prSet>
      <dgm:spPr/>
      <dgm:t>
        <a:bodyPr/>
        <a:lstStyle/>
        <a:p>
          <a:endParaRPr lang="en-US"/>
        </a:p>
      </dgm:t>
    </dgm:pt>
    <dgm:pt modelId="{06C1BDDE-1CB1-4AD5-9A66-845FD6B92BA8}" type="pres">
      <dgm:prSet presAssocID="{003C6DE7-A263-4D1E-A8CF-C5E9EA6CC96D}" presName="aSpace" presStyleCnt="0"/>
      <dgm:spPr/>
    </dgm:pt>
    <dgm:pt modelId="{A38ABA94-3335-44B6-B123-73723A009CEC}" type="pres">
      <dgm:prSet presAssocID="{F2603CD0-D6FD-42C1-81DC-E93303BF64E5}" presName="compNode" presStyleCnt="0"/>
      <dgm:spPr/>
    </dgm:pt>
    <dgm:pt modelId="{2FD8C9FF-7F62-4104-999B-5530F570EBBD}" type="pres">
      <dgm:prSet presAssocID="{F2603CD0-D6FD-42C1-81DC-E93303BF64E5}" presName="aNode" presStyleLbl="bgShp" presStyleIdx="2" presStyleCnt="3" custLinFactX="300000" custLinFactY="-17145" custLinFactNeighborX="373004" custLinFactNeighborY="-100000"/>
      <dgm:spPr/>
      <dgm:t>
        <a:bodyPr/>
        <a:lstStyle/>
        <a:p>
          <a:endParaRPr lang="en-US"/>
        </a:p>
      </dgm:t>
    </dgm:pt>
    <dgm:pt modelId="{F1EC0C83-F283-4431-BCAD-AC3CF0018CA8}" type="pres">
      <dgm:prSet presAssocID="{F2603CD0-D6FD-42C1-81DC-E93303BF64E5}" presName="textNode" presStyleLbl="bgShp" presStyleIdx="2" presStyleCnt="3"/>
      <dgm:spPr/>
      <dgm:t>
        <a:bodyPr/>
        <a:lstStyle/>
        <a:p>
          <a:endParaRPr lang="en-US"/>
        </a:p>
      </dgm:t>
    </dgm:pt>
    <dgm:pt modelId="{7B4B3FFF-A980-4E15-82E0-A3E0CF5EB124}" type="pres">
      <dgm:prSet presAssocID="{F2603CD0-D6FD-42C1-81DC-E93303BF64E5}" presName="compChildNode" presStyleCnt="0"/>
      <dgm:spPr/>
    </dgm:pt>
    <dgm:pt modelId="{3BD16053-3F6B-411E-91C3-0C5E74EB74CF}" type="pres">
      <dgm:prSet presAssocID="{F2603CD0-D6FD-42C1-81DC-E93303BF64E5}" presName="theInnerList" presStyleCnt="0"/>
      <dgm:spPr/>
    </dgm:pt>
    <dgm:pt modelId="{DBA1B9ED-FA63-4811-B204-E3849812A6F2}" type="pres">
      <dgm:prSet presAssocID="{1BB3BB41-28F2-41C5-BC99-406ED0532444}" presName="childNode" presStyleLbl="node1" presStyleIdx="4" presStyleCnt="6">
        <dgm:presLayoutVars>
          <dgm:bulletEnabled val="1"/>
        </dgm:presLayoutVars>
      </dgm:prSet>
      <dgm:spPr/>
      <dgm:t>
        <a:bodyPr/>
        <a:lstStyle/>
        <a:p>
          <a:endParaRPr lang="en-US"/>
        </a:p>
      </dgm:t>
    </dgm:pt>
    <dgm:pt modelId="{A273A1A3-694F-4C85-9863-14E7DA079205}" type="pres">
      <dgm:prSet presAssocID="{1BB3BB41-28F2-41C5-BC99-406ED0532444}" presName="aSpace2" presStyleCnt="0"/>
      <dgm:spPr/>
    </dgm:pt>
    <dgm:pt modelId="{9EC61BED-D8FA-4F74-8D8C-1801282BB0C9}" type="pres">
      <dgm:prSet presAssocID="{6B98EEFF-2119-423F-8942-C290B8DBB5C3}" presName="childNode" presStyleLbl="node1" presStyleIdx="5" presStyleCnt="6">
        <dgm:presLayoutVars>
          <dgm:bulletEnabled val="1"/>
        </dgm:presLayoutVars>
      </dgm:prSet>
      <dgm:spPr/>
      <dgm:t>
        <a:bodyPr/>
        <a:lstStyle/>
        <a:p>
          <a:endParaRPr lang="en-US"/>
        </a:p>
      </dgm:t>
    </dgm:pt>
  </dgm:ptLst>
  <dgm:cxnLst>
    <dgm:cxn modelId="{3DFEB584-7FA4-43C4-950F-4C122A42E2AF}" srcId="{F2603CD0-D6FD-42C1-81DC-E93303BF64E5}" destId="{1BB3BB41-28F2-41C5-BC99-406ED0532444}" srcOrd="0" destOrd="0" parTransId="{900B6616-FE2C-48A2-B538-9304DAA85F94}" sibTransId="{4A5256A9-8982-492E-AEC2-3B0A893106E9}"/>
    <dgm:cxn modelId="{8E06A1ED-9E03-4A93-A26E-F92A6E8DA74D}" type="presOf" srcId="{AA40B7ED-2DD0-4532-BFF3-F8EEC59B0E0D}" destId="{10AD7859-EAC2-41C2-B95E-60A354101EE2}" srcOrd="0" destOrd="0" presId="urn:microsoft.com/office/officeart/2005/8/layout/lProcess2"/>
    <dgm:cxn modelId="{D30D6812-D790-4C45-80E8-5BF97D9B177B}" srcId="{003C6DE7-A263-4D1E-A8CF-C5E9EA6CC96D}" destId="{E44A94B2-62F1-47AE-A08A-6F7B877E7BA3}" srcOrd="0" destOrd="0" parTransId="{D9CD35F5-9965-4456-83A0-E004E5A83001}" sibTransId="{78373512-4DC6-4449-95B5-28D1DD06CD60}"/>
    <dgm:cxn modelId="{1A3E87FE-F0B1-4202-8824-F7FF88654D78}" type="presOf" srcId="{68B80B06-CDE7-46B3-BC4F-D517D319CFE6}" destId="{215F39A8-8171-4F56-8142-9F5D0EC08E66}" srcOrd="0" destOrd="0" presId="urn:microsoft.com/office/officeart/2005/8/layout/lProcess2"/>
    <dgm:cxn modelId="{ADCAE531-F1BF-422E-9049-C22C5E447319}" type="presOf" srcId="{003C6DE7-A263-4D1E-A8CF-C5E9EA6CC96D}" destId="{48586F93-A839-4461-ACFD-5D69F1A90F00}" srcOrd="0" destOrd="0" presId="urn:microsoft.com/office/officeart/2005/8/layout/lProcess2"/>
    <dgm:cxn modelId="{D9986E8A-F917-4B6D-81BE-6D483E37D69A}" srcId="{F2603CD0-D6FD-42C1-81DC-E93303BF64E5}" destId="{6B98EEFF-2119-423F-8942-C290B8DBB5C3}" srcOrd="1" destOrd="0" parTransId="{64724D5C-EACE-4869-99F1-7E71A380E94E}" sibTransId="{F8BD0266-BD77-4A03-8B85-55D215503285}"/>
    <dgm:cxn modelId="{CBBF9A50-3CB0-4E40-9E59-CE06AD4803FB}" srcId="{003C6DE7-A263-4D1E-A8CF-C5E9EA6CC96D}" destId="{45926E12-E740-40E8-8F40-76B996A4EEEB}" srcOrd="2" destOrd="0" parTransId="{9E1D9C79-1A33-40B5-8020-101210E94074}" sibTransId="{34DDB7C1-14DF-4AEC-B9B1-779331B5DEC6}"/>
    <dgm:cxn modelId="{15109CD6-AF31-4D11-98F9-B2247FF6387C}" srcId="{8E9C4C94-B1F5-44CD-9A9D-E521FC253DC5}" destId="{F2603CD0-D6FD-42C1-81DC-E93303BF64E5}" srcOrd="2" destOrd="0" parTransId="{5F063EB9-4411-4A55-880D-76F9D459C149}" sibTransId="{B2888185-2ACA-44FA-A16F-1F05215EAB25}"/>
    <dgm:cxn modelId="{5B39B58C-BAF4-4ECA-9105-A3F542A66775}" srcId="{8E9C4C94-B1F5-44CD-9A9D-E521FC253DC5}" destId="{003C6DE7-A263-4D1E-A8CF-C5E9EA6CC96D}" srcOrd="1" destOrd="0" parTransId="{4B8FD35A-E827-4F72-905D-F1DD486235FA}" sibTransId="{AD0AE92E-D7AF-404B-92BA-B2E299AFD1E8}"/>
    <dgm:cxn modelId="{26ADFCA9-ECC6-41D4-9E4F-FCCADB70F792}" type="presOf" srcId="{45926E12-E740-40E8-8F40-76B996A4EEEB}" destId="{FD68C61F-B3F6-4A66-9C79-34BA7ABAABDD}" srcOrd="0" destOrd="0" presId="urn:microsoft.com/office/officeart/2005/8/layout/lProcess2"/>
    <dgm:cxn modelId="{9BF08431-6308-448D-9105-A245468EEB9D}" type="presOf" srcId="{F2603CD0-D6FD-42C1-81DC-E93303BF64E5}" destId="{2FD8C9FF-7F62-4104-999B-5530F570EBBD}" srcOrd="0" destOrd="0" presId="urn:microsoft.com/office/officeart/2005/8/layout/lProcess2"/>
    <dgm:cxn modelId="{826FC058-FB80-44A0-B771-22A4F82B1991}" type="presOf" srcId="{6B98EEFF-2119-423F-8942-C290B8DBB5C3}" destId="{9EC61BED-D8FA-4F74-8D8C-1801282BB0C9}" srcOrd="0" destOrd="0" presId="urn:microsoft.com/office/officeart/2005/8/layout/lProcess2"/>
    <dgm:cxn modelId="{B2493A84-4146-45D7-A46A-536DD4BA4FC7}" type="presOf" srcId="{1DBDA45B-56F6-4061-B57F-4ABB5FC1C6B3}" destId="{82871802-B5A5-4AA4-9D50-4FB835C01F02}" srcOrd="1" destOrd="0" presId="urn:microsoft.com/office/officeart/2005/8/layout/lProcess2"/>
    <dgm:cxn modelId="{2F20E0DC-7304-4D76-9AED-237A7E427128}" type="presOf" srcId="{1DBDA45B-56F6-4061-B57F-4ABB5FC1C6B3}" destId="{DD8B7086-5A94-43BC-A309-B86A831C664D}" srcOrd="0" destOrd="0" presId="urn:microsoft.com/office/officeart/2005/8/layout/lProcess2"/>
    <dgm:cxn modelId="{1DCF0C81-DC41-41AE-8AA6-79E53E51C0FF}" srcId="{8E9C4C94-B1F5-44CD-9A9D-E521FC253DC5}" destId="{1DBDA45B-56F6-4061-B57F-4ABB5FC1C6B3}" srcOrd="0" destOrd="0" parTransId="{9D69F1C3-8A00-4BF5-BFD1-92BB07B06F19}" sibTransId="{95BF06CB-6AF5-4EFF-A6E9-4E00AE15612F}"/>
    <dgm:cxn modelId="{96A46A92-2399-4CBF-8713-54C4C0CE5340}" srcId="{003C6DE7-A263-4D1E-A8CF-C5E9EA6CC96D}" destId="{68B80B06-CDE7-46B3-BC4F-D517D319CFE6}" srcOrd="1" destOrd="0" parTransId="{9BC7DAD5-3E8F-48EF-93F8-860E0841F8D9}" sibTransId="{CB5FBFDA-B9DD-474E-8077-18A8B32F0B03}"/>
    <dgm:cxn modelId="{C636E8E3-D322-44F7-BAAE-2E8DE1953A71}" type="presOf" srcId="{F2603CD0-D6FD-42C1-81DC-E93303BF64E5}" destId="{F1EC0C83-F283-4431-BCAD-AC3CF0018CA8}" srcOrd="1" destOrd="0" presId="urn:microsoft.com/office/officeart/2005/8/layout/lProcess2"/>
    <dgm:cxn modelId="{57E6700C-5B3F-4334-BD14-1C77ABB86479}" type="presOf" srcId="{E44A94B2-62F1-47AE-A08A-6F7B877E7BA3}" destId="{74672A64-C76D-4C22-A892-C4A8DBF2E85F}" srcOrd="0" destOrd="0" presId="urn:microsoft.com/office/officeart/2005/8/layout/lProcess2"/>
    <dgm:cxn modelId="{07679832-6405-4960-AFED-BC6F18B2A4DC}" type="presOf" srcId="{003C6DE7-A263-4D1E-A8CF-C5E9EA6CC96D}" destId="{9C7B484F-41F6-4108-8B5B-C796B2CEC507}" srcOrd="1" destOrd="0" presId="urn:microsoft.com/office/officeart/2005/8/layout/lProcess2"/>
    <dgm:cxn modelId="{49BA7DBF-7EFD-45FE-9C70-177C6CAC759A}" type="presOf" srcId="{8E9C4C94-B1F5-44CD-9A9D-E521FC253DC5}" destId="{4D7B702F-3F89-4B1B-835E-910849FE3FBD}" srcOrd="0" destOrd="0" presId="urn:microsoft.com/office/officeart/2005/8/layout/lProcess2"/>
    <dgm:cxn modelId="{86B81EF8-5FA8-4587-AD69-E4A00B160E33}" srcId="{1DBDA45B-56F6-4061-B57F-4ABB5FC1C6B3}" destId="{AA40B7ED-2DD0-4532-BFF3-F8EEC59B0E0D}" srcOrd="0" destOrd="0" parTransId="{8B4C1FCE-4CB8-45C8-AD85-934FBC5A2801}" sibTransId="{2EB0E128-11DE-4090-9C81-3CEC17CA0524}"/>
    <dgm:cxn modelId="{8C6FB0ED-F78D-4177-82B1-262C91E33325}" type="presOf" srcId="{1BB3BB41-28F2-41C5-BC99-406ED0532444}" destId="{DBA1B9ED-FA63-4811-B204-E3849812A6F2}" srcOrd="0" destOrd="0" presId="urn:microsoft.com/office/officeart/2005/8/layout/lProcess2"/>
    <dgm:cxn modelId="{04AE85E8-986F-4A1D-9FBA-AFAB93D0A06D}" type="presParOf" srcId="{4D7B702F-3F89-4B1B-835E-910849FE3FBD}" destId="{E624DE60-C3BC-4F01-AFEE-DD82BB65699D}" srcOrd="0" destOrd="0" presId="urn:microsoft.com/office/officeart/2005/8/layout/lProcess2"/>
    <dgm:cxn modelId="{7FE33ABE-E2C8-498B-95BB-78933B276D9B}" type="presParOf" srcId="{E624DE60-C3BC-4F01-AFEE-DD82BB65699D}" destId="{DD8B7086-5A94-43BC-A309-B86A831C664D}" srcOrd="0" destOrd="0" presId="urn:microsoft.com/office/officeart/2005/8/layout/lProcess2"/>
    <dgm:cxn modelId="{BF7DB91D-2F8E-4FF7-B93D-DD9F9EE95659}" type="presParOf" srcId="{E624DE60-C3BC-4F01-AFEE-DD82BB65699D}" destId="{82871802-B5A5-4AA4-9D50-4FB835C01F02}" srcOrd="1" destOrd="0" presId="urn:microsoft.com/office/officeart/2005/8/layout/lProcess2"/>
    <dgm:cxn modelId="{C8E45FCB-D1F2-42E3-8F56-7C5851C654D3}" type="presParOf" srcId="{E624DE60-C3BC-4F01-AFEE-DD82BB65699D}" destId="{6B8813D9-064D-4E1F-AFBE-5A340BA776A8}" srcOrd="2" destOrd="0" presId="urn:microsoft.com/office/officeart/2005/8/layout/lProcess2"/>
    <dgm:cxn modelId="{469BB238-0792-453E-8FC2-C285E1F45FF7}" type="presParOf" srcId="{6B8813D9-064D-4E1F-AFBE-5A340BA776A8}" destId="{A3FFA0B4-18DC-4B33-A3E6-C547026CA1C7}" srcOrd="0" destOrd="0" presId="urn:microsoft.com/office/officeart/2005/8/layout/lProcess2"/>
    <dgm:cxn modelId="{713273B3-8B9D-47EC-84DD-25D6FCE25C7B}" type="presParOf" srcId="{A3FFA0B4-18DC-4B33-A3E6-C547026CA1C7}" destId="{10AD7859-EAC2-41C2-B95E-60A354101EE2}" srcOrd="0" destOrd="0" presId="urn:microsoft.com/office/officeart/2005/8/layout/lProcess2"/>
    <dgm:cxn modelId="{7A6EC557-5D5D-440F-9E51-D3586261B067}" type="presParOf" srcId="{4D7B702F-3F89-4B1B-835E-910849FE3FBD}" destId="{76913CA8-642F-4CB5-8435-9D6A273DB078}" srcOrd="1" destOrd="0" presId="urn:microsoft.com/office/officeart/2005/8/layout/lProcess2"/>
    <dgm:cxn modelId="{9A25CD9B-3B09-4E40-8CDE-3D4F38DC9844}" type="presParOf" srcId="{4D7B702F-3F89-4B1B-835E-910849FE3FBD}" destId="{118298D1-3C30-4528-81F0-2588570900E4}" srcOrd="2" destOrd="0" presId="urn:microsoft.com/office/officeart/2005/8/layout/lProcess2"/>
    <dgm:cxn modelId="{41E1D700-DDBD-4DFC-8F93-5B02C3C83FED}" type="presParOf" srcId="{118298D1-3C30-4528-81F0-2588570900E4}" destId="{48586F93-A839-4461-ACFD-5D69F1A90F00}" srcOrd="0" destOrd="0" presId="urn:microsoft.com/office/officeart/2005/8/layout/lProcess2"/>
    <dgm:cxn modelId="{D560BF62-2A97-4E2A-BBEF-629355505885}" type="presParOf" srcId="{118298D1-3C30-4528-81F0-2588570900E4}" destId="{9C7B484F-41F6-4108-8B5B-C796B2CEC507}" srcOrd="1" destOrd="0" presId="urn:microsoft.com/office/officeart/2005/8/layout/lProcess2"/>
    <dgm:cxn modelId="{424F8843-1871-4E6A-8444-D5D8DAEF08A8}" type="presParOf" srcId="{118298D1-3C30-4528-81F0-2588570900E4}" destId="{78488E54-EE3F-4950-89DD-4855D185FD78}" srcOrd="2" destOrd="0" presId="urn:microsoft.com/office/officeart/2005/8/layout/lProcess2"/>
    <dgm:cxn modelId="{E7FA77D2-3C3E-45D4-AE73-5E61136D6029}" type="presParOf" srcId="{78488E54-EE3F-4950-89DD-4855D185FD78}" destId="{B4F63981-CF2E-4236-BBC1-E4A38CF6F944}" srcOrd="0" destOrd="0" presId="urn:microsoft.com/office/officeart/2005/8/layout/lProcess2"/>
    <dgm:cxn modelId="{4735F13A-6C4C-4E76-9CA4-318A9C4BD97C}" type="presParOf" srcId="{B4F63981-CF2E-4236-BBC1-E4A38CF6F944}" destId="{74672A64-C76D-4C22-A892-C4A8DBF2E85F}" srcOrd="0" destOrd="0" presId="urn:microsoft.com/office/officeart/2005/8/layout/lProcess2"/>
    <dgm:cxn modelId="{2761D075-AEFF-4350-918C-C31B004B6564}" type="presParOf" srcId="{B4F63981-CF2E-4236-BBC1-E4A38CF6F944}" destId="{483A5911-0269-4927-86AA-0CE75FB538B5}" srcOrd="1" destOrd="0" presId="urn:microsoft.com/office/officeart/2005/8/layout/lProcess2"/>
    <dgm:cxn modelId="{FFB4FEFB-CC83-41BA-9EE3-46176E4D4D7B}" type="presParOf" srcId="{B4F63981-CF2E-4236-BBC1-E4A38CF6F944}" destId="{215F39A8-8171-4F56-8142-9F5D0EC08E66}" srcOrd="2" destOrd="0" presId="urn:microsoft.com/office/officeart/2005/8/layout/lProcess2"/>
    <dgm:cxn modelId="{6E1893AB-6645-46F7-B31E-7E4C8DE04C0F}" type="presParOf" srcId="{B4F63981-CF2E-4236-BBC1-E4A38CF6F944}" destId="{A54AAB95-2B2E-4C0A-AFC8-0A79A5CAA79E}" srcOrd="3" destOrd="0" presId="urn:microsoft.com/office/officeart/2005/8/layout/lProcess2"/>
    <dgm:cxn modelId="{6FE95650-DA53-4449-8A7E-C8A4A75DF06F}" type="presParOf" srcId="{B4F63981-CF2E-4236-BBC1-E4A38CF6F944}" destId="{FD68C61F-B3F6-4A66-9C79-34BA7ABAABDD}" srcOrd="4" destOrd="0" presId="urn:microsoft.com/office/officeart/2005/8/layout/lProcess2"/>
    <dgm:cxn modelId="{4F70508A-0635-4A45-B58D-2A411DAB1510}" type="presParOf" srcId="{4D7B702F-3F89-4B1B-835E-910849FE3FBD}" destId="{06C1BDDE-1CB1-4AD5-9A66-845FD6B92BA8}" srcOrd="3" destOrd="0" presId="urn:microsoft.com/office/officeart/2005/8/layout/lProcess2"/>
    <dgm:cxn modelId="{BC8DBF77-B5F7-4CD6-A9DB-55C679E19AA3}" type="presParOf" srcId="{4D7B702F-3F89-4B1B-835E-910849FE3FBD}" destId="{A38ABA94-3335-44B6-B123-73723A009CEC}" srcOrd="4" destOrd="0" presId="urn:microsoft.com/office/officeart/2005/8/layout/lProcess2"/>
    <dgm:cxn modelId="{03F6F5B0-F236-4D2F-839D-29CD12AE68AA}" type="presParOf" srcId="{A38ABA94-3335-44B6-B123-73723A009CEC}" destId="{2FD8C9FF-7F62-4104-999B-5530F570EBBD}" srcOrd="0" destOrd="0" presId="urn:microsoft.com/office/officeart/2005/8/layout/lProcess2"/>
    <dgm:cxn modelId="{413E54C1-DD8C-4173-A5B6-EDD7B200CD32}" type="presParOf" srcId="{A38ABA94-3335-44B6-B123-73723A009CEC}" destId="{F1EC0C83-F283-4431-BCAD-AC3CF0018CA8}" srcOrd="1" destOrd="0" presId="urn:microsoft.com/office/officeart/2005/8/layout/lProcess2"/>
    <dgm:cxn modelId="{C6FDF63C-C31C-4D9F-8D2E-EE06EB649B75}" type="presParOf" srcId="{A38ABA94-3335-44B6-B123-73723A009CEC}" destId="{7B4B3FFF-A980-4E15-82E0-A3E0CF5EB124}" srcOrd="2" destOrd="0" presId="urn:microsoft.com/office/officeart/2005/8/layout/lProcess2"/>
    <dgm:cxn modelId="{1D9B642D-F9B8-47D6-97DF-E19CB27941ED}" type="presParOf" srcId="{7B4B3FFF-A980-4E15-82E0-A3E0CF5EB124}" destId="{3BD16053-3F6B-411E-91C3-0C5E74EB74CF}" srcOrd="0" destOrd="0" presId="urn:microsoft.com/office/officeart/2005/8/layout/lProcess2"/>
    <dgm:cxn modelId="{D47C56D9-F209-4000-A682-74F73017EE42}" type="presParOf" srcId="{3BD16053-3F6B-411E-91C3-0C5E74EB74CF}" destId="{DBA1B9ED-FA63-4811-B204-E3849812A6F2}" srcOrd="0" destOrd="0" presId="urn:microsoft.com/office/officeart/2005/8/layout/lProcess2"/>
    <dgm:cxn modelId="{0C47855F-9EFC-4F50-9CE2-606FB4248229}" type="presParOf" srcId="{3BD16053-3F6B-411E-91C3-0C5E74EB74CF}" destId="{A273A1A3-694F-4C85-9863-14E7DA079205}" srcOrd="1" destOrd="0" presId="urn:microsoft.com/office/officeart/2005/8/layout/lProcess2"/>
    <dgm:cxn modelId="{6F09B171-A2FC-4648-B19D-AE07169E1122}" type="presParOf" srcId="{3BD16053-3F6B-411E-91C3-0C5E74EB74CF}" destId="{9EC61BED-D8FA-4F74-8D8C-1801282BB0C9}" srcOrd="2"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AB7D24-DB01-4CBE-9A2E-40C9AFE635D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6DE1484-1B57-428A-B3FB-B1C4B6A67412}">
      <dgm:prSet phldrT="[Text]"/>
      <dgm:spPr/>
      <dgm:t>
        <a:bodyPr/>
        <a:lstStyle/>
        <a:p>
          <a:r>
            <a:rPr lang="en-US" dirty="0" smtClean="0"/>
            <a:t>Assignment 1</a:t>
          </a:r>
          <a:endParaRPr lang="en-US" dirty="0"/>
        </a:p>
      </dgm:t>
    </dgm:pt>
    <dgm:pt modelId="{D5583A2A-8922-4F8E-8F42-1B6E88C4B5CC}" type="parTrans" cxnId="{6917DA67-3790-4D94-AE86-824145E9230D}">
      <dgm:prSet/>
      <dgm:spPr/>
      <dgm:t>
        <a:bodyPr/>
        <a:lstStyle/>
        <a:p>
          <a:endParaRPr lang="en-US"/>
        </a:p>
      </dgm:t>
    </dgm:pt>
    <dgm:pt modelId="{AE425E12-01F2-438A-A750-470BC566FB01}" type="sibTrans" cxnId="{6917DA67-3790-4D94-AE86-824145E9230D}">
      <dgm:prSet/>
      <dgm:spPr/>
      <dgm:t>
        <a:bodyPr/>
        <a:lstStyle/>
        <a:p>
          <a:endParaRPr lang="en-US"/>
        </a:p>
      </dgm:t>
    </dgm:pt>
    <dgm:pt modelId="{2EB1B3C7-ACD5-4F55-811A-75CA9C604A73}">
      <dgm:prSet phldrT="[Text]"/>
      <dgm:spPr/>
      <dgm:t>
        <a:bodyPr/>
        <a:lstStyle/>
        <a:p>
          <a:r>
            <a:rPr lang="en-US" dirty="0" smtClean="0"/>
            <a:t> Driving</a:t>
          </a:r>
          <a:endParaRPr lang="en-US" dirty="0"/>
        </a:p>
      </dgm:t>
    </dgm:pt>
    <dgm:pt modelId="{A4FCF1A3-3AF8-4C52-96E3-872FDE8A2C65}" type="parTrans" cxnId="{CC9C355E-153C-4512-861B-08EBAB56004D}">
      <dgm:prSet/>
      <dgm:spPr/>
      <dgm:t>
        <a:bodyPr/>
        <a:lstStyle/>
        <a:p>
          <a:endParaRPr lang="en-US"/>
        </a:p>
      </dgm:t>
    </dgm:pt>
    <dgm:pt modelId="{FF6D21CC-41B0-48C3-9F43-01AA8734F315}" type="sibTrans" cxnId="{CC9C355E-153C-4512-861B-08EBAB56004D}">
      <dgm:prSet/>
      <dgm:spPr/>
      <dgm:t>
        <a:bodyPr/>
        <a:lstStyle/>
        <a:p>
          <a:endParaRPr lang="en-US"/>
        </a:p>
      </dgm:t>
    </dgm:pt>
    <dgm:pt modelId="{936AC718-1BA5-4C5C-BF57-62C6DBE78878}">
      <dgm:prSet phldrT="[Text]"/>
      <dgm:spPr/>
      <dgm:t>
        <a:bodyPr/>
        <a:lstStyle/>
        <a:p>
          <a:r>
            <a:rPr lang="en-US" dirty="0" smtClean="0"/>
            <a:t>Assignment 2</a:t>
          </a:r>
          <a:endParaRPr lang="en-US" dirty="0"/>
        </a:p>
      </dgm:t>
    </dgm:pt>
    <dgm:pt modelId="{AF1F9339-44D2-4669-B7BE-3226CBC3A8CF}" type="parTrans" cxnId="{D55A5329-4B66-4DA0-9039-CCABC577F638}">
      <dgm:prSet/>
      <dgm:spPr/>
      <dgm:t>
        <a:bodyPr/>
        <a:lstStyle/>
        <a:p>
          <a:endParaRPr lang="en-US"/>
        </a:p>
      </dgm:t>
    </dgm:pt>
    <dgm:pt modelId="{158E6415-7547-4187-96B2-34890D2B69E0}" type="sibTrans" cxnId="{D55A5329-4B66-4DA0-9039-CCABC577F638}">
      <dgm:prSet/>
      <dgm:spPr/>
      <dgm:t>
        <a:bodyPr/>
        <a:lstStyle/>
        <a:p>
          <a:endParaRPr lang="en-US"/>
        </a:p>
      </dgm:t>
    </dgm:pt>
    <dgm:pt modelId="{A5C671F5-A0ED-47E3-B8EE-1A9C0C0CD970}">
      <dgm:prSet phldrT="[Text]"/>
      <dgm:spPr/>
      <dgm:t>
        <a:bodyPr/>
        <a:lstStyle/>
        <a:p>
          <a:endParaRPr lang="en-US" dirty="0"/>
        </a:p>
      </dgm:t>
    </dgm:pt>
    <dgm:pt modelId="{1A78E9DC-9361-4B8A-B914-A744D395EC69}" type="parTrans" cxnId="{F3F42713-5261-4B9B-81A3-5F0C8B1CA3DB}">
      <dgm:prSet/>
      <dgm:spPr/>
      <dgm:t>
        <a:bodyPr/>
        <a:lstStyle/>
        <a:p>
          <a:endParaRPr lang="en-US"/>
        </a:p>
      </dgm:t>
    </dgm:pt>
    <dgm:pt modelId="{5321AFCB-ACA1-458F-B006-63AA0747A64C}" type="sibTrans" cxnId="{F3F42713-5261-4B9B-81A3-5F0C8B1CA3DB}">
      <dgm:prSet/>
      <dgm:spPr/>
      <dgm:t>
        <a:bodyPr/>
        <a:lstStyle/>
        <a:p>
          <a:endParaRPr lang="en-US"/>
        </a:p>
      </dgm:t>
    </dgm:pt>
    <dgm:pt modelId="{8A3B1B67-F689-43F3-8C5B-21C9DE59D151}" type="pres">
      <dgm:prSet presAssocID="{4EAB7D24-DB01-4CBE-9A2E-40C9AFE635D1}" presName="linear" presStyleCnt="0">
        <dgm:presLayoutVars>
          <dgm:animLvl val="lvl"/>
          <dgm:resizeHandles val="exact"/>
        </dgm:presLayoutVars>
      </dgm:prSet>
      <dgm:spPr/>
      <dgm:t>
        <a:bodyPr/>
        <a:lstStyle/>
        <a:p>
          <a:endParaRPr lang="en-US"/>
        </a:p>
      </dgm:t>
    </dgm:pt>
    <dgm:pt modelId="{F6E6E954-4A7B-4377-9339-CA71EB65BF8C}" type="pres">
      <dgm:prSet presAssocID="{26DE1484-1B57-428A-B3FB-B1C4B6A67412}" presName="parentText" presStyleLbl="node1" presStyleIdx="0" presStyleCnt="2">
        <dgm:presLayoutVars>
          <dgm:chMax val="0"/>
          <dgm:bulletEnabled val="1"/>
        </dgm:presLayoutVars>
      </dgm:prSet>
      <dgm:spPr/>
      <dgm:t>
        <a:bodyPr/>
        <a:lstStyle/>
        <a:p>
          <a:endParaRPr lang="en-US"/>
        </a:p>
      </dgm:t>
    </dgm:pt>
    <dgm:pt modelId="{60B6C6CF-39C2-4497-A5CD-9122C8367032}" type="pres">
      <dgm:prSet presAssocID="{26DE1484-1B57-428A-B3FB-B1C4B6A67412}" presName="childText" presStyleLbl="revTx" presStyleIdx="0" presStyleCnt="2">
        <dgm:presLayoutVars>
          <dgm:bulletEnabled val="1"/>
        </dgm:presLayoutVars>
      </dgm:prSet>
      <dgm:spPr/>
      <dgm:t>
        <a:bodyPr/>
        <a:lstStyle/>
        <a:p>
          <a:endParaRPr lang="en-US"/>
        </a:p>
      </dgm:t>
    </dgm:pt>
    <dgm:pt modelId="{F3AB6167-A205-4F8D-B953-F2EEF5E7A48F}" type="pres">
      <dgm:prSet presAssocID="{936AC718-1BA5-4C5C-BF57-62C6DBE78878}" presName="parentText" presStyleLbl="node1" presStyleIdx="1" presStyleCnt="2">
        <dgm:presLayoutVars>
          <dgm:chMax val="0"/>
          <dgm:bulletEnabled val="1"/>
        </dgm:presLayoutVars>
      </dgm:prSet>
      <dgm:spPr/>
      <dgm:t>
        <a:bodyPr/>
        <a:lstStyle/>
        <a:p>
          <a:endParaRPr lang="en-US"/>
        </a:p>
      </dgm:t>
    </dgm:pt>
    <dgm:pt modelId="{CE0450CF-3737-4B19-969D-0945B0241714}" type="pres">
      <dgm:prSet presAssocID="{936AC718-1BA5-4C5C-BF57-62C6DBE78878}" presName="childText" presStyleLbl="revTx" presStyleIdx="1" presStyleCnt="2" custFlipVert="1" custScaleX="40125" custScaleY="769861">
        <dgm:presLayoutVars>
          <dgm:bulletEnabled val="1"/>
        </dgm:presLayoutVars>
      </dgm:prSet>
      <dgm:spPr/>
      <dgm:t>
        <a:bodyPr/>
        <a:lstStyle/>
        <a:p>
          <a:endParaRPr lang="en-US"/>
        </a:p>
      </dgm:t>
    </dgm:pt>
  </dgm:ptLst>
  <dgm:cxnLst>
    <dgm:cxn modelId="{860F11BF-0125-479E-9080-9FE76866AB61}" type="presOf" srcId="{A5C671F5-A0ED-47E3-B8EE-1A9C0C0CD970}" destId="{CE0450CF-3737-4B19-969D-0945B0241714}" srcOrd="0" destOrd="0" presId="urn:microsoft.com/office/officeart/2005/8/layout/vList2"/>
    <dgm:cxn modelId="{D7F9DC78-DDE8-4E60-820C-CE8A2DA59F2D}" type="presOf" srcId="{936AC718-1BA5-4C5C-BF57-62C6DBE78878}" destId="{F3AB6167-A205-4F8D-B953-F2EEF5E7A48F}" srcOrd="0" destOrd="0" presId="urn:microsoft.com/office/officeart/2005/8/layout/vList2"/>
    <dgm:cxn modelId="{6917DA67-3790-4D94-AE86-824145E9230D}" srcId="{4EAB7D24-DB01-4CBE-9A2E-40C9AFE635D1}" destId="{26DE1484-1B57-428A-B3FB-B1C4B6A67412}" srcOrd="0" destOrd="0" parTransId="{D5583A2A-8922-4F8E-8F42-1B6E88C4B5CC}" sibTransId="{AE425E12-01F2-438A-A750-470BC566FB01}"/>
    <dgm:cxn modelId="{CC9C355E-153C-4512-861B-08EBAB56004D}" srcId="{26DE1484-1B57-428A-B3FB-B1C4B6A67412}" destId="{2EB1B3C7-ACD5-4F55-811A-75CA9C604A73}" srcOrd="0" destOrd="0" parTransId="{A4FCF1A3-3AF8-4C52-96E3-872FDE8A2C65}" sibTransId="{FF6D21CC-41B0-48C3-9F43-01AA8734F315}"/>
    <dgm:cxn modelId="{44634FA8-E66C-4AE0-BD59-122E6EEE7150}" type="presOf" srcId="{4EAB7D24-DB01-4CBE-9A2E-40C9AFE635D1}" destId="{8A3B1B67-F689-43F3-8C5B-21C9DE59D151}" srcOrd="0" destOrd="0" presId="urn:microsoft.com/office/officeart/2005/8/layout/vList2"/>
    <dgm:cxn modelId="{D55A5329-4B66-4DA0-9039-CCABC577F638}" srcId="{4EAB7D24-DB01-4CBE-9A2E-40C9AFE635D1}" destId="{936AC718-1BA5-4C5C-BF57-62C6DBE78878}" srcOrd="1" destOrd="0" parTransId="{AF1F9339-44D2-4669-B7BE-3226CBC3A8CF}" sibTransId="{158E6415-7547-4187-96B2-34890D2B69E0}"/>
    <dgm:cxn modelId="{162FD08C-66DC-4C23-BB35-948016CF1C6F}" type="presOf" srcId="{2EB1B3C7-ACD5-4F55-811A-75CA9C604A73}" destId="{60B6C6CF-39C2-4497-A5CD-9122C8367032}" srcOrd="0" destOrd="0" presId="urn:microsoft.com/office/officeart/2005/8/layout/vList2"/>
    <dgm:cxn modelId="{F3F42713-5261-4B9B-81A3-5F0C8B1CA3DB}" srcId="{936AC718-1BA5-4C5C-BF57-62C6DBE78878}" destId="{A5C671F5-A0ED-47E3-B8EE-1A9C0C0CD970}" srcOrd="0" destOrd="0" parTransId="{1A78E9DC-9361-4B8A-B914-A744D395EC69}" sibTransId="{5321AFCB-ACA1-458F-B006-63AA0747A64C}"/>
    <dgm:cxn modelId="{C93CC1AA-31E6-40AB-A45D-1FF32EC602D9}" type="presOf" srcId="{26DE1484-1B57-428A-B3FB-B1C4B6A67412}" destId="{F6E6E954-4A7B-4377-9339-CA71EB65BF8C}" srcOrd="0" destOrd="0" presId="urn:microsoft.com/office/officeart/2005/8/layout/vList2"/>
    <dgm:cxn modelId="{941769C3-AC8E-4D6C-89FD-D3C1A9D12442}" type="presParOf" srcId="{8A3B1B67-F689-43F3-8C5B-21C9DE59D151}" destId="{F6E6E954-4A7B-4377-9339-CA71EB65BF8C}" srcOrd="0" destOrd="0" presId="urn:microsoft.com/office/officeart/2005/8/layout/vList2"/>
    <dgm:cxn modelId="{48F52200-92FB-420D-BC1D-5E9604EF5B97}" type="presParOf" srcId="{8A3B1B67-F689-43F3-8C5B-21C9DE59D151}" destId="{60B6C6CF-39C2-4497-A5CD-9122C8367032}" srcOrd="1" destOrd="0" presId="urn:microsoft.com/office/officeart/2005/8/layout/vList2"/>
    <dgm:cxn modelId="{92024A5C-E494-4310-A4FD-6127A9492356}" type="presParOf" srcId="{8A3B1B67-F689-43F3-8C5B-21C9DE59D151}" destId="{F3AB6167-A205-4F8D-B953-F2EEF5E7A48F}" srcOrd="2" destOrd="0" presId="urn:microsoft.com/office/officeart/2005/8/layout/vList2"/>
    <dgm:cxn modelId="{3C274A86-B94A-4BC6-A94A-1BEDB838C9FA}" type="presParOf" srcId="{8A3B1B67-F689-43F3-8C5B-21C9DE59D151}" destId="{CE0450CF-3737-4B19-969D-0945B0241714}" srcOrd="3"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5A538C-0B3D-4CC4-9434-FC59A8979370}" type="datetimeFigureOut">
              <a:rPr lang="en-US" smtClean="0"/>
              <a:t>3/30/2017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A0462C-527C-4FD4-AB7E-07FA2151BB35}" type="slidenum">
              <a:rPr lang="en-US" smtClean="0"/>
              <a:t>‹#›</a:t>
            </a:fld>
            <a:endParaRPr lang="en-US"/>
          </a:p>
        </p:txBody>
      </p:sp>
    </p:spTree>
    <p:extLst>
      <p:ext uri="{BB962C8B-B14F-4D97-AF65-F5344CB8AC3E}">
        <p14:creationId xmlns:p14="http://schemas.microsoft.com/office/powerpoint/2010/main" val="2137054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A0462C-527C-4FD4-AB7E-07FA2151BB35}" type="slidenum">
              <a:rPr lang="en-US" smtClean="0"/>
              <a:t>3</a:t>
            </a:fld>
            <a:endParaRPr lang="en-US"/>
          </a:p>
        </p:txBody>
      </p:sp>
    </p:spTree>
    <p:extLst>
      <p:ext uri="{BB962C8B-B14F-4D97-AF65-F5344CB8AC3E}">
        <p14:creationId xmlns:p14="http://schemas.microsoft.com/office/powerpoint/2010/main" val="1346212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Restate gap solution here</a:t>
            </a:r>
          </a:p>
          <a:p>
            <a:endParaRPr lang="en-US" dirty="0"/>
          </a:p>
        </p:txBody>
      </p:sp>
      <p:sp>
        <p:nvSpPr>
          <p:cNvPr id="4" name="Slide Number Placeholder 3"/>
          <p:cNvSpPr>
            <a:spLocks noGrp="1"/>
          </p:cNvSpPr>
          <p:nvPr>
            <p:ph type="sldNum" sz="quarter" idx="10"/>
          </p:nvPr>
        </p:nvSpPr>
        <p:spPr/>
        <p:txBody>
          <a:bodyPr/>
          <a:lstStyle/>
          <a:p>
            <a:fld id="{60A0462C-527C-4FD4-AB7E-07FA2151BB35}" type="slidenum">
              <a:rPr lang="en-US" smtClean="0"/>
              <a:t>5</a:t>
            </a:fld>
            <a:endParaRPr lang="en-US"/>
          </a:p>
        </p:txBody>
      </p:sp>
    </p:spTree>
    <p:extLst>
      <p:ext uri="{BB962C8B-B14F-4D97-AF65-F5344CB8AC3E}">
        <p14:creationId xmlns:p14="http://schemas.microsoft.com/office/powerpoint/2010/main" val="2070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title to this slide</a:t>
            </a:r>
            <a:endParaRPr lang="en-US" dirty="0"/>
          </a:p>
        </p:txBody>
      </p:sp>
      <p:sp>
        <p:nvSpPr>
          <p:cNvPr id="4" name="Slide Number Placeholder 3"/>
          <p:cNvSpPr>
            <a:spLocks noGrp="1"/>
          </p:cNvSpPr>
          <p:nvPr>
            <p:ph type="sldNum" sz="quarter" idx="10"/>
          </p:nvPr>
        </p:nvSpPr>
        <p:spPr/>
        <p:txBody>
          <a:bodyPr/>
          <a:lstStyle/>
          <a:p>
            <a:fld id="{60A0462C-527C-4FD4-AB7E-07FA2151BB35}" type="slidenum">
              <a:rPr lang="en-US" smtClean="0"/>
              <a:t>7</a:t>
            </a:fld>
            <a:endParaRPr lang="en-US"/>
          </a:p>
        </p:txBody>
      </p:sp>
    </p:spTree>
    <p:extLst>
      <p:ext uri="{BB962C8B-B14F-4D97-AF65-F5344CB8AC3E}">
        <p14:creationId xmlns:p14="http://schemas.microsoft.com/office/powerpoint/2010/main" val="133398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the average resettlement</a:t>
            </a:r>
            <a:r>
              <a:rPr lang="en-US" baseline="0" dirty="0" smtClean="0"/>
              <a:t> program look like?</a:t>
            </a:r>
          </a:p>
          <a:p>
            <a:r>
              <a:rPr lang="en-US" baseline="0" dirty="0" smtClean="0"/>
              <a:t>What things go by the wayside?  Transportation, sustainable employment, mental health, children’s matriculation into schools</a:t>
            </a:r>
          </a:p>
          <a:p>
            <a:endParaRPr lang="en-US" baseline="0" dirty="0" smtClean="0"/>
          </a:p>
          <a:p>
            <a:r>
              <a:rPr lang="en-US" baseline="0" dirty="0" smtClean="0"/>
              <a:t>Unclear goals – do another slide</a:t>
            </a:r>
            <a:endParaRPr lang="en-US" dirty="0"/>
          </a:p>
        </p:txBody>
      </p:sp>
      <p:sp>
        <p:nvSpPr>
          <p:cNvPr id="4" name="Slide Number Placeholder 3"/>
          <p:cNvSpPr>
            <a:spLocks noGrp="1"/>
          </p:cNvSpPr>
          <p:nvPr>
            <p:ph type="sldNum" sz="quarter" idx="10"/>
          </p:nvPr>
        </p:nvSpPr>
        <p:spPr/>
        <p:txBody>
          <a:bodyPr/>
          <a:lstStyle/>
          <a:p>
            <a:fld id="{60A0462C-527C-4FD4-AB7E-07FA2151BB35}" type="slidenum">
              <a:rPr lang="en-US" smtClean="0"/>
              <a:t>8</a:t>
            </a:fld>
            <a:endParaRPr lang="en-US"/>
          </a:p>
        </p:txBody>
      </p:sp>
    </p:spTree>
    <p:extLst>
      <p:ext uri="{BB962C8B-B14F-4D97-AF65-F5344CB8AC3E}">
        <p14:creationId xmlns:p14="http://schemas.microsoft.com/office/powerpoint/2010/main" val="1346212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Gap analysis (for agencies and families)</a:t>
            </a:r>
          </a:p>
          <a:p>
            <a:r>
              <a:rPr lang="en-US" baseline="0" dirty="0" smtClean="0"/>
              <a:t>Gaps handled by intermediary coordinators and volunteers within the organized relief agencies.</a:t>
            </a:r>
          </a:p>
          <a:p>
            <a:endParaRPr lang="en-US" baseline="0" dirty="0" smtClean="0"/>
          </a:p>
          <a:p>
            <a:r>
              <a:rPr lang="en-US" baseline="0" dirty="0" smtClean="0"/>
              <a:t>Goals: Stable employment and continued enrollment in school</a:t>
            </a:r>
          </a:p>
          <a:p>
            <a:endParaRPr lang="en-US" baseline="0" dirty="0" smtClean="0"/>
          </a:p>
          <a:p>
            <a:r>
              <a:rPr lang="en-US" baseline="0" dirty="0" smtClean="0"/>
              <a:t>Unclear goals – do another slide</a:t>
            </a:r>
            <a:endParaRPr lang="en-US" dirty="0"/>
          </a:p>
        </p:txBody>
      </p:sp>
      <p:sp>
        <p:nvSpPr>
          <p:cNvPr id="4" name="Slide Number Placeholder 3"/>
          <p:cNvSpPr>
            <a:spLocks noGrp="1"/>
          </p:cNvSpPr>
          <p:nvPr>
            <p:ph type="sldNum" sz="quarter" idx="10"/>
          </p:nvPr>
        </p:nvSpPr>
        <p:spPr/>
        <p:txBody>
          <a:bodyPr/>
          <a:lstStyle/>
          <a:p>
            <a:fld id="{60A0462C-527C-4FD4-AB7E-07FA2151BB35}" type="slidenum">
              <a:rPr lang="en-US" smtClean="0"/>
              <a:t>9</a:t>
            </a:fld>
            <a:endParaRPr lang="en-US"/>
          </a:p>
        </p:txBody>
      </p:sp>
    </p:spTree>
    <p:extLst>
      <p:ext uri="{BB962C8B-B14F-4D97-AF65-F5344CB8AC3E}">
        <p14:creationId xmlns:p14="http://schemas.microsoft.com/office/powerpoint/2010/main" val="1346212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Bridging the gap between</a:t>
            </a:r>
            <a:r>
              <a:rPr lang="en-US" baseline="0" dirty="0" smtClean="0"/>
              <a:t> relief agency contract gap and longer term matriculation issues.</a:t>
            </a:r>
            <a:endParaRPr lang="en-US" dirty="0"/>
          </a:p>
        </p:txBody>
      </p:sp>
      <p:sp>
        <p:nvSpPr>
          <p:cNvPr id="4" name="Slide Number Placeholder 3"/>
          <p:cNvSpPr>
            <a:spLocks noGrp="1"/>
          </p:cNvSpPr>
          <p:nvPr>
            <p:ph type="sldNum" sz="quarter" idx="10"/>
          </p:nvPr>
        </p:nvSpPr>
        <p:spPr/>
        <p:txBody>
          <a:bodyPr/>
          <a:lstStyle/>
          <a:p>
            <a:fld id="{60A0462C-527C-4FD4-AB7E-07FA2151BB35}" type="slidenum">
              <a:rPr lang="en-US" smtClean="0"/>
              <a:t>10</a:t>
            </a:fld>
            <a:endParaRPr lang="en-US"/>
          </a:p>
        </p:txBody>
      </p:sp>
    </p:spTree>
    <p:extLst>
      <p:ext uri="{BB962C8B-B14F-4D97-AF65-F5344CB8AC3E}">
        <p14:creationId xmlns:p14="http://schemas.microsoft.com/office/powerpoint/2010/main" val="2380078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ask the IORs about gender issues.</a:t>
            </a:r>
            <a:endParaRPr lang="en-US" dirty="0"/>
          </a:p>
        </p:txBody>
      </p:sp>
      <p:sp>
        <p:nvSpPr>
          <p:cNvPr id="4" name="Slide Number Placeholder 3"/>
          <p:cNvSpPr>
            <a:spLocks noGrp="1"/>
          </p:cNvSpPr>
          <p:nvPr>
            <p:ph type="sldNum" sz="quarter" idx="10"/>
          </p:nvPr>
        </p:nvSpPr>
        <p:spPr/>
        <p:txBody>
          <a:bodyPr/>
          <a:lstStyle/>
          <a:p>
            <a:fld id="{60A0462C-527C-4FD4-AB7E-07FA2151BB35}" type="slidenum">
              <a:rPr lang="en-US" smtClean="0"/>
              <a:t>14</a:t>
            </a:fld>
            <a:endParaRPr lang="en-US"/>
          </a:p>
        </p:txBody>
      </p:sp>
    </p:spTree>
    <p:extLst>
      <p:ext uri="{BB962C8B-B14F-4D97-AF65-F5344CB8AC3E}">
        <p14:creationId xmlns:p14="http://schemas.microsoft.com/office/powerpoint/2010/main" val="3752435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A0462C-527C-4FD4-AB7E-07FA2151BB35}" type="slidenum">
              <a:rPr lang="en-US" smtClean="0"/>
              <a:t>18</a:t>
            </a:fld>
            <a:endParaRPr lang="en-US"/>
          </a:p>
        </p:txBody>
      </p:sp>
    </p:spTree>
    <p:extLst>
      <p:ext uri="{BB962C8B-B14F-4D97-AF65-F5344CB8AC3E}">
        <p14:creationId xmlns:p14="http://schemas.microsoft.com/office/powerpoint/2010/main" val="3262287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A15D3D-F726-42D6-B095-F4F4455CCB14}" type="slidenum">
              <a:rPr lang="en-US" smtClean="0"/>
              <a:t>19</a:t>
            </a:fld>
            <a:endParaRPr lang="en-US"/>
          </a:p>
        </p:txBody>
      </p:sp>
    </p:spTree>
    <p:extLst>
      <p:ext uri="{BB962C8B-B14F-4D97-AF65-F5344CB8AC3E}">
        <p14:creationId xmlns:p14="http://schemas.microsoft.com/office/powerpoint/2010/main" val="51933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775FB2-F241-4A9C-B6C4-CB7AAC89DF87}" type="datetime1">
              <a:rPr lang="en-US" smtClean="0"/>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749A0-6999-4E3E-BFF3-CFF4DB9F5C45}" type="datetime1">
              <a:rPr lang="en-US" smtClean="0"/>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1EB5FE-607D-4F11-877D-98F4064BEEC8}" type="datetime1">
              <a:rPr lang="en-US" smtClean="0"/>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E043A-5A9B-49D1-BD98-16C196D7C77A}" type="datetime1">
              <a:rPr lang="en-US" smtClean="0"/>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57B976-3AA8-4DD0-9498-528BD413C6A2}" type="datetime1">
              <a:rPr lang="en-US" smtClean="0"/>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2F091-421B-4F55-A304-E4C9E4F13A41}" type="datetime1">
              <a:rPr lang="en-US" smtClean="0"/>
              <a:t>3/30/2017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24F850-2117-4919-BC3A-422A47F77D22}" type="datetime1">
              <a:rPr lang="en-US" smtClean="0"/>
              <a:t>3/30/2017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475E35-1A58-40C7-A20B-822F9ED0CAED}" type="datetime1">
              <a:rPr lang="en-US" smtClean="0"/>
              <a:t>3/30/2017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17E78-2ECD-4C7E-8CD9-2802723FC153}" type="datetime1">
              <a:rPr lang="en-US" smtClean="0"/>
              <a:t>3/30/2017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1C0DE8-7686-4E8C-90DC-E1FC61909D58}" type="datetime1">
              <a:rPr lang="en-US" smtClean="0"/>
              <a:t>3/30/2017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BB61E5-7C77-4708-A9BA-FCBF9983BE40}" type="datetime1">
              <a:rPr lang="en-US" smtClean="0"/>
              <a:t>3/30/2017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7AA2BB-EA62-4952-AF10-4F87A66CEA6D}" type="datetime1">
              <a:rPr lang="en-US" smtClean="0"/>
              <a:t>3/30/2017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61526"/>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iming>
    <p:tnLst>
      <p:par>
        <p:cTn id="1" dur="indefinite" restart="never" nodeType="tmRoot"/>
      </p:par>
    </p:tnLst>
  </p:timing>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jpe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jpeg"/><Relationship Id="rId3"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7.png"/><Relationship Id="rId5" Type="http://schemas.openxmlformats.org/officeDocument/2006/relationships/image" Target="../media/image12.jpe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image" Target="../media/image15.png"/><Relationship Id="rId16" Type="http://schemas.openxmlformats.org/officeDocument/2006/relationships/diagramColors" Target="../diagrams/colors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14070" y="2030729"/>
            <a:ext cx="5759769" cy="3035618"/>
          </a:xfrm>
        </p:spPr>
        <p:txBody>
          <a:bodyPr>
            <a:normAutofit fontScale="90000"/>
          </a:bodyPr>
          <a:lstStyle/>
          <a:p>
            <a:r>
              <a:rPr lang="en-US" dirty="0"/>
              <a:t/>
            </a:r>
            <a:br>
              <a:rPr lang="en-US" dirty="0"/>
            </a:br>
            <a:r>
              <a:rPr lang="en-US" dirty="0" smtClean="0"/>
              <a:t>Promoting Syrian Refugee Resettlement</a:t>
            </a:r>
            <a:br>
              <a:rPr lang="en-US" dirty="0" smtClean="0"/>
            </a:br>
            <a:r>
              <a:rPr lang="en-US" dirty="0" smtClean="0"/>
              <a:t>in New Jersey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631" y="2296615"/>
            <a:ext cx="5082439" cy="3389947"/>
          </a:xfrm>
          <a:prstGeom prst="rect">
            <a:avLst/>
          </a:prstGeom>
        </p:spPr>
      </p:pic>
      <p:sp>
        <p:nvSpPr>
          <p:cNvPr id="5" name="Date Placeholder 4"/>
          <p:cNvSpPr>
            <a:spLocks noGrp="1"/>
          </p:cNvSpPr>
          <p:nvPr>
            <p:ph type="dt" sz="half" idx="10"/>
          </p:nvPr>
        </p:nvSpPr>
        <p:spPr/>
        <p:txBody>
          <a:bodyPr/>
          <a:lstStyle/>
          <a:p>
            <a:fld id="{948574A0-020D-4DB5-873D-710B73F64658}" type="datetime1">
              <a:rPr lang="en-US" smtClean="0"/>
              <a:t>3/30/2017</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057" y="5686562"/>
            <a:ext cx="1526263" cy="620284"/>
          </a:xfrm>
          <a:prstGeom prst="rect">
            <a:avLst/>
          </a:prstGeom>
        </p:spPr>
      </p:pic>
    </p:spTree>
    <p:extLst>
      <p:ext uri="{BB962C8B-B14F-4D97-AF65-F5344CB8AC3E}">
        <p14:creationId xmlns:p14="http://schemas.microsoft.com/office/powerpoint/2010/main" val="132293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0451"/>
          </a:xfrm>
        </p:spPr>
        <p:txBody>
          <a:bodyPr/>
          <a:lstStyle/>
          <a:p>
            <a:r>
              <a:rPr lang="en-US" dirty="0" err="1" smtClean="0"/>
              <a:t>Yalla</a:t>
            </a:r>
            <a:r>
              <a:rPr lang="en-US" dirty="0" smtClean="0"/>
              <a:t>! Initiative</a:t>
            </a:r>
          </a:p>
        </p:txBody>
      </p:sp>
      <p:sp>
        <p:nvSpPr>
          <p:cNvPr id="4" name="Rectangle 3"/>
          <p:cNvSpPr/>
          <p:nvPr/>
        </p:nvSpPr>
        <p:spPr>
          <a:xfrm>
            <a:off x="838200" y="1494874"/>
            <a:ext cx="10283890" cy="3970318"/>
          </a:xfrm>
          <a:prstGeom prst="rect">
            <a:avLst/>
          </a:prstGeom>
        </p:spPr>
        <p:txBody>
          <a:bodyPr wrap="square">
            <a:spAutoFit/>
          </a:bodyPr>
          <a:lstStyle/>
          <a:p>
            <a:r>
              <a:rPr lang="en-US" b="1" dirty="0"/>
              <a:t>How might we clarify the steps a family takes to “resettle”, and find other resources to meet their short term needs?</a:t>
            </a:r>
            <a:endParaRPr lang="en-US" dirty="0"/>
          </a:p>
          <a:p>
            <a:r>
              <a:rPr lang="en-US" dirty="0" smtClean="0"/>
              <a:t>The </a:t>
            </a:r>
            <a:r>
              <a:rPr lang="en-US" dirty="0"/>
              <a:t>sum total of all essential services does not meet families’ needs</a:t>
            </a:r>
            <a:r>
              <a:rPr lang="en-US" dirty="0" smtClean="0"/>
              <a:t>.</a:t>
            </a:r>
          </a:p>
          <a:p>
            <a:endParaRPr lang="en-US" dirty="0"/>
          </a:p>
          <a:p>
            <a:r>
              <a:rPr lang="en-US" b="1" dirty="0"/>
              <a:t>How might we </a:t>
            </a:r>
            <a:r>
              <a:rPr lang="en-US" b="1" dirty="0" smtClean="0"/>
              <a:t>connect volunteer </a:t>
            </a:r>
            <a:r>
              <a:rPr lang="en-US" b="1" dirty="0"/>
              <a:t>resources to </a:t>
            </a:r>
            <a:r>
              <a:rPr lang="en-US" b="1" dirty="0" smtClean="0"/>
              <a:t>fill the gaps and meet a family’s longer term needs</a:t>
            </a:r>
            <a:r>
              <a:rPr lang="en-US" b="1" dirty="0"/>
              <a:t>?</a:t>
            </a:r>
            <a:endParaRPr lang="en-US" dirty="0"/>
          </a:p>
          <a:p>
            <a:endParaRPr lang="en-US" dirty="0"/>
          </a:p>
          <a:p>
            <a:r>
              <a:rPr lang="en-US" b="1" dirty="0"/>
              <a:t>How might we organize volunteer efforts </a:t>
            </a:r>
            <a:r>
              <a:rPr lang="en-US" b="1" dirty="0" smtClean="0"/>
              <a:t>by creating a centralized infrastructure </a:t>
            </a:r>
            <a:r>
              <a:rPr lang="en-US" b="1" dirty="0"/>
              <a:t>to </a:t>
            </a:r>
            <a:r>
              <a:rPr lang="en-US" b="1" dirty="0" smtClean="0"/>
              <a:t>access available volunteer </a:t>
            </a:r>
            <a:r>
              <a:rPr lang="en-US" b="1" dirty="0"/>
              <a:t>s</a:t>
            </a:r>
            <a:r>
              <a:rPr lang="en-US" b="1" dirty="0" smtClean="0"/>
              <a:t>ervices?</a:t>
            </a:r>
            <a:endParaRPr lang="en-US" dirty="0"/>
          </a:p>
          <a:p>
            <a:r>
              <a:rPr lang="en-US" dirty="0" smtClean="0"/>
              <a:t>The </a:t>
            </a:r>
            <a:r>
              <a:rPr lang="en-US" dirty="0"/>
              <a:t>range of relief agencies </a:t>
            </a:r>
            <a:r>
              <a:rPr lang="en-US" dirty="0" smtClean="0"/>
              <a:t> services are relatively comprehensive. However, volunteer efforts are often managed using disparate methods such as Excel, text messaging, What’s App, Facebook, Signup Genius.</a:t>
            </a:r>
          </a:p>
          <a:p>
            <a:endParaRPr lang="en-US" b="1" dirty="0"/>
          </a:p>
          <a:p>
            <a:r>
              <a:rPr lang="en-US" b="1" dirty="0"/>
              <a:t>How might we set up mentorship for male heads of households to navigate the American employment system?</a:t>
            </a:r>
            <a:endParaRPr lang="en-US" dirty="0"/>
          </a:p>
          <a:p>
            <a:r>
              <a:rPr lang="en-US" dirty="0" smtClean="0"/>
              <a:t>Men </a:t>
            </a:r>
            <a:r>
              <a:rPr lang="en-US" dirty="0"/>
              <a:t>are often overqualified for the jobs that are locally available</a:t>
            </a:r>
            <a:r>
              <a:rPr lang="en-US" dirty="0" smtClean="0"/>
              <a:t>.</a:t>
            </a:r>
            <a:endParaRPr lang="en-US" dirty="0"/>
          </a:p>
        </p:txBody>
      </p:sp>
      <p:sp>
        <p:nvSpPr>
          <p:cNvPr id="3" name="Date Placeholder 2"/>
          <p:cNvSpPr>
            <a:spLocks noGrp="1"/>
          </p:cNvSpPr>
          <p:nvPr>
            <p:ph type="dt" sz="half" idx="10"/>
          </p:nvPr>
        </p:nvSpPr>
        <p:spPr/>
        <p:txBody>
          <a:bodyPr/>
          <a:lstStyle/>
          <a:p>
            <a:fld id="{F7DDE4F2-F85C-446B-A042-9A97F7FECFBD}" type="datetime1">
              <a:rPr lang="en-US" smtClean="0"/>
              <a:t>3/30/2017</a:t>
            </a:fld>
            <a:endParaRPr lang="en-US" dirty="0"/>
          </a:p>
        </p:txBody>
      </p:sp>
    </p:spTree>
    <p:extLst>
      <p:ext uri="{BB962C8B-B14F-4D97-AF65-F5344CB8AC3E}">
        <p14:creationId xmlns:p14="http://schemas.microsoft.com/office/powerpoint/2010/main" val="3385096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idx="1"/>
          </p:nvPr>
        </p:nvSpPr>
        <p:spPr>
          <a:xfrm>
            <a:off x="838200" y="1281404"/>
            <a:ext cx="10515600" cy="4652963"/>
          </a:xfrm>
        </p:spPr>
        <p:txBody>
          <a:bodyPr>
            <a:normAutofit/>
          </a:bodyPr>
          <a:lstStyle/>
          <a:p>
            <a:pPr marL="0" indent="0">
              <a:buNone/>
            </a:pPr>
            <a:endParaRPr lang="en-US" dirty="0" smtClean="0"/>
          </a:p>
          <a:p>
            <a:r>
              <a:rPr lang="en-US" dirty="0" smtClean="0"/>
              <a:t>American socio-economic systems want to donate goods, time or money to provide short term services such as tutoring, moving, or driving. </a:t>
            </a:r>
          </a:p>
          <a:p>
            <a:r>
              <a:rPr lang="en-US" dirty="0" smtClean="0"/>
              <a:t>Volunteers’ skills and energy are a valuable resource </a:t>
            </a:r>
          </a:p>
          <a:p>
            <a:pPr lvl="1"/>
            <a:r>
              <a:rPr lang="en-US" dirty="0" smtClean="0"/>
              <a:t>Utilizes existing vetting processes such as background checks</a:t>
            </a:r>
          </a:p>
          <a:p>
            <a:pPr lvl="1"/>
            <a:r>
              <a:rPr lang="en-US" dirty="0" smtClean="0"/>
              <a:t>Ease of </a:t>
            </a:r>
            <a:r>
              <a:rPr lang="en-US" dirty="0"/>
              <a:t>a</a:t>
            </a:r>
            <a:r>
              <a:rPr lang="en-US" dirty="0" smtClean="0"/>
              <a:t>ccess to online tools and resources</a:t>
            </a:r>
          </a:p>
          <a:p>
            <a:pPr lvl="1"/>
            <a:r>
              <a:rPr lang="en-US" dirty="0" smtClean="0"/>
              <a:t>With proper coordination can be very beneficial to non-profits and relief agencies.</a:t>
            </a:r>
          </a:p>
          <a:p>
            <a:r>
              <a:rPr lang="en-US" dirty="0" smtClean="0"/>
              <a:t>Universal access to smart phones, web-based apps and websites.</a:t>
            </a:r>
            <a:endParaRPr lang="en-US" dirty="0"/>
          </a:p>
          <a:p>
            <a:pPr lvl="1"/>
            <a:endParaRPr lang="en-US" dirty="0"/>
          </a:p>
        </p:txBody>
      </p:sp>
      <p:sp>
        <p:nvSpPr>
          <p:cNvPr id="3" name="Date Placeholder 2"/>
          <p:cNvSpPr>
            <a:spLocks noGrp="1"/>
          </p:cNvSpPr>
          <p:nvPr>
            <p:ph type="dt" sz="half" idx="10"/>
          </p:nvPr>
        </p:nvSpPr>
        <p:spPr/>
        <p:txBody>
          <a:bodyPr/>
          <a:lstStyle/>
          <a:p>
            <a:fld id="{49F8EC9B-8F65-4DED-90AC-FB67FF474658}" type="datetime1">
              <a:rPr lang="en-US" smtClean="0"/>
              <a:t>3/30/2017</a:t>
            </a:fld>
            <a:endParaRPr lang="en-US" dirty="0"/>
          </a:p>
        </p:txBody>
      </p:sp>
    </p:spTree>
    <p:extLst>
      <p:ext uri="{BB962C8B-B14F-4D97-AF65-F5344CB8AC3E}">
        <p14:creationId xmlns:p14="http://schemas.microsoft.com/office/powerpoint/2010/main" val="2777680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Groups Connect</a:t>
            </a:r>
            <a:endParaRPr lang="en-US" dirty="0"/>
          </a:p>
        </p:txBody>
      </p:sp>
      <p:sp>
        <p:nvSpPr>
          <p:cNvPr id="3" name="Content Placeholder 2"/>
          <p:cNvSpPr>
            <a:spLocks noGrp="1"/>
          </p:cNvSpPr>
          <p:nvPr>
            <p:ph idx="1"/>
          </p:nvPr>
        </p:nvSpPr>
        <p:spPr>
          <a:xfrm>
            <a:off x="838200" y="1697471"/>
            <a:ext cx="10515600" cy="4351338"/>
          </a:xfrm>
        </p:spPr>
        <p:txBody>
          <a:bodyPr>
            <a:normAutofit fontScale="92500"/>
          </a:bodyPr>
          <a:lstStyle/>
          <a:p>
            <a:pPr marL="0" indent="0">
              <a:buNone/>
            </a:pPr>
            <a:r>
              <a:rPr lang="en-US" dirty="0" smtClean="0"/>
              <a:t>Community Outreach Agencies and Intermediary Outreach Coordinators</a:t>
            </a:r>
          </a:p>
          <a:p>
            <a:pPr lvl="1"/>
            <a:r>
              <a:rPr lang="en-US" dirty="0" smtClean="0"/>
              <a:t>Churches, temples</a:t>
            </a:r>
          </a:p>
          <a:p>
            <a:pPr lvl="1"/>
            <a:r>
              <a:rPr lang="en-US" dirty="0" smtClean="0"/>
              <a:t>One-on-one in cafes, restaurants</a:t>
            </a:r>
          </a:p>
          <a:p>
            <a:pPr lvl="1"/>
            <a:r>
              <a:rPr lang="en-US" dirty="0" smtClean="0"/>
              <a:t>Email/Phone contact</a:t>
            </a:r>
            <a:endParaRPr lang="en-US" dirty="0"/>
          </a:p>
          <a:p>
            <a:pPr marL="0" indent="0">
              <a:buNone/>
            </a:pPr>
            <a:r>
              <a:rPr lang="en-US" dirty="0"/>
              <a:t>Resettled Syrian Refugee </a:t>
            </a:r>
            <a:r>
              <a:rPr lang="en-US" dirty="0" smtClean="0"/>
              <a:t>Families</a:t>
            </a:r>
            <a:endParaRPr lang="en-US" dirty="0"/>
          </a:p>
          <a:p>
            <a:pPr lvl="1"/>
            <a:r>
              <a:rPr lang="en-US" dirty="0" smtClean="0"/>
              <a:t>Mosque: Imam and community </a:t>
            </a:r>
          </a:p>
          <a:p>
            <a:pPr lvl="1"/>
            <a:r>
              <a:rPr lang="en-US" dirty="0" smtClean="0"/>
              <a:t>Gender-based communication (radio) : male head of household disseminates information</a:t>
            </a:r>
          </a:p>
          <a:p>
            <a:pPr lvl="1"/>
            <a:r>
              <a:rPr lang="en-US" dirty="0" smtClean="0"/>
              <a:t>Uber, </a:t>
            </a:r>
            <a:r>
              <a:rPr lang="en-US" dirty="0" err="1" smtClean="0"/>
              <a:t>Whats</a:t>
            </a:r>
            <a:r>
              <a:rPr lang="en-US" dirty="0" smtClean="0"/>
              <a:t> App (trusted, encrypted tools)</a:t>
            </a:r>
          </a:p>
          <a:p>
            <a:pPr lvl="1"/>
            <a:r>
              <a:rPr lang="en-US" dirty="0" smtClean="0"/>
              <a:t>Voice phone calls</a:t>
            </a:r>
          </a:p>
          <a:p>
            <a:pPr lvl="1"/>
            <a:r>
              <a:rPr lang="en-US" dirty="0" smtClean="0"/>
              <a:t>One-on-one in the home; gender-based </a:t>
            </a:r>
          </a:p>
          <a:p>
            <a:pPr lvl="1"/>
            <a:endParaRPr lang="en-US" dirty="0" smtClean="0"/>
          </a:p>
          <a:p>
            <a:pPr marL="457200" lvl="1" indent="0">
              <a:buNone/>
            </a:pPr>
            <a:endParaRPr lang="en-US" dirty="0"/>
          </a:p>
          <a:p>
            <a:pPr marL="457200" lvl="1" indent="0">
              <a:buNone/>
            </a:pPr>
            <a:endParaRPr lang="en-US" dirty="0"/>
          </a:p>
        </p:txBody>
      </p:sp>
      <p:sp>
        <p:nvSpPr>
          <p:cNvPr id="4" name="Date Placeholder 3"/>
          <p:cNvSpPr>
            <a:spLocks noGrp="1"/>
          </p:cNvSpPr>
          <p:nvPr>
            <p:ph type="dt" sz="half" idx="10"/>
          </p:nvPr>
        </p:nvSpPr>
        <p:spPr/>
        <p:txBody>
          <a:bodyPr/>
          <a:lstStyle/>
          <a:p>
            <a:fld id="{C868F9EA-6858-42E3-A302-B1B09FF19691}" type="datetime1">
              <a:rPr lang="en-US" smtClean="0"/>
              <a:t>3/30/2017</a:t>
            </a:fld>
            <a:endParaRPr lang="en-US" dirty="0"/>
          </a:p>
        </p:txBody>
      </p:sp>
    </p:spTree>
    <p:extLst>
      <p:ext uri="{BB962C8B-B14F-4D97-AF65-F5344CB8AC3E}">
        <p14:creationId xmlns:p14="http://schemas.microsoft.com/office/powerpoint/2010/main" val="1262153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sp>
        <p:nvSpPr>
          <p:cNvPr id="3" name="Content Placeholder 2"/>
          <p:cNvSpPr>
            <a:spLocks noGrp="1"/>
          </p:cNvSpPr>
          <p:nvPr>
            <p:ph idx="1"/>
          </p:nvPr>
        </p:nvSpPr>
        <p:spPr>
          <a:xfrm>
            <a:off x="838200" y="1463040"/>
            <a:ext cx="10515600" cy="5029200"/>
          </a:xfrm>
        </p:spPr>
        <p:txBody>
          <a:bodyPr/>
          <a:lstStyle/>
          <a:p>
            <a:pPr marL="0" indent="0">
              <a:buNone/>
            </a:pPr>
            <a:r>
              <a:rPr lang="en-US" dirty="0"/>
              <a:t>Community Outreach </a:t>
            </a:r>
            <a:r>
              <a:rPr lang="en-US" dirty="0" smtClean="0"/>
              <a:t>Agencies</a:t>
            </a:r>
            <a:endParaRPr lang="en-US" dirty="0"/>
          </a:p>
          <a:p>
            <a:pPr lvl="1"/>
            <a:r>
              <a:rPr lang="en-US" dirty="0"/>
              <a:t>To assist immediate needs of resettlement such as driving, shopping, school enrollment, healthcare needs.</a:t>
            </a:r>
          </a:p>
          <a:p>
            <a:pPr marL="0" indent="0">
              <a:buNone/>
            </a:pPr>
            <a:r>
              <a:rPr lang="en-US" dirty="0" smtClean="0"/>
              <a:t>Intermediary </a:t>
            </a:r>
            <a:r>
              <a:rPr lang="en-US" dirty="0"/>
              <a:t>Outreach </a:t>
            </a:r>
            <a:r>
              <a:rPr lang="en-US" dirty="0" smtClean="0"/>
              <a:t>Coordinators</a:t>
            </a:r>
            <a:endParaRPr lang="en-US" dirty="0"/>
          </a:p>
          <a:p>
            <a:pPr lvl="1"/>
            <a:r>
              <a:rPr lang="en-US" dirty="0"/>
              <a:t>To facilitate communication to </a:t>
            </a:r>
            <a:r>
              <a:rPr lang="en-US" dirty="0" smtClean="0"/>
              <a:t>reduce </a:t>
            </a:r>
            <a:r>
              <a:rPr lang="en-US" dirty="0"/>
              <a:t>language and culture barriers.</a:t>
            </a:r>
          </a:p>
          <a:p>
            <a:pPr lvl="1"/>
            <a:r>
              <a:rPr lang="en-US" dirty="0"/>
              <a:t>To implement longer term solutions for resettlement such as </a:t>
            </a:r>
            <a:r>
              <a:rPr lang="en-US" dirty="0" smtClean="0"/>
              <a:t>networking, employment</a:t>
            </a:r>
            <a:r>
              <a:rPr lang="en-US" dirty="0"/>
              <a:t>, language </a:t>
            </a:r>
            <a:r>
              <a:rPr lang="en-US" dirty="0" smtClean="0"/>
              <a:t>tutoring.</a:t>
            </a:r>
            <a:endParaRPr lang="en-US" dirty="0"/>
          </a:p>
          <a:p>
            <a:pPr marL="0" indent="0">
              <a:buNone/>
            </a:pPr>
            <a:r>
              <a:rPr lang="en-US" dirty="0"/>
              <a:t>Resettled Syrian Refugee </a:t>
            </a:r>
            <a:r>
              <a:rPr lang="en-US" dirty="0" smtClean="0"/>
              <a:t>Families</a:t>
            </a:r>
          </a:p>
          <a:p>
            <a:pPr lvl="1"/>
            <a:r>
              <a:rPr lang="en-US" dirty="0" smtClean="0"/>
              <a:t>Immediate goals: safety, shelter, connection to mosque</a:t>
            </a:r>
          </a:p>
          <a:p>
            <a:pPr lvl="1"/>
            <a:r>
              <a:rPr lang="en-US" dirty="0" smtClean="0"/>
              <a:t>Secondary goals: school enrollment, employment</a:t>
            </a:r>
            <a:r>
              <a:rPr lang="en-US" dirty="0"/>
              <a:t>, transportation, </a:t>
            </a:r>
            <a:r>
              <a:rPr lang="en-US" dirty="0" smtClean="0"/>
              <a:t>health care</a:t>
            </a:r>
          </a:p>
          <a:p>
            <a:pPr lvl="1"/>
            <a:r>
              <a:rPr lang="en-US" dirty="0" smtClean="0"/>
              <a:t>Longer term goals: happy home life with stable employment and continued enrollment in schools.</a:t>
            </a:r>
            <a:endParaRPr lang="en-US" dirty="0"/>
          </a:p>
          <a:p>
            <a:pPr marL="0" indent="0">
              <a:buNone/>
            </a:pPr>
            <a:endParaRPr lang="en-US" b="1" dirty="0"/>
          </a:p>
          <a:p>
            <a:endParaRPr lang="en-US" dirty="0"/>
          </a:p>
        </p:txBody>
      </p:sp>
      <p:sp>
        <p:nvSpPr>
          <p:cNvPr id="4" name="Date Placeholder 3"/>
          <p:cNvSpPr>
            <a:spLocks noGrp="1"/>
          </p:cNvSpPr>
          <p:nvPr>
            <p:ph type="dt" sz="half" idx="10"/>
          </p:nvPr>
        </p:nvSpPr>
        <p:spPr/>
        <p:txBody>
          <a:bodyPr/>
          <a:lstStyle/>
          <a:p>
            <a:fld id="{AD005C84-6257-44D4-BEB4-A97B6C7D7BC2}" type="datetime1">
              <a:rPr lang="en-US" smtClean="0"/>
              <a:t>3/30/2017</a:t>
            </a:fld>
            <a:endParaRPr lang="en-US" dirty="0"/>
          </a:p>
        </p:txBody>
      </p:sp>
    </p:spTree>
    <p:extLst>
      <p:ext uri="{BB962C8B-B14F-4D97-AF65-F5344CB8AC3E}">
        <p14:creationId xmlns:p14="http://schemas.microsoft.com/office/powerpoint/2010/main" val="1374789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and Frustrations</a:t>
            </a:r>
            <a:endParaRPr lang="en-US" dirty="0"/>
          </a:p>
        </p:txBody>
      </p:sp>
      <p:sp>
        <p:nvSpPr>
          <p:cNvPr id="3" name="Content Placeholder 2"/>
          <p:cNvSpPr>
            <a:spLocks noGrp="1"/>
          </p:cNvSpPr>
          <p:nvPr>
            <p:ph idx="1"/>
          </p:nvPr>
        </p:nvSpPr>
        <p:spPr>
          <a:xfrm>
            <a:off x="838200" y="1554480"/>
            <a:ext cx="10515600" cy="4983480"/>
          </a:xfrm>
        </p:spPr>
        <p:txBody>
          <a:bodyPr/>
          <a:lstStyle/>
          <a:p>
            <a:pPr marL="0" indent="0">
              <a:buNone/>
            </a:pPr>
            <a:r>
              <a:rPr lang="en-US" dirty="0"/>
              <a:t>Community and Intermediary Outreach </a:t>
            </a:r>
            <a:endParaRPr lang="en-US" dirty="0" smtClean="0"/>
          </a:p>
          <a:p>
            <a:r>
              <a:rPr lang="en-US" sz="2400" dirty="0" smtClean="0"/>
              <a:t>Organizing volunteers.</a:t>
            </a:r>
            <a:endParaRPr lang="en-US" sz="2400" dirty="0"/>
          </a:p>
          <a:p>
            <a:r>
              <a:rPr lang="en-US" sz="2400" dirty="0"/>
              <a:t>Navigating protocol of federal, county, resettlement </a:t>
            </a:r>
            <a:r>
              <a:rPr lang="en-US" sz="2400" dirty="0" smtClean="0"/>
              <a:t>organizations, insurance.</a:t>
            </a:r>
            <a:endParaRPr lang="en-US" sz="2400" dirty="0"/>
          </a:p>
          <a:p>
            <a:r>
              <a:rPr lang="en-US" sz="2400" dirty="0" smtClean="0"/>
              <a:t>Finance; planning, fundraising, bookkeeping.</a:t>
            </a:r>
            <a:endParaRPr lang="en-US" dirty="0"/>
          </a:p>
          <a:p>
            <a:pPr marL="0" indent="0">
              <a:buNone/>
            </a:pPr>
            <a:r>
              <a:rPr lang="en-US" dirty="0"/>
              <a:t>Intermediary Outreach </a:t>
            </a:r>
            <a:r>
              <a:rPr lang="en-US" dirty="0" smtClean="0"/>
              <a:t>Respondents</a:t>
            </a:r>
          </a:p>
          <a:p>
            <a:r>
              <a:rPr lang="en-US" sz="2400" dirty="0"/>
              <a:t>Bridging cultural </a:t>
            </a:r>
            <a:r>
              <a:rPr lang="en-US" sz="2400" dirty="0" smtClean="0"/>
              <a:t>gap (gender, generational).</a:t>
            </a:r>
            <a:endParaRPr lang="en-US" sz="2400" dirty="0"/>
          </a:p>
          <a:p>
            <a:r>
              <a:rPr lang="en-US" sz="2400" dirty="0"/>
              <a:t>Longer term strategies not addressed by various </a:t>
            </a:r>
            <a:r>
              <a:rPr lang="en-US" sz="2400" dirty="0" smtClean="0"/>
              <a:t>groups.</a:t>
            </a:r>
            <a:endParaRPr lang="en-US" sz="2400" dirty="0"/>
          </a:p>
          <a:p>
            <a:pPr marL="0" indent="0">
              <a:buNone/>
            </a:pPr>
            <a:r>
              <a:rPr lang="en-US" dirty="0"/>
              <a:t>Resettled Syrian Refugee </a:t>
            </a:r>
            <a:r>
              <a:rPr lang="en-US" dirty="0" smtClean="0"/>
              <a:t>Respondents</a:t>
            </a:r>
            <a:endParaRPr lang="en-US" sz="2400" dirty="0"/>
          </a:p>
          <a:p>
            <a:r>
              <a:rPr lang="en-US" sz="2400" dirty="0" smtClean="0"/>
              <a:t>Trust.</a:t>
            </a:r>
          </a:p>
          <a:p>
            <a:r>
              <a:rPr lang="en-US" sz="2400" dirty="0" smtClean="0"/>
              <a:t>Societal construct of religion not represented in America.</a:t>
            </a:r>
            <a:endParaRPr lang="en-US" dirty="0"/>
          </a:p>
          <a:p>
            <a:pPr marL="0" indent="0">
              <a:buNone/>
            </a:pPr>
            <a:endParaRPr lang="en-US" b="1"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B67B87A6-C69B-4AFE-97C9-723B2E955BA2}" type="datetime1">
              <a:rPr lang="en-US" smtClean="0"/>
              <a:t>3/30/2017</a:t>
            </a:fld>
            <a:endParaRPr lang="en-US" dirty="0"/>
          </a:p>
        </p:txBody>
      </p:sp>
    </p:spTree>
    <p:extLst>
      <p:ext uri="{BB962C8B-B14F-4D97-AF65-F5344CB8AC3E}">
        <p14:creationId xmlns:p14="http://schemas.microsoft.com/office/powerpoint/2010/main" val="2897148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Approach</a:t>
            </a:r>
            <a:endParaRPr lang="en-US" dirty="0"/>
          </a:p>
        </p:txBody>
      </p:sp>
      <p:sp>
        <p:nvSpPr>
          <p:cNvPr id="3" name="Content Placeholder 2"/>
          <p:cNvSpPr>
            <a:spLocks noGrp="1"/>
          </p:cNvSpPr>
          <p:nvPr>
            <p:ph idx="1"/>
          </p:nvPr>
        </p:nvSpPr>
        <p:spPr>
          <a:xfrm>
            <a:off x="838200" y="1690689"/>
            <a:ext cx="10515600" cy="3945340"/>
          </a:xfrm>
        </p:spPr>
        <p:txBody>
          <a:bodyPr>
            <a:noAutofit/>
          </a:bodyPr>
          <a:lstStyle/>
          <a:p>
            <a:pPr marL="0" indent="0">
              <a:buNone/>
            </a:pPr>
            <a:r>
              <a:rPr lang="en-US" sz="2400" dirty="0" smtClean="0"/>
              <a:t>Based on the research that most families had a smartphone, the original design was a peer-to-peer application </a:t>
            </a:r>
          </a:p>
          <a:p>
            <a:pPr lvl="1"/>
            <a:r>
              <a:rPr lang="en-US" dirty="0" smtClean="0"/>
              <a:t>Uber or Task Rabbit</a:t>
            </a:r>
            <a:endParaRPr lang="en-US" sz="2400" dirty="0" smtClean="0"/>
          </a:p>
          <a:p>
            <a:pPr marL="0" indent="0">
              <a:buNone/>
            </a:pPr>
            <a:r>
              <a:rPr lang="en-US" sz="2400" dirty="0" smtClean="0"/>
              <a:t>Connected families directly to volunteers. </a:t>
            </a:r>
            <a:endParaRPr lang="en-US" sz="2400" dirty="0"/>
          </a:p>
          <a:p>
            <a:pPr marL="0" indent="0">
              <a:buNone/>
            </a:pPr>
            <a:r>
              <a:rPr lang="en-US" sz="2400" dirty="0" smtClean="0"/>
              <a:t>      Pros: </a:t>
            </a:r>
            <a:endParaRPr lang="en-US" sz="2400" dirty="0"/>
          </a:p>
          <a:p>
            <a:pPr marL="0" indent="0">
              <a:buNone/>
            </a:pPr>
            <a:r>
              <a:rPr lang="en-US" sz="2400" dirty="0" smtClean="0"/>
              <a:t>	Ease and independence for families</a:t>
            </a:r>
          </a:p>
          <a:p>
            <a:pPr marL="0" indent="0">
              <a:buNone/>
            </a:pPr>
            <a:r>
              <a:rPr lang="en-US" sz="2400" dirty="0" smtClean="0"/>
              <a:t>      Cons:</a:t>
            </a:r>
          </a:p>
          <a:p>
            <a:pPr marL="0" indent="0">
              <a:buNone/>
            </a:pPr>
            <a:r>
              <a:rPr lang="en-US" sz="2400" dirty="0"/>
              <a:t>	</a:t>
            </a:r>
            <a:r>
              <a:rPr lang="en-US" sz="2400" dirty="0" smtClean="0"/>
              <a:t>Language, </a:t>
            </a:r>
            <a:r>
              <a:rPr lang="en-US" sz="2400" dirty="0"/>
              <a:t>s</a:t>
            </a:r>
            <a:r>
              <a:rPr lang="en-US" sz="2400" dirty="0" smtClean="0"/>
              <a:t>afety, and cultural barriers</a:t>
            </a:r>
          </a:p>
          <a:p>
            <a:pPr marL="0" indent="0">
              <a:buNone/>
            </a:pPr>
            <a:r>
              <a:rPr lang="en-US" sz="2400" dirty="0"/>
              <a:t>	S</a:t>
            </a:r>
            <a:r>
              <a:rPr lang="en-US" sz="2400" dirty="0" smtClean="0"/>
              <a:t>trong resistance from relief agencies on these grounds</a:t>
            </a:r>
            <a:endParaRPr lang="en-US" sz="2400" dirty="0"/>
          </a:p>
        </p:txBody>
      </p:sp>
      <p:cxnSp>
        <p:nvCxnSpPr>
          <p:cNvPr id="4" name="Straight Connector 3"/>
          <p:cNvCxnSpPr/>
          <p:nvPr/>
        </p:nvCxnSpPr>
        <p:spPr>
          <a:xfrm>
            <a:off x="4402077" y="6188330"/>
            <a:ext cx="1495425"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6" descr="C:\Users\Dragomir\AppData\Local\Microsoft\Windows\INetCache\IE\6XI23SVL\large-Abstract-person-166.6-10974[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1948" y="5983152"/>
            <a:ext cx="369623" cy="429869"/>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rot="10800000" flipV="1">
            <a:off x="2828423" y="5983151"/>
            <a:ext cx="1257829" cy="6857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200" dirty="0" smtClean="0"/>
              <a:t>Newly-arrived refugee family </a:t>
            </a:r>
            <a:endParaRPr lang="en-US" sz="1200" dirty="0"/>
          </a:p>
        </p:txBody>
      </p:sp>
      <p:sp>
        <p:nvSpPr>
          <p:cNvPr id="7" name="Subtitle 2"/>
          <p:cNvSpPr txBox="1">
            <a:spLocks/>
          </p:cNvSpPr>
          <p:nvPr/>
        </p:nvSpPr>
        <p:spPr>
          <a:xfrm rot="10800000" flipV="1">
            <a:off x="6384175" y="5983152"/>
            <a:ext cx="1257829" cy="6857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200" dirty="0" smtClean="0"/>
              <a:t>Service provider  responds to their call</a:t>
            </a:r>
            <a:endParaRPr lang="en-US" sz="1200" dirty="0"/>
          </a:p>
        </p:txBody>
      </p:sp>
      <p:pic>
        <p:nvPicPr>
          <p:cNvPr id="9" name="Picture 5" descr="C:\Users\Dragomir\AppData\Local\Microsoft\Windows\INetCache\IE\R3QJE1D2\nicubunu-Abstract-pers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6252" y="6019448"/>
            <a:ext cx="340853" cy="39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634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Broader Approach</a:t>
            </a:r>
            <a:endParaRPr lang="en-US" dirty="0"/>
          </a:p>
        </p:txBody>
      </p:sp>
      <p:sp>
        <p:nvSpPr>
          <p:cNvPr id="3" name="Content Placeholder 2"/>
          <p:cNvSpPr>
            <a:spLocks noGrp="1"/>
          </p:cNvSpPr>
          <p:nvPr>
            <p:ph idx="1"/>
          </p:nvPr>
        </p:nvSpPr>
        <p:spPr>
          <a:xfrm>
            <a:off x="838200" y="1479665"/>
            <a:ext cx="10515600" cy="4697298"/>
          </a:xfrm>
        </p:spPr>
        <p:txBody>
          <a:bodyPr/>
          <a:lstStyle/>
          <a:p>
            <a:pPr marL="0" indent="0">
              <a:buNone/>
            </a:pPr>
            <a:r>
              <a:rPr lang="en-US" dirty="0"/>
              <a:t>R</a:t>
            </a:r>
            <a:r>
              <a:rPr lang="en-US" dirty="0" smtClean="0"/>
              <a:t>elief agencies are contacted for a specific service </a:t>
            </a:r>
            <a:endParaRPr lang="en-US" dirty="0"/>
          </a:p>
          <a:p>
            <a:pPr lvl="1"/>
            <a:r>
              <a:rPr lang="en-US" dirty="0" smtClean="0"/>
              <a:t>Ensures an efficient one time delivery of a service to families through a skilled volunteer, for example a tutor for tutoring, someone who wants to drive for a trip to the mosque. </a:t>
            </a:r>
            <a:endParaRPr lang="en-US" dirty="0"/>
          </a:p>
          <a:p>
            <a:pPr lvl="1"/>
            <a:r>
              <a:rPr lang="en-US" dirty="0" smtClean="0"/>
              <a:t>Opportunity to form “relationships” rather than delivery of a service, e.g., ongoing ESL lessons.</a:t>
            </a:r>
          </a:p>
          <a:p>
            <a:pPr marL="0" indent="0">
              <a:buNone/>
            </a:pPr>
            <a:r>
              <a:rPr lang="en-US" dirty="0"/>
              <a:t>Relief agencies </a:t>
            </a:r>
            <a:r>
              <a:rPr lang="en-US" dirty="0" smtClean="0"/>
              <a:t>vet and match volunteers to families</a:t>
            </a:r>
            <a:endParaRPr lang="en-US" dirty="0"/>
          </a:p>
          <a:p>
            <a:endParaRPr lang="en-US" dirty="0" smtClean="0"/>
          </a:p>
          <a:p>
            <a:endParaRPr lang="en-US" dirty="0"/>
          </a:p>
          <a:p>
            <a:endParaRPr lang="en-US" dirty="0"/>
          </a:p>
        </p:txBody>
      </p:sp>
      <p:pic>
        <p:nvPicPr>
          <p:cNvPr id="13" name="Picture 6" descr="C:\Users\Dragomir\AppData\Local\Microsoft\Windows\INetCache\IE\6XI23SVL\large-Abstract-person-166.6-10974[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7091" y="5250972"/>
            <a:ext cx="224099" cy="2606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Users\Dragomir\AppData\Local\Microsoft\Windows\INetCache\IE\6XI23SVL\large-Abstract-person-166.6-10974[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7091" y="5641902"/>
            <a:ext cx="224099" cy="2606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C:\Users\Dragomir\AppData\Local\Microsoft\Windows\INetCache\IE\6XI23SVL\large-Abstract-person-166.6-10974[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7091" y="4827354"/>
            <a:ext cx="224099" cy="2606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C:\Users\Dragomir\AppData\Local\Microsoft\Windows\INetCache\IE\S2U1RY5Z\amazing_1994_girls_by_kebomarcuet-d7yry6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9090" y="5577678"/>
            <a:ext cx="533400" cy="31292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3" descr="C:\Users\Dragomir\AppData\Local\Microsoft\Windows\INetCache\IE\ONI1W3KX\children%20reading[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7356" y="5158866"/>
            <a:ext cx="685135" cy="40917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C:\Users\Dragomir\AppData\Local\Microsoft\Windows\INetCache\IE\ONI1W3KX\indonesian-muslim-family-praying-26959224[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7538" y="4710368"/>
            <a:ext cx="518753" cy="367018"/>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flipV="1">
            <a:off x="5503218" y="5789995"/>
            <a:ext cx="646082" cy="6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465158" y="5382768"/>
            <a:ext cx="646082" cy="6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501640" y="5005953"/>
            <a:ext cx="646082" cy="6238"/>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5" descr="C:\Users\Dragomir\AppData\Local\Microsoft\Windows\INetCache\IE\R3QJE1D2\nicubunu-Abstract-person[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60801" y="5170849"/>
            <a:ext cx="340853" cy="397432"/>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p:cNvCxnSpPr/>
          <p:nvPr/>
        </p:nvCxnSpPr>
        <p:spPr>
          <a:xfrm flipV="1">
            <a:off x="4388932" y="5128462"/>
            <a:ext cx="690880" cy="24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470212" y="5373481"/>
            <a:ext cx="609600" cy="131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450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Content Placeholder 3"/>
          <p:cNvSpPr>
            <a:spLocks noGrp="1"/>
          </p:cNvSpPr>
          <p:nvPr>
            <p:ph idx="1"/>
          </p:nvPr>
        </p:nvSpPr>
        <p:spPr>
          <a:xfrm>
            <a:off x="838200" y="1446414"/>
            <a:ext cx="10515600" cy="5004262"/>
          </a:xfrm>
        </p:spPr>
        <p:txBody>
          <a:bodyPr>
            <a:normAutofit fontScale="92500"/>
          </a:bodyPr>
          <a:lstStyle/>
          <a:p>
            <a:pPr marL="0" lvl="0" indent="0">
              <a:lnSpc>
                <a:spcPct val="100000"/>
              </a:lnSpc>
              <a:spcBef>
                <a:spcPts val="0"/>
              </a:spcBef>
              <a:buNone/>
              <a:defRPr/>
            </a:pPr>
            <a:r>
              <a:rPr lang="en-US" sz="2400" dirty="0" err="1"/>
              <a:t>Yalla</a:t>
            </a:r>
            <a:r>
              <a:rPr lang="en-US" sz="2400" dirty="0"/>
              <a:t>! is a </a:t>
            </a:r>
            <a:r>
              <a:rPr lang="en-US" sz="2400" dirty="0" smtClean="0"/>
              <a:t>web-based management system that allows relief </a:t>
            </a:r>
            <a:r>
              <a:rPr lang="en-US" sz="2400" dirty="0"/>
              <a:t>agencies to seamlessly </a:t>
            </a:r>
            <a:r>
              <a:rPr lang="en-US" sz="2400" dirty="0" smtClean="0"/>
              <a:t>match volunteers with Syrian </a:t>
            </a:r>
            <a:r>
              <a:rPr lang="en-US" sz="2400" dirty="0"/>
              <a:t>refugee families in NJ. </a:t>
            </a:r>
            <a:endParaRPr lang="en-US" sz="2400" dirty="0" smtClean="0"/>
          </a:p>
          <a:p>
            <a:pPr marL="0" lvl="0" indent="0">
              <a:lnSpc>
                <a:spcPct val="100000"/>
              </a:lnSpc>
              <a:spcBef>
                <a:spcPts val="0"/>
              </a:spcBef>
              <a:buNone/>
              <a:defRPr/>
            </a:pPr>
            <a:endParaRPr lang="en-US" sz="2400" dirty="0"/>
          </a:p>
          <a:p>
            <a:pPr marL="0" lvl="0" indent="0">
              <a:lnSpc>
                <a:spcPct val="100000"/>
              </a:lnSpc>
              <a:spcBef>
                <a:spcPts val="0"/>
              </a:spcBef>
              <a:buNone/>
              <a:defRPr/>
            </a:pPr>
            <a:r>
              <a:rPr lang="en-US" sz="2400" dirty="0" smtClean="0"/>
              <a:t>Matching criteria:</a:t>
            </a:r>
          </a:p>
          <a:p>
            <a:pPr marL="0" indent="0">
              <a:lnSpc>
                <a:spcPct val="100000"/>
              </a:lnSpc>
              <a:spcBef>
                <a:spcPts val="0"/>
              </a:spcBef>
              <a:buNone/>
              <a:defRPr/>
            </a:pPr>
            <a:r>
              <a:rPr lang="en-US" sz="2400" dirty="0" smtClean="0"/>
              <a:t>            </a:t>
            </a:r>
            <a:r>
              <a:rPr lang="en-US" sz="2400" b="1" dirty="0" smtClean="0"/>
              <a:t>Volunteer </a:t>
            </a:r>
          </a:p>
          <a:p>
            <a:pPr marL="914400" lvl="2" indent="0">
              <a:lnSpc>
                <a:spcPct val="100000"/>
              </a:lnSpc>
              <a:spcBef>
                <a:spcPts val="0"/>
              </a:spcBef>
              <a:buNone/>
              <a:defRPr/>
            </a:pPr>
            <a:r>
              <a:rPr lang="en-US" sz="2400" dirty="0" smtClean="0"/>
              <a:t>Level of background check    / Availability and Schedule  /  Pre-defined skills</a:t>
            </a:r>
          </a:p>
          <a:p>
            <a:pPr marL="914400" lvl="2" indent="0">
              <a:lnSpc>
                <a:spcPct val="100000"/>
              </a:lnSpc>
              <a:spcBef>
                <a:spcPts val="0"/>
              </a:spcBef>
              <a:buNone/>
              <a:defRPr/>
            </a:pPr>
            <a:r>
              <a:rPr lang="en-US" sz="2400" dirty="0" smtClean="0"/>
              <a:t>Attributes that identify cultural </a:t>
            </a:r>
            <a:r>
              <a:rPr lang="en-US" sz="2400" dirty="0"/>
              <a:t>and other sensitivities such as gender, privacy</a:t>
            </a:r>
            <a:r>
              <a:rPr lang="en-US" sz="2400" dirty="0" smtClean="0"/>
              <a:t>.</a:t>
            </a:r>
          </a:p>
          <a:p>
            <a:pPr marL="0" indent="0">
              <a:lnSpc>
                <a:spcPct val="100000"/>
              </a:lnSpc>
              <a:spcBef>
                <a:spcPts val="0"/>
              </a:spcBef>
              <a:buNone/>
              <a:defRPr/>
            </a:pPr>
            <a:r>
              <a:rPr lang="en-US" sz="2400" dirty="0"/>
              <a:t>	</a:t>
            </a:r>
            <a:r>
              <a:rPr lang="en-US" sz="2400" b="1" dirty="0" smtClean="0"/>
              <a:t>Activity (pre-defined)</a:t>
            </a:r>
          </a:p>
          <a:p>
            <a:pPr marL="914400" lvl="2" indent="0">
              <a:lnSpc>
                <a:spcPct val="100000"/>
              </a:lnSpc>
              <a:spcBef>
                <a:spcPts val="0"/>
              </a:spcBef>
              <a:buNone/>
              <a:defRPr/>
            </a:pPr>
            <a:r>
              <a:rPr lang="en-US" sz="2400" dirty="0" smtClean="0"/>
              <a:t>Driving, shopping, financial statement review, job  coaching, health care visits</a:t>
            </a:r>
          </a:p>
          <a:p>
            <a:pPr marL="0" indent="0">
              <a:lnSpc>
                <a:spcPct val="100000"/>
              </a:lnSpc>
              <a:spcBef>
                <a:spcPts val="0"/>
              </a:spcBef>
              <a:buNone/>
              <a:defRPr/>
            </a:pPr>
            <a:r>
              <a:rPr lang="en-US" sz="2400" dirty="0"/>
              <a:t>	</a:t>
            </a:r>
            <a:r>
              <a:rPr lang="en-US" sz="2400" b="1" dirty="0" smtClean="0"/>
              <a:t>Family Request </a:t>
            </a:r>
          </a:p>
          <a:p>
            <a:pPr marL="0" indent="0">
              <a:lnSpc>
                <a:spcPct val="100000"/>
              </a:lnSpc>
              <a:spcBef>
                <a:spcPts val="0"/>
              </a:spcBef>
              <a:buNone/>
              <a:defRPr/>
            </a:pPr>
            <a:r>
              <a:rPr lang="en-US" sz="2400" dirty="0"/>
              <a:t>	</a:t>
            </a:r>
            <a:r>
              <a:rPr lang="en-US" sz="2400" dirty="0" smtClean="0"/>
              <a:t>Pre-defined, categorized request such as tutoring, driving, health care visits</a:t>
            </a:r>
            <a:endParaRPr lang="en-US" sz="2400" dirty="0"/>
          </a:p>
          <a:p>
            <a:pPr marL="0" indent="0">
              <a:buNone/>
            </a:pPr>
            <a:endParaRPr lang="en-US" sz="2400" dirty="0" smtClean="0"/>
          </a:p>
          <a:p>
            <a:pPr marL="0" indent="0">
              <a:buNone/>
            </a:pPr>
            <a:r>
              <a:rPr lang="en-US" sz="2400" dirty="0" smtClean="0"/>
              <a:t>.</a:t>
            </a:r>
          </a:p>
        </p:txBody>
      </p:sp>
      <p:sp>
        <p:nvSpPr>
          <p:cNvPr id="3" name="Date Placeholder 2"/>
          <p:cNvSpPr>
            <a:spLocks noGrp="1"/>
          </p:cNvSpPr>
          <p:nvPr>
            <p:ph type="dt" sz="half" idx="10"/>
          </p:nvPr>
        </p:nvSpPr>
        <p:spPr/>
        <p:txBody>
          <a:bodyPr/>
          <a:lstStyle/>
          <a:p>
            <a:fld id="{6B95C110-9316-422C-9ABD-80EA89B30293}" type="datetime1">
              <a:rPr lang="en-US" smtClean="0"/>
              <a:t>3/30/2017</a:t>
            </a:fld>
            <a:endParaRPr lang="en-US" dirty="0"/>
          </a:p>
        </p:txBody>
      </p:sp>
    </p:spTree>
    <p:extLst>
      <p:ext uri="{BB962C8B-B14F-4D97-AF65-F5344CB8AC3E}">
        <p14:creationId xmlns:p14="http://schemas.microsoft.com/office/powerpoint/2010/main" val="1641582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a:bodyPr>
          <a:lstStyle/>
          <a:p>
            <a:r>
              <a:rPr lang="en-US" sz="4000" dirty="0" err="1" smtClean="0"/>
              <a:t>Yalla</a:t>
            </a:r>
            <a:r>
              <a:rPr lang="en-US" sz="4000" dirty="0" smtClean="0"/>
              <a:t>! Product Roadmap</a:t>
            </a:r>
            <a:endParaRPr lang="en-US" sz="4000" dirty="0"/>
          </a:p>
        </p:txBody>
      </p:sp>
      <p:sp>
        <p:nvSpPr>
          <p:cNvPr id="6" name="Bent-Up Arrow 5"/>
          <p:cNvSpPr/>
          <p:nvPr/>
        </p:nvSpPr>
        <p:spPr>
          <a:xfrm rot="10800000">
            <a:off x="365760" y="1741510"/>
            <a:ext cx="944880" cy="246959"/>
          </a:xfrm>
          <a:prstGeom prst="bentUp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ent-Up Arrow 8"/>
          <p:cNvSpPr/>
          <p:nvPr/>
        </p:nvSpPr>
        <p:spPr>
          <a:xfrm rot="10800000">
            <a:off x="4114798" y="1726271"/>
            <a:ext cx="2228851" cy="243840"/>
          </a:xfrm>
          <a:prstGeom prst="bentUpArrow">
            <a:avLst>
              <a:gd name="adj1" fmla="val 21094"/>
              <a:gd name="adj2" fmla="val 25000"/>
              <a:gd name="adj3" fmla="val 25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310640" y="1532643"/>
            <a:ext cx="1391086" cy="646331"/>
          </a:xfrm>
          <a:prstGeom prst="rect">
            <a:avLst/>
          </a:prstGeom>
          <a:noFill/>
        </p:spPr>
        <p:txBody>
          <a:bodyPr wrap="none" rtlCol="0">
            <a:spAutoFit/>
          </a:bodyPr>
          <a:lstStyle/>
          <a:p>
            <a:r>
              <a:rPr lang="en-US" dirty="0" smtClean="0">
                <a:solidFill>
                  <a:schemeClr val="accent1">
                    <a:lumMod val="75000"/>
                  </a:schemeClr>
                </a:solidFill>
              </a:rPr>
              <a:t>    Gather </a:t>
            </a:r>
          </a:p>
          <a:p>
            <a:r>
              <a:rPr lang="en-US" dirty="0" smtClean="0">
                <a:solidFill>
                  <a:schemeClr val="accent1">
                    <a:lumMod val="75000"/>
                  </a:schemeClr>
                </a:solidFill>
              </a:rPr>
              <a:t>Data Insights</a:t>
            </a:r>
            <a:endParaRPr lang="en-US" dirty="0">
              <a:solidFill>
                <a:schemeClr val="accent1">
                  <a:lumMod val="75000"/>
                </a:schemeClr>
              </a:solidFill>
            </a:endParaRPr>
          </a:p>
        </p:txBody>
      </p:sp>
      <p:sp>
        <p:nvSpPr>
          <p:cNvPr id="12" name="Bent-Up Arrow 11"/>
          <p:cNvSpPr/>
          <p:nvPr/>
        </p:nvSpPr>
        <p:spPr>
          <a:xfrm rot="10800000">
            <a:off x="9326880" y="1764367"/>
            <a:ext cx="579120" cy="243840"/>
          </a:xfrm>
          <a:prstGeom prst="bentUp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60000"/>
                  <a:lumOff val="40000"/>
                </a:schemeClr>
              </a:solidFill>
            </a:endParaRPr>
          </a:p>
        </p:txBody>
      </p:sp>
      <p:sp>
        <p:nvSpPr>
          <p:cNvPr id="14" name="Bent-Up Arrow 13"/>
          <p:cNvSpPr/>
          <p:nvPr/>
        </p:nvSpPr>
        <p:spPr>
          <a:xfrm rot="10800000" flipH="1">
            <a:off x="11304300" y="1726412"/>
            <a:ext cx="681622" cy="228600"/>
          </a:xfrm>
          <a:prstGeom prst="bentUp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60000"/>
                  <a:lumOff val="40000"/>
                </a:schemeClr>
              </a:solidFill>
            </a:endParaRPr>
          </a:p>
        </p:txBody>
      </p:sp>
      <p:sp>
        <p:nvSpPr>
          <p:cNvPr id="15" name="TextBox 14"/>
          <p:cNvSpPr txBox="1"/>
          <p:nvPr/>
        </p:nvSpPr>
        <p:spPr>
          <a:xfrm>
            <a:off x="6416750" y="1532643"/>
            <a:ext cx="1668541" cy="646331"/>
          </a:xfrm>
          <a:prstGeom prst="rect">
            <a:avLst/>
          </a:prstGeom>
          <a:noFill/>
        </p:spPr>
        <p:txBody>
          <a:bodyPr wrap="square" rtlCol="0">
            <a:spAutoFit/>
          </a:bodyPr>
          <a:lstStyle/>
          <a:p>
            <a:r>
              <a:rPr lang="en-US" dirty="0" smtClean="0">
                <a:solidFill>
                  <a:schemeClr val="accent1">
                    <a:lumMod val="60000"/>
                    <a:lumOff val="40000"/>
                  </a:schemeClr>
                </a:solidFill>
              </a:rPr>
              <a:t>Strategize </a:t>
            </a:r>
          </a:p>
          <a:p>
            <a:r>
              <a:rPr lang="en-US" dirty="0" smtClean="0">
                <a:solidFill>
                  <a:schemeClr val="accent1">
                    <a:lumMod val="60000"/>
                    <a:lumOff val="40000"/>
                  </a:schemeClr>
                </a:solidFill>
              </a:rPr>
              <a:t>&amp;  Plan</a:t>
            </a:r>
            <a:endParaRPr lang="en-US" dirty="0">
              <a:solidFill>
                <a:schemeClr val="accent1">
                  <a:lumMod val="60000"/>
                  <a:lumOff val="40000"/>
                </a:schemeClr>
              </a:solidFill>
            </a:endParaRPr>
          </a:p>
        </p:txBody>
      </p:sp>
      <p:sp>
        <p:nvSpPr>
          <p:cNvPr id="16" name="TextBox 15"/>
          <p:cNvSpPr txBox="1"/>
          <p:nvPr/>
        </p:nvSpPr>
        <p:spPr>
          <a:xfrm>
            <a:off x="9761250" y="1469922"/>
            <a:ext cx="1609287" cy="646331"/>
          </a:xfrm>
          <a:prstGeom prst="rect">
            <a:avLst/>
          </a:prstGeom>
          <a:noFill/>
        </p:spPr>
        <p:txBody>
          <a:bodyPr wrap="none" rtlCol="0">
            <a:spAutoFit/>
          </a:bodyPr>
          <a:lstStyle/>
          <a:p>
            <a:r>
              <a:rPr lang="en-US" dirty="0" smtClean="0">
                <a:solidFill>
                  <a:schemeClr val="accent4">
                    <a:lumMod val="60000"/>
                    <a:lumOff val="40000"/>
                  </a:schemeClr>
                </a:solidFill>
              </a:rPr>
              <a:t>Deliver. Market</a:t>
            </a:r>
          </a:p>
          <a:p>
            <a:r>
              <a:rPr lang="en-US" dirty="0" smtClean="0">
                <a:solidFill>
                  <a:schemeClr val="accent4">
                    <a:lumMod val="60000"/>
                    <a:lumOff val="40000"/>
                  </a:schemeClr>
                </a:solidFill>
              </a:rPr>
              <a:t>           &amp; Sell</a:t>
            </a:r>
            <a:endParaRPr lang="en-US" dirty="0">
              <a:solidFill>
                <a:schemeClr val="accent4">
                  <a:lumMod val="60000"/>
                  <a:lumOff val="40000"/>
                </a:schemeClr>
              </a:solidFill>
            </a:endParaRPr>
          </a:p>
        </p:txBody>
      </p:sp>
      <p:sp>
        <p:nvSpPr>
          <p:cNvPr id="31" name="Bent-Up Arrow 30"/>
          <p:cNvSpPr/>
          <p:nvPr/>
        </p:nvSpPr>
        <p:spPr>
          <a:xfrm rot="10800000" flipH="1">
            <a:off x="7486650" y="1771988"/>
            <a:ext cx="1840230" cy="216481"/>
          </a:xfrm>
          <a:prstGeom prst="bentUp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3" name="Date Placeholder 2"/>
          <p:cNvSpPr>
            <a:spLocks noGrp="1"/>
          </p:cNvSpPr>
          <p:nvPr>
            <p:ph type="dt" sz="half" idx="10"/>
          </p:nvPr>
        </p:nvSpPr>
        <p:spPr/>
        <p:txBody>
          <a:bodyPr/>
          <a:lstStyle/>
          <a:p>
            <a:fld id="{EF6C1C99-9F39-4C55-9186-E09D158FC652}" type="datetime1">
              <a:rPr lang="en-US" smtClean="0"/>
              <a:t>3/30/2017</a:t>
            </a:fld>
            <a:endParaRPr lang="en-US" dirty="0"/>
          </a:p>
        </p:txBody>
      </p:sp>
      <p:graphicFrame>
        <p:nvGraphicFramePr>
          <p:cNvPr id="4" name="Diagram 3"/>
          <p:cNvGraphicFramePr/>
          <p:nvPr>
            <p:extLst>
              <p:ext uri="{D42A27DB-BD31-4B8C-83A1-F6EECF244321}">
                <p14:modId xmlns:p14="http://schemas.microsoft.com/office/powerpoint/2010/main" val="4170031651"/>
              </p:ext>
            </p:extLst>
          </p:nvPr>
        </p:nvGraphicFramePr>
        <p:xfrm>
          <a:off x="0" y="281555"/>
          <a:ext cx="11860228" cy="69565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Bent-Up Arrow 38"/>
          <p:cNvSpPr/>
          <p:nvPr/>
        </p:nvSpPr>
        <p:spPr>
          <a:xfrm rot="10800000" flipH="1">
            <a:off x="2599653" y="1726269"/>
            <a:ext cx="1248447" cy="259082"/>
          </a:xfrm>
          <a:prstGeom prst="ben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40" name="Rounded Rectangle 39"/>
          <p:cNvSpPr/>
          <p:nvPr/>
        </p:nvSpPr>
        <p:spPr>
          <a:xfrm>
            <a:off x="314543" y="4498975"/>
            <a:ext cx="1752600" cy="18592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2471401" y="4497070"/>
            <a:ext cx="1752600" cy="18592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4905593" y="4505325"/>
            <a:ext cx="1752600" cy="18592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7372568" y="4519295"/>
            <a:ext cx="1752600" cy="18592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65760" y="4692094"/>
            <a:ext cx="1640423" cy="738664"/>
          </a:xfrm>
          <a:prstGeom prst="rect">
            <a:avLst/>
          </a:prstGeom>
          <a:noFill/>
        </p:spPr>
        <p:txBody>
          <a:bodyPr wrap="square" rtlCol="0">
            <a:spAutoFit/>
          </a:bodyPr>
          <a:lstStyle/>
          <a:p>
            <a:r>
              <a:rPr lang="en-US" sz="1400" dirty="0" smtClean="0"/>
              <a:t>Data Collection</a:t>
            </a:r>
          </a:p>
          <a:p>
            <a:r>
              <a:rPr lang="en-US" sz="1400" dirty="0" smtClean="0"/>
              <a:t>Field Work</a:t>
            </a:r>
          </a:p>
          <a:p>
            <a:r>
              <a:rPr lang="en-US" sz="1400" dirty="0" smtClean="0"/>
              <a:t>Interviews</a:t>
            </a:r>
            <a:endParaRPr lang="en-US" sz="1400" dirty="0"/>
          </a:p>
        </p:txBody>
      </p:sp>
      <p:sp>
        <p:nvSpPr>
          <p:cNvPr id="7" name="TextBox 6"/>
          <p:cNvSpPr txBox="1"/>
          <p:nvPr/>
        </p:nvSpPr>
        <p:spPr>
          <a:xfrm>
            <a:off x="2585028" y="4713287"/>
            <a:ext cx="1733550" cy="1415772"/>
          </a:xfrm>
          <a:prstGeom prst="rect">
            <a:avLst/>
          </a:prstGeom>
          <a:noFill/>
        </p:spPr>
        <p:txBody>
          <a:bodyPr wrap="square" rtlCol="0">
            <a:spAutoFit/>
          </a:bodyPr>
          <a:lstStyle/>
          <a:p>
            <a:r>
              <a:rPr lang="en-US" sz="1400" dirty="0" smtClean="0"/>
              <a:t>Design Initiation</a:t>
            </a:r>
          </a:p>
          <a:p>
            <a:r>
              <a:rPr lang="en-US" sz="1400" dirty="0" smtClean="0"/>
              <a:t>Feasibility Research</a:t>
            </a:r>
            <a:br>
              <a:rPr lang="en-US" sz="1400" dirty="0" smtClean="0"/>
            </a:br>
            <a:r>
              <a:rPr lang="en-US" sz="1400" dirty="0" smtClean="0"/>
              <a:t>Assessing Opportunities</a:t>
            </a:r>
          </a:p>
          <a:p>
            <a:endParaRPr lang="en-US" sz="1400" dirty="0" smtClean="0"/>
          </a:p>
          <a:p>
            <a:endParaRPr lang="en-US" sz="1600" dirty="0"/>
          </a:p>
        </p:txBody>
      </p:sp>
      <p:sp>
        <p:nvSpPr>
          <p:cNvPr id="10" name="TextBox 9"/>
          <p:cNvSpPr txBox="1"/>
          <p:nvPr/>
        </p:nvSpPr>
        <p:spPr>
          <a:xfrm>
            <a:off x="4953436" y="4722801"/>
            <a:ext cx="1706365" cy="1169551"/>
          </a:xfrm>
          <a:prstGeom prst="rect">
            <a:avLst/>
          </a:prstGeom>
          <a:noFill/>
        </p:spPr>
        <p:txBody>
          <a:bodyPr wrap="none" rtlCol="0">
            <a:spAutoFit/>
          </a:bodyPr>
          <a:lstStyle/>
          <a:p>
            <a:r>
              <a:rPr lang="en-US" sz="1400" dirty="0" smtClean="0"/>
              <a:t>Competitive Analysis</a:t>
            </a:r>
          </a:p>
          <a:p>
            <a:r>
              <a:rPr lang="en-US" sz="1400" dirty="0" smtClean="0"/>
              <a:t>Product Research</a:t>
            </a:r>
          </a:p>
          <a:p>
            <a:r>
              <a:rPr lang="en-US" sz="1400" dirty="0" smtClean="0"/>
              <a:t>Project Scope</a:t>
            </a:r>
          </a:p>
          <a:p>
            <a:r>
              <a:rPr lang="en-US" sz="1400" dirty="0" smtClean="0"/>
              <a:t>Prototype</a:t>
            </a:r>
          </a:p>
          <a:p>
            <a:endParaRPr lang="en-US" sz="1400" dirty="0"/>
          </a:p>
        </p:txBody>
      </p:sp>
      <p:sp>
        <p:nvSpPr>
          <p:cNvPr id="13" name="TextBox 12"/>
          <p:cNvSpPr txBox="1"/>
          <p:nvPr/>
        </p:nvSpPr>
        <p:spPr>
          <a:xfrm>
            <a:off x="7462946" y="4724974"/>
            <a:ext cx="1571843" cy="1384995"/>
          </a:xfrm>
          <a:prstGeom prst="rect">
            <a:avLst/>
          </a:prstGeom>
          <a:noFill/>
        </p:spPr>
        <p:txBody>
          <a:bodyPr wrap="square" rtlCol="0">
            <a:spAutoFit/>
          </a:bodyPr>
          <a:lstStyle/>
          <a:p>
            <a:r>
              <a:rPr lang="en-US" sz="1400" dirty="0" smtClean="0"/>
              <a:t>Design and Development</a:t>
            </a:r>
          </a:p>
          <a:p>
            <a:r>
              <a:rPr lang="en-US" sz="1400" dirty="0" smtClean="0"/>
              <a:t>Pilot Program</a:t>
            </a:r>
          </a:p>
          <a:p>
            <a:r>
              <a:rPr lang="en-US" sz="1400" dirty="0" smtClean="0"/>
              <a:t>User Acceptance Testing</a:t>
            </a:r>
          </a:p>
          <a:p>
            <a:r>
              <a:rPr lang="en-US" sz="1400" dirty="0" smtClean="0"/>
              <a:t>Marketing Plan</a:t>
            </a:r>
          </a:p>
        </p:txBody>
      </p:sp>
      <p:sp>
        <p:nvSpPr>
          <p:cNvPr id="44" name="Rounded Rectangle 43"/>
          <p:cNvSpPr/>
          <p:nvPr/>
        </p:nvSpPr>
        <p:spPr>
          <a:xfrm>
            <a:off x="9761250" y="4533998"/>
            <a:ext cx="1752600" cy="18592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832684" y="4730768"/>
            <a:ext cx="1681166" cy="738664"/>
          </a:xfrm>
          <a:prstGeom prst="rect">
            <a:avLst/>
          </a:prstGeom>
          <a:noFill/>
        </p:spPr>
        <p:txBody>
          <a:bodyPr wrap="none" rtlCol="0">
            <a:spAutoFit/>
          </a:bodyPr>
          <a:lstStyle/>
          <a:p>
            <a:r>
              <a:rPr lang="en-US" sz="1400" dirty="0" smtClean="0"/>
              <a:t>Partner Engagement</a:t>
            </a:r>
          </a:p>
          <a:p>
            <a:r>
              <a:rPr lang="en-US" sz="1400" dirty="0" smtClean="0"/>
              <a:t>User Training</a:t>
            </a:r>
          </a:p>
          <a:p>
            <a:r>
              <a:rPr lang="en-US" sz="1400" dirty="0" smtClean="0"/>
              <a:t>Data Analysis</a:t>
            </a:r>
            <a:endParaRPr lang="en-US" sz="1400" dirty="0"/>
          </a:p>
        </p:txBody>
      </p:sp>
    </p:spTree>
    <p:extLst>
      <p:ext uri="{BB962C8B-B14F-4D97-AF65-F5344CB8AC3E}">
        <p14:creationId xmlns:p14="http://schemas.microsoft.com/office/powerpoint/2010/main" val="332681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10" descr="C:\Users\Dragomir\AppData\Local\Microsoft\Windows\INetCache\IE\SMQYQ67I\133059306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1484" y="3161561"/>
            <a:ext cx="5134103" cy="149858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rot="10800000" flipV="1">
            <a:off x="5782663" y="461210"/>
            <a:ext cx="2515659" cy="534763"/>
          </a:xfrm>
        </p:spPr>
        <p:txBody>
          <a:bodyPr>
            <a:normAutofit fontScale="85000" lnSpcReduction="10000"/>
          </a:bodyPr>
          <a:lstStyle/>
          <a:p>
            <a:r>
              <a:rPr lang="en-US" sz="1200" dirty="0"/>
              <a:t>Volunteer profile</a:t>
            </a:r>
          </a:p>
          <a:p>
            <a:r>
              <a:rPr lang="en-US" sz="1200" dirty="0"/>
              <a:t>Name, Category of volunteering; Schedule</a:t>
            </a:r>
          </a:p>
        </p:txBody>
      </p:sp>
      <p:pic>
        <p:nvPicPr>
          <p:cNvPr id="1026" name="Picture 2" descr="C:\Users\Dragomir\AppData\Local\Microsoft\Windows\INetCache\IE\C216YJWQ\500px-People_ico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2011" y="152400"/>
            <a:ext cx="857250" cy="857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3324225" y="581026"/>
            <a:ext cx="8382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descr="C:\Users\Dragomir\AppData\Local\Microsoft\Windows\INetCache\IE\6XI23SVL\responsive-web[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4889" y="269808"/>
            <a:ext cx="1175391" cy="7398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ragomir\AppData\Local\Microsoft\Windows\INetCache\IE\S2U1RY5Z\google_sites-icon-larg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0240" y="880374"/>
            <a:ext cx="415026" cy="41502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ctrTitle"/>
          </p:nvPr>
        </p:nvSpPr>
        <p:spPr>
          <a:xfrm>
            <a:off x="1920536" y="1009651"/>
            <a:ext cx="1600200" cy="254621"/>
          </a:xfrm>
        </p:spPr>
        <p:txBody>
          <a:bodyPr>
            <a:normAutofit fontScale="90000"/>
          </a:bodyPr>
          <a:lstStyle/>
          <a:p>
            <a:r>
              <a:rPr lang="en-US" sz="1200" dirty="0">
                <a:solidFill>
                  <a:schemeClr val="tx1">
                    <a:lumMod val="50000"/>
                    <a:lumOff val="50000"/>
                  </a:schemeClr>
                </a:solidFill>
              </a:rPr>
              <a:t>Volunteers</a:t>
            </a:r>
          </a:p>
        </p:txBody>
      </p:sp>
      <p:cxnSp>
        <p:nvCxnSpPr>
          <p:cNvPr id="8" name="Straight Connector 7"/>
          <p:cNvCxnSpPr/>
          <p:nvPr/>
        </p:nvCxnSpPr>
        <p:spPr>
          <a:xfrm>
            <a:off x="4917753" y="12954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62426" y="1867559"/>
            <a:ext cx="1495425"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9" name="Picture 5" descr="C:\Users\Dragomir\AppData\Local\Microsoft\Windows\INetCache\IE\R3QJE1D2\nicubunu-Abstract-person[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49517" y="1600200"/>
            <a:ext cx="340853" cy="3974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ragomir\AppData\Local\Microsoft\Windows\INetCache\IE\6XI23SVL\large-Abstract-person-166.6-10974[1].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70451" y="1600201"/>
            <a:ext cx="369623" cy="429869"/>
          </a:xfrm>
          <a:prstGeom prst="rect">
            <a:avLst/>
          </a:prstGeom>
          <a:noFill/>
          <a:extLst>
            <a:ext uri="{909E8E84-426E-40DD-AFC4-6F175D3DCCD1}">
              <a14:hiddenFill xmlns:a14="http://schemas.microsoft.com/office/drawing/2010/main">
                <a:solidFill>
                  <a:srgbClr val="FFFFFF"/>
                </a:solidFill>
              </a14:hiddenFill>
            </a:ext>
          </a:extLst>
        </p:spPr>
      </p:pic>
      <p:sp>
        <p:nvSpPr>
          <p:cNvPr id="17" name="Subtitle 2"/>
          <p:cNvSpPr txBox="1">
            <a:spLocks/>
          </p:cNvSpPr>
          <p:nvPr/>
        </p:nvSpPr>
        <p:spPr>
          <a:xfrm rot="10800000" flipV="1">
            <a:off x="2501372" y="1609957"/>
            <a:ext cx="1257829" cy="685799"/>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200" dirty="0"/>
              <a:t>Volunteer Category:</a:t>
            </a:r>
          </a:p>
          <a:p>
            <a:r>
              <a:rPr lang="en-US" sz="1200" dirty="0"/>
              <a:t>Goods donor or administrative coordinator</a:t>
            </a:r>
          </a:p>
        </p:txBody>
      </p:sp>
      <p:sp>
        <p:nvSpPr>
          <p:cNvPr id="18" name="Subtitle 2"/>
          <p:cNvSpPr txBox="1">
            <a:spLocks/>
          </p:cNvSpPr>
          <p:nvPr/>
        </p:nvSpPr>
        <p:spPr>
          <a:xfrm rot="10800000" flipV="1">
            <a:off x="6038851" y="1677690"/>
            <a:ext cx="1257829" cy="685799"/>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200" dirty="0"/>
              <a:t>Volunteer Category:</a:t>
            </a:r>
          </a:p>
          <a:p>
            <a:r>
              <a:rPr lang="en-US" sz="1200" dirty="0"/>
              <a:t>Services donor</a:t>
            </a:r>
          </a:p>
          <a:p>
            <a:r>
              <a:rPr lang="en-US" sz="1200" dirty="0"/>
              <a:t>Interacts with family</a:t>
            </a:r>
          </a:p>
        </p:txBody>
      </p:sp>
      <p:cxnSp>
        <p:nvCxnSpPr>
          <p:cNvPr id="19" name="Straight Arrow Connector 18"/>
          <p:cNvCxnSpPr/>
          <p:nvPr/>
        </p:nvCxnSpPr>
        <p:spPr>
          <a:xfrm>
            <a:off x="5747699" y="1999822"/>
            <a:ext cx="0" cy="286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782663" y="2732834"/>
            <a:ext cx="157411" cy="555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Documents"/>
          <p:cNvSpPr>
            <a:spLocks noEditPoints="1" noChangeArrowheads="1"/>
          </p:cNvSpPr>
          <p:nvPr/>
        </p:nvSpPr>
        <p:spPr bwMode="auto">
          <a:xfrm>
            <a:off x="5612177" y="2338566"/>
            <a:ext cx="293450" cy="34103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27" name="Subtitle 2"/>
          <p:cNvSpPr txBox="1">
            <a:spLocks/>
          </p:cNvSpPr>
          <p:nvPr/>
        </p:nvSpPr>
        <p:spPr>
          <a:xfrm rot="10800000" flipV="1">
            <a:off x="6038851" y="2336701"/>
            <a:ext cx="1257829" cy="6857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200" dirty="0"/>
              <a:t>Certification, Background Check</a:t>
            </a:r>
          </a:p>
        </p:txBody>
      </p:sp>
      <p:pic>
        <p:nvPicPr>
          <p:cNvPr id="1033" name="Picture 9" descr="C:\Users\Dragomir\AppData\Local\Microsoft\Windows\INetCache\IE\ONI1W3KX\1375966995[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14970" y="3620540"/>
            <a:ext cx="542715" cy="522491"/>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p:cNvCxnSpPr/>
          <p:nvPr/>
        </p:nvCxnSpPr>
        <p:spPr>
          <a:xfrm>
            <a:off x="3108193" y="5670550"/>
            <a:ext cx="58613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747699" y="4640994"/>
            <a:ext cx="0" cy="968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127168" y="567055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405523" y="567055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969168" y="5674783"/>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Subtitle 2"/>
          <p:cNvSpPr txBox="1">
            <a:spLocks/>
          </p:cNvSpPr>
          <p:nvPr/>
        </p:nvSpPr>
        <p:spPr>
          <a:xfrm rot="10800000" flipV="1">
            <a:off x="2520347" y="6057904"/>
            <a:ext cx="1257829" cy="342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200" dirty="0"/>
              <a:t>SAMS</a:t>
            </a:r>
          </a:p>
        </p:txBody>
      </p:sp>
      <p:sp>
        <p:nvSpPr>
          <p:cNvPr id="55" name="Subtitle 2"/>
          <p:cNvSpPr txBox="1">
            <a:spLocks/>
          </p:cNvSpPr>
          <p:nvPr/>
        </p:nvSpPr>
        <p:spPr>
          <a:xfrm rot="10800000" flipV="1">
            <a:off x="3746824" y="6096001"/>
            <a:ext cx="1257829" cy="342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200" dirty="0"/>
              <a:t>GERA</a:t>
            </a:r>
          </a:p>
        </p:txBody>
      </p:sp>
      <p:sp>
        <p:nvSpPr>
          <p:cNvPr id="57" name="Subtitle 2"/>
          <p:cNvSpPr txBox="1">
            <a:spLocks/>
          </p:cNvSpPr>
          <p:nvPr/>
        </p:nvSpPr>
        <p:spPr>
          <a:xfrm rot="10800000" flipV="1">
            <a:off x="8331784" y="6145744"/>
            <a:ext cx="1619854" cy="28575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200" dirty="0"/>
              <a:t>CHURCH WORLD SERVICE</a:t>
            </a:r>
          </a:p>
        </p:txBody>
      </p:sp>
      <p:cxnSp>
        <p:nvCxnSpPr>
          <p:cNvPr id="58" name="Straight Arrow Connector 57"/>
          <p:cNvCxnSpPr/>
          <p:nvPr/>
        </p:nvCxnSpPr>
        <p:spPr>
          <a:xfrm>
            <a:off x="7086600" y="5687483"/>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311907" y="5687483"/>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Subtitle 2"/>
          <p:cNvSpPr txBox="1">
            <a:spLocks/>
          </p:cNvSpPr>
          <p:nvPr/>
        </p:nvSpPr>
        <p:spPr>
          <a:xfrm rot="10800000" flipV="1">
            <a:off x="6457686" y="6105528"/>
            <a:ext cx="1257829" cy="342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200" dirty="0"/>
              <a:t>TEAM YALLA!</a:t>
            </a:r>
          </a:p>
        </p:txBody>
      </p:sp>
      <p:sp>
        <p:nvSpPr>
          <p:cNvPr id="61" name="Subtitle 2"/>
          <p:cNvSpPr txBox="1">
            <a:spLocks/>
          </p:cNvSpPr>
          <p:nvPr/>
        </p:nvSpPr>
        <p:spPr>
          <a:xfrm rot="10800000" flipV="1">
            <a:off x="4886457" y="6076954"/>
            <a:ext cx="1257829" cy="342899"/>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200" dirty="0"/>
              <a:t>GREATER BLOOMFIELD INTERFAITH</a:t>
            </a:r>
          </a:p>
        </p:txBody>
      </p:sp>
      <p:cxnSp>
        <p:nvCxnSpPr>
          <p:cNvPr id="74" name="Straight Arrow Connector 73"/>
          <p:cNvCxnSpPr/>
          <p:nvPr/>
        </p:nvCxnSpPr>
        <p:spPr>
          <a:xfrm flipV="1">
            <a:off x="5985107" y="4640993"/>
            <a:ext cx="0" cy="381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Subtitle 2"/>
          <p:cNvSpPr txBox="1">
            <a:spLocks/>
          </p:cNvSpPr>
          <p:nvPr/>
        </p:nvSpPr>
        <p:spPr>
          <a:xfrm rot="10800000" flipV="1">
            <a:off x="6219692" y="5022127"/>
            <a:ext cx="1552708" cy="474916"/>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200" dirty="0"/>
              <a:t>Resettled Family Profiles; Needs and Requests</a:t>
            </a:r>
          </a:p>
        </p:txBody>
      </p:sp>
      <p:sp>
        <p:nvSpPr>
          <p:cNvPr id="80" name="Documents"/>
          <p:cNvSpPr>
            <a:spLocks noEditPoints="1" noChangeArrowheads="1"/>
          </p:cNvSpPr>
          <p:nvPr/>
        </p:nvSpPr>
        <p:spPr bwMode="auto">
          <a:xfrm>
            <a:off x="5905628" y="5062759"/>
            <a:ext cx="238657" cy="393653"/>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cxnSp>
        <p:nvCxnSpPr>
          <p:cNvPr id="86" name="Straight Arrow Connector 85"/>
          <p:cNvCxnSpPr/>
          <p:nvPr/>
        </p:nvCxnSpPr>
        <p:spPr>
          <a:xfrm flipV="1">
            <a:off x="5979070" y="5501218"/>
            <a:ext cx="0" cy="169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2" name="Picture 6" descr="C:\Users\Dragomir\AppData\Local\Microsoft\Windows\INetCache\IE\6XI23SVL\large-Abstract-person-166.6-10974[1].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52051" y="3828572"/>
            <a:ext cx="224099" cy="260626"/>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C:\Users\Dragomir\AppData\Local\Microsoft\Windows\INetCache\IE\6XI23SVL\large-Abstract-person-166.6-10974[1].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52051" y="4219502"/>
            <a:ext cx="224099" cy="26062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C:\Users\Dragomir\AppData\Local\Microsoft\Windows\INetCache\IE\6XI23SVL\large-Abstract-person-166.6-10974[1].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52051" y="3404954"/>
            <a:ext cx="224099" cy="26062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12" descr="C:\Users\Dragomir\AppData\Local\Microsoft\Windows\INetCache\IE\S2U1RY5Z\amazing_1994_girls_by_kebomarcuet-d7yry63[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14050" y="4155278"/>
            <a:ext cx="533400" cy="31292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3" descr="C:\Users\Dragomir\AppData\Local\Microsoft\Windows\INetCache\IE\ONI1W3KX\children%20reading[1].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762316" y="3736466"/>
            <a:ext cx="685135" cy="40917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4" descr="C:\Users\Dragomir\AppData\Local\Microsoft\Windows\INetCache\IE\ONI1W3KX\indonesian-muslim-family-praying-26959224[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52498" y="3287968"/>
            <a:ext cx="518753" cy="367018"/>
          </a:xfrm>
          <a:prstGeom prst="rect">
            <a:avLst/>
          </a:prstGeom>
          <a:noFill/>
          <a:extLst>
            <a:ext uri="{909E8E84-426E-40DD-AFC4-6F175D3DCCD1}">
              <a14:hiddenFill xmlns:a14="http://schemas.microsoft.com/office/drawing/2010/main">
                <a:solidFill>
                  <a:srgbClr val="FFFFFF"/>
                </a:solidFill>
              </a14:hiddenFill>
            </a:ext>
          </a:extLst>
        </p:spPr>
      </p:pic>
      <p:cxnSp>
        <p:nvCxnSpPr>
          <p:cNvPr id="65" name="Straight Connector 64"/>
          <p:cNvCxnSpPr/>
          <p:nvPr/>
        </p:nvCxnSpPr>
        <p:spPr>
          <a:xfrm flipV="1">
            <a:off x="7088178" y="4367595"/>
            <a:ext cx="646082" cy="6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7050118" y="3960368"/>
            <a:ext cx="646082" cy="6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7086600" y="3583553"/>
            <a:ext cx="646082" cy="6238"/>
          </a:xfrm>
          <a:prstGeom prst="line">
            <a:avLst/>
          </a:prstGeom>
        </p:spPr>
        <p:style>
          <a:lnRef idx="1">
            <a:schemeClr val="accent1"/>
          </a:lnRef>
          <a:fillRef idx="0">
            <a:schemeClr val="accent1"/>
          </a:fillRef>
          <a:effectRef idx="0">
            <a:schemeClr val="accent1"/>
          </a:effectRef>
          <a:fontRef idx="minor">
            <a:schemeClr val="tx1"/>
          </a:fontRef>
        </p:style>
      </p:cxnSp>
      <p:sp>
        <p:nvSpPr>
          <p:cNvPr id="120" name="Subtitle 2"/>
          <p:cNvSpPr txBox="1">
            <a:spLocks/>
          </p:cNvSpPr>
          <p:nvPr/>
        </p:nvSpPr>
        <p:spPr>
          <a:xfrm rot="10800000" flipV="1">
            <a:off x="9141712" y="2679601"/>
            <a:ext cx="1257829" cy="886357"/>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200" dirty="0"/>
              <a:t>MATCHING FAMILIES WITH VOLUNTEER SERVICE DONORS</a:t>
            </a:r>
          </a:p>
        </p:txBody>
      </p:sp>
      <p:cxnSp>
        <p:nvCxnSpPr>
          <p:cNvPr id="108" name="Elbow Connector 107"/>
          <p:cNvCxnSpPr>
            <a:endCxn id="37" idx="1"/>
          </p:cNvCxnSpPr>
          <p:nvPr/>
        </p:nvCxnSpPr>
        <p:spPr>
          <a:xfrm rot="16200000" flipH="1">
            <a:off x="3666741" y="2496111"/>
            <a:ext cx="1767942" cy="106154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525001" y="504348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127890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79601"/>
            <a:ext cx="9144000" cy="1630362"/>
          </a:xfrm>
        </p:spPr>
        <p:txBody>
          <a:bodyPr>
            <a:normAutofit fontScale="90000"/>
          </a:bodyPr>
          <a:lstStyle/>
          <a:p>
            <a:r>
              <a:rPr lang="en-US" dirty="0" smtClean="0"/>
              <a:t/>
            </a:r>
            <a:br>
              <a:rPr lang="en-US" dirty="0" smtClean="0"/>
            </a:br>
            <a:r>
              <a:rPr lang="en-US" dirty="0" smtClean="0"/>
              <a:t>Mission Statement</a:t>
            </a:r>
            <a:endParaRPr lang="en-US" dirty="0"/>
          </a:p>
        </p:txBody>
      </p:sp>
      <p:sp>
        <p:nvSpPr>
          <p:cNvPr id="3" name="Subtitle 2"/>
          <p:cNvSpPr>
            <a:spLocks noGrp="1"/>
          </p:cNvSpPr>
          <p:nvPr>
            <p:ph type="subTitle" idx="1"/>
          </p:nvPr>
        </p:nvSpPr>
        <p:spPr>
          <a:xfrm>
            <a:off x="1523999" y="3797829"/>
            <a:ext cx="9803363" cy="2138362"/>
          </a:xfrm>
        </p:spPr>
        <p:txBody>
          <a:bodyPr>
            <a:normAutofit/>
          </a:bodyPr>
          <a:lstStyle/>
          <a:p>
            <a:r>
              <a:rPr lang="en-US" dirty="0" smtClean="0"/>
              <a:t>To provide a trusted</a:t>
            </a:r>
            <a:r>
              <a:rPr lang="en-US" dirty="0"/>
              <a:t>, scalable </a:t>
            </a:r>
            <a:r>
              <a:rPr lang="en-US" dirty="0" smtClean="0"/>
              <a:t>online solution that connects </a:t>
            </a:r>
            <a:r>
              <a:rPr lang="en-US" dirty="0"/>
              <a:t>volunteers with established relief agencies serving Syrian refugee </a:t>
            </a:r>
            <a:r>
              <a:rPr lang="en-US" dirty="0" smtClean="0"/>
              <a:t>families in New Jersey.</a:t>
            </a:r>
            <a:endParaRPr lang="en-US" dirty="0"/>
          </a:p>
          <a:p>
            <a:endParaRPr lang="en-US" dirty="0"/>
          </a:p>
        </p:txBody>
      </p:sp>
      <p:sp>
        <p:nvSpPr>
          <p:cNvPr id="4" name="Date Placeholder 3"/>
          <p:cNvSpPr>
            <a:spLocks noGrp="1"/>
          </p:cNvSpPr>
          <p:nvPr>
            <p:ph type="dt" sz="half" idx="10"/>
          </p:nvPr>
        </p:nvSpPr>
        <p:spPr>
          <a:xfrm>
            <a:off x="838200" y="6189584"/>
            <a:ext cx="11079480" cy="668415"/>
          </a:xfrm>
        </p:spPr>
        <p:txBody>
          <a:bodyPr/>
          <a:lstStyle/>
          <a:p>
            <a:fld id="{D0BA4591-5FDC-44AE-828C-4C5D15FE8D86}" type="datetime1">
              <a:rPr lang="en-US" smtClean="0"/>
              <a:t>3/30/2017</a:t>
            </a:fld>
            <a:r>
              <a:rPr lang="en-US" dirty="0" smtClean="0"/>
              <a:t>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1724" y="1520962"/>
            <a:ext cx="2378009" cy="966440"/>
          </a:xfrm>
          <a:prstGeom prst="rect">
            <a:avLst/>
          </a:prstGeom>
        </p:spPr>
      </p:pic>
    </p:spTree>
    <p:extLst>
      <p:ext uri="{BB962C8B-B14F-4D97-AF65-F5344CB8AC3E}">
        <p14:creationId xmlns:p14="http://schemas.microsoft.com/office/powerpoint/2010/main" val="16932868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Dragomir\AppData\Local\Microsoft\Windows\INetCache\IE\CCARIL3C\multipage-calendar-201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102" y="2316480"/>
            <a:ext cx="4087457" cy="26824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p:cNvGraphicFramePr/>
          <p:nvPr>
            <p:extLst>
              <p:ext uri="{D42A27DB-BD31-4B8C-83A1-F6EECF244321}">
                <p14:modId xmlns:p14="http://schemas.microsoft.com/office/powerpoint/2010/main" val="455186636"/>
              </p:ext>
            </p:extLst>
          </p:nvPr>
        </p:nvGraphicFramePr>
        <p:xfrm>
          <a:off x="9164320" y="419059"/>
          <a:ext cx="2341880" cy="18974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p:cNvGraphicFramePr/>
          <p:nvPr>
            <p:extLst>
              <p:ext uri="{D42A27DB-BD31-4B8C-83A1-F6EECF244321}">
                <p14:modId xmlns:p14="http://schemas.microsoft.com/office/powerpoint/2010/main" val="588061339"/>
              </p:ext>
            </p:extLst>
          </p:nvPr>
        </p:nvGraphicFramePr>
        <p:xfrm>
          <a:off x="8519160" y="4150754"/>
          <a:ext cx="3596640" cy="20036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extLst>
              <p:ext uri="{D42A27DB-BD31-4B8C-83A1-F6EECF244321}">
                <p14:modId xmlns:p14="http://schemas.microsoft.com/office/powerpoint/2010/main" val="1714124046"/>
              </p:ext>
            </p:extLst>
          </p:nvPr>
        </p:nvGraphicFramePr>
        <p:xfrm>
          <a:off x="4111663" y="1341119"/>
          <a:ext cx="3797898" cy="240025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9" name="Rounded Rectangle 8"/>
          <p:cNvSpPr/>
          <p:nvPr/>
        </p:nvSpPr>
        <p:spPr>
          <a:xfrm>
            <a:off x="670560" y="731521"/>
            <a:ext cx="2240280" cy="24079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ACTIVITIES</a:t>
            </a:r>
          </a:p>
          <a:p>
            <a:r>
              <a:rPr lang="en-US" sz="1200" dirty="0" smtClean="0">
                <a:solidFill>
                  <a:schemeClr val="tx1"/>
                </a:solidFill>
              </a:rPr>
              <a:t>Driving</a:t>
            </a:r>
          </a:p>
          <a:p>
            <a:r>
              <a:rPr lang="en-US" sz="1200" dirty="0" smtClean="0">
                <a:solidFill>
                  <a:schemeClr val="tx1"/>
                </a:solidFill>
              </a:rPr>
              <a:t>Tutoring</a:t>
            </a:r>
          </a:p>
          <a:p>
            <a:r>
              <a:rPr lang="en-US" sz="1200" dirty="0" smtClean="0">
                <a:solidFill>
                  <a:schemeClr val="tx1"/>
                </a:solidFill>
              </a:rPr>
              <a:t>Find Housing</a:t>
            </a:r>
          </a:p>
          <a:p>
            <a:r>
              <a:rPr lang="en-US" sz="1200" dirty="0" smtClean="0">
                <a:solidFill>
                  <a:schemeClr val="tx1"/>
                </a:solidFill>
              </a:rPr>
              <a:t>Bank Statement Review</a:t>
            </a:r>
          </a:p>
          <a:p>
            <a:r>
              <a:rPr lang="en-US" sz="1200" dirty="0" smtClean="0">
                <a:solidFill>
                  <a:schemeClr val="tx1"/>
                </a:solidFill>
              </a:rPr>
              <a:t>Job/Resume Coaching</a:t>
            </a:r>
          </a:p>
          <a:p>
            <a:r>
              <a:rPr lang="en-US" sz="1200" dirty="0" smtClean="0">
                <a:solidFill>
                  <a:schemeClr val="tx1"/>
                </a:solidFill>
              </a:rPr>
              <a:t>Tea Time</a:t>
            </a:r>
            <a:endParaRPr lang="en-US" sz="1200" dirty="0">
              <a:solidFill>
                <a:schemeClr val="tx1"/>
              </a:solidFill>
            </a:endParaRPr>
          </a:p>
        </p:txBody>
      </p:sp>
      <p:sp>
        <p:nvSpPr>
          <p:cNvPr id="10" name="Rounded Rectangle 9"/>
          <p:cNvSpPr/>
          <p:nvPr/>
        </p:nvSpPr>
        <p:spPr>
          <a:xfrm>
            <a:off x="1017270" y="3345321"/>
            <a:ext cx="1546860" cy="62474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ACTIVITY</a:t>
            </a:r>
          </a:p>
          <a:p>
            <a:pPr algn="ctr"/>
            <a:r>
              <a:rPr lang="en-US" sz="1400" dirty="0" smtClean="0"/>
              <a:t>Donate Funds</a:t>
            </a:r>
            <a:endParaRPr lang="en-US" sz="1400" dirty="0"/>
          </a:p>
        </p:txBody>
      </p:sp>
      <p:sp>
        <p:nvSpPr>
          <p:cNvPr id="13" name="Right Arrow 12"/>
          <p:cNvSpPr/>
          <p:nvPr/>
        </p:nvSpPr>
        <p:spPr>
          <a:xfrm>
            <a:off x="2910840" y="2293618"/>
            <a:ext cx="1078903" cy="563881"/>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rot="19627423">
            <a:off x="7908764" y="2048846"/>
            <a:ext cx="1252985" cy="3667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p:cNvSpPr/>
          <p:nvPr/>
        </p:nvSpPr>
        <p:spPr>
          <a:xfrm rot="1557272" flipV="1">
            <a:off x="7869240" y="3979974"/>
            <a:ext cx="618002" cy="2882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8CF3F84-92A0-426A-83C2-5F6AA463DFDE}" type="datetime1">
              <a:rPr lang="en-US" smtClean="0"/>
              <a:t>3/30/2017</a:t>
            </a:fld>
            <a:endParaRPr lang="en-US" dirty="0"/>
          </a:p>
        </p:txBody>
      </p:sp>
    </p:spTree>
    <p:extLst>
      <p:ext uri="{BB962C8B-B14F-4D97-AF65-F5344CB8AC3E}">
        <p14:creationId xmlns:p14="http://schemas.microsoft.com/office/powerpoint/2010/main" val="1745577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960" y="399118"/>
            <a:ext cx="7729728" cy="1188720"/>
          </a:xfrm>
        </p:spPr>
        <p:txBody>
          <a:bodyPr/>
          <a:lstStyle/>
          <a:p>
            <a:r>
              <a:rPr lang="en-US" dirty="0" smtClean="0"/>
              <a:t>Team</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074" y="1489252"/>
            <a:ext cx="4872144" cy="3654108"/>
          </a:xfrm>
        </p:spPr>
      </p:pic>
      <p:sp>
        <p:nvSpPr>
          <p:cNvPr id="5" name="TextBox 4"/>
          <p:cNvSpPr txBox="1"/>
          <p:nvPr/>
        </p:nvSpPr>
        <p:spPr>
          <a:xfrm>
            <a:off x="5831176" y="1466273"/>
            <a:ext cx="5951023" cy="4154984"/>
          </a:xfrm>
          <a:prstGeom prst="rect">
            <a:avLst/>
          </a:prstGeom>
          <a:noFill/>
        </p:spPr>
        <p:txBody>
          <a:bodyPr wrap="square" rtlCol="0">
            <a:spAutoFit/>
          </a:bodyPr>
          <a:lstStyle/>
          <a:p>
            <a:pPr lvl="0"/>
            <a:r>
              <a:rPr lang="en-US" sz="2400" dirty="0" err="1"/>
              <a:t>Yalla</a:t>
            </a:r>
            <a:r>
              <a:rPr lang="en-US" sz="2400" dirty="0"/>
              <a:t>!, meaning </a:t>
            </a:r>
            <a:r>
              <a:rPr lang="en-US" sz="2400" dirty="0" smtClean="0"/>
              <a:t>“Let’s </a:t>
            </a:r>
            <a:r>
              <a:rPr lang="en-US" sz="2400" dirty="0"/>
              <a:t>go!” in Arabic implies a sense of urgency, of movement, of getting to a destination. It also resonates with the energetic volunteer base it seeks to seamlessly connect with action-oriented relief agencies. </a:t>
            </a:r>
            <a:endParaRPr lang="en-US" sz="2400" dirty="0" smtClean="0"/>
          </a:p>
          <a:p>
            <a:endParaRPr lang="en-US" sz="2400" dirty="0"/>
          </a:p>
          <a:p>
            <a:r>
              <a:rPr lang="en-US" sz="1600" dirty="0" smtClean="0"/>
              <a:t>L: Tahi Hunter, business owner, volunteer in refugee resettlement organization.</a:t>
            </a:r>
          </a:p>
          <a:p>
            <a:endParaRPr lang="en-US" sz="1600" dirty="0" smtClean="0"/>
          </a:p>
          <a:p>
            <a:r>
              <a:rPr lang="en-US" sz="1600" dirty="0" smtClean="0"/>
              <a:t>Middle: Jodi Paroff, evaluator, public policy and services. </a:t>
            </a:r>
          </a:p>
          <a:p>
            <a:endParaRPr lang="en-US" sz="1600" dirty="0" smtClean="0"/>
          </a:p>
          <a:p>
            <a:r>
              <a:rPr lang="en-US" sz="1600" dirty="0" smtClean="0"/>
              <a:t>R: Pritha Gopalan, applied anthropologist, international development</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530" y="623357"/>
            <a:ext cx="1665601" cy="676911"/>
          </a:xfrm>
          <a:prstGeom prst="rect">
            <a:avLst/>
          </a:prstGeom>
        </p:spPr>
      </p:pic>
      <p:sp>
        <p:nvSpPr>
          <p:cNvPr id="6" name="Date Placeholder 5"/>
          <p:cNvSpPr>
            <a:spLocks noGrp="1"/>
          </p:cNvSpPr>
          <p:nvPr>
            <p:ph type="dt" sz="half" idx="10"/>
          </p:nvPr>
        </p:nvSpPr>
        <p:spPr/>
        <p:txBody>
          <a:bodyPr/>
          <a:lstStyle/>
          <a:p>
            <a:fld id="{75D90A8C-B5C9-4196-826C-FF243EE6109B}" type="datetime1">
              <a:rPr lang="en-US" smtClean="0"/>
              <a:t>3/30/2017</a:t>
            </a:fld>
            <a:endParaRPr lang="en-US" dirty="0"/>
          </a:p>
        </p:txBody>
      </p:sp>
    </p:spTree>
    <p:extLst>
      <p:ext uri="{BB962C8B-B14F-4D97-AF65-F5344CB8AC3E}">
        <p14:creationId xmlns:p14="http://schemas.microsoft.com/office/powerpoint/2010/main" val="3361070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4" name="Content Placeholder 3"/>
          <p:cNvSpPr>
            <a:spLocks noGrp="1"/>
          </p:cNvSpPr>
          <p:nvPr>
            <p:ph idx="1"/>
          </p:nvPr>
        </p:nvSpPr>
        <p:spPr>
          <a:xfrm>
            <a:off x="838200" y="1524000"/>
            <a:ext cx="10515600" cy="4932784"/>
          </a:xfrm>
        </p:spPr>
        <p:txBody>
          <a:bodyPr>
            <a:normAutofit fontScale="85000" lnSpcReduction="10000"/>
          </a:bodyPr>
          <a:lstStyle/>
          <a:p>
            <a:pPr>
              <a:lnSpc>
                <a:spcPct val="100000"/>
              </a:lnSpc>
              <a:spcBef>
                <a:spcPts val="0"/>
              </a:spcBef>
              <a:defRPr/>
            </a:pPr>
            <a:r>
              <a:rPr lang="en-US" dirty="0"/>
              <a:t>The Syrian conflict has waged on for over 6 </a:t>
            </a:r>
            <a:r>
              <a:rPr lang="en-US" dirty="0" smtClean="0"/>
              <a:t>years displacing 6 </a:t>
            </a:r>
            <a:r>
              <a:rPr lang="en-US" dirty="0"/>
              <a:t>million citizens and </a:t>
            </a:r>
            <a:r>
              <a:rPr lang="en-US" dirty="0" smtClean="0"/>
              <a:t>forcing over </a:t>
            </a:r>
            <a:r>
              <a:rPr lang="en-US" dirty="0"/>
              <a:t>3 million Syrians to migrate overseas.</a:t>
            </a:r>
          </a:p>
          <a:p>
            <a:pPr>
              <a:lnSpc>
                <a:spcPct val="100000"/>
              </a:lnSpc>
              <a:spcBef>
                <a:spcPts val="0"/>
              </a:spcBef>
              <a:defRPr/>
            </a:pPr>
            <a:endParaRPr lang="en-US" dirty="0"/>
          </a:p>
          <a:p>
            <a:pPr>
              <a:lnSpc>
                <a:spcPct val="100000"/>
              </a:lnSpc>
              <a:spcBef>
                <a:spcPts val="0"/>
              </a:spcBef>
              <a:defRPr/>
            </a:pPr>
            <a:r>
              <a:rPr lang="en-US" dirty="0"/>
              <a:t>More than 18,000 Syrian refugees arrived in the US between 2011 and </a:t>
            </a:r>
            <a:r>
              <a:rPr lang="en-US" dirty="0" smtClean="0"/>
              <a:t>2016</a:t>
            </a:r>
          </a:p>
          <a:p>
            <a:pPr lvl="1">
              <a:lnSpc>
                <a:spcPct val="100000"/>
              </a:lnSpc>
              <a:spcBef>
                <a:spcPts val="0"/>
              </a:spcBef>
              <a:defRPr/>
            </a:pPr>
            <a:r>
              <a:rPr lang="en-US" dirty="0"/>
              <a:t>Q</a:t>
            </a:r>
            <a:r>
              <a:rPr lang="en-US" dirty="0" smtClean="0"/>
              <a:t>uota increased to  </a:t>
            </a:r>
            <a:r>
              <a:rPr lang="en-US" dirty="0"/>
              <a:t>110,000 in </a:t>
            </a:r>
            <a:r>
              <a:rPr lang="en-US" dirty="0" smtClean="0"/>
              <a:t>2017 but the </a:t>
            </a:r>
            <a:r>
              <a:rPr lang="en-US" dirty="0"/>
              <a:t>new national  </a:t>
            </a:r>
            <a:r>
              <a:rPr lang="en-US" dirty="0" smtClean="0"/>
              <a:t>administration halted </a:t>
            </a:r>
            <a:r>
              <a:rPr lang="en-US" dirty="0"/>
              <a:t>new arrivals of Syrian refugees on grounds that they are a </a:t>
            </a:r>
            <a:r>
              <a:rPr lang="en-US" dirty="0" smtClean="0"/>
              <a:t>threat.</a:t>
            </a:r>
          </a:p>
          <a:p>
            <a:r>
              <a:rPr lang="en-US" dirty="0"/>
              <a:t>New Jersey is home to almost 300 Syrian refugees. </a:t>
            </a:r>
            <a:endParaRPr lang="en-US" dirty="0" smtClean="0"/>
          </a:p>
          <a:p>
            <a:pPr lvl="1"/>
            <a:r>
              <a:rPr lang="en-US" dirty="0" smtClean="0"/>
              <a:t>NJ governor prohibited </a:t>
            </a:r>
            <a:r>
              <a:rPr lang="en-US" dirty="0"/>
              <a:t>state agencies from distributing federal relief assistance to </a:t>
            </a:r>
            <a:r>
              <a:rPr lang="en-US" dirty="0" smtClean="0"/>
              <a:t>families,</a:t>
            </a:r>
          </a:p>
          <a:p>
            <a:pPr lvl="1"/>
            <a:r>
              <a:rPr lang="en-US" dirty="0" smtClean="0"/>
              <a:t>Relief </a:t>
            </a:r>
            <a:r>
              <a:rPr lang="en-US" dirty="0"/>
              <a:t>agencies, large and small, have risen to fill the </a:t>
            </a:r>
            <a:r>
              <a:rPr lang="en-US" dirty="0" smtClean="0"/>
              <a:t>void and </a:t>
            </a:r>
            <a:r>
              <a:rPr lang="en-US" dirty="0"/>
              <a:t>are stretched to capacity in meeting the considerable health, educational, and financial needs of displaced families. </a:t>
            </a:r>
          </a:p>
          <a:p>
            <a:r>
              <a:rPr lang="en-US" dirty="0"/>
              <a:t>National and state-level discourse against refugees has generated </a:t>
            </a:r>
            <a:endParaRPr lang="en-US" dirty="0" smtClean="0"/>
          </a:p>
          <a:p>
            <a:pPr lvl="1"/>
            <a:r>
              <a:rPr lang="en-US" dirty="0"/>
              <a:t>P</a:t>
            </a:r>
            <a:r>
              <a:rPr lang="en-US" dirty="0" smtClean="0"/>
              <a:t>ro-refugee protests.</a:t>
            </a:r>
          </a:p>
          <a:p>
            <a:pPr lvl="1"/>
            <a:r>
              <a:rPr lang="en-US" dirty="0" smtClean="0"/>
              <a:t>A groundswell </a:t>
            </a:r>
            <a:r>
              <a:rPr lang="en-US" dirty="0"/>
              <a:t>of volunteerism for their cause. Volunteers range from individuals who “adopt” a Syrian family and  help them navigate the difficult </a:t>
            </a:r>
            <a:r>
              <a:rPr lang="en-US" dirty="0" smtClean="0"/>
              <a:t>transition.</a:t>
            </a:r>
          </a:p>
          <a:p>
            <a:pPr marL="0" indent="0">
              <a:buNone/>
            </a:pPr>
            <a:endParaRPr lang="en-US" dirty="0" smtClean="0"/>
          </a:p>
        </p:txBody>
      </p:sp>
      <p:sp>
        <p:nvSpPr>
          <p:cNvPr id="3" name="Date Placeholder 2"/>
          <p:cNvSpPr>
            <a:spLocks noGrp="1"/>
          </p:cNvSpPr>
          <p:nvPr>
            <p:ph type="dt" sz="half" idx="10"/>
          </p:nvPr>
        </p:nvSpPr>
        <p:spPr/>
        <p:txBody>
          <a:bodyPr/>
          <a:lstStyle/>
          <a:p>
            <a:fld id="{C1660C90-CF5A-40F8-B7BF-51AF638D6099}" type="datetime1">
              <a:rPr lang="en-US" smtClean="0"/>
              <a:t>3/30/2017</a:t>
            </a:fld>
            <a:endParaRPr lang="en-US" dirty="0"/>
          </a:p>
        </p:txBody>
      </p:sp>
    </p:spTree>
    <p:extLst>
      <p:ext uri="{BB962C8B-B14F-4D97-AF65-F5344CB8AC3E}">
        <p14:creationId xmlns:p14="http://schemas.microsoft.com/office/powerpoint/2010/main" val="3525144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Date Placeholder 3"/>
          <p:cNvSpPr>
            <a:spLocks noGrp="1"/>
          </p:cNvSpPr>
          <p:nvPr>
            <p:ph type="dt" sz="half" idx="10"/>
          </p:nvPr>
        </p:nvSpPr>
        <p:spPr/>
        <p:txBody>
          <a:bodyPr/>
          <a:lstStyle/>
          <a:p>
            <a:fld id="{51113FD2-B258-48B3-B737-D8D77586A90A}" type="datetime1">
              <a:rPr lang="en-US" smtClean="0"/>
              <a:t>3/30/2017</a:t>
            </a:fld>
            <a:endParaRPr lang="en-US" dirty="0"/>
          </a:p>
        </p:txBody>
      </p:sp>
      <p:sp>
        <p:nvSpPr>
          <p:cNvPr id="5" name="Rectangle 4"/>
          <p:cNvSpPr/>
          <p:nvPr/>
        </p:nvSpPr>
        <p:spPr>
          <a:xfrm>
            <a:off x="969817" y="1538072"/>
            <a:ext cx="9487593" cy="5632311"/>
          </a:xfrm>
          <a:prstGeom prst="rect">
            <a:avLst/>
          </a:prstGeom>
        </p:spPr>
        <p:txBody>
          <a:bodyPr wrap="square">
            <a:spAutoFit/>
          </a:bodyPr>
          <a:lstStyle/>
          <a:p>
            <a:pPr lvl="0">
              <a:defRPr/>
            </a:pPr>
            <a:r>
              <a:rPr lang="en-US" dirty="0"/>
              <a:t>Our fieldwork was conducted among Syrian families and relief agencies working in the </a:t>
            </a:r>
            <a:r>
              <a:rPr lang="en-US" dirty="0" smtClean="0"/>
              <a:t>Paterson and Elizabeth NJ area. Paterson is home </a:t>
            </a:r>
            <a:r>
              <a:rPr lang="en-US" dirty="0"/>
              <a:t>to the second largest Arab-American population in the United </a:t>
            </a:r>
            <a:r>
              <a:rPr lang="en-US" dirty="0" smtClean="0"/>
              <a:t>States and is a </a:t>
            </a:r>
            <a:r>
              <a:rPr lang="en-US" dirty="0"/>
              <a:t>desired relocation destination for Syrians seeking a like-minded </a:t>
            </a:r>
            <a:r>
              <a:rPr lang="en-US" dirty="0" smtClean="0"/>
              <a:t>community.</a:t>
            </a:r>
          </a:p>
          <a:p>
            <a:pPr lvl="0">
              <a:defRPr/>
            </a:pPr>
            <a:endParaRPr lang="en-US" dirty="0"/>
          </a:p>
          <a:p>
            <a:pPr>
              <a:defRPr/>
            </a:pPr>
            <a:r>
              <a:rPr lang="en-US" dirty="0" smtClean="0"/>
              <a:t>State agencies are now restricted from </a:t>
            </a:r>
            <a:r>
              <a:rPr lang="en-US" dirty="0"/>
              <a:t>distributing federal relief assistance to families, echoing mainstream nationalist sentiments. Relief agencies, large and small, have risen to fill the vacuum, and are stretched to capacity in meeting the considerable health, educational, and financial needs of displaced families. </a:t>
            </a:r>
          </a:p>
          <a:p>
            <a:pPr lvl="0" defTabSz="914400">
              <a:defRPr/>
            </a:pPr>
            <a:endParaRPr lang="en-US" dirty="0"/>
          </a:p>
          <a:p>
            <a:pPr lvl="0" defTabSz="914400">
              <a:defRPr/>
            </a:pPr>
            <a:r>
              <a:rPr lang="en-US" dirty="0"/>
              <a:t>Representatives of NJ relief agencies, namely Greater Bloomfield Interfaith Partnership (GBIP), Global Emergency Response and Action (GERA), Church World Services (CWS), and Syrian American Medical Society (SAMS) have enthusiastically supported its premise, and engaged with us to inform its design (and even its name). </a:t>
            </a:r>
            <a:r>
              <a:rPr lang="en-US" dirty="0" err="1" smtClean="0"/>
              <a:t>Yalla</a:t>
            </a:r>
            <a:r>
              <a:rPr lang="en-US" dirty="0" smtClean="0"/>
              <a:t>! </a:t>
            </a:r>
            <a:r>
              <a:rPr lang="en-US" dirty="0"/>
              <a:t> </a:t>
            </a:r>
            <a:r>
              <a:rPr lang="en-US" dirty="0" smtClean="0"/>
              <a:t>beckons neighbors </a:t>
            </a:r>
            <a:r>
              <a:rPr lang="en-US" dirty="0"/>
              <a:t>and citizens to uphold the human values of inclusion, tolerance, and activism. </a:t>
            </a:r>
          </a:p>
          <a:p>
            <a:pPr lvl="0">
              <a:defRPr/>
            </a:pPr>
            <a:endParaRPr lang="en-US" dirty="0" smtClean="0"/>
          </a:p>
          <a:p>
            <a:pPr lvl="0">
              <a:defRPr/>
            </a:pPr>
            <a:endParaRPr lang="en-US" dirty="0" smtClean="0"/>
          </a:p>
          <a:p>
            <a:pPr lvl="0">
              <a:defRPr/>
            </a:pPr>
            <a:endParaRPr lang="en-US" dirty="0"/>
          </a:p>
          <a:p>
            <a:pPr lvl="0">
              <a:defRPr/>
            </a:pPr>
            <a:endParaRPr lang="en-US" dirty="0" smtClean="0"/>
          </a:p>
          <a:p>
            <a:pPr lvl="0">
              <a:defRPr/>
            </a:pPr>
            <a:endParaRPr lang="en-US" dirty="0"/>
          </a:p>
          <a:p>
            <a:pPr lvl="0">
              <a:defRPr/>
            </a:pPr>
            <a:endParaRPr lang="en-US" dirty="0"/>
          </a:p>
        </p:txBody>
      </p:sp>
    </p:spTree>
    <p:extLst>
      <p:ext uri="{BB962C8B-B14F-4D97-AF65-F5344CB8AC3E}">
        <p14:creationId xmlns:p14="http://schemas.microsoft.com/office/powerpoint/2010/main" val="3326048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Quotes</a:t>
            </a:r>
            <a:endParaRPr lang="en-US" dirty="0"/>
          </a:p>
        </p:txBody>
      </p:sp>
      <p:sp>
        <p:nvSpPr>
          <p:cNvPr id="3" name="Content Placeholder 2"/>
          <p:cNvSpPr>
            <a:spLocks noGrp="1"/>
          </p:cNvSpPr>
          <p:nvPr>
            <p:ph idx="1"/>
          </p:nvPr>
        </p:nvSpPr>
        <p:spPr>
          <a:noFill/>
        </p:spPr>
        <p:txBody>
          <a:bodyPr/>
          <a:lstStyle/>
          <a:p>
            <a:r>
              <a:rPr lang="en-US" sz="2400" dirty="0" smtClean="0"/>
              <a:t>“Shock </a:t>
            </a:r>
            <a:r>
              <a:rPr lang="en-US" sz="2400" dirty="0"/>
              <a:t>of displacement is acute for Syrian refugees compared to other groups as they have been moved here within a very short period of losing their home. They need more time just to breathe.” Megan Johnson, Christian World Services</a:t>
            </a:r>
          </a:p>
          <a:p>
            <a:r>
              <a:rPr lang="en-US" sz="2400" dirty="0" smtClean="0"/>
              <a:t>‘We founded GERA because we wanted to help refugees assimilate successfully,” Sikandar Khan, founder, GERA.</a:t>
            </a:r>
          </a:p>
          <a:p>
            <a:r>
              <a:rPr lang="en-US" sz="2400" dirty="0" smtClean="0"/>
              <a:t>“ I don’t want charity. I need a job!” Nour Ajouz, head of household of a refugee family in Paterson.</a:t>
            </a:r>
          </a:p>
          <a:p>
            <a:r>
              <a:rPr lang="en-US" sz="2400" dirty="0" smtClean="0"/>
              <a:t>“This level of civic engagement is new to us. We are in triage mode,” Salaheddin Mustafa, Outreach coordinator, Paterson mosque. </a:t>
            </a:r>
          </a:p>
          <a:p>
            <a:endParaRPr lang="en-US" dirty="0"/>
          </a:p>
        </p:txBody>
      </p:sp>
    </p:spTree>
    <p:extLst>
      <p:ext uri="{BB962C8B-B14F-4D97-AF65-F5344CB8AC3E}">
        <p14:creationId xmlns:p14="http://schemas.microsoft.com/office/powerpoint/2010/main" val="557579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9883"/>
            <a:ext cx="9144000" cy="904557"/>
          </a:xfrm>
        </p:spPr>
        <p:txBody>
          <a:bodyPr>
            <a:normAutofit/>
          </a:bodyPr>
          <a:lstStyle/>
          <a:p>
            <a:pPr algn="l"/>
            <a:r>
              <a:rPr lang="en-US" sz="4400" dirty="0" smtClean="0"/>
              <a:t>Target Audience</a:t>
            </a:r>
            <a:endParaRPr lang="en-US" sz="4400" dirty="0"/>
          </a:p>
        </p:txBody>
      </p:sp>
      <p:sp>
        <p:nvSpPr>
          <p:cNvPr id="3" name="Subtitle 2"/>
          <p:cNvSpPr>
            <a:spLocks noGrp="1"/>
          </p:cNvSpPr>
          <p:nvPr>
            <p:ph type="subTitle" idx="1"/>
          </p:nvPr>
        </p:nvSpPr>
        <p:spPr>
          <a:xfrm>
            <a:off x="1524000" y="1341120"/>
            <a:ext cx="9144000" cy="5334000"/>
          </a:xfrm>
        </p:spPr>
        <p:txBody>
          <a:bodyPr>
            <a:normAutofit lnSpcReduction="10000"/>
          </a:bodyPr>
          <a:lstStyle/>
          <a:p>
            <a:pPr algn="l"/>
            <a:r>
              <a:rPr lang="en-US" b="1" dirty="0" smtClean="0"/>
              <a:t>Community Outreach Organizations</a:t>
            </a:r>
          </a:p>
          <a:p>
            <a:pPr marL="342900" indent="-342900" algn="l">
              <a:buFont typeface="Arial" panose="020B0604020202020204" pitchFamily="34" charset="0"/>
              <a:buChar char="•"/>
            </a:pPr>
            <a:r>
              <a:rPr lang="en-US" dirty="0" smtClean="0"/>
              <a:t>American citizens of various backgrounds, religious affiliations, racial makeup.</a:t>
            </a:r>
          </a:p>
          <a:p>
            <a:pPr marL="342900" indent="-342900" algn="l">
              <a:buFont typeface="Arial" panose="020B0604020202020204" pitchFamily="34" charset="0"/>
              <a:buChar char="•"/>
            </a:pPr>
            <a:r>
              <a:rPr lang="en-US" dirty="0" smtClean="0"/>
              <a:t>Includes volunteers, service providers, relief agencies.</a:t>
            </a:r>
            <a:endParaRPr lang="en-US" dirty="0"/>
          </a:p>
          <a:p>
            <a:pPr algn="l"/>
            <a:r>
              <a:rPr lang="en-US" b="1" dirty="0" smtClean="0"/>
              <a:t>Intermediary Outreach Coordinators</a:t>
            </a:r>
          </a:p>
          <a:p>
            <a:pPr marL="342900" indent="-342900" algn="l">
              <a:buFont typeface="Arial" panose="020B0604020202020204" pitchFamily="34" charset="0"/>
              <a:buChar char="•"/>
            </a:pPr>
            <a:r>
              <a:rPr lang="en-US" dirty="0" smtClean="0"/>
              <a:t>Muslim American citizens who may be first or second generation immigrants.</a:t>
            </a:r>
          </a:p>
          <a:p>
            <a:pPr marL="342900" indent="-342900" algn="l">
              <a:buFont typeface="Arial" panose="020B0604020202020204" pitchFamily="34" charset="0"/>
              <a:buChar char="•"/>
            </a:pPr>
            <a:r>
              <a:rPr lang="en-US" dirty="0" smtClean="0"/>
              <a:t>Informed on logistical and cultural challenges of resettlement and assimilation.</a:t>
            </a:r>
          </a:p>
          <a:p>
            <a:pPr marL="342900" indent="-342900" algn="l">
              <a:buFont typeface="Arial" panose="020B0604020202020204" pitchFamily="34" charset="0"/>
              <a:buChar char="•"/>
            </a:pPr>
            <a:r>
              <a:rPr lang="en-US" dirty="0" smtClean="0"/>
              <a:t>Includes interpreters, business owners, students.</a:t>
            </a:r>
          </a:p>
          <a:p>
            <a:pPr algn="l"/>
            <a:r>
              <a:rPr lang="en-US" b="1" dirty="0" smtClean="0"/>
              <a:t>Resettled Syrian Refugee Families</a:t>
            </a:r>
          </a:p>
          <a:p>
            <a:pPr marL="342900" indent="-342900" algn="l">
              <a:buFont typeface="Arial" panose="020B0604020202020204" pitchFamily="34" charset="0"/>
              <a:buChar char="•"/>
            </a:pPr>
            <a:r>
              <a:rPr lang="en-US" dirty="0"/>
              <a:t>S</a:t>
            </a:r>
            <a:r>
              <a:rPr lang="en-US" dirty="0" smtClean="0"/>
              <a:t>ettled by International Rescue Committee or World Church Services in the past 2 years.</a:t>
            </a:r>
            <a:endParaRPr lang="en-US" dirty="0"/>
          </a:p>
        </p:txBody>
      </p:sp>
      <p:sp>
        <p:nvSpPr>
          <p:cNvPr id="4" name="Date Placeholder 3"/>
          <p:cNvSpPr>
            <a:spLocks noGrp="1"/>
          </p:cNvSpPr>
          <p:nvPr>
            <p:ph type="dt" sz="half" idx="10"/>
          </p:nvPr>
        </p:nvSpPr>
        <p:spPr/>
        <p:txBody>
          <a:bodyPr/>
          <a:lstStyle/>
          <a:p>
            <a:fld id="{90F4E129-D074-40D4-8160-3160726A996C}" type="datetime1">
              <a:rPr lang="en-US" smtClean="0"/>
              <a:t>3/30/2017</a:t>
            </a:fld>
            <a:r>
              <a:rPr lang="en-US" smtClean="0"/>
              <a:t>  </a:t>
            </a:r>
            <a:endParaRPr lang="en-US" dirty="0"/>
          </a:p>
        </p:txBody>
      </p:sp>
    </p:spTree>
    <p:extLst>
      <p:ext uri="{BB962C8B-B14F-4D97-AF65-F5344CB8AC3E}">
        <p14:creationId xmlns:p14="http://schemas.microsoft.com/office/powerpoint/2010/main" val="3903314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960" y="399118"/>
            <a:ext cx="9933162" cy="1188720"/>
          </a:xfrm>
        </p:spPr>
        <p:txBody>
          <a:bodyPr>
            <a:normAutofit/>
          </a:bodyPr>
          <a:lstStyle/>
          <a:p>
            <a:r>
              <a:rPr lang="en-US" dirty="0" smtClean="0"/>
              <a:t>Resettlement Map</a:t>
            </a:r>
            <a:endParaRPr lang="en-US" dirty="0"/>
          </a:p>
        </p:txBody>
      </p:sp>
      <p:graphicFrame>
        <p:nvGraphicFramePr>
          <p:cNvPr id="7" name="Diagram 6"/>
          <p:cNvGraphicFramePr/>
          <p:nvPr>
            <p:extLst>
              <p:ext uri="{D42A27DB-BD31-4B8C-83A1-F6EECF244321}">
                <p14:modId xmlns:p14="http://schemas.microsoft.com/office/powerpoint/2010/main" val="1393794402"/>
              </p:ext>
            </p:extLst>
          </p:nvPr>
        </p:nvGraphicFramePr>
        <p:xfrm>
          <a:off x="946331" y="2240981"/>
          <a:ext cx="8810172" cy="3172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1076959" y="1365184"/>
            <a:ext cx="9933163" cy="523220"/>
          </a:xfrm>
          <a:prstGeom prst="rect">
            <a:avLst/>
          </a:prstGeom>
        </p:spPr>
        <p:txBody>
          <a:bodyPr wrap="square">
            <a:spAutoFit/>
          </a:bodyPr>
          <a:lstStyle/>
          <a:p>
            <a:r>
              <a:rPr lang="en-US" sz="2800" dirty="0" smtClean="0"/>
              <a:t>Timeline and Services Provided by Organized Relief Agencies</a:t>
            </a:r>
            <a:endParaRPr lang="en-US" sz="2800" dirty="0"/>
          </a:p>
        </p:txBody>
      </p:sp>
      <p:sp>
        <p:nvSpPr>
          <p:cNvPr id="3" name="Date Placeholder 2"/>
          <p:cNvSpPr>
            <a:spLocks noGrp="1"/>
          </p:cNvSpPr>
          <p:nvPr>
            <p:ph type="dt" sz="half" idx="10"/>
          </p:nvPr>
        </p:nvSpPr>
        <p:spPr/>
        <p:txBody>
          <a:bodyPr/>
          <a:lstStyle/>
          <a:p>
            <a:fld id="{A3B012AC-47BE-4E6C-9043-02243A84A4CC}" type="datetime1">
              <a:rPr lang="en-US" smtClean="0"/>
              <a:t>3/30/2017</a:t>
            </a:fld>
            <a:endParaRPr lang="en-US" dirty="0"/>
          </a:p>
        </p:txBody>
      </p:sp>
    </p:spTree>
    <p:extLst>
      <p:ext uri="{BB962C8B-B14F-4D97-AF65-F5344CB8AC3E}">
        <p14:creationId xmlns:p14="http://schemas.microsoft.com/office/powerpoint/2010/main" val="2890821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960" y="399118"/>
            <a:ext cx="9933162" cy="1188720"/>
          </a:xfrm>
        </p:spPr>
        <p:txBody>
          <a:bodyPr>
            <a:normAutofit/>
          </a:bodyPr>
          <a:lstStyle/>
          <a:p>
            <a:r>
              <a:rPr lang="en-US" dirty="0" smtClean="0"/>
              <a:t>Resettlement Gaps (needs work)</a:t>
            </a:r>
            <a:endParaRPr lang="en-US" dirty="0"/>
          </a:p>
        </p:txBody>
      </p:sp>
      <p:sp>
        <p:nvSpPr>
          <p:cNvPr id="4" name="Rounded Rectangle 3"/>
          <p:cNvSpPr/>
          <p:nvPr/>
        </p:nvSpPr>
        <p:spPr>
          <a:xfrm>
            <a:off x="9461239" y="2332653"/>
            <a:ext cx="1978092" cy="2799184"/>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GOALS</a:t>
            </a:r>
          </a:p>
          <a:p>
            <a:pPr algn="ctr"/>
            <a:endParaRPr lang="en-US" dirty="0">
              <a:solidFill>
                <a:schemeClr val="tx2"/>
              </a:solidFill>
            </a:endParaRPr>
          </a:p>
          <a:p>
            <a:pPr algn="ctr"/>
            <a:r>
              <a:rPr lang="en-US" sz="1600" dirty="0" smtClean="0">
                <a:solidFill>
                  <a:schemeClr val="tx2"/>
                </a:solidFill>
              </a:rPr>
              <a:t>Happy Family</a:t>
            </a:r>
          </a:p>
          <a:p>
            <a:pPr algn="ctr"/>
            <a:endParaRPr lang="en-US" sz="1600" dirty="0">
              <a:solidFill>
                <a:schemeClr val="tx2"/>
              </a:solidFill>
            </a:endParaRPr>
          </a:p>
          <a:p>
            <a:pPr algn="ctr"/>
            <a:r>
              <a:rPr lang="en-US" sz="1600" dirty="0" smtClean="0">
                <a:solidFill>
                  <a:schemeClr val="tx2"/>
                </a:solidFill>
              </a:rPr>
              <a:t>Stable Employment</a:t>
            </a:r>
          </a:p>
          <a:p>
            <a:pPr algn="ctr"/>
            <a:endParaRPr lang="en-US" sz="1600" dirty="0" smtClean="0">
              <a:solidFill>
                <a:schemeClr val="tx2"/>
              </a:solidFill>
            </a:endParaRPr>
          </a:p>
          <a:p>
            <a:pPr algn="ctr"/>
            <a:r>
              <a:rPr lang="en-US" sz="1600" dirty="0" smtClean="0">
                <a:solidFill>
                  <a:schemeClr val="tx2"/>
                </a:solidFill>
              </a:rPr>
              <a:t>Continued enrollment in formal schooling</a:t>
            </a:r>
          </a:p>
          <a:p>
            <a:pPr algn="ctr"/>
            <a:endParaRPr lang="en-US" sz="1600" dirty="0">
              <a:solidFill>
                <a:schemeClr val="tx2"/>
              </a:solidFill>
            </a:endParaRPr>
          </a:p>
        </p:txBody>
      </p:sp>
      <p:sp>
        <p:nvSpPr>
          <p:cNvPr id="10" name="Rounded Rectangle 9"/>
          <p:cNvSpPr/>
          <p:nvPr/>
        </p:nvSpPr>
        <p:spPr>
          <a:xfrm>
            <a:off x="805541" y="2519265"/>
            <a:ext cx="2012304" cy="2214467"/>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CURRENT STATE</a:t>
            </a:r>
          </a:p>
          <a:p>
            <a:pPr algn="ctr"/>
            <a:endParaRPr lang="en-US" dirty="0">
              <a:solidFill>
                <a:schemeClr val="tx2"/>
              </a:solidFill>
            </a:endParaRPr>
          </a:p>
        </p:txBody>
      </p:sp>
      <p:sp>
        <p:nvSpPr>
          <p:cNvPr id="11" name="Rounded Rectangle 10"/>
          <p:cNvSpPr/>
          <p:nvPr/>
        </p:nvSpPr>
        <p:spPr>
          <a:xfrm>
            <a:off x="3850431" y="2480387"/>
            <a:ext cx="3987284" cy="2292222"/>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GAPS</a:t>
            </a:r>
          </a:p>
          <a:p>
            <a:r>
              <a:rPr lang="en-US" dirty="0" smtClean="0">
                <a:solidFill>
                  <a:schemeClr val="tx2"/>
                </a:solidFill>
              </a:rPr>
              <a:t>English Tutoring</a:t>
            </a:r>
          </a:p>
          <a:p>
            <a:r>
              <a:rPr lang="en-US" dirty="0" smtClean="0">
                <a:solidFill>
                  <a:schemeClr val="tx2"/>
                </a:solidFill>
              </a:rPr>
              <a:t>Language Translation Support</a:t>
            </a:r>
          </a:p>
          <a:p>
            <a:r>
              <a:rPr lang="en-US" dirty="0" smtClean="0">
                <a:solidFill>
                  <a:schemeClr val="tx2"/>
                </a:solidFill>
              </a:rPr>
              <a:t>Mental Health  and Health Care</a:t>
            </a:r>
          </a:p>
          <a:p>
            <a:r>
              <a:rPr lang="en-US" dirty="0" smtClean="0">
                <a:solidFill>
                  <a:schemeClr val="tx2"/>
                </a:solidFill>
              </a:rPr>
              <a:t>Health Care Support</a:t>
            </a:r>
          </a:p>
          <a:p>
            <a:r>
              <a:rPr lang="en-US" dirty="0" smtClean="0">
                <a:solidFill>
                  <a:schemeClr val="tx2"/>
                </a:solidFill>
              </a:rPr>
              <a:t>Job Training</a:t>
            </a:r>
          </a:p>
          <a:p>
            <a:r>
              <a:rPr lang="en-US" dirty="0" smtClean="0">
                <a:solidFill>
                  <a:schemeClr val="tx2"/>
                </a:solidFill>
              </a:rPr>
              <a:t>Transportation</a:t>
            </a:r>
          </a:p>
        </p:txBody>
      </p:sp>
      <p:sp>
        <p:nvSpPr>
          <p:cNvPr id="3" name="Date Placeholder 2"/>
          <p:cNvSpPr>
            <a:spLocks noGrp="1"/>
          </p:cNvSpPr>
          <p:nvPr>
            <p:ph type="dt" sz="half" idx="10"/>
          </p:nvPr>
        </p:nvSpPr>
        <p:spPr/>
        <p:txBody>
          <a:bodyPr/>
          <a:lstStyle/>
          <a:p>
            <a:fld id="{2F3EC980-6FEC-4DCD-B3A2-AF3CF4292FAB}" type="datetime1">
              <a:rPr lang="en-US" smtClean="0"/>
              <a:t>3/30/2017</a:t>
            </a:fld>
            <a:endParaRPr lang="en-US" dirty="0"/>
          </a:p>
        </p:txBody>
      </p:sp>
    </p:spTree>
    <p:extLst>
      <p:ext uri="{BB962C8B-B14F-4D97-AF65-F5344CB8AC3E}">
        <p14:creationId xmlns:p14="http://schemas.microsoft.com/office/powerpoint/2010/main" val="3251957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971</TotalTime>
  <Words>1620</Words>
  <Application>Microsoft Office PowerPoint</Application>
  <PresentationFormat>Custom</PresentationFormat>
  <Paragraphs>290</Paragraphs>
  <Slides>20</Slides>
  <Notes>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Promoting Syrian Refugee Resettlement in New Jersey</vt:lpstr>
      <vt:lpstr> Mission Statement</vt:lpstr>
      <vt:lpstr>Team</vt:lpstr>
      <vt:lpstr>Background</vt:lpstr>
      <vt:lpstr>Introduction</vt:lpstr>
      <vt:lpstr>Quotes</vt:lpstr>
      <vt:lpstr>Target Audience</vt:lpstr>
      <vt:lpstr>Resettlement Map</vt:lpstr>
      <vt:lpstr>Resettlement Gaps (needs work)</vt:lpstr>
      <vt:lpstr>Yalla! Initiative</vt:lpstr>
      <vt:lpstr>Resources</vt:lpstr>
      <vt:lpstr>How Groups Connect</vt:lpstr>
      <vt:lpstr>Motivations</vt:lpstr>
      <vt:lpstr>Challenges and Frustrations</vt:lpstr>
      <vt:lpstr>Initial Approach</vt:lpstr>
      <vt:lpstr>Broader Approach</vt:lpstr>
      <vt:lpstr>Solution</vt:lpstr>
      <vt:lpstr>Yalla! Product Roadmap</vt:lpstr>
      <vt:lpstr>Volunteers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HCD to promote refugee resettlement</dc:title>
  <dc:creator>Stern User</dc:creator>
  <cp:lastModifiedBy>Dragomir</cp:lastModifiedBy>
  <cp:revision>115</cp:revision>
  <dcterms:created xsi:type="dcterms:W3CDTF">2017-02-21T17:35:11Z</dcterms:created>
  <dcterms:modified xsi:type="dcterms:W3CDTF">2017-03-31T01:11:38Z</dcterms:modified>
</cp:coreProperties>
</file>