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21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05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50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4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5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6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27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43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D117-A887-46F5-99A0-54F287AA5DEF}" type="datetimeFigureOut">
              <a:rPr lang="fr-FR" smtClean="0"/>
              <a:t>14/07/2024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95CB-A54D-4CCE-AEF8-FFCD11CA59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6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RDP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NOM  ET MATRICULE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2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979" y="520262"/>
            <a:ext cx="2979683" cy="94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34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 DE SUJET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937394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L</a:t>
            </a:r>
            <a:r>
              <a:rPr lang="fr-FR" dirty="0" smtClean="0"/>
              <a:t>a modélisation de la compatibilité des groupes sanguins pour les transfusions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1200" dirty="0"/>
              <a:t>La compatibilité sanguine est un concept crucial en médecine transfusionnelle. Elle détermine si le sang d'un donneur est compatible avec celui d'un receveur pour éviter </a:t>
            </a:r>
          </a:p>
          <a:p>
            <a:pPr marL="0" indent="0">
              <a:buNone/>
            </a:pPr>
            <a:r>
              <a:rPr lang="fr-FR" sz="1200" dirty="0"/>
              <a:t>des réactions immunitaires potentiellement dangereuses. Les principaux éléments à considérer sont les groupes sanguins du système ABO et le facteur Rhésus (Rh).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### Système ABO</a:t>
            </a:r>
          </a:p>
          <a:p>
            <a:pPr marL="0" indent="0">
              <a:buNone/>
            </a:pPr>
            <a:r>
              <a:rPr lang="fr-FR" sz="1200" dirty="0"/>
              <a:t>Les groupes sanguins ABO sont déterminés par la présence ou l'absence de deux antigènes (A et B) à la surface des globules rouges :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- **Groupe A** : a l'antigène A sur les globules rouges et des anticorps </a:t>
            </a:r>
            <a:r>
              <a:rPr lang="fr-FR" sz="1200" dirty="0" err="1"/>
              <a:t>anti-B</a:t>
            </a:r>
            <a:r>
              <a:rPr lang="fr-FR" sz="1200" dirty="0"/>
              <a:t> dans le plasma.</a:t>
            </a:r>
          </a:p>
          <a:p>
            <a:pPr marL="0" indent="0">
              <a:buNone/>
            </a:pPr>
            <a:r>
              <a:rPr lang="fr-FR" sz="1200" dirty="0"/>
              <a:t>- **Groupe B** : a l'antigène B sur les globules rouges et des anticorps </a:t>
            </a:r>
            <a:r>
              <a:rPr lang="fr-FR" sz="1200" dirty="0" err="1"/>
              <a:t>anti-A</a:t>
            </a:r>
            <a:r>
              <a:rPr lang="fr-FR" sz="1200" dirty="0"/>
              <a:t> dans le plasma.</a:t>
            </a:r>
          </a:p>
          <a:p>
            <a:pPr marL="0" indent="0">
              <a:buNone/>
            </a:pPr>
            <a:r>
              <a:rPr lang="fr-FR" sz="1200" dirty="0"/>
              <a:t>- **Groupe AB** : a les antigènes A et B sur les globules rouges et n'a pas d'anticorps </a:t>
            </a:r>
            <a:r>
              <a:rPr lang="fr-FR" sz="1200" dirty="0" err="1"/>
              <a:t>anti-A</a:t>
            </a:r>
            <a:r>
              <a:rPr lang="fr-FR" sz="1200" dirty="0"/>
              <a:t> ni </a:t>
            </a:r>
            <a:r>
              <a:rPr lang="fr-FR" sz="1200" dirty="0" err="1"/>
              <a:t>anti-B</a:t>
            </a:r>
            <a:r>
              <a:rPr lang="fr-FR" sz="1200" dirty="0"/>
              <a:t> dans le plasma.</a:t>
            </a:r>
          </a:p>
          <a:p>
            <a:pPr marL="0" indent="0">
              <a:buNone/>
            </a:pPr>
            <a:r>
              <a:rPr lang="fr-FR" sz="1200" dirty="0"/>
              <a:t>- **Groupe O** : n'a pas d'antigènes A ou B sur les globules rouges mais a des anticorps </a:t>
            </a:r>
            <a:r>
              <a:rPr lang="fr-FR" sz="1200" dirty="0" err="1"/>
              <a:t>anti-A</a:t>
            </a:r>
            <a:r>
              <a:rPr lang="fr-FR" sz="1200" dirty="0"/>
              <a:t> et </a:t>
            </a:r>
            <a:r>
              <a:rPr lang="fr-FR" sz="1200" dirty="0" err="1"/>
              <a:t>anti-B</a:t>
            </a:r>
            <a:r>
              <a:rPr lang="fr-FR" sz="1200" dirty="0"/>
              <a:t> dans le plasma.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### Facteur Rhésus (Rh)</a:t>
            </a:r>
          </a:p>
          <a:p>
            <a:pPr marL="0" indent="0">
              <a:buNone/>
            </a:pPr>
            <a:r>
              <a:rPr lang="fr-FR" sz="1200" dirty="0"/>
              <a:t>Le facteur Rh est une autre protéine qui peut être présente (+) ou absente (-) à la surface des globules rouges :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- **Rh positif (Rh+)** : a la protéine Rh.</a:t>
            </a:r>
          </a:p>
          <a:p>
            <a:pPr marL="0" indent="0">
              <a:buNone/>
            </a:pPr>
            <a:r>
              <a:rPr lang="fr-FR" sz="1200" dirty="0"/>
              <a:t>- **Rh négatif (Rh-)** : n'a pas la protéine Rh.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0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6954" y="195192"/>
            <a:ext cx="6833050" cy="872957"/>
          </a:xfrm>
        </p:spPr>
        <p:txBody>
          <a:bodyPr/>
          <a:lstStyle/>
          <a:p>
            <a:r>
              <a:rPr lang="fr-FR" dirty="0" smtClean="0"/>
              <a:t>MODELISATION DE SYSTEME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6954" y="1068149"/>
            <a:ext cx="2099209" cy="2160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161206" y="1258802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1379692" y="1636614"/>
            <a:ext cx="0" cy="34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81438" y="1986594"/>
            <a:ext cx="396509" cy="10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532768" y="2580376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756607" y="2580376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22" name="Connecteur en angle 21"/>
          <p:cNvCxnSpPr/>
          <p:nvPr/>
        </p:nvCxnSpPr>
        <p:spPr>
          <a:xfrm rot="16200000" flipH="1">
            <a:off x="1374789" y="2202902"/>
            <a:ext cx="488585" cy="2663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endCxn id="15" idx="0"/>
          </p:cNvCxnSpPr>
          <p:nvPr/>
        </p:nvCxnSpPr>
        <p:spPr>
          <a:xfrm rot="5400000">
            <a:off x="880502" y="2166151"/>
            <a:ext cx="488585" cy="3398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04398" y="1068148"/>
            <a:ext cx="2099209" cy="2160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3719084" y="1193573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906949" y="1590083"/>
            <a:ext cx="0" cy="34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53005" y="1986593"/>
            <a:ext cx="1568569" cy="105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937290" y="2544945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30" name="Ellipse 29"/>
          <p:cNvSpPr/>
          <p:nvPr/>
        </p:nvSpPr>
        <p:spPr>
          <a:xfrm>
            <a:off x="3013783" y="2559711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3467952" y="2559711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4420958" y="2544945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3666206" y="2084247"/>
            <a:ext cx="0" cy="46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4115593" y="2084247"/>
            <a:ext cx="0" cy="475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3212037" y="2099173"/>
            <a:ext cx="9363" cy="445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4619212" y="2084247"/>
            <a:ext cx="0" cy="46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268086" y="1100514"/>
            <a:ext cx="2099209" cy="2160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6052338" y="1291167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6270824" y="1668979"/>
            <a:ext cx="0" cy="34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72570" y="2018959"/>
            <a:ext cx="396509" cy="10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423900" y="2612741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0" name="Ellipse 59"/>
          <p:cNvSpPr/>
          <p:nvPr/>
        </p:nvSpPr>
        <p:spPr>
          <a:xfrm>
            <a:off x="5647739" y="2612741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61" name="Connecteur en angle 60"/>
          <p:cNvCxnSpPr/>
          <p:nvPr/>
        </p:nvCxnSpPr>
        <p:spPr>
          <a:xfrm rot="16200000" flipH="1">
            <a:off x="6224787" y="2227723"/>
            <a:ext cx="488585" cy="2663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endCxn id="60" idx="0"/>
          </p:cNvCxnSpPr>
          <p:nvPr/>
        </p:nvCxnSpPr>
        <p:spPr>
          <a:xfrm rot="5400000">
            <a:off x="5771634" y="2198516"/>
            <a:ext cx="488585" cy="3398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902718" y="1068148"/>
            <a:ext cx="2099209" cy="2160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8817404" y="1193573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65" name="Connecteur droit avec flèche 64"/>
          <p:cNvCxnSpPr/>
          <p:nvPr/>
        </p:nvCxnSpPr>
        <p:spPr>
          <a:xfrm>
            <a:off x="9005269" y="1590083"/>
            <a:ext cx="0" cy="34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251325" y="1986593"/>
            <a:ext cx="1568569" cy="105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9035610" y="2544945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8" name="Ellipse 67"/>
          <p:cNvSpPr/>
          <p:nvPr/>
        </p:nvSpPr>
        <p:spPr>
          <a:xfrm>
            <a:off x="8112103" y="2559711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69" name="Ellipse 68"/>
          <p:cNvSpPr/>
          <p:nvPr/>
        </p:nvSpPr>
        <p:spPr>
          <a:xfrm>
            <a:off x="8566272" y="2559711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70" name="Ellipse 69"/>
          <p:cNvSpPr/>
          <p:nvPr/>
        </p:nvSpPr>
        <p:spPr>
          <a:xfrm>
            <a:off x="9519278" y="2544945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8764526" y="2084247"/>
            <a:ext cx="0" cy="46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9213913" y="2084247"/>
            <a:ext cx="0" cy="475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8310357" y="2099173"/>
            <a:ext cx="9363" cy="445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9717532" y="2084247"/>
            <a:ext cx="0" cy="46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76954" y="3560004"/>
            <a:ext cx="2099209" cy="2160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1161206" y="3750657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1355416" y="4149191"/>
            <a:ext cx="0" cy="34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1153116" y="4963206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79" name="Rectangle 78"/>
          <p:cNvSpPr/>
          <p:nvPr/>
        </p:nvSpPr>
        <p:spPr>
          <a:xfrm>
            <a:off x="1136259" y="4497149"/>
            <a:ext cx="396509" cy="10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avec flèche 79"/>
          <p:cNvCxnSpPr/>
          <p:nvPr/>
        </p:nvCxnSpPr>
        <p:spPr>
          <a:xfrm>
            <a:off x="1359460" y="4602345"/>
            <a:ext cx="0" cy="34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759063" y="3568586"/>
            <a:ext cx="2099209" cy="2160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43315" y="3759239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3761801" y="4137051"/>
            <a:ext cx="0" cy="347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563547" y="4487031"/>
            <a:ext cx="396509" cy="10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914877" y="5080813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86" name="Ellipse 85"/>
          <p:cNvSpPr/>
          <p:nvPr/>
        </p:nvSpPr>
        <p:spPr>
          <a:xfrm>
            <a:off x="3138716" y="5080813"/>
            <a:ext cx="39650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87" name="Connecteur en angle 86"/>
          <p:cNvCxnSpPr/>
          <p:nvPr/>
        </p:nvCxnSpPr>
        <p:spPr>
          <a:xfrm rot="16200000" flipH="1">
            <a:off x="3724779" y="4656590"/>
            <a:ext cx="488585" cy="2663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cteur en angle 87"/>
          <p:cNvCxnSpPr>
            <a:endCxn id="86" idx="0"/>
          </p:cNvCxnSpPr>
          <p:nvPr/>
        </p:nvCxnSpPr>
        <p:spPr>
          <a:xfrm rot="5400000">
            <a:off x="3262611" y="4666588"/>
            <a:ext cx="488585" cy="3398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2" name="Groupe 111"/>
          <p:cNvGrpSpPr/>
          <p:nvPr/>
        </p:nvGrpSpPr>
        <p:grpSpPr>
          <a:xfrm>
            <a:off x="5268086" y="3577277"/>
            <a:ext cx="2099209" cy="2160573"/>
            <a:chOff x="5268086" y="3577277"/>
            <a:chExt cx="2099209" cy="2160573"/>
          </a:xfrm>
        </p:grpSpPr>
        <p:sp>
          <p:nvSpPr>
            <p:cNvPr id="100" name="Rectangle 99"/>
            <p:cNvSpPr/>
            <p:nvPr/>
          </p:nvSpPr>
          <p:spPr>
            <a:xfrm>
              <a:off x="5268086" y="3577277"/>
              <a:ext cx="2099209" cy="2160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6182772" y="3702702"/>
              <a:ext cx="396509" cy="3965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cxnSp>
          <p:nvCxnSpPr>
            <p:cNvPr id="102" name="Connecteur droit avec flèche 101"/>
            <p:cNvCxnSpPr/>
            <p:nvPr/>
          </p:nvCxnSpPr>
          <p:spPr>
            <a:xfrm>
              <a:off x="6370637" y="4099212"/>
              <a:ext cx="0" cy="34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5616693" y="4495722"/>
              <a:ext cx="1568569" cy="105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6400978" y="5054074"/>
              <a:ext cx="396509" cy="3965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5477471" y="5068840"/>
              <a:ext cx="396509" cy="3965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5931640" y="5068840"/>
              <a:ext cx="396509" cy="3965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6884646" y="5054074"/>
              <a:ext cx="396509" cy="3965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cxnSp>
          <p:nvCxnSpPr>
            <p:cNvPr id="108" name="Connecteur droit avec flèche 107"/>
            <p:cNvCxnSpPr/>
            <p:nvPr/>
          </p:nvCxnSpPr>
          <p:spPr>
            <a:xfrm>
              <a:off x="6129894" y="4593376"/>
              <a:ext cx="0" cy="46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/>
            <p:cNvCxnSpPr/>
            <p:nvPr/>
          </p:nvCxnSpPr>
          <p:spPr>
            <a:xfrm>
              <a:off x="6579281" y="4593376"/>
              <a:ext cx="0" cy="4754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eur droit avec flèche 109"/>
            <p:cNvCxnSpPr/>
            <p:nvPr/>
          </p:nvCxnSpPr>
          <p:spPr>
            <a:xfrm>
              <a:off x="5675725" y="4608302"/>
              <a:ext cx="9363" cy="445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/>
            <p:cNvCxnSpPr/>
            <p:nvPr/>
          </p:nvCxnSpPr>
          <p:spPr>
            <a:xfrm>
              <a:off x="7082900" y="4593376"/>
              <a:ext cx="0" cy="46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e 112"/>
          <p:cNvGrpSpPr/>
          <p:nvPr/>
        </p:nvGrpSpPr>
        <p:grpSpPr>
          <a:xfrm>
            <a:off x="7638378" y="3560003"/>
            <a:ext cx="4401120" cy="2160573"/>
            <a:chOff x="5161991" y="3577278"/>
            <a:chExt cx="2099209" cy="2160573"/>
          </a:xfrm>
        </p:grpSpPr>
        <p:sp>
          <p:nvSpPr>
            <p:cNvPr id="114" name="Rectangle 113"/>
            <p:cNvSpPr/>
            <p:nvPr/>
          </p:nvSpPr>
          <p:spPr>
            <a:xfrm>
              <a:off x="5161991" y="3577278"/>
              <a:ext cx="2099209" cy="21605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6182772" y="3702702"/>
              <a:ext cx="396509" cy="3965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cxnSp>
          <p:nvCxnSpPr>
            <p:cNvPr id="116" name="Connecteur droit avec flèche 115"/>
            <p:cNvCxnSpPr/>
            <p:nvPr/>
          </p:nvCxnSpPr>
          <p:spPr>
            <a:xfrm>
              <a:off x="6370637" y="4099212"/>
              <a:ext cx="0" cy="34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5543863" y="4447170"/>
              <a:ext cx="1568569" cy="105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6136837" y="5068840"/>
              <a:ext cx="179731" cy="3697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5477471" y="5068840"/>
              <a:ext cx="195601" cy="3965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5699668" y="5062469"/>
              <a:ext cx="183637" cy="3968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6358724" y="5062469"/>
              <a:ext cx="200967" cy="3965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 smtClean="0"/>
            </a:p>
            <a:p>
              <a:pPr algn="ctr"/>
              <a:endParaRPr lang="fr-FR" dirty="0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5791487" y="4571486"/>
              <a:ext cx="0" cy="46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6006870" y="4564812"/>
              <a:ext cx="0" cy="4754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6501" y="4600839"/>
              <a:ext cx="9363" cy="4457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6226702" y="4588759"/>
              <a:ext cx="0" cy="46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Ellipse 125"/>
          <p:cNvSpPr/>
          <p:nvPr/>
        </p:nvSpPr>
        <p:spPr>
          <a:xfrm>
            <a:off x="9209992" y="5045087"/>
            <a:ext cx="361366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27" name="Ellipse 126"/>
          <p:cNvSpPr/>
          <p:nvPr/>
        </p:nvSpPr>
        <p:spPr>
          <a:xfrm>
            <a:off x="10631494" y="5040274"/>
            <a:ext cx="39274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28" name="Ellipse 127"/>
          <p:cNvSpPr/>
          <p:nvPr/>
        </p:nvSpPr>
        <p:spPr>
          <a:xfrm>
            <a:off x="11070641" y="5035164"/>
            <a:ext cx="39274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29" name="Ellipse 128"/>
          <p:cNvSpPr/>
          <p:nvPr/>
        </p:nvSpPr>
        <p:spPr>
          <a:xfrm>
            <a:off x="11526078" y="5032182"/>
            <a:ext cx="392749" cy="396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131" name="Connecteur droit avec flèche 130"/>
          <p:cNvCxnSpPr/>
          <p:nvPr/>
        </p:nvCxnSpPr>
        <p:spPr>
          <a:xfrm>
            <a:off x="10369886" y="4571484"/>
            <a:ext cx="0" cy="46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>
            <a:off x="10827868" y="4600759"/>
            <a:ext cx="0" cy="46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>
            <a:off x="11284223" y="4571484"/>
            <a:ext cx="0" cy="46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11722452" y="4579576"/>
            <a:ext cx="0" cy="46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388" y="291313"/>
            <a:ext cx="5421663" cy="69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Presentation</a:t>
            </a:r>
            <a:r>
              <a:rPr lang="fr-FR" dirty="0" smtClean="0"/>
              <a:t> des places et transitions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15310" y="1247848"/>
            <a:ext cx="5931741" cy="5310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 smtClean="0"/>
              <a:t>P1 :Donneur A+</a:t>
            </a:r>
          </a:p>
          <a:p>
            <a:r>
              <a:rPr lang="fr-FR" sz="1100" dirty="0" smtClean="0"/>
              <a:t>P2:Donneur A-</a:t>
            </a:r>
          </a:p>
          <a:p>
            <a:r>
              <a:rPr lang="fr-FR" sz="1100" dirty="0" smtClean="0"/>
              <a:t>P3:Donneur B+</a:t>
            </a:r>
          </a:p>
          <a:p>
            <a:r>
              <a:rPr lang="fr-FR" sz="1100" dirty="0" smtClean="0"/>
              <a:t>P4:Donneur B-</a:t>
            </a:r>
          </a:p>
          <a:p>
            <a:r>
              <a:rPr lang="fr-FR" sz="1100" dirty="0" smtClean="0"/>
              <a:t>P5:Donneur AB+</a:t>
            </a:r>
          </a:p>
          <a:p>
            <a:r>
              <a:rPr lang="fr-FR" sz="1100" dirty="0" smtClean="0"/>
              <a:t>P6:Donneur AB-</a:t>
            </a:r>
          </a:p>
          <a:p>
            <a:r>
              <a:rPr lang="fr-FR" sz="1100" dirty="0" smtClean="0"/>
              <a:t>P7:Donneur O+</a:t>
            </a:r>
          </a:p>
          <a:p>
            <a:r>
              <a:rPr lang="fr-FR" sz="1100" dirty="0" smtClean="0"/>
              <a:t>P8:Donneur O-</a:t>
            </a:r>
          </a:p>
          <a:p>
            <a:r>
              <a:rPr lang="fr-FR" sz="1100" dirty="0" smtClean="0"/>
              <a:t>P9:Receveur A+</a:t>
            </a:r>
          </a:p>
          <a:p>
            <a:r>
              <a:rPr lang="fr-FR" sz="1100" dirty="0" smtClean="0"/>
              <a:t>P10:Receveur A-</a:t>
            </a:r>
          </a:p>
          <a:p>
            <a:r>
              <a:rPr lang="fr-FR" sz="1100" dirty="0" smtClean="0"/>
              <a:t>P11:Receveur B+</a:t>
            </a:r>
          </a:p>
          <a:p>
            <a:r>
              <a:rPr lang="fr-FR" sz="1100" dirty="0" smtClean="0"/>
              <a:t>P12:Receveur B-</a:t>
            </a:r>
          </a:p>
          <a:p>
            <a:r>
              <a:rPr lang="fr-FR" sz="1100" dirty="0" smtClean="0"/>
              <a:t>P13:Receveur AB+</a:t>
            </a:r>
          </a:p>
          <a:p>
            <a:r>
              <a:rPr lang="fr-FR" sz="1100" dirty="0" smtClean="0"/>
              <a:t>P14:Receveur AB-</a:t>
            </a:r>
          </a:p>
          <a:p>
            <a:r>
              <a:rPr lang="fr-FR" sz="1100" dirty="0" smtClean="0"/>
              <a:t>P15:Receveur O+</a:t>
            </a:r>
          </a:p>
          <a:p>
            <a:r>
              <a:rPr lang="fr-FR" sz="1100" dirty="0" smtClean="0"/>
              <a:t>P16:Receveur O-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528924" y="1247847"/>
            <a:ext cx="5421663" cy="5373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100" dirty="0"/>
              <a:t>T1 : Donneur A+ vers Receveur A+</a:t>
            </a:r>
          </a:p>
          <a:p>
            <a:r>
              <a:rPr lang="fr-FR" sz="1100" dirty="0"/>
              <a:t>T2 : Donneur A+ vers Receveur AB+</a:t>
            </a:r>
          </a:p>
          <a:p>
            <a:r>
              <a:rPr lang="fr-FR" sz="1100" dirty="0"/>
              <a:t>T3 : Donneur A- vers Receveur A+</a:t>
            </a:r>
          </a:p>
          <a:p>
            <a:r>
              <a:rPr lang="fr-FR" sz="1100" dirty="0"/>
              <a:t>T4 : Donneur A- vers Receveur A-</a:t>
            </a:r>
          </a:p>
          <a:p>
            <a:r>
              <a:rPr lang="fr-FR" sz="1100" dirty="0"/>
              <a:t>T5 : Donneur A- vers Receveur AB+</a:t>
            </a:r>
          </a:p>
          <a:p>
            <a:r>
              <a:rPr lang="fr-FR" sz="1100" dirty="0"/>
              <a:t>T6 : Donneur A- vers Receveur AB-</a:t>
            </a:r>
          </a:p>
          <a:p>
            <a:r>
              <a:rPr lang="fr-FR" sz="1100" dirty="0"/>
              <a:t>T7 : Donneur B+ vers Receveur B+</a:t>
            </a:r>
          </a:p>
          <a:p>
            <a:r>
              <a:rPr lang="fr-FR" sz="1100" dirty="0"/>
              <a:t>T8 : Donneur B+ vers Receveur AB+</a:t>
            </a:r>
          </a:p>
          <a:p>
            <a:r>
              <a:rPr lang="fr-FR" sz="1100" dirty="0"/>
              <a:t>T9 : Donneur B- vers Receveur B+</a:t>
            </a:r>
          </a:p>
          <a:p>
            <a:r>
              <a:rPr lang="fr-FR" sz="1100" dirty="0"/>
              <a:t>T10 : Donneur B- vers Receveur B-</a:t>
            </a:r>
          </a:p>
          <a:p>
            <a:r>
              <a:rPr lang="fr-FR" sz="1100" dirty="0"/>
              <a:t>T11 : Donneur B- vers Receveur AB+</a:t>
            </a:r>
          </a:p>
          <a:p>
            <a:r>
              <a:rPr lang="fr-FR" sz="1100" dirty="0"/>
              <a:t>T12 : Donneur B- vers Receveur AB-</a:t>
            </a:r>
          </a:p>
          <a:p>
            <a:r>
              <a:rPr lang="fr-FR" sz="1100" dirty="0"/>
              <a:t>T13 : Donneur AB+ vers Receveur AB+</a:t>
            </a:r>
          </a:p>
          <a:p>
            <a:r>
              <a:rPr lang="fr-FR" sz="1100" dirty="0"/>
              <a:t>T14 : Donneur AB- vers Receveur AB+</a:t>
            </a:r>
          </a:p>
          <a:p>
            <a:r>
              <a:rPr lang="fr-FR" sz="1100" dirty="0"/>
              <a:t>T15 : Donneur AB- vers Receveur AB-</a:t>
            </a:r>
          </a:p>
          <a:p>
            <a:r>
              <a:rPr lang="fr-FR" sz="1100" dirty="0"/>
              <a:t>T16 : Donneur O+ vers Receveur A+</a:t>
            </a:r>
          </a:p>
          <a:p>
            <a:r>
              <a:rPr lang="fr-FR" sz="1100" dirty="0"/>
              <a:t>T17 : Donneur O+ vers Receveur B+</a:t>
            </a:r>
          </a:p>
          <a:p>
            <a:r>
              <a:rPr lang="fr-FR" sz="1100" dirty="0"/>
              <a:t>T18 : Donneur O+ vers Receveur AB+</a:t>
            </a:r>
          </a:p>
          <a:p>
            <a:r>
              <a:rPr lang="fr-FR" sz="1100" dirty="0"/>
              <a:t>T19 : Donneur O+ vers Receveur O+</a:t>
            </a:r>
          </a:p>
          <a:p>
            <a:r>
              <a:rPr lang="fr-FR" sz="1100" dirty="0"/>
              <a:t>T20 : Donneur O- vers Receveur A+</a:t>
            </a:r>
          </a:p>
          <a:p>
            <a:r>
              <a:rPr lang="fr-FR" sz="1100" dirty="0"/>
              <a:t>T21 : Donneur O- vers Receveur A-</a:t>
            </a:r>
          </a:p>
          <a:p>
            <a:r>
              <a:rPr lang="fr-FR" sz="1100" dirty="0"/>
              <a:t>T22 : Donneur O- vers Receveur B+</a:t>
            </a:r>
          </a:p>
          <a:p>
            <a:r>
              <a:rPr lang="fr-FR" sz="1100" dirty="0"/>
              <a:t>T23 : Donneur O- vers Receveur B-</a:t>
            </a:r>
          </a:p>
          <a:p>
            <a:r>
              <a:rPr lang="fr-FR" sz="1100" dirty="0"/>
              <a:t>T24 : Donneur O- vers Receveur AB+</a:t>
            </a:r>
          </a:p>
          <a:p>
            <a:r>
              <a:rPr lang="fr-FR" sz="1100" dirty="0"/>
              <a:t>T25 : Donneur O- vers Receveur AB-</a:t>
            </a:r>
          </a:p>
          <a:p>
            <a:r>
              <a:rPr lang="fr-FR" sz="1100" dirty="0"/>
              <a:t>T26 : Donneur O- vers Receveur O+</a:t>
            </a:r>
          </a:p>
          <a:p>
            <a:r>
              <a:rPr lang="fr-FR" sz="1100" dirty="0"/>
              <a:t>T27 : Donneur O- vers Receveur O-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734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79" y="252248"/>
            <a:ext cx="3988676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ETAT INITIAL DU SYSTEME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373113" y="1484586"/>
            <a:ext cx="632575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O-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10242331" y="1463566"/>
            <a:ext cx="642436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O-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8676287" y="1429407"/>
            <a:ext cx="776446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O+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7110242" y="1460938"/>
            <a:ext cx="814553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AB-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691348" y="1484586"/>
            <a:ext cx="814553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AB+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4451129" y="1468821"/>
            <a:ext cx="635878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B-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3021720" y="1468821"/>
            <a:ext cx="613531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B+</a:t>
            </a:r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718438" y="1468821"/>
            <a:ext cx="593831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A-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32505" y="5431216"/>
            <a:ext cx="987998" cy="614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AB+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1541049" y="5431216"/>
            <a:ext cx="771220" cy="614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AB-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032235" y="5446981"/>
            <a:ext cx="620114" cy="614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A+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3714741" y="4750674"/>
            <a:ext cx="620114" cy="614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5885788" y="5331368"/>
            <a:ext cx="620114" cy="614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B+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7304682" y="5365530"/>
            <a:ext cx="620114" cy="614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B-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8832619" y="5365529"/>
            <a:ext cx="620114" cy="614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O+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10360556" y="5389170"/>
            <a:ext cx="620114" cy="614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O-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00856" y="2769474"/>
            <a:ext cx="593831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718439" y="2716915"/>
            <a:ext cx="593831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977053" y="2737938"/>
            <a:ext cx="593831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4464270" y="2690646"/>
            <a:ext cx="593831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751778" y="2659116"/>
            <a:ext cx="593831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065575" y="2659116"/>
            <a:ext cx="593831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8676287" y="2695902"/>
            <a:ext cx="593831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255472" y="2737943"/>
            <a:ext cx="593831" cy="22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566068" y="2004848"/>
            <a:ext cx="18565" cy="78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1948345" y="1940471"/>
            <a:ext cx="27590" cy="7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3274622" y="1952289"/>
            <a:ext cx="27590" cy="7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10524797" y="1964113"/>
            <a:ext cx="27590" cy="7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8910794" y="1898426"/>
            <a:ext cx="27590" cy="7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7361172" y="1894490"/>
            <a:ext cx="27590" cy="7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5969870" y="1935213"/>
            <a:ext cx="27590" cy="7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4721102" y="1927335"/>
            <a:ext cx="27590" cy="76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1" idx="1"/>
          </p:cNvCxnSpPr>
          <p:nvPr/>
        </p:nvCxnSpPr>
        <p:spPr>
          <a:xfrm flipH="1">
            <a:off x="377194" y="2990190"/>
            <a:ext cx="2477" cy="253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12" idx="1"/>
          </p:cNvCxnSpPr>
          <p:nvPr/>
        </p:nvCxnSpPr>
        <p:spPr>
          <a:xfrm>
            <a:off x="409854" y="3000955"/>
            <a:ext cx="1244138" cy="252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639123" y="2981860"/>
            <a:ext cx="2663089" cy="246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920587" y="2976152"/>
            <a:ext cx="2731762" cy="204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2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496" y="1545021"/>
            <a:ext cx="6511159" cy="43985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 smtClean="0"/>
              <a:t>Pre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6745" y="677917"/>
            <a:ext cx="4713890" cy="66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PRE ET POST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80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793" y="425669"/>
            <a:ext cx="3279228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MATRICE D’INCIDENCE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07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5572" y="772510"/>
            <a:ext cx="3436883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EVOLUTION DU SYSTEME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68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520262"/>
            <a:ext cx="3090041" cy="105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TIR  A CHAQUE TRANSITION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0845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556</Words>
  <Application>Microsoft Office PowerPoint</Application>
  <PresentationFormat>Grand écran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RDP</vt:lpstr>
      <vt:lpstr>PRESENTATION DE SUJET</vt:lpstr>
      <vt:lpstr>MODELISATION DE SYSTEME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RDP</dc:title>
  <dc:creator>DELL</dc:creator>
  <cp:lastModifiedBy>DELL</cp:lastModifiedBy>
  <cp:revision>13</cp:revision>
  <dcterms:created xsi:type="dcterms:W3CDTF">2024-07-02T19:45:57Z</dcterms:created>
  <dcterms:modified xsi:type="dcterms:W3CDTF">2024-07-14T19:28:02Z</dcterms:modified>
</cp:coreProperties>
</file>