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08764-8EDD-BA57-291B-5C1092EFF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21FFE8-F5D4-F715-6FEB-16366F846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E657BC-19F2-C5CF-F1A0-B5C52F98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346-9AC3-4C82-9283-F863D9448A8F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EB26F-3368-B320-B6CE-DC4AFF70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1A92E1-8789-D67D-64BF-8F8F3D8F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2508-13C7-4094-89A8-699895BC0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95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CAB2E-E40D-1487-5EE7-149AA3C3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152EC7-82BD-DD82-AE20-B323F630E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9BEA5-E9EA-93C2-DB0E-212F9151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346-9AC3-4C82-9283-F863D9448A8F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A65EA2-AF9E-483D-053A-36F25248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F8D92A-5FCF-5B7D-8523-926DB62D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2508-13C7-4094-89A8-699895BC0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064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D774D0-19D1-773D-494D-97118AC40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5F0393-2904-5D47-751D-815E14B30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D543E-7BBD-690B-60F0-732A0607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346-9AC3-4C82-9283-F863D9448A8F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240591-5FBB-D3D7-C42A-729DE6DF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08A106-5922-2AEF-52F3-440905C3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2508-13C7-4094-89A8-699895BC0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022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679A5-FAB0-59A8-8353-C00F5EFF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FCDBE0-9864-3D8A-320F-2FEBAEE8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6EFCB-7C18-CF70-CD71-C40FA5A5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346-9AC3-4C82-9283-F863D9448A8F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C36CA6-D5B3-F28E-6370-59E09616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338BB2-43EA-C1AD-4EF3-615FD0AA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2508-13C7-4094-89A8-699895BC0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519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709AD-7EC6-4E0C-80CA-8F674216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8B72CD-36CB-9634-2113-C6D0B9277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22AFB-9005-B45C-59BA-DF083622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346-9AC3-4C82-9283-F863D9448A8F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BE462-A9E7-8AF6-98DC-9AE88ACF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54FF34-99AC-0494-08B9-FA2E08FF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2508-13C7-4094-89A8-699895BC0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429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50F73-DA1E-6DCB-2F9D-849FE140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D706C-A85F-2398-BD69-92F4571AE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00D335-C518-7E77-3E90-6CB12F6DB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B1BA91-6739-67ED-01E0-EBA90BF6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346-9AC3-4C82-9283-F863D9448A8F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CC7E61-B5C4-77C9-22DF-7DFD1BA9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AA98CE-8D50-6397-379C-A9775AA6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2508-13C7-4094-89A8-699895BC0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239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19393-B2F8-55A0-E88E-A63CA865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D0A2E9-F801-2AEC-DCDB-B413DE16F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85D05D-9FF2-FCC1-6702-89886235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BE1A13-88BF-17E6-01D7-001C79923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CE0B45-8C0F-FDCD-A0A2-E87051B33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40D1D6-9A11-0DEB-4D2A-BE1F4230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346-9AC3-4C82-9283-F863D9448A8F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9B6562-D8F3-3534-89D8-58CFA28D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2DBCC6-9F15-6452-B1E0-87FE7237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2508-13C7-4094-89A8-699895BC0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881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B6C9-1058-19C7-D130-B6B6D06A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4FA8F6-2B4A-1D7A-91DC-A0471F74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346-9AC3-4C82-9283-F863D9448A8F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8D404E-3102-246A-E5A2-C3B864A1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D3C985-4846-0A40-C79A-B96260D4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2508-13C7-4094-89A8-699895BC0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081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CB7B4F-3A93-92F6-0E29-3A566E47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346-9AC3-4C82-9283-F863D9448A8F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9E7FF9-D680-19FD-A79A-0B5CA85C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DB8F22-60D2-9774-3D76-23D61C6C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2508-13C7-4094-89A8-699895BC0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389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F59F9-69BE-A2DF-C067-A08A2875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3FD1D2-43E3-FE69-0EE2-FC7AEE88A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70BEC0-DC80-B155-C028-0EA67167A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E4726C-CEFF-5349-9CD1-AAF4138B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346-9AC3-4C82-9283-F863D9448A8F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51587E-80F9-558F-DBCF-273FBF73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767B41-5996-EC96-52BC-9F590BD5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2508-13C7-4094-89A8-699895BC0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098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5618E-6E62-1A34-9058-3CCDDDBD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D004B28-0480-7A7C-A76B-344491525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F51D6F-226A-FE34-CEBC-C1C339E8D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A19D3-6EA8-241E-CCB2-1873AD4D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F346-9AC3-4C82-9283-F863D9448A8F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D0C922-86B8-8BB5-2FC1-122961C6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70ADE5-11FC-4F47-EFE9-2F54626E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2508-13C7-4094-89A8-699895BC0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995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C8E836-A152-A679-7D7F-B2908439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5E32D5-22F3-64F2-2045-66D2EDB09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8F1994-787B-99B9-21CE-1F3A0B20A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5F346-9AC3-4C82-9283-F863D9448A8F}" type="datetimeFigureOut">
              <a:rPr lang="es-CL" smtClean="0"/>
              <a:t>29-08-2025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A1005C-FDAB-3C39-B7E5-33C300FF0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4152E-5639-29A3-B4A7-620120F43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B2508-13C7-4094-89A8-699895BC03A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4148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572CE-6F07-0DB3-7BC1-91869322C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17B79-011E-35C2-CE5C-041187DF53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588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B1CC68B-8464-A5D4-04C0-456F1794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37" y="2764522"/>
            <a:ext cx="11212326" cy="3244392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376C1D3-FDC7-D7D1-2BAB-4E37BECD3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270212"/>
              </p:ext>
            </p:extLst>
          </p:nvPr>
        </p:nvGraphicFramePr>
        <p:xfrm>
          <a:off x="2032000" y="719666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84594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1: Add a Launch Site Drop-down Input Component</a:t>
                      </a:r>
                    </a:p>
                    <a:p>
                      <a:endParaRPr lang="es-C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4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88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19B56-AD2A-F0A4-CF8D-2A5D33364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C624CFF-469A-3A56-944C-AC81E4A62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89653"/>
              </p:ext>
            </p:extLst>
          </p:nvPr>
        </p:nvGraphicFramePr>
        <p:xfrm>
          <a:off x="674624" y="496910"/>
          <a:ext cx="1049934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9344">
                  <a:extLst>
                    <a:ext uri="{9D8B030D-6E8A-4147-A177-3AD203B41FA5}">
                      <a16:colId xmlns:a16="http://schemas.microsoft.com/office/drawing/2014/main" val="984594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2: Add a callback function to render success-pie-chart based on selected site dropdown</a:t>
                      </a:r>
                      <a:endParaRPr lang="es-CL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41355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C17B8778-045A-82D2-8F65-8C5872D2E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20" y="1655064"/>
            <a:ext cx="9323403" cy="38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3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A985D-22C8-3184-254F-B7CCA889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TASK 3: Add a Range Slider to Select Payload</a:t>
            </a:r>
            <a:br>
              <a:rPr lang="en-US" b="1" dirty="0"/>
            </a:b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D58274A-2DB5-61B9-6B79-6630EAD33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29923"/>
            <a:ext cx="10515600" cy="154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00503-CE47-4EF1-4492-C3D83ECBA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TASK 4: Add a callback function to render the success-payload-scatter-chart scatter plot</a:t>
            </a:r>
            <a:br>
              <a:rPr lang="en-US" sz="2400" b="1" dirty="0"/>
            </a:br>
            <a:endParaRPr lang="es-CL" sz="2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A5FDB1-B39D-9482-D4AC-0D5B68011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3498"/>
            <a:ext cx="10515600" cy="40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5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CFC20-9900-FE60-9D08-25AE22F2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3389"/>
          </a:xfrm>
        </p:spPr>
        <p:txBody>
          <a:bodyPr>
            <a:normAutofit/>
          </a:bodyPr>
          <a:lstStyle/>
          <a:p>
            <a:r>
              <a:rPr lang="es-ES" sz="2700" dirty="0"/>
              <a:t>1,- ¿Qué sitio tiene el mayor número de lanzamientos exitosos?</a:t>
            </a:r>
            <a:br>
              <a:rPr lang="es-ES" sz="2700" dirty="0"/>
            </a:br>
            <a:br>
              <a:rPr lang="es-ES" sz="2700" dirty="0"/>
            </a:br>
            <a:r>
              <a:rPr lang="es-ES" sz="1800" dirty="0"/>
              <a:t>El sitio </a:t>
            </a:r>
            <a:r>
              <a:rPr lang="es-ES" sz="1800" dirty="0" err="1"/>
              <a:t>KSC</a:t>
            </a:r>
            <a:r>
              <a:rPr lang="es-ES" sz="1800" dirty="0"/>
              <a:t> </a:t>
            </a:r>
            <a:r>
              <a:rPr lang="es-ES" sz="1800" dirty="0" err="1"/>
              <a:t>LC-39A</a:t>
            </a:r>
            <a:r>
              <a:rPr lang="es-ES" sz="1800" dirty="0"/>
              <a:t> concentra la mayor cantidad de lanzamientos exitosos entre todos los sitios de SpaceX.</a:t>
            </a:r>
            <a:br>
              <a:rPr lang="es-ES" dirty="0"/>
            </a:br>
            <a:endParaRPr lang="es-CL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13B5ED84-68AA-2C6E-5911-5E8997152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0864"/>
            <a:ext cx="8224418" cy="35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1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131231A-078A-0B1C-AB5A-BB18934F3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311" y="2066032"/>
            <a:ext cx="10025570" cy="435133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95B036C-A999-119B-F521-ECDFAC0B64EF}"/>
              </a:ext>
            </a:extLst>
          </p:cNvPr>
          <p:cNvSpPr txBox="1"/>
          <p:nvPr/>
        </p:nvSpPr>
        <p:spPr>
          <a:xfrm>
            <a:off x="640080" y="440630"/>
            <a:ext cx="103235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2,- ¿Qué sitio tiene la tasa de éxito de lanzamiento más alta?</a:t>
            </a:r>
          </a:p>
          <a:p>
            <a:endParaRPr lang="es-ES" sz="2400" dirty="0"/>
          </a:p>
          <a:p>
            <a:r>
              <a:rPr lang="es-ES" dirty="0"/>
              <a:t>El sitio </a:t>
            </a:r>
            <a:r>
              <a:rPr lang="es-CL" dirty="0" err="1"/>
              <a:t>CCAFS</a:t>
            </a:r>
            <a:r>
              <a:rPr lang="es-CL" dirty="0"/>
              <a:t> </a:t>
            </a:r>
            <a:r>
              <a:rPr lang="es-CL" dirty="0" err="1"/>
              <a:t>SLC</a:t>
            </a:r>
            <a:r>
              <a:rPr lang="es-CL" dirty="0"/>
              <a:t>-40 </a:t>
            </a:r>
            <a:r>
              <a:rPr lang="es-ES" dirty="0"/>
              <a:t>presenta la tasa de éxito más alta, con la mayor proporción de misiones exitosas frente a fracasos.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6431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18AE0CBA-3865-6AC0-5568-42BDC0CC1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316864"/>
            <a:ext cx="11049000" cy="4803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3. ¿Qué rango(s) de carga útil tiene la tasa de éxito de lanzamiento más alta?</a:t>
            </a:r>
          </a:p>
          <a:p>
            <a:pPr marL="0" indent="0">
              <a:buNone/>
            </a:pPr>
            <a:r>
              <a:rPr lang="es-ES" dirty="0"/>
              <a:t>Respuesta: El rango de carga útil con mayor tasa de éxito está aproximadamente entre 3000 y 6000 kg.</a:t>
            </a:r>
          </a:p>
          <a:p>
            <a:pPr marL="0" indent="0">
              <a:buNone/>
            </a:pPr>
            <a:r>
              <a:rPr lang="es-ES" dirty="0"/>
              <a:t>4. ¿Qué rango(s) de carga útil tiene la tasa de éxito de lanzamiento más baja? </a:t>
            </a:r>
          </a:p>
          <a:p>
            <a:pPr marL="0" indent="0">
              <a:buNone/>
            </a:pPr>
            <a:r>
              <a:rPr lang="es-ES" dirty="0"/>
              <a:t>Respuesta: Las tasas de éxito más bajas se observan en cargas menores a 2000 kg y en cargas superiores a 8000 kg.</a:t>
            </a:r>
          </a:p>
          <a:p>
            <a:pPr marL="0" indent="0">
              <a:buNone/>
            </a:pPr>
            <a:r>
              <a:rPr lang="es-ES" dirty="0"/>
              <a:t>5. ¿Qué versión de </a:t>
            </a:r>
            <a:r>
              <a:rPr lang="es-ES" dirty="0" err="1"/>
              <a:t>F9</a:t>
            </a:r>
            <a:r>
              <a:rPr lang="es-ES" dirty="0"/>
              <a:t> </a:t>
            </a:r>
            <a:r>
              <a:rPr lang="es-ES" dirty="0" err="1"/>
              <a:t>Booster</a:t>
            </a:r>
            <a:r>
              <a:rPr lang="es-ES" dirty="0"/>
              <a:t> tiene la tasa de éxito de lanzamiento más alta? </a:t>
            </a:r>
          </a:p>
          <a:p>
            <a:pPr marL="0" indent="0">
              <a:buNone/>
            </a:pPr>
            <a:r>
              <a:rPr lang="es-ES" dirty="0"/>
              <a:t>Respuesta: Las versiones de </a:t>
            </a:r>
            <a:r>
              <a:rPr lang="es-ES" dirty="0" err="1"/>
              <a:t>Booster</a:t>
            </a:r>
            <a:r>
              <a:rPr lang="es-ES" dirty="0"/>
              <a:t> </a:t>
            </a:r>
            <a:r>
              <a:rPr lang="es-ES" dirty="0" err="1"/>
              <a:t>F9</a:t>
            </a:r>
            <a:r>
              <a:rPr lang="es-ES" dirty="0"/>
              <a:t> con mayor tasa de éxito son FT y </a:t>
            </a:r>
            <a:r>
              <a:rPr lang="es-ES" dirty="0" err="1"/>
              <a:t>B5</a:t>
            </a:r>
            <a:r>
              <a:rPr lang="es-ES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495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3824A4-224A-E79F-2CBE-557D67C87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647" y="475488"/>
            <a:ext cx="10514210" cy="52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94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243</Words>
  <Application>Microsoft Office PowerPoint</Application>
  <PresentationFormat>Panorámica</PresentationFormat>
  <Paragraphs>14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TASK 3: Add a Range Slider to Select Payload </vt:lpstr>
      <vt:lpstr>TASK 4: Add a callback function to render the success-payload-scatter-chart scatter plot </vt:lpstr>
      <vt:lpstr>1,- ¿Qué sitio tiene el mayor número de lanzamientos exitosos?  El sitio KSC LC-39A concentra la mayor cantidad de lanzamientos exitosos entre todos los sitios de SpaceX.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Tahina Naara Ossandón Rocco</dc:creator>
  <cp:lastModifiedBy>Tahina Naara Ossandón Rocco</cp:lastModifiedBy>
  <cp:revision>1</cp:revision>
  <dcterms:created xsi:type="dcterms:W3CDTF">2025-08-29T22:31:22Z</dcterms:created>
  <dcterms:modified xsi:type="dcterms:W3CDTF">2025-08-29T23:03:40Z</dcterms:modified>
</cp:coreProperties>
</file>