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Inter Tight Medium"/>
      <p:regular r:id="rId17"/>
      <p:bold r:id="rId18"/>
      <p:italic r:id="rId19"/>
      <p:boldItalic r:id="rId20"/>
    </p:embeddedFont>
    <p:embeddedFont>
      <p:font typeface="Inter Tight"/>
      <p:regular r:id="rId21"/>
      <p:bold r:id="rId22"/>
      <p:italic r:id="rId23"/>
      <p:boldItalic r:id="rId24"/>
    </p:embeddedFont>
    <p:embeddedFont>
      <p:font typeface="Inter Tight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boldItalic.fntdata"/><Relationship Id="rId22" Type="http://schemas.openxmlformats.org/officeDocument/2006/relationships/font" Target="fonts/InterTight-bold.fntdata"/><Relationship Id="rId21" Type="http://schemas.openxmlformats.org/officeDocument/2006/relationships/font" Target="fonts/InterTight-regular.fntdata"/><Relationship Id="rId24" Type="http://schemas.openxmlformats.org/officeDocument/2006/relationships/font" Target="fonts/InterTight-boldItalic.fntdata"/><Relationship Id="rId23" Type="http://schemas.openxmlformats.org/officeDocument/2006/relationships/font" Target="fonts/InterT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TightSemiBold-bold.fntdata"/><Relationship Id="rId25" Type="http://schemas.openxmlformats.org/officeDocument/2006/relationships/font" Target="fonts/InterTightSemiBold-regular.fntdata"/><Relationship Id="rId28" Type="http://schemas.openxmlformats.org/officeDocument/2006/relationships/font" Target="fonts/InterTightSemiBold-boldItalic.fntdata"/><Relationship Id="rId27" Type="http://schemas.openxmlformats.org/officeDocument/2006/relationships/font" Target="fonts/InterTight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TightMedium-regular.fntdata"/><Relationship Id="rId16" Type="http://schemas.openxmlformats.org/officeDocument/2006/relationships/slide" Target="slides/slide10.xml"/><Relationship Id="rId19" Type="http://schemas.openxmlformats.org/officeDocument/2006/relationships/font" Target="fonts/InterTightMedium-italic.fntdata"/><Relationship Id="rId18" Type="http://schemas.openxmlformats.org/officeDocument/2006/relationships/font" Target="fonts/InterTigh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71503ac2b_0_3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71503ac2b_0_3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271503ac2b_0_4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271503ac2b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71503ac2b_0_3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71503ac2b_0_3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71503ac2b_0_3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271503ac2b_0_3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1503ac2b_0_3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1503ac2b_0_3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71503ac2b_0_3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71503ac2b_0_3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71503ac2b_0_3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71503ac2b_0_3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71503ac2b_0_3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71503ac2b_0_3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71503ac2b_0_3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271503ac2b_0_3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71503ac2b_0_4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71503ac2b_0_4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5" name="Google Shape;185;p3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7" name="Google Shape;187;p3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6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3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37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5" name="Google Shape;215;p3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19" name="Google Shape;219;p3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0" name="Google Shape;220;p3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2" name="Google Shape;222;p3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3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1" name="Google Shape;231;p3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5" name="Google Shape;235;p3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1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51" name="Google Shape;251;p41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2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62" name="Google Shape;262;p42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2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3" name="Google Shape;273;p43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4" name="Google Shape;274;p43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75" name="Google Shape;275;p43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0" name="Google Shape;280;p43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83" name="Google Shape;283;p4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84" name="Google Shape;284;p4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5" name="Google Shape;285;p4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86" name="Google Shape;286;p4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1" name="Google Shape;291;p4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8" name="Google Shape;308;p47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9" name="Google Shape;309;p47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31" name="Google Shape;331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9" name="Google Shape;339;p49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9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46" name="Google Shape;346;p50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47" name="Google Shape;347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8" name="Google Shape;348;p50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49" name="Google Shape;349;p50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1" name="Google Shape;351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3" name="Google Shape;353;p50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5" name="Google Shape;355;p50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9" name="Google Shape;359;p5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tahir007malik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s://github.com/tahir007malik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x.com/tahir007mali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board/pzsgm7Yt35Lnpbyb6RUGxa/adventureWorksArchitecture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 Works Data Analytics</a:t>
            </a:r>
            <a:endParaRPr/>
          </a:p>
        </p:txBody>
      </p:sp>
      <p:sp>
        <p:nvSpPr>
          <p:cNvPr id="365" name="Google Shape;365;p52"/>
          <p:cNvSpPr txBox="1"/>
          <p:nvPr>
            <p:ph idx="1" type="subTitle"/>
          </p:nvPr>
        </p:nvSpPr>
        <p:spPr>
          <a:xfrm>
            <a:off x="1826325" y="32524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Engineering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&amp; Socials</a:t>
            </a:r>
            <a:endParaRPr/>
          </a:p>
        </p:txBody>
      </p:sp>
      <p:sp>
        <p:nvSpPr>
          <p:cNvPr id="460" name="Google Shape;460;p6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Conclusions</a:t>
            </a:r>
            <a:endParaRPr/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5" y="1161275"/>
            <a:ext cx="6481477" cy="3635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3" name="Google Shape;463;p6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750" y="1447075"/>
            <a:ext cx="1124675" cy="112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464" name="Google Shape;464;p6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5411" y="2816087"/>
            <a:ext cx="715329" cy="7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5" name="Google Shape;465;p6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262" y="3910675"/>
            <a:ext cx="1213650" cy="886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1" name="Google Shape;371;p5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2" name="Google Shape;372;p5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 Engineering Pipeline</a:t>
            </a:r>
            <a:endParaRPr/>
          </a:p>
        </p:txBody>
      </p:sp>
      <p:sp>
        <p:nvSpPr>
          <p:cNvPr id="373" name="Google Shape;373;p5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374" name="Google Shape;374;p5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Challenges &amp; Solutions</a:t>
            </a:r>
            <a:endParaRPr/>
          </a:p>
        </p:txBody>
      </p:sp>
      <p:sp>
        <p:nvSpPr>
          <p:cNvPr id="375" name="Google Shape;375;p5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1.</a:t>
            </a:r>
            <a:endParaRPr sz="1700">
              <a:solidFill>
                <a:srgbClr val="CC0000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2.</a:t>
            </a:r>
            <a:endParaRPr sz="1700">
              <a:solidFill>
                <a:srgbClr val="CC0000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3.</a:t>
            </a:r>
            <a:endParaRPr sz="1700">
              <a:solidFill>
                <a:srgbClr val="CC0000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4.</a:t>
            </a:r>
            <a:endParaRPr sz="1700">
              <a:solidFill>
                <a:srgbClr val="CC0000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365450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5.</a:t>
            </a:r>
            <a:endParaRPr sz="1700">
              <a:solidFill>
                <a:srgbClr val="CC0000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375" y="1334925"/>
            <a:ext cx="3166325" cy="316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project is all about?</a:t>
            </a:r>
            <a:endParaRPr/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5204625" y="2291390"/>
            <a:ext cx="36621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demonstrates data engineering concepts using the `AdventureWorks`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involves data ingestion, transformation, and storage using modern data engineering tools and workflows.</a:t>
            </a:r>
            <a:endParaRPr/>
          </a:p>
        </p:txBody>
      </p:sp>
      <p:sp>
        <p:nvSpPr>
          <p:cNvPr id="389" name="Google Shape;389;p5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10365">
            <a:off x="641175" y="1104750"/>
            <a:ext cx="3567049" cy="3254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Wiki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333925" y="1163150"/>
            <a:ext cx="8475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"Adventure Works" dataset is a sample database provided by Microsoft, designed to showcase how to structure a SQL Server database, particularly for Online Transaction Processing (OLTP) operations. </a:t>
            </a:r>
            <a:endParaRPr/>
          </a:p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5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99" name="Google Shape;3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625" y="2493100"/>
            <a:ext cx="1912500" cy="191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0" name="Google Shape;400;p55"/>
          <p:cNvSpPr txBox="1"/>
          <p:nvPr/>
        </p:nvSpPr>
        <p:spPr>
          <a:xfrm>
            <a:off x="333925" y="3663000"/>
            <a:ext cx="372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You can checkout the original dataset link uploaded on kaggle: </a:t>
            </a:r>
            <a:r>
              <a:rPr lang="en" sz="1700" u="sng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https://www.kaggle.com/datasets/ukveteran/adventure-works/data</a:t>
            </a:r>
            <a:endParaRPr u="sng"/>
          </a:p>
        </p:txBody>
      </p:sp>
      <p:sp>
        <p:nvSpPr>
          <p:cNvPr id="401" name="Google Shape;401;p55"/>
          <p:cNvSpPr txBox="1"/>
          <p:nvPr/>
        </p:nvSpPr>
        <p:spPr>
          <a:xfrm>
            <a:off x="333925" y="2282125"/>
            <a:ext cx="4801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Dataset contains information about: customers, calendar, product_categories and product_subcategories, 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territories,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products, returns, sales from 2015-2017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6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engineering pipeline?</a:t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2479675" y="2291377"/>
            <a:ext cx="41847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data engineering pipeline is a system that collects, processes, and delivers data from various sources to its destination, often in a clean, structured format, ready for analysis or use in applications.</a:t>
            </a:r>
            <a:endParaRPr/>
          </a:p>
        </p:txBody>
      </p:sp>
      <p:sp>
        <p:nvSpPr>
          <p:cNvPr id="409" name="Google Shape;409;p5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Engineering Pipeline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/>
          <p:nvPr/>
        </p:nvSpPr>
        <p:spPr>
          <a:xfrm>
            <a:off x="5568394" y="3374475"/>
            <a:ext cx="1099800" cy="549900"/>
          </a:xfrm>
          <a:prstGeom prst="rightArrow">
            <a:avLst>
              <a:gd fmla="val 50000" name="adj1"/>
              <a:gd fmla="val 7594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5" name="Google Shape;415;p5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 Engineering Pipeline</a:t>
            </a:r>
            <a:endParaRPr/>
          </a:p>
        </p:txBody>
      </p:sp>
      <p:sp>
        <p:nvSpPr>
          <p:cNvPr id="416" name="Google Shape;416;p5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7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Pipeline</a:t>
            </a:r>
            <a:endParaRPr/>
          </a:p>
        </p:txBody>
      </p:sp>
      <p:sp>
        <p:nvSpPr>
          <p:cNvPr id="418" name="Google Shape;418;p5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Transformation (T)</a:t>
            </a:r>
            <a:endParaRPr/>
          </a:p>
        </p:txBody>
      </p:sp>
      <p:sp>
        <p:nvSpPr>
          <p:cNvPr id="419" name="Google Shape;419;p5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Collection (E)</a:t>
            </a:r>
            <a:endParaRPr/>
          </a:p>
        </p:txBody>
      </p:sp>
      <p:sp>
        <p:nvSpPr>
          <p:cNvPr id="420" name="Google Shape;420;p57"/>
          <p:cNvSpPr txBox="1"/>
          <p:nvPr>
            <p:ph idx="5" type="body"/>
          </p:nvPr>
        </p:nvSpPr>
        <p:spPr>
          <a:xfrm>
            <a:off x="381063" y="1521625"/>
            <a:ext cx="270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</a:t>
            </a:r>
            <a:r>
              <a:rPr lang="en"/>
              <a:t>xtracting data from various sources within the AdventureWorks database.</a:t>
            </a:r>
            <a:endParaRPr/>
          </a:p>
        </p:txBody>
      </p:sp>
      <p:sp>
        <p:nvSpPr>
          <p:cNvPr id="421" name="Google Shape;421;p5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Performs</a:t>
            </a:r>
            <a:r>
              <a:rPr lang="en"/>
              <a:t> cleaning, normalization, and transformation processes applied to prepare the data for analysis.</a:t>
            </a:r>
            <a:endParaRPr/>
          </a:p>
        </p:txBody>
      </p:sp>
      <p:sp>
        <p:nvSpPr>
          <p:cNvPr id="422" name="Google Shape;422;p5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Storage (L)</a:t>
            </a:r>
            <a:endParaRPr/>
          </a:p>
        </p:txBody>
      </p:sp>
      <p:sp>
        <p:nvSpPr>
          <p:cNvPr id="423" name="Google Shape;423;p5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Loading transformed data into</a:t>
            </a:r>
            <a:r>
              <a:rPr lang="en"/>
              <a:t> the storage solution, such as databases or data warehouses.</a:t>
            </a:r>
            <a:endParaRPr/>
          </a:p>
        </p:txBody>
      </p:sp>
      <p:sp>
        <p:nvSpPr>
          <p:cNvPr id="424" name="Google Shape;424;p57"/>
          <p:cNvSpPr/>
          <p:nvPr/>
        </p:nvSpPr>
        <p:spPr>
          <a:xfrm>
            <a:off x="2343479" y="3374475"/>
            <a:ext cx="1099800" cy="549900"/>
          </a:xfrm>
          <a:prstGeom prst="rightArrow">
            <a:avLst>
              <a:gd fmla="val 50000" name="adj1"/>
              <a:gd fmla="val 7594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25" name="Google Shape;4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5" y="2622426"/>
            <a:ext cx="1930324" cy="1930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6" name="Google Shape;42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499" y="2571738"/>
            <a:ext cx="1930325" cy="193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7" name="Google Shape;42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769" y="2622425"/>
            <a:ext cx="2171005" cy="17360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 Engineering Pipeline</a:t>
            </a:r>
            <a:endParaRPr/>
          </a:p>
        </p:txBody>
      </p:sp>
      <p:sp>
        <p:nvSpPr>
          <p:cNvPr id="433" name="Google Shape;433;p5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8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Pipeline</a:t>
            </a:r>
            <a:endParaRPr/>
          </a:p>
        </p:txBody>
      </p:sp>
      <p:pic>
        <p:nvPicPr>
          <p:cNvPr id="435" name="Google Shape;435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00" y="1202750"/>
            <a:ext cx="7064765" cy="363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To Get-Started</a:t>
            </a:r>
            <a:endParaRPr/>
          </a:p>
        </p:txBody>
      </p:sp>
      <p:sp>
        <p:nvSpPr>
          <p:cNvPr id="441" name="Google Shape;441;p59"/>
          <p:cNvSpPr txBox="1"/>
          <p:nvPr>
            <p:ph idx="1" type="body"/>
          </p:nvPr>
        </p:nvSpPr>
        <p:spPr>
          <a:xfrm>
            <a:off x="333925" y="1163150"/>
            <a:ext cx="847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Microsoft Azure Subscription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Github Account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Power BI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Tools: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Azure Data Factory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Azure Databricks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Azure Synapse Analytics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Azure Function App</a:t>
            </a:r>
            <a:endParaRPr/>
          </a:p>
        </p:txBody>
      </p:sp>
      <p:sp>
        <p:nvSpPr>
          <p:cNvPr id="442" name="Google Shape;442;p5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Tools &amp; Technologies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Disguised In The Form of Obstacles</a:t>
            </a:r>
            <a:endParaRPr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333925" y="1163150"/>
            <a:ext cx="84756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My biggest obstacle while completing this project was integrating Azure Function App with our pipeline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Package dependencies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Connection of Azure Function with </a:t>
            </a:r>
            <a:r>
              <a:rPr lang="en"/>
              <a:t>Azure Data Lake Gen 2</a:t>
            </a:r>
            <a:endParaRPr/>
          </a:p>
        </p:txBody>
      </p:sp>
      <p:sp>
        <p:nvSpPr>
          <p:cNvPr id="450" name="Google Shape;450;p6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6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Challenges &amp; Solutions</a:t>
            </a:r>
            <a:endParaRPr/>
          </a:p>
        </p:txBody>
      </p:sp>
      <p:pic>
        <p:nvPicPr>
          <p:cNvPr id="452" name="Google Shape;4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5" y="2939400"/>
            <a:ext cx="3907901" cy="1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600" y="2868650"/>
            <a:ext cx="3701899" cy="1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0"/>
          <p:cNvSpPr/>
          <p:nvPr/>
        </p:nvSpPr>
        <p:spPr>
          <a:xfrm>
            <a:off x="3948075" y="3557200"/>
            <a:ext cx="1470600" cy="566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