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  <p:sldMasterId id="214748369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Inter" panose="020B0604020202020204" charset="0"/>
      <p:regular r:id="rId11"/>
      <p:bold r:id="rId12"/>
      <p:italic r:id="rId13"/>
      <p:boldItalic r:id="rId14"/>
    </p:embeddedFont>
    <p:embeddedFont>
      <p:font typeface="Inter Light" panose="020B0604020202020204" charset="0"/>
      <p:regular r:id="rId15"/>
      <p:bold r:id="rId16"/>
      <p:italic r:id="rId17"/>
      <p:boldItalic r:id="rId18"/>
    </p:embeddedFont>
    <p:embeddedFont>
      <p:font typeface="Inter SemiBold" panose="020B0604020202020204" charset="0"/>
      <p:regular r:id="rId19"/>
      <p:bold r:id="rId20"/>
      <p:italic r:id="rId21"/>
      <p:boldItalic r:id="rId22"/>
    </p:embeddedFont>
    <p:embeddedFont>
      <p:font typeface="Lexend" panose="020B0604020202020204" charset="0"/>
      <p:regular r:id="rId23"/>
      <p:bold r:id="rId24"/>
    </p:embeddedFont>
    <p:embeddedFont>
      <p:font typeface="Lexend Medium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b10fd33c1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2b10fd33c1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b10fd33c1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2b10fd33c1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b10fd33c1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b10fd33c1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b10fd33c1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2b10fd33c1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b10fd33c1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b10fd33c1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b10fd33c1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b10fd33c1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2b10fd33c1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2b10fd33c1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4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ivider Slide">
  <p:cSld name="CUSTOM_3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cxnSp>
        <p:nvCxnSpPr>
          <p:cNvPr id="66" name="Google Shape;66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ion / Miss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>
            <a:spLocks noGrp="1"/>
          </p:cNvSpPr>
          <p:nvPr>
            <p:ph type="pic" idx="2"/>
          </p:nvPr>
        </p:nvSpPr>
        <p:spPr>
          <a:xfrm>
            <a:off x="5039775" y="203250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cxnSp>
        <p:nvCxnSpPr>
          <p:cNvPr id="73" name="Google Shape;73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5039775" y="2624675"/>
            <a:ext cx="3905400" cy="22986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" type="tx">
  <p:cSld name="TITLE_AND_BODY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 idx="2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Model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line" type="titleOnly">
  <p:cSld name="TITLE_ONLY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3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4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5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Advantage">
  <p:cSld name="ONE_COLUMN_TEXT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11" name="Google Shape;111;p20"/>
          <p:cNvSpPr>
            <a:spLocks noGrp="1"/>
          </p:cNvSpPr>
          <p:nvPr>
            <p:ph type="pic" idx="2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0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AIN_POINT">
    <p:bg>
      <p:bgPr>
        <a:solidFill>
          <a:schemeClr val="dk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5663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118" name="Google Shape;118;p21"/>
          <p:cNvSpPr>
            <a:spLocks noGrp="1"/>
          </p:cNvSpPr>
          <p:nvPr>
            <p:ph type="pic" idx="3"/>
          </p:nvPr>
        </p:nvSpPr>
        <p:spPr>
          <a:xfrm>
            <a:off x="2588275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119" name="Google Shape;119;p21"/>
          <p:cNvSpPr>
            <a:spLocks noGrp="1"/>
          </p:cNvSpPr>
          <p:nvPr>
            <p:ph type="pic" idx="4"/>
          </p:nvPr>
        </p:nvSpPr>
        <p:spPr>
          <a:xfrm>
            <a:off x="4613113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120" name="Google Shape;120;p21"/>
          <p:cNvSpPr>
            <a:spLocks noGrp="1"/>
          </p:cNvSpPr>
          <p:nvPr>
            <p:ph type="pic" idx="5"/>
          </p:nvPr>
        </p:nvSpPr>
        <p:spPr>
          <a:xfrm>
            <a:off x="66379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cxnSp>
        <p:nvCxnSpPr>
          <p:cNvPr id="121" name="Google Shape;121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1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6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7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8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ent Market / Market Size">
  <p:cSld name="SECTION_TITLE_AND_DESCRIPTION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3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4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5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6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Breakdown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2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147" name="Google Shape;147;p23"/>
          <p:cNvCxnSpPr>
            <a:endCxn id="14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3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4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5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6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name="adj" fmla="val 74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rgbClr val="F6F5EC"/>
              </a:solidFill>
            </a:endParaRPr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7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Graph">
  <p:cSld name="CAPTION_ONLY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">
  <p:cSld name="BIG_NUMBER">
    <p:bg>
      <p:bgPr>
        <a:solidFill>
          <a:schemeClr val="dk2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>
            <a:spLocks noGrp="1"/>
          </p:cNvSpPr>
          <p:nvPr>
            <p:ph type="pic" idx="2"/>
          </p:nvPr>
        </p:nvSpPr>
        <p:spPr>
          <a:xfrm>
            <a:off x="213750" y="586950"/>
            <a:ext cx="8701800" cy="2327100"/>
          </a:xfrm>
          <a:prstGeom prst="roundRect">
            <a:avLst>
              <a:gd name="adj" fmla="val 3913"/>
            </a:avLst>
          </a:prstGeom>
          <a:noFill/>
          <a:ln>
            <a:noFill/>
          </a:ln>
        </p:spPr>
      </p:sp>
      <p:sp>
        <p:nvSpPr>
          <p:cNvPr id="171" name="Google Shape;171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-to-Market Strategy" type="blank">
  <p:cSld name="BLANK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>
            <a:spLocks noGrp="1"/>
          </p:cNvSpPr>
          <p:nvPr>
            <p:ph type="pic" idx="2"/>
          </p:nvPr>
        </p:nvSpPr>
        <p:spPr>
          <a:xfrm>
            <a:off x="6445900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sp>
        <p:nvSpPr>
          <p:cNvPr id="178" name="Google Shape;178;p26"/>
          <p:cNvSpPr>
            <a:spLocks noGrp="1"/>
          </p:cNvSpPr>
          <p:nvPr>
            <p:ph type="pic" idx="3"/>
          </p:nvPr>
        </p:nvSpPr>
        <p:spPr>
          <a:xfrm>
            <a:off x="4210025" y="626975"/>
            <a:ext cx="1932900" cy="2070000"/>
          </a:xfrm>
          <a:prstGeom prst="roundRect">
            <a:avLst>
              <a:gd name="adj" fmla="val 5387"/>
            </a:avLst>
          </a:prstGeom>
          <a:noFill/>
          <a:ln>
            <a:noFill/>
          </a:ln>
        </p:spPr>
      </p:sp>
      <p:cxnSp>
        <p:nvCxnSpPr>
          <p:cNvPr id="179" name="Google Shape;179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1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4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5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6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7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TITLE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1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2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3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4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5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6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27"/>
          <p:cNvSpPr txBox="1">
            <a:spLocks noGrp="1"/>
          </p:cNvSpPr>
          <p:nvPr>
            <p:ph type="subTitle" idx="7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8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9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3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4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5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/ Benefits">
  <p:cSld name="CUSTOM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8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">
    <p:bg>
      <p:bgPr>
        <a:solidFill>
          <a:schemeClr val="dk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>
            <a:spLocks noGrp="1"/>
          </p:cNvSpPr>
          <p:nvPr>
            <p:ph type="pic" idx="2"/>
          </p:nvPr>
        </p:nvSpPr>
        <p:spPr>
          <a:xfrm>
            <a:off x="2118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  <p:sp>
        <p:nvSpPr>
          <p:cNvPr id="217" name="Google Shape;217;p29"/>
          <p:cNvSpPr>
            <a:spLocks noGrp="1"/>
          </p:cNvSpPr>
          <p:nvPr>
            <p:ph type="pic" idx="3"/>
          </p:nvPr>
        </p:nvSpPr>
        <p:spPr>
          <a:xfrm>
            <a:off x="46397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etition">
  <p:cSld name="CUSTOM_2">
    <p:bg>
      <p:bgPr>
        <a:solidFill>
          <a:schemeClr val="lt1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>
            <a:spLocks noGrp="1"/>
          </p:cNvSpPr>
          <p:nvPr>
            <p:ph type="pic" idx="2"/>
          </p:nvPr>
        </p:nvSpPr>
        <p:spPr>
          <a:xfrm>
            <a:off x="40147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20" name="Google Shape;220;p30"/>
          <p:cNvSpPr>
            <a:spLocks noGrp="1"/>
          </p:cNvSpPr>
          <p:nvPr>
            <p:ph type="pic" idx="3"/>
          </p:nvPr>
        </p:nvSpPr>
        <p:spPr>
          <a:xfrm>
            <a:off x="568857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21" name="Google Shape;221;p30"/>
          <p:cNvSpPr>
            <a:spLocks noGrp="1"/>
          </p:cNvSpPr>
          <p:nvPr>
            <p:ph type="pic" idx="4"/>
          </p:nvPr>
        </p:nvSpPr>
        <p:spPr>
          <a:xfrm>
            <a:off x="73624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22" name="Google Shape;222;p30"/>
          <p:cNvSpPr>
            <a:spLocks noGrp="1"/>
          </p:cNvSpPr>
          <p:nvPr>
            <p:ph type="pic" idx="5"/>
          </p:nvPr>
        </p:nvSpPr>
        <p:spPr>
          <a:xfrm>
            <a:off x="40147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23" name="Google Shape;223;p30"/>
          <p:cNvSpPr>
            <a:spLocks noGrp="1"/>
          </p:cNvSpPr>
          <p:nvPr>
            <p:ph type="pic" idx="6"/>
          </p:nvPr>
        </p:nvSpPr>
        <p:spPr>
          <a:xfrm>
            <a:off x="568857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224" name="Google Shape;224;p30"/>
          <p:cNvSpPr>
            <a:spLocks noGrp="1"/>
          </p:cNvSpPr>
          <p:nvPr>
            <p:ph type="pic" idx="7"/>
          </p:nvPr>
        </p:nvSpPr>
        <p:spPr>
          <a:xfrm>
            <a:off x="73624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cxnSp>
        <p:nvCxnSpPr>
          <p:cNvPr id="225" name="Google Shape;225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" name="Google Shape;226;p30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1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8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9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3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14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15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6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7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0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">
  <p:cSld name="CUSTOM_1_1">
    <p:bg>
      <p:bgPr>
        <a:solidFill>
          <a:schemeClr val="dk2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>
            <a:spLocks noGrp="1"/>
          </p:cNvSpPr>
          <p:nvPr>
            <p:ph type="pic" idx="2"/>
          </p:nvPr>
        </p:nvSpPr>
        <p:spPr>
          <a:xfrm>
            <a:off x="2286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0" name="Google Shape;240;p31"/>
          <p:cNvSpPr>
            <a:spLocks noGrp="1"/>
          </p:cNvSpPr>
          <p:nvPr>
            <p:ph type="pic" idx="3"/>
          </p:nvPr>
        </p:nvSpPr>
        <p:spPr>
          <a:xfrm>
            <a:off x="39319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1" name="Google Shape;241;p31"/>
          <p:cNvSpPr>
            <a:spLocks noGrp="1"/>
          </p:cNvSpPr>
          <p:nvPr>
            <p:ph type="pic" idx="4"/>
          </p:nvPr>
        </p:nvSpPr>
        <p:spPr>
          <a:xfrm>
            <a:off x="7635600" y="59262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2" name="Google Shape;242;p31"/>
          <p:cNvSpPr>
            <a:spLocks noGrp="1"/>
          </p:cNvSpPr>
          <p:nvPr>
            <p:ph type="pic" idx="5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>
            <a:spLocks noGrp="1"/>
          </p:cNvSpPr>
          <p:nvPr>
            <p:ph type="pic" idx="6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>
            <a:spLocks noGrp="1"/>
          </p:cNvSpPr>
          <p:nvPr>
            <p:ph type="pic" idx="7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>
            <a:spLocks noGrp="1"/>
          </p:cNvSpPr>
          <p:nvPr>
            <p:ph type="pic" idx="8"/>
          </p:nvPr>
        </p:nvSpPr>
        <p:spPr>
          <a:xfrm>
            <a:off x="1545425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6" name="Google Shape;246;p31"/>
          <p:cNvSpPr>
            <a:spLocks noGrp="1"/>
          </p:cNvSpPr>
          <p:nvPr>
            <p:ph type="pic" idx="9"/>
          </p:nvPr>
        </p:nvSpPr>
        <p:spPr>
          <a:xfrm>
            <a:off x="3932063" y="1963950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7" name="Google Shape;247;p31"/>
          <p:cNvSpPr>
            <a:spLocks noGrp="1"/>
          </p:cNvSpPr>
          <p:nvPr>
            <p:ph type="pic" idx="13"/>
          </p:nvPr>
        </p:nvSpPr>
        <p:spPr>
          <a:xfrm>
            <a:off x="5248888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48" name="Google Shape;248;p31"/>
          <p:cNvSpPr>
            <a:spLocks noGrp="1"/>
          </p:cNvSpPr>
          <p:nvPr>
            <p:ph type="pic" idx="14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9" name="Google Shape;249;p31"/>
          <p:cNvSpPr>
            <a:spLocks noGrp="1"/>
          </p:cNvSpPr>
          <p:nvPr>
            <p:ph type="pic" idx="15"/>
          </p:nvPr>
        </p:nvSpPr>
        <p:spPr>
          <a:xfrm>
            <a:off x="2286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50" name="Google Shape;250;p31"/>
          <p:cNvSpPr>
            <a:spLocks noGrp="1"/>
          </p:cNvSpPr>
          <p:nvPr>
            <p:ph type="pic" idx="16"/>
          </p:nvPr>
        </p:nvSpPr>
        <p:spPr>
          <a:xfrm>
            <a:off x="39319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51" name="Google Shape;251;p31"/>
          <p:cNvSpPr>
            <a:spLocks noGrp="1"/>
          </p:cNvSpPr>
          <p:nvPr>
            <p:ph type="pic" idx="17"/>
          </p:nvPr>
        </p:nvSpPr>
        <p:spPr>
          <a:xfrm>
            <a:off x="7635600" y="333527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252" name="Google Shape;252;p31"/>
          <p:cNvSpPr>
            <a:spLocks noGrp="1"/>
          </p:cNvSpPr>
          <p:nvPr>
            <p:ph type="pic" idx="18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3" name="Google Shape;253;p31"/>
          <p:cNvSpPr>
            <a:spLocks noGrp="1"/>
          </p:cNvSpPr>
          <p:nvPr>
            <p:ph type="pic" idx="19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5" name="Google Shape;255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" name="Google Shape;256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8" name="Google Shape;288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4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4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5" name="Google Shape;305;p4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6" name="Google Shape;306;p4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4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2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4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9" name="Google Shape;319;p4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4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4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25" name="Google Shape;325;p4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6" name="Google Shape;326;p4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7" name="Google Shape;327;p4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8" name="Google Shape;328;p4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2" name="Google Shape;332;p4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4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4" name="Google Shape;334;p4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4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9" name="Google Shape;339;p4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46" name="Google Shape;346;p4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5" name="Google Shape;355;p5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8" name="Google Shape;358;p5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60" name="Google Shape;36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5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5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5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>
            <a:spLocks noGrp="1"/>
          </p:cNvSpPr>
          <p:nvPr>
            <p:ph type="title"/>
          </p:nvPr>
        </p:nvSpPr>
        <p:spPr>
          <a:xfrm>
            <a:off x="420875" y="1552350"/>
            <a:ext cx="7652100" cy="15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sp>
        <p:nvSpPr>
          <p:cNvPr id="385" name="Google Shape;385;p53"/>
          <p:cNvSpPr txBox="1">
            <a:spLocks noGrp="1"/>
          </p:cNvSpPr>
          <p:nvPr>
            <p:ph type="title" idx="2"/>
          </p:nvPr>
        </p:nvSpPr>
        <p:spPr>
          <a:xfrm>
            <a:off x="420875" y="3144800"/>
            <a:ext cx="4748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data engineering project</a:t>
            </a:r>
            <a:endParaRPr/>
          </a:p>
        </p:txBody>
      </p:sp>
      <p:sp>
        <p:nvSpPr>
          <p:cNvPr id="386" name="Google Shape;386;p53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975" y="2232413"/>
            <a:ext cx="2734725" cy="27347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84423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this project all about?</a:t>
            </a:r>
            <a:endParaRPr/>
          </a:p>
        </p:txBody>
      </p:sp>
      <p:sp>
        <p:nvSpPr>
          <p:cNvPr id="393" name="Google Shape;393;p54"/>
          <p:cNvSpPr txBox="1">
            <a:spLocks noGrp="1"/>
          </p:cNvSpPr>
          <p:nvPr>
            <p:ph type="body" idx="4294967295"/>
          </p:nvPr>
        </p:nvSpPr>
        <p:spPr>
          <a:xfrm>
            <a:off x="0" y="1617350"/>
            <a:ext cx="8816400" cy="25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 Medium"/>
              <a:buChar char="●"/>
            </a:pPr>
            <a:r>
              <a:rPr lang="en" sz="1500">
                <a:latin typeface="Lexend Medium"/>
                <a:ea typeface="Lexend Medium"/>
                <a:cs typeface="Lexend Medium"/>
                <a:sym typeface="Lexend Medium"/>
              </a:rPr>
              <a:t>This project demonstrates incremental analysis of car sales data.</a:t>
            </a:r>
            <a:endParaRPr sz="1500"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457200" lvl="0" indent="-323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 Medium"/>
              <a:buChar char="●"/>
            </a:pPr>
            <a:r>
              <a:rPr lang="en" sz="1500">
                <a:latin typeface="Lexend Medium"/>
                <a:ea typeface="Lexend Medium"/>
                <a:cs typeface="Lexend Medium"/>
                <a:sym typeface="Lexend Medium"/>
              </a:rPr>
              <a:t>It leverages a medallion architecture to efficiently process and analyze sales data over time.</a:t>
            </a:r>
            <a:endParaRPr sz="1500"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457200" lvl="0" indent="-323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Lexend Medium"/>
              <a:buChar char="●"/>
            </a:pPr>
            <a:r>
              <a:rPr lang="en" sz="1500">
                <a:latin typeface="Lexend Medium"/>
                <a:ea typeface="Lexend Medium"/>
                <a:cs typeface="Lexend Medium"/>
                <a:sym typeface="Lexend Medium"/>
              </a:rPr>
              <a:t>This enables stakeholders to gain insights into sales trends, customer preferences, and inventory management.</a:t>
            </a:r>
            <a:endParaRPr sz="15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394" name="Google Shape;394;p54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>
            <a:spLocks noGrp="1"/>
          </p:cNvSpPr>
          <p:nvPr>
            <p:ph type="title"/>
          </p:nvPr>
        </p:nvSpPr>
        <p:spPr>
          <a:xfrm>
            <a:off x="420875" y="431600"/>
            <a:ext cx="84423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00" name="Google Shape;400;p55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01" name="Google Shape;4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613" y="1266250"/>
            <a:ext cx="6876774" cy="3316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>
            <a:spLocks noGrp="1"/>
          </p:cNvSpPr>
          <p:nvPr>
            <p:ph type="title"/>
          </p:nvPr>
        </p:nvSpPr>
        <p:spPr>
          <a:xfrm>
            <a:off x="420875" y="384425"/>
            <a:ext cx="84423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Workflow</a:t>
            </a:r>
            <a:endParaRPr sz="3000"/>
          </a:p>
        </p:txBody>
      </p:sp>
      <p:sp>
        <p:nvSpPr>
          <p:cNvPr id="407" name="Google Shape;407;p56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408" name="Google Shape;4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25" y="853125"/>
            <a:ext cx="7624700" cy="41004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3954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Star Schema</a:t>
            </a:r>
            <a:endParaRPr/>
          </a:p>
        </p:txBody>
      </p:sp>
      <p:sp>
        <p:nvSpPr>
          <p:cNvPr id="414" name="Google Shape;414;p57"/>
          <p:cNvSpPr txBox="1">
            <a:spLocks noGrp="1"/>
          </p:cNvSpPr>
          <p:nvPr>
            <p:ph type="body" idx="4294967295"/>
          </p:nvPr>
        </p:nvSpPr>
        <p:spPr>
          <a:xfrm>
            <a:off x="0" y="1617350"/>
            <a:ext cx="3802200" cy="25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Medium"/>
              <a:buChar char="●"/>
            </a:pPr>
            <a:r>
              <a:rPr lang="en" sz="1100">
                <a:latin typeface="Lexend Medium"/>
                <a:ea typeface="Lexend Medium"/>
                <a:cs typeface="Lexend Medium"/>
                <a:sym typeface="Lexend Medium"/>
              </a:rPr>
              <a:t>The star schema is a widely used data modeling design in data warehousing that organizes data for analytical purposes. </a:t>
            </a:r>
            <a:endParaRPr sz="1100"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Lexend Medium"/>
                <a:ea typeface="Lexend Medium"/>
                <a:cs typeface="Lexend Medium"/>
                <a:sym typeface="Lexend Medium"/>
              </a:rPr>
              <a:t>It consists of a fact table (which contains foreign keys and quantitative data) surrounded by dimension tables (which contain descriptive attributes).</a:t>
            </a:r>
            <a:endParaRPr sz="1100"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457200" lvl="0" indent="-298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exend Medium"/>
              <a:buChar char="●"/>
            </a:pPr>
            <a:r>
              <a:rPr lang="en" sz="1100">
                <a:latin typeface="Lexend Medium"/>
                <a:ea typeface="Lexend Medium"/>
                <a:cs typeface="Lexend Medium"/>
                <a:sym typeface="Lexend Medium"/>
              </a:rPr>
              <a:t>This design is simple, intuitive, and optimized for querying large datasets, especially for reporting and analytics.</a:t>
            </a:r>
            <a:endParaRPr sz="11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cxnSp>
        <p:nvCxnSpPr>
          <p:cNvPr id="415" name="Google Shape;415;p57"/>
          <p:cNvCxnSpPr/>
          <p:nvPr/>
        </p:nvCxnSpPr>
        <p:spPr>
          <a:xfrm rot="10800000" flipH="1">
            <a:off x="5686175" y="1973975"/>
            <a:ext cx="1848300" cy="112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57"/>
          <p:cNvCxnSpPr/>
          <p:nvPr/>
        </p:nvCxnSpPr>
        <p:spPr>
          <a:xfrm rot="10800000">
            <a:off x="5678525" y="2013375"/>
            <a:ext cx="1887300" cy="1132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57"/>
          <p:cNvSpPr/>
          <p:nvPr/>
        </p:nvSpPr>
        <p:spPr>
          <a:xfrm>
            <a:off x="5911450" y="1857041"/>
            <a:ext cx="1428900" cy="1429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Fact Sales</a:t>
            </a:r>
            <a:endParaRPr sz="20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18" name="Google Shape;418;p57"/>
          <p:cNvSpPr/>
          <p:nvPr/>
        </p:nvSpPr>
        <p:spPr>
          <a:xfrm>
            <a:off x="7449821" y="973228"/>
            <a:ext cx="1315800" cy="1316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dim_dealer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19" name="Google Shape;419;p57"/>
          <p:cNvSpPr/>
          <p:nvPr/>
        </p:nvSpPr>
        <p:spPr>
          <a:xfrm>
            <a:off x="4407180" y="893386"/>
            <a:ext cx="1395300" cy="13959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dim_model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0" name="Google Shape;420;p57"/>
          <p:cNvSpPr/>
          <p:nvPr/>
        </p:nvSpPr>
        <p:spPr>
          <a:xfrm>
            <a:off x="4431055" y="2817872"/>
            <a:ext cx="1395300" cy="13956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dim_branch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1" name="Google Shape;421;p57"/>
          <p:cNvSpPr/>
          <p:nvPr/>
        </p:nvSpPr>
        <p:spPr>
          <a:xfrm>
            <a:off x="7464497" y="2817871"/>
            <a:ext cx="1315800" cy="1316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dim_date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2" name="Google Shape;422;p57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28" name="Google Shape;428;p58"/>
          <p:cNvSpPr/>
          <p:nvPr/>
        </p:nvSpPr>
        <p:spPr>
          <a:xfrm>
            <a:off x="731425" y="596800"/>
            <a:ext cx="1832400" cy="157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29" name="Google Shape;429;p58"/>
          <p:cNvCxnSpPr/>
          <p:nvPr/>
        </p:nvCxnSpPr>
        <p:spPr>
          <a:xfrm>
            <a:off x="731425" y="872975"/>
            <a:ext cx="18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58"/>
          <p:cNvCxnSpPr/>
          <p:nvPr/>
        </p:nvCxnSpPr>
        <p:spPr>
          <a:xfrm>
            <a:off x="1014550" y="880850"/>
            <a:ext cx="7800" cy="12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1" name="Google Shape;431;p58"/>
          <p:cNvSpPr/>
          <p:nvPr/>
        </p:nvSpPr>
        <p:spPr>
          <a:xfrm>
            <a:off x="731425" y="2857350"/>
            <a:ext cx="1832400" cy="157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32" name="Google Shape;432;p58"/>
          <p:cNvCxnSpPr/>
          <p:nvPr/>
        </p:nvCxnSpPr>
        <p:spPr>
          <a:xfrm>
            <a:off x="731425" y="3133525"/>
            <a:ext cx="18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58"/>
          <p:cNvCxnSpPr/>
          <p:nvPr/>
        </p:nvCxnSpPr>
        <p:spPr>
          <a:xfrm>
            <a:off x="1014550" y="3141400"/>
            <a:ext cx="7800" cy="12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58"/>
          <p:cNvSpPr/>
          <p:nvPr/>
        </p:nvSpPr>
        <p:spPr>
          <a:xfrm>
            <a:off x="6635875" y="2857350"/>
            <a:ext cx="1832400" cy="157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35" name="Google Shape;435;p58"/>
          <p:cNvCxnSpPr/>
          <p:nvPr/>
        </p:nvCxnSpPr>
        <p:spPr>
          <a:xfrm>
            <a:off x="6635875" y="3133525"/>
            <a:ext cx="18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58"/>
          <p:cNvCxnSpPr/>
          <p:nvPr/>
        </p:nvCxnSpPr>
        <p:spPr>
          <a:xfrm>
            <a:off x="6919000" y="3141400"/>
            <a:ext cx="7800" cy="12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58"/>
          <p:cNvSpPr/>
          <p:nvPr/>
        </p:nvSpPr>
        <p:spPr>
          <a:xfrm>
            <a:off x="6635875" y="596800"/>
            <a:ext cx="1832400" cy="157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38" name="Google Shape;438;p58"/>
          <p:cNvCxnSpPr/>
          <p:nvPr/>
        </p:nvCxnSpPr>
        <p:spPr>
          <a:xfrm>
            <a:off x="6635875" y="872975"/>
            <a:ext cx="18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58"/>
          <p:cNvCxnSpPr/>
          <p:nvPr/>
        </p:nvCxnSpPr>
        <p:spPr>
          <a:xfrm>
            <a:off x="6919000" y="880850"/>
            <a:ext cx="7800" cy="12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8"/>
          <p:cNvSpPr/>
          <p:nvPr/>
        </p:nvSpPr>
        <p:spPr>
          <a:xfrm>
            <a:off x="3628638" y="1358900"/>
            <a:ext cx="1832400" cy="2037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41" name="Google Shape;441;p58"/>
          <p:cNvCxnSpPr/>
          <p:nvPr/>
        </p:nvCxnSpPr>
        <p:spPr>
          <a:xfrm>
            <a:off x="3628638" y="1630950"/>
            <a:ext cx="18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58"/>
          <p:cNvSpPr txBox="1"/>
          <p:nvPr/>
        </p:nvSpPr>
        <p:spPr>
          <a:xfrm>
            <a:off x="1093150" y="558725"/>
            <a:ext cx="104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dim_model</a:t>
            </a:r>
            <a:endParaRPr sz="1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3" name="Google Shape;443;p58"/>
          <p:cNvSpPr txBox="1"/>
          <p:nvPr/>
        </p:nvSpPr>
        <p:spPr>
          <a:xfrm>
            <a:off x="1093150" y="2807625"/>
            <a:ext cx="114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dim_branch</a:t>
            </a:r>
            <a:endParaRPr sz="1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4" name="Google Shape;444;p58"/>
          <p:cNvSpPr txBox="1"/>
          <p:nvPr/>
        </p:nvSpPr>
        <p:spPr>
          <a:xfrm>
            <a:off x="7087975" y="2807625"/>
            <a:ext cx="114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dim_date</a:t>
            </a:r>
            <a:endParaRPr sz="1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5" name="Google Shape;445;p58"/>
          <p:cNvSpPr txBox="1"/>
          <p:nvPr/>
        </p:nvSpPr>
        <p:spPr>
          <a:xfrm>
            <a:off x="7025050" y="558725"/>
            <a:ext cx="114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dim_dealer</a:t>
            </a:r>
            <a:endParaRPr sz="1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46" name="Google Shape;446;p58"/>
          <p:cNvSpPr txBox="1"/>
          <p:nvPr/>
        </p:nvSpPr>
        <p:spPr>
          <a:xfrm>
            <a:off x="4140050" y="1308850"/>
            <a:ext cx="114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Fact Sales</a:t>
            </a:r>
            <a:endParaRPr sz="1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47" name="Google Shape;447;p58"/>
          <p:cNvCxnSpPr>
            <a:stCxn id="428" idx="1"/>
            <a:endCxn id="428" idx="3"/>
          </p:cNvCxnSpPr>
          <p:nvPr/>
        </p:nvCxnSpPr>
        <p:spPr>
          <a:xfrm>
            <a:off x="731425" y="1383700"/>
            <a:ext cx="18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58"/>
          <p:cNvCxnSpPr/>
          <p:nvPr/>
        </p:nvCxnSpPr>
        <p:spPr>
          <a:xfrm>
            <a:off x="731425" y="3644250"/>
            <a:ext cx="18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58"/>
          <p:cNvCxnSpPr/>
          <p:nvPr/>
        </p:nvCxnSpPr>
        <p:spPr>
          <a:xfrm>
            <a:off x="6635875" y="1366300"/>
            <a:ext cx="18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58"/>
          <p:cNvCxnSpPr/>
          <p:nvPr/>
        </p:nvCxnSpPr>
        <p:spPr>
          <a:xfrm>
            <a:off x="6635875" y="3644250"/>
            <a:ext cx="18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1" name="Google Shape;451;p58"/>
          <p:cNvSpPr txBox="1"/>
          <p:nvPr/>
        </p:nvSpPr>
        <p:spPr>
          <a:xfrm>
            <a:off x="731425" y="982088"/>
            <a:ext cx="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PK</a:t>
            </a:r>
            <a:endParaRPr sz="7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2" name="Google Shape;452;p58"/>
          <p:cNvSpPr txBox="1"/>
          <p:nvPr/>
        </p:nvSpPr>
        <p:spPr>
          <a:xfrm>
            <a:off x="6635875" y="973375"/>
            <a:ext cx="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PK</a:t>
            </a:r>
            <a:endParaRPr sz="7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58"/>
          <p:cNvSpPr txBox="1"/>
          <p:nvPr/>
        </p:nvSpPr>
        <p:spPr>
          <a:xfrm>
            <a:off x="3628638" y="1903825"/>
            <a:ext cx="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PK</a:t>
            </a:r>
            <a:endParaRPr sz="7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4" name="Google Shape;454;p58"/>
          <p:cNvSpPr txBox="1"/>
          <p:nvPr/>
        </p:nvSpPr>
        <p:spPr>
          <a:xfrm>
            <a:off x="6635875" y="3242638"/>
            <a:ext cx="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PK</a:t>
            </a:r>
            <a:endParaRPr sz="7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5" name="Google Shape;455;p58"/>
          <p:cNvSpPr txBox="1"/>
          <p:nvPr/>
        </p:nvSpPr>
        <p:spPr>
          <a:xfrm>
            <a:off x="716950" y="3242638"/>
            <a:ext cx="305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PK</a:t>
            </a:r>
            <a:endParaRPr sz="700" b="1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56" name="Google Shape;456;p58"/>
          <p:cNvCxnSpPr/>
          <p:nvPr/>
        </p:nvCxnSpPr>
        <p:spPr>
          <a:xfrm>
            <a:off x="3628638" y="2377550"/>
            <a:ext cx="18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8"/>
          <p:cNvCxnSpPr/>
          <p:nvPr/>
        </p:nvCxnSpPr>
        <p:spPr>
          <a:xfrm>
            <a:off x="3975963" y="1630475"/>
            <a:ext cx="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58"/>
          <p:cNvSpPr txBox="1"/>
          <p:nvPr/>
        </p:nvSpPr>
        <p:spPr>
          <a:xfrm>
            <a:off x="1092500" y="3227325"/>
            <a:ext cx="1274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dim_branch_key</a:t>
            </a:r>
            <a:endParaRPr sz="900" dirty="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9" name="Google Shape;459;p58"/>
          <p:cNvSpPr txBox="1"/>
          <p:nvPr/>
        </p:nvSpPr>
        <p:spPr>
          <a:xfrm>
            <a:off x="4020638" y="1599294"/>
            <a:ext cx="1387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dim_model_key, dim_branch_key,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dim_dealer_key,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dim_date_key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0" name="Google Shape;460;p58"/>
          <p:cNvSpPr txBox="1"/>
          <p:nvPr/>
        </p:nvSpPr>
        <p:spPr>
          <a:xfrm>
            <a:off x="1092500" y="1706275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model_category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1" name="Google Shape;461;p58"/>
          <p:cNvSpPr txBox="1"/>
          <p:nvPr/>
        </p:nvSpPr>
        <p:spPr>
          <a:xfrm>
            <a:off x="1101100" y="1415813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model_id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2" name="Google Shape;462;p58"/>
          <p:cNvSpPr txBox="1"/>
          <p:nvPr/>
        </p:nvSpPr>
        <p:spPr>
          <a:xfrm>
            <a:off x="1092500" y="3693238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branch_id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3" name="Google Shape;463;p58"/>
          <p:cNvSpPr txBox="1"/>
          <p:nvPr/>
        </p:nvSpPr>
        <p:spPr>
          <a:xfrm>
            <a:off x="1101100" y="4016350"/>
            <a:ext cx="1266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branch_name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58"/>
          <p:cNvSpPr txBox="1"/>
          <p:nvPr/>
        </p:nvSpPr>
        <p:spPr>
          <a:xfrm>
            <a:off x="1101100" y="966788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dim_model_key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6985825" y="958088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dim_dealer_key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6" name="Google Shape;466;p58"/>
          <p:cNvSpPr txBox="1"/>
          <p:nvPr/>
        </p:nvSpPr>
        <p:spPr>
          <a:xfrm>
            <a:off x="6983900" y="3249038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dim_date_key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7" name="Google Shape;467;p58"/>
          <p:cNvSpPr txBox="1"/>
          <p:nvPr/>
        </p:nvSpPr>
        <p:spPr>
          <a:xfrm>
            <a:off x="6985825" y="1451388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dealer_id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8" name="Google Shape;468;p58"/>
          <p:cNvSpPr txBox="1"/>
          <p:nvPr/>
        </p:nvSpPr>
        <p:spPr>
          <a:xfrm>
            <a:off x="6983900" y="1762025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dealer_name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9" name="Google Shape;469;p58"/>
          <p:cNvSpPr txBox="1"/>
          <p:nvPr/>
        </p:nvSpPr>
        <p:spPr>
          <a:xfrm>
            <a:off x="7033000" y="3899413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date_id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70" name="Google Shape;470;p58"/>
          <p:cNvCxnSpPr>
            <a:stCxn id="431" idx="3"/>
            <a:endCxn id="440" idx="1"/>
          </p:cNvCxnSpPr>
          <p:nvPr/>
        </p:nvCxnSpPr>
        <p:spPr>
          <a:xfrm rot="10800000" flipH="1">
            <a:off x="2563825" y="2377650"/>
            <a:ext cx="1064700" cy="12666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8"/>
          <p:cNvCxnSpPr>
            <a:stCxn id="428" idx="3"/>
            <a:endCxn id="440" idx="1"/>
          </p:cNvCxnSpPr>
          <p:nvPr/>
        </p:nvCxnSpPr>
        <p:spPr>
          <a:xfrm>
            <a:off x="2563825" y="1383700"/>
            <a:ext cx="1064700" cy="9939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8"/>
          <p:cNvCxnSpPr>
            <a:stCxn id="437" idx="1"/>
            <a:endCxn id="440" idx="3"/>
          </p:cNvCxnSpPr>
          <p:nvPr/>
        </p:nvCxnSpPr>
        <p:spPr>
          <a:xfrm flipH="1">
            <a:off x="5461075" y="1383700"/>
            <a:ext cx="1174800" cy="9939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8"/>
          <p:cNvCxnSpPr>
            <a:stCxn id="434" idx="1"/>
            <a:endCxn id="440" idx="3"/>
          </p:cNvCxnSpPr>
          <p:nvPr/>
        </p:nvCxnSpPr>
        <p:spPr>
          <a:xfrm rot="10800000">
            <a:off x="5461075" y="2377650"/>
            <a:ext cx="1174800" cy="12666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p58"/>
          <p:cNvSpPr txBox="1"/>
          <p:nvPr/>
        </p:nvSpPr>
        <p:spPr>
          <a:xfrm>
            <a:off x="4090238" y="2484513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revenue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5" name="Google Shape;475;p58"/>
          <p:cNvSpPr txBox="1"/>
          <p:nvPr/>
        </p:nvSpPr>
        <p:spPr>
          <a:xfrm>
            <a:off x="4098513" y="2743238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units_sold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76" name="Google Shape;476;p58"/>
          <p:cNvSpPr txBox="1"/>
          <p:nvPr/>
        </p:nvSpPr>
        <p:spPr>
          <a:xfrm>
            <a:off x="4098500" y="3011288"/>
            <a:ext cx="1132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rev_per_unit</a:t>
            </a:r>
            <a:endParaRPr sz="9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84423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482" name="Google Shape;482;p59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3700"/>
            <a:ext cx="8839199" cy="268422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(16:9)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Inter</vt:lpstr>
      <vt:lpstr>Lexend</vt:lpstr>
      <vt:lpstr>Lexend Medium</vt:lpstr>
      <vt:lpstr>Inter Light</vt:lpstr>
      <vt:lpstr>Inter SemiBold</vt:lpstr>
      <vt:lpstr>Simple Light</vt:lpstr>
      <vt:lpstr>Investor Pitch</vt:lpstr>
      <vt:lpstr>Incremental Data Analytics</vt:lpstr>
      <vt:lpstr>What is this project all about?</vt:lpstr>
      <vt:lpstr>Dataset</vt:lpstr>
      <vt:lpstr>Workflow</vt:lpstr>
      <vt:lpstr>Star Schema</vt:lpstr>
      <vt:lpstr>PowerPoint Presentation</vt:lpstr>
      <vt:lpstr>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Tahir Malik</cp:lastModifiedBy>
  <cp:revision>1</cp:revision>
  <dcterms:modified xsi:type="dcterms:W3CDTF">2025-01-30T15:43:07Z</dcterms:modified>
</cp:coreProperties>
</file>