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70" r:id="rId4"/>
    <p:sldId id="273" r:id="rId5"/>
    <p:sldId id="274" r:id="rId6"/>
    <p:sldId id="27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6" r:id="rId21"/>
    <p:sldId id="277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993" autoAdjust="0"/>
  </p:normalViewPr>
  <p:slideViewPr>
    <p:cSldViewPr>
      <p:cViewPr varScale="1">
        <p:scale>
          <a:sx n="60" d="100"/>
          <a:sy n="60" d="100"/>
        </p:scale>
        <p:origin x="-9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06A40-A4C3-4660-8930-46CF7CB6E8AA}" type="datetimeFigureOut">
              <a:rPr lang="en-US" smtClean="0"/>
              <a:pPr/>
              <a:t>9/13/2017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57ACF-F6E8-482E-9EA8-D923E338606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IN" dirty="0" smtClean="0"/>
              <a:t>1</a:t>
            </a:r>
          </a:p>
          <a:p>
            <a:r>
              <a:rPr lang="en-IN" dirty="0" smtClean="0"/>
              <a:t>2</a:t>
            </a:r>
          </a:p>
          <a:p>
            <a:r>
              <a:rPr lang="en-IN" dirty="0" smtClean="0"/>
              <a:t>3</a:t>
            </a:r>
          </a:p>
          <a:p>
            <a:r>
              <a:rPr lang="en-IN" dirty="0" smtClean="0"/>
              <a:t>4</a:t>
            </a:r>
          </a:p>
          <a:p>
            <a:r>
              <a:rPr lang="en-IN" dirty="0" smtClean="0"/>
              <a:t>5</a:t>
            </a:r>
          </a:p>
          <a:p>
            <a:r>
              <a:rPr lang="en-IN" dirty="0" smtClean="0"/>
              <a:t>1</a:t>
            </a:r>
          </a:p>
          <a:p>
            <a:r>
              <a:rPr lang="en-IN" dirty="0" smtClean="0"/>
              <a:t>2</a:t>
            </a:r>
          </a:p>
          <a:p>
            <a:r>
              <a:rPr lang="en-IN" dirty="0" smtClean="0"/>
              <a:t>3</a:t>
            </a:r>
          </a:p>
          <a:p>
            <a:r>
              <a:rPr lang="en-IN" dirty="0" smtClean="0"/>
              <a:t>4</a:t>
            </a:r>
          </a:p>
          <a:p>
            <a:r>
              <a:rPr lang="en-IN" dirty="0" smtClean="0"/>
              <a:t>1</a:t>
            </a:r>
          </a:p>
          <a:p>
            <a:r>
              <a:rPr lang="en-IN" dirty="0" smtClean="0"/>
              <a:t>2</a:t>
            </a:r>
          </a:p>
          <a:p>
            <a:r>
              <a:rPr lang="en-IN" dirty="0" smtClean="0"/>
              <a:t>3</a:t>
            </a:r>
          </a:p>
          <a:p>
            <a:r>
              <a:rPr lang="en-IN" dirty="0" smtClean="0"/>
              <a:t>1</a:t>
            </a:r>
          </a:p>
          <a:p>
            <a:r>
              <a:rPr lang="en-IN" dirty="0" smtClean="0"/>
              <a:t>2</a:t>
            </a:r>
          </a:p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57ACF-F6E8-482E-9EA8-D923E3386067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57ACF-F6E8-482E-9EA8-D923E3386067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variables can be stored either on the stack or in a data segment depending on whether they are auto or static. (if neither auto or static is explicitly specified, auto is assumed)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57ACF-F6E8-482E-9EA8-D923E3386067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57ACF-F6E8-482E-9EA8-D923E3386067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EOF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macro which expands to an integer constant expression, with type 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 negative value, that is returned by several functions to indicate </a:t>
            </a: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end-of-file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that is, no more input from a stream.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IN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feof</a:t>
            </a:r>
            <a:r>
              <a:rPr lang="en-I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function tests the end-of-file indicator for the stream pointed to by file</a:t>
            </a:r>
            <a:r>
              <a:rPr lang="en-IN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pointer</a:t>
            </a:r>
            <a:r>
              <a:rPr lang="en-I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57ACF-F6E8-482E-9EA8-D923E3386067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do not specify a return type or parameter type, C will implicitly declare it as </a:t>
            </a:r>
            <a:r>
              <a:rPr lang="en-IN" dirty="0" smtClean="0"/>
              <a:t>int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57ACF-F6E8-482E-9EA8-D923E3386067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full declaration of main looks like 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this:</a:t>
            </a:r>
            <a:r>
              <a:rPr lang="en-IN" dirty="0" err="1" smtClean="0"/>
              <a:t>int</a:t>
            </a:r>
            <a:r>
              <a:rPr lang="en-IN" dirty="0" smtClean="0"/>
              <a:t> main (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argc</a:t>
            </a:r>
            <a:r>
              <a:rPr lang="en-IN" dirty="0" smtClean="0"/>
              <a:t>, char *</a:t>
            </a:r>
            <a:r>
              <a:rPr lang="en-IN" dirty="0" err="1" smtClean="0"/>
              <a:t>argv</a:t>
            </a:r>
            <a:r>
              <a:rPr lang="en-IN" dirty="0" smtClean="0"/>
              <a:t>[] ) 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integer, 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argc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 </a:t>
            </a: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ument </a:t>
            </a: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ount. It is the number of arguments passed into the program from the command line, including the name of the program. 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57ACF-F6E8-482E-9EA8-D923E3386067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Output:</a:t>
            </a:r>
          </a:p>
          <a:p>
            <a:r>
              <a:rPr lang="nn-NO" dirty="0" smtClean="0"/>
              <a:t>Hello</a:t>
            </a:r>
          </a:p>
          <a:p>
            <a:r>
              <a:rPr lang="nn-NO" dirty="0" smtClean="0"/>
              <a:t>Hello</a:t>
            </a:r>
          </a:p>
          <a:p>
            <a:r>
              <a:rPr lang="nn-NO" dirty="0" smtClean="0"/>
              <a:t>Hello</a:t>
            </a:r>
          </a:p>
          <a:p>
            <a:r>
              <a:rPr lang="nn-NO" dirty="0" smtClean="0"/>
              <a:t>Hello</a:t>
            </a:r>
          </a:p>
          <a:p>
            <a:r>
              <a:rPr lang="nn-NO" dirty="0" smtClean="0"/>
              <a:t>Hello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57ACF-F6E8-482E-9EA8-D923E3386067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57ACF-F6E8-482E-9EA8-D923E3386067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57ACF-F6E8-482E-9EA8-D923E3386067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7599-5FDE-4EFC-8356-EE2E788C2F94}" type="datetimeFigureOut">
              <a:rPr lang="en-US" smtClean="0"/>
              <a:pPr/>
              <a:t>9/13/2017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7599-5FDE-4EFC-8356-EE2E788C2F94}" type="datetimeFigureOut">
              <a:rPr lang="en-US" smtClean="0"/>
              <a:pPr/>
              <a:t>9/13/2017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7599-5FDE-4EFC-8356-EE2E788C2F94}" type="datetimeFigureOut">
              <a:rPr lang="en-US" smtClean="0"/>
              <a:pPr/>
              <a:t>9/13/2017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7599-5FDE-4EFC-8356-EE2E788C2F94}" type="datetimeFigureOut">
              <a:rPr lang="en-US" smtClean="0"/>
              <a:pPr/>
              <a:t>9/13/2017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7599-5FDE-4EFC-8356-EE2E788C2F94}" type="datetimeFigureOut">
              <a:rPr lang="en-US" smtClean="0"/>
              <a:pPr/>
              <a:t>9/13/2017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7599-5FDE-4EFC-8356-EE2E788C2F94}" type="datetimeFigureOut">
              <a:rPr lang="en-US" smtClean="0"/>
              <a:pPr/>
              <a:t>9/13/2017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7599-5FDE-4EFC-8356-EE2E788C2F94}" type="datetimeFigureOut">
              <a:rPr lang="en-US" smtClean="0"/>
              <a:pPr/>
              <a:t>9/13/2017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7599-5FDE-4EFC-8356-EE2E788C2F94}" type="datetimeFigureOut">
              <a:rPr lang="en-US" smtClean="0"/>
              <a:pPr/>
              <a:t>9/13/2017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7599-5FDE-4EFC-8356-EE2E788C2F94}" type="datetimeFigureOut">
              <a:rPr lang="en-US" smtClean="0"/>
              <a:pPr/>
              <a:t>9/13/2017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7599-5FDE-4EFC-8356-EE2E788C2F94}" type="datetimeFigureOut">
              <a:rPr lang="en-US" smtClean="0"/>
              <a:pPr/>
              <a:t>9/13/2017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7599-5FDE-4EFC-8356-EE2E788C2F94}" type="datetimeFigureOut">
              <a:rPr lang="en-US" smtClean="0"/>
              <a:pPr/>
              <a:t>9/13/2017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7599-5FDE-4EFC-8356-EE2E788C2F94}" type="datetimeFigureOut">
              <a:rPr lang="en-US" smtClean="0"/>
              <a:pPr/>
              <a:t>9/13/2017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E775A-81E1-4004-94F8-2536A66B0A1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87603"/>
            <a:ext cx="7772400" cy="1470025"/>
          </a:xfrm>
        </p:spPr>
        <p:txBody>
          <a:bodyPr/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TCS</a:t>
            </a:r>
            <a:endParaRPr lang="en-IN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Technical Round</a:t>
            </a:r>
            <a:endParaRPr lang="en-IN" dirty="0"/>
          </a:p>
        </p:txBody>
      </p:sp>
      <p:sp>
        <p:nvSpPr>
          <p:cNvPr id="34818" name="AutoShape 2" descr="Image result for T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20" name="AutoShape 4" descr="Image result for T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643174" y="714356"/>
            <a:ext cx="4000528" cy="185738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3) Select the missing statement?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86412"/>
          </a:xfrm>
        </p:spPr>
        <p:txBody>
          <a:bodyPr>
            <a:normAutofit fontScale="92500" lnSpcReduction="20000"/>
          </a:bodyPr>
          <a:lstStyle/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long </a:t>
            </a:r>
            <a:r>
              <a:rPr lang="en-IN" dirty="0" err="1" smtClean="0"/>
              <a:t>int</a:t>
            </a:r>
            <a:r>
              <a:rPr lang="en-IN" dirty="0" smtClean="0"/>
              <a:t> fact(</a:t>
            </a:r>
            <a:r>
              <a:rPr lang="en-IN" dirty="0" err="1" smtClean="0"/>
              <a:t>int</a:t>
            </a:r>
            <a:r>
              <a:rPr lang="en-IN" dirty="0" smtClean="0"/>
              <a:t> n);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 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{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      \\</a:t>
            </a:r>
            <a:r>
              <a:rPr lang="en-IN" dirty="0" smtClean="0">
                <a:solidFill>
                  <a:srgbClr val="FF0000"/>
                </a:solidFill>
              </a:rPr>
              <a:t>missing statement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}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long </a:t>
            </a:r>
            <a:r>
              <a:rPr lang="en-IN" dirty="0" err="1" smtClean="0"/>
              <a:t>int</a:t>
            </a:r>
            <a:r>
              <a:rPr lang="en-IN" dirty="0" smtClean="0"/>
              <a:t> fact(</a:t>
            </a:r>
            <a:r>
              <a:rPr lang="en-IN" dirty="0" err="1" smtClean="0"/>
              <a:t>int</a:t>
            </a:r>
            <a:r>
              <a:rPr lang="en-IN" dirty="0" smtClean="0"/>
              <a:t> n)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{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    if(n&gt;=1)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        return n*fact(n-1);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    else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        return 1;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Options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err="1" smtClean="0"/>
              <a:t>printf</a:t>
            </a:r>
            <a:r>
              <a:rPr lang="en-US" dirty="0" smtClean="0"/>
              <a:t>(“%</a:t>
            </a:r>
            <a:r>
              <a:rPr lang="en-US" dirty="0" err="1" smtClean="0"/>
              <a:t>ll</a:t>
            </a:r>
            <a:r>
              <a:rPr lang="en-US" dirty="0" smtClean="0"/>
              <a:t>\</a:t>
            </a:r>
            <a:r>
              <a:rPr lang="en-US" dirty="0" err="1" smtClean="0"/>
              <a:t>n",fact</a:t>
            </a:r>
            <a:r>
              <a:rPr lang="en-US" dirty="0" smtClean="0"/>
              <a:t>(5));</a:t>
            </a:r>
            <a:endParaRPr lang="en-IN" dirty="0" smtClean="0"/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err="1" smtClean="0"/>
              <a:t>printf</a:t>
            </a:r>
            <a:r>
              <a:rPr lang="en-US" dirty="0" smtClean="0"/>
              <a:t>("%u\</a:t>
            </a:r>
            <a:r>
              <a:rPr lang="en-US" dirty="0" err="1" smtClean="0"/>
              <a:t>n",fact</a:t>
            </a:r>
            <a:r>
              <a:rPr lang="en-US" dirty="0" smtClean="0"/>
              <a:t>(5));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err="1" smtClean="0"/>
              <a:t>printf</a:t>
            </a:r>
            <a:r>
              <a:rPr lang="en-US" dirty="0" smtClean="0"/>
              <a:t>("%d\</a:t>
            </a:r>
            <a:r>
              <a:rPr lang="en-US" dirty="0" err="1" smtClean="0"/>
              <a:t>n",fact</a:t>
            </a:r>
            <a:r>
              <a:rPr lang="en-US" dirty="0" smtClean="0"/>
              <a:t>(5));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err="1" smtClean="0"/>
              <a:t>printf</a:t>
            </a:r>
            <a:r>
              <a:rPr lang="en-US" dirty="0" smtClean="0"/>
              <a:t>("%ld\</a:t>
            </a:r>
            <a:r>
              <a:rPr lang="en-US" dirty="0" err="1" smtClean="0"/>
              <a:t>n",fact</a:t>
            </a:r>
            <a:r>
              <a:rPr lang="en-US" dirty="0" smtClean="0"/>
              <a:t>(5));</a:t>
            </a:r>
            <a:endParaRPr lang="en-IN" dirty="0"/>
          </a:p>
        </p:txBody>
      </p:sp>
      <p:pic>
        <p:nvPicPr>
          <p:cNvPr id="1026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4143380"/>
            <a:ext cx="457196" cy="457196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4) Which of the following indicate the end of the file?</a:t>
            </a:r>
            <a:endParaRPr lang="en-IN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68" y="1628768"/>
            <a:ext cx="8229600" cy="4525963"/>
          </a:xfrm>
        </p:spPr>
        <p:txBody>
          <a:bodyPr>
            <a:normAutofit/>
          </a:bodyPr>
          <a:lstStyle/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err="1" smtClean="0"/>
              <a:t>Feof</a:t>
            </a:r>
            <a:r>
              <a:rPr lang="en-US" dirty="0" smtClean="0"/>
              <a:t>()</a:t>
            </a:r>
            <a:endParaRPr lang="en-IN" dirty="0" smtClean="0"/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EOF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Both </a:t>
            </a:r>
            <a:r>
              <a:rPr lang="en-US" dirty="0" err="1" smtClean="0"/>
              <a:t>feof</a:t>
            </a:r>
            <a:r>
              <a:rPr lang="en-US" dirty="0" smtClean="0"/>
              <a:t>() and EOF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None of the mentioned</a:t>
            </a:r>
            <a:endParaRPr lang="en-IN" dirty="0"/>
          </a:p>
        </p:txBody>
      </p:sp>
      <p:pic>
        <p:nvPicPr>
          <p:cNvPr id="6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429000"/>
            <a:ext cx="457196" cy="457196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5</a:t>
            </a:r>
            <a:r>
              <a:rPr lang="en-US" sz="2800" dirty="0" smtClean="0"/>
              <a:t>) If a function’s return type is not explicitly defined then it’s default to ______ (In C).</a:t>
            </a:r>
            <a:endParaRPr lang="en-IN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68" y="1628768"/>
            <a:ext cx="8229600" cy="4525963"/>
          </a:xfrm>
        </p:spPr>
        <p:txBody>
          <a:bodyPr>
            <a:normAutofit/>
          </a:bodyPr>
          <a:lstStyle/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err="1" smtClean="0"/>
              <a:t>int</a:t>
            </a:r>
            <a:endParaRPr lang="en-IN" dirty="0" smtClean="0"/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float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void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Error</a:t>
            </a:r>
            <a:endParaRPr lang="en-IN" dirty="0"/>
          </a:p>
        </p:txBody>
      </p:sp>
      <p:pic>
        <p:nvPicPr>
          <p:cNvPr id="6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1857364"/>
            <a:ext cx="457196" cy="457196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6) For passing command line argument the main function should be like _______</a:t>
            </a:r>
            <a:endParaRPr lang="en-IN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68" y="1628768"/>
            <a:ext cx="8229600" cy="4525963"/>
          </a:xfrm>
        </p:spPr>
        <p:txBody>
          <a:bodyPr>
            <a:normAutofit/>
          </a:bodyPr>
          <a:lstStyle/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err="1" smtClean="0"/>
              <a:t>int</a:t>
            </a:r>
            <a:r>
              <a:rPr lang="en-US" dirty="0" smtClean="0"/>
              <a:t> main(char *</a:t>
            </a:r>
            <a:r>
              <a:rPr lang="en-US" dirty="0" err="1" smtClean="0"/>
              <a:t>argv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)</a:t>
            </a:r>
            <a:endParaRPr lang="en-IN" dirty="0" smtClean="0"/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)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err="1" smtClean="0"/>
              <a:t>int</a:t>
            </a:r>
            <a:r>
              <a:rPr lang="en-US" dirty="0" smtClean="0"/>
              <a:t> main(char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err="1" smtClean="0"/>
              <a:t>int</a:t>
            </a:r>
            <a:r>
              <a:rPr lang="en-US" dirty="0" smtClean="0"/>
              <a:t> main(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  <a:endParaRPr lang="en-IN" dirty="0"/>
          </a:p>
        </p:txBody>
      </p:sp>
      <p:pic>
        <p:nvPicPr>
          <p:cNvPr id="6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4214818"/>
            <a:ext cx="457196" cy="457196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7</a:t>
            </a:r>
            <a:r>
              <a:rPr lang="en-US" sz="2800" dirty="0" smtClean="0"/>
              <a:t>) How many times the below loop will be executed?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lvl="2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 </a:t>
            </a:r>
          </a:p>
          <a:p>
            <a:pPr lvl="2">
              <a:buNone/>
            </a:pPr>
            <a:r>
              <a:rPr lang="en-IN" dirty="0" smtClean="0"/>
              <a:t>{</a:t>
            </a:r>
          </a:p>
          <a:p>
            <a:pPr lvl="2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;</a:t>
            </a:r>
          </a:p>
          <a:p>
            <a:pPr lvl="2">
              <a:buNone/>
            </a:pPr>
            <a:r>
              <a:rPr lang="en-IN" dirty="0" smtClean="0"/>
              <a:t>   for(</a:t>
            </a:r>
            <a:r>
              <a:rPr lang="en-IN" dirty="0" err="1" smtClean="0"/>
              <a:t>i</a:t>
            </a:r>
            <a:r>
              <a:rPr lang="en-IN" dirty="0" smtClean="0"/>
              <a:t>=0;i&lt;5;i++)</a:t>
            </a:r>
          </a:p>
          <a:p>
            <a:pPr lvl="2">
              <a:buNone/>
            </a:pPr>
            <a:r>
              <a:rPr lang="en-IN" dirty="0" smtClean="0"/>
              <a:t>   {</a:t>
            </a:r>
          </a:p>
          <a:p>
            <a:pPr lvl="2">
              <a:buNone/>
            </a:pPr>
            <a:r>
              <a:rPr lang="en-IN" dirty="0" smtClean="0"/>
              <a:t>       </a:t>
            </a:r>
            <a:r>
              <a:rPr lang="en-IN" dirty="0" err="1" smtClean="0"/>
              <a:t>printf</a:t>
            </a:r>
            <a:r>
              <a:rPr lang="en-IN" dirty="0" smtClean="0"/>
              <a:t>("Hello\n");</a:t>
            </a:r>
          </a:p>
          <a:p>
            <a:pPr lvl="2">
              <a:buNone/>
            </a:pPr>
            <a:r>
              <a:rPr lang="en-IN" dirty="0" smtClean="0"/>
              <a:t>   }</a:t>
            </a:r>
          </a:p>
          <a:p>
            <a:pPr lvl="2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Options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IN" dirty="0" smtClean="0"/>
              <a:t>5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0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3</a:t>
            </a:r>
            <a:endParaRPr lang="en-IN" dirty="0"/>
          </a:p>
        </p:txBody>
      </p:sp>
      <p:pic>
        <p:nvPicPr>
          <p:cNvPr id="1026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292" y="1757358"/>
            <a:ext cx="457196" cy="457196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8) </a:t>
            </a:r>
            <a:r>
              <a:rPr lang="en-IN" sz="2800" dirty="0"/>
              <a:t>Which of the following is a User-defined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long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/>
              <a:t>d</a:t>
            </a:r>
            <a:r>
              <a:rPr lang="en-US" dirty="0" smtClean="0"/>
              <a:t>ouble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/>
              <a:t>u</a:t>
            </a:r>
            <a:r>
              <a:rPr lang="en-US" dirty="0" smtClean="0"/>
              <a:t>nsigned long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err="1" smtClean="0"/>
              <a:t>enum</a:t>
            </a:r>
            <a:endParaRPr lang="en-IN" dirty="0"/>
          </a:p>
        </p:txBody>
      </p:sp>
      <p:pic>
        <p:nvPicPr>
          <p:cNvPr id="1026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4214818"/>
            <a:ext cx="457196" cy="457196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9</a:t>
            </a:r>
            <a:r>
              <a:rPr lang="en-US" sz="2800" dirty="0" smtClean="0"/>
              <a:t>) </a:t>
            </a:r>
            <a:r>
              <a:rPr lang="en-IN" sz="2800" dirty="0"/>
              <a:t>Which </a:t>
            </a:r>
            <a:r>
              <a:rPr lang="en-IN" sz="2800" dirty="0" smtClean="0"/>
              <a:t>has the highest precision?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float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/>
              <a:t>d</a:t>
            </a:r>
            <a:r>
              <a:rPr lang="en-US" dirty="0" smtClean="0"/>
              <a:t>ouble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/>
              <a:t>u</a:t>
            </a:r>
            <a:r>
              <a:rPr lang="en-US" dirty="0" smtClean="0"/>
              <a:t>nsigned long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Long </a:t>
            </a:r>
            <a:r>
              <a:rPr lang="en-US" dirty="0" err="1" smtClean="0"/>
              <a:t>int</a:t>
            </a:r>
            <a:endParaRPr lang="en-IN" dirty="0"/>
          </a:p>
        </p:txBody>
      </p:sp>
      <p:pic>
        <p:nvPicPr>
          <p:cNvPr id="1026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2643182"/>
            <a:ext cx="457196" cy="457196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/>
              <a:t>Floating point types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 algn="just">
              <a:lnSpc>
                <a:spcPct val="200000"/>
              </a:lnSpc>
              <a:buNone/>
            </a:pPr>
            <a:r>
              <a:rPr lang="en-IN" dirty="0"/>
              <a:t>The following table provide the details of standard floating-point types with storage sizes and value ranges and their precision −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28662" y="3429000"/>
          <a:ext cx="7286676" cy="170688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380633"/>
                <a:gridCol w="1334011"/>
                <a:gridCol w="2571768"/>
                <a:gridCol w="2000264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/>
                        <a:t>Type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/>
                        <a:t>Storage size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/>
                        <a:t>Value range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/>
                        <a:t>Precision</a:t>
                      </a: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float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4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1.2E-38 to 3.4E+38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6 decimal places</a:t>
                      </a: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double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8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2.3E-308 to 1.7E+308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15 decimal places</a:t>
                      </a: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long double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10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3.4E-4932 to 1.1E+4932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19 decimal places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/>
              <a:t>Intro about the company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Tata Consultancy Services Limited (TCS) is an Indian multinational information technology (IT) service, consulting and business solutions company Headquartered in Mumbai, Maharashtra.</a:t>
            </a:r>
          </a:p>
          <a:p>
            <a:pPr algn="just"/>
            <a:r>
              <a:rPr lang="en-IN" sz="2400" dirty="0" smtClean="0"/>
              <a:t>It is a subsidiary of the Tata Group and operates in 46 countries.</a:t>
            </a:r>
          </a:p>
          <a:p>
            <a:pPr algn="just"/>
            <a:r>
              <a:rPr lang="en-IN" sz="2400" dirty="0" smtClean="0"/>
              <a:t>TCS is now placed among the ‘Big 4’ most valuable IT services brands worldwide.</a:t>
            </a:r>
          </a:p>
          <a:p>
            <a:pPr algn="just"/>
            <a:r>
              <a:rPr lang="en-IN" sz="2400" dirty="0"/>
              <a:t>TCS is one of the largest private sector employers in India</a:t>
            </a:r>
            <a:r>
              <a:rPr lang="en-IN" sz="2400" dirty="0" smtClean="0"/>
              <a:t>,</a:t>
            </a:r>
            <a:r>
              <a:rPr lang="en-IN" sz="2400" dirty="0"/>
              <a:t> and the fourth-largest employer among listed Indian companies (after Indian Railways, Indian Army and India Post).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10) What will be the output/error?(for input: 6, 9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86412"/>
          </a:xfrm>
        </p:spPr>
        <p:txBody>
          <a:bodyPr numCol="2">
            <a:normAutofit lnSpcReduction="10000"/>
          </a:bodyPr>
          <a:lstStyle/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fg</a:t>
            </a:r>
            <a:r>
              <a:rPr lang="en-IN" dirty="0" smtClean="0"/>
              <a:t>(</a:t>
            </a:r>
            <a:r>
              <a:rPr lang="en-IN" dirty="0" err="1" smtClean="0"/>
              <a:t>int,int</a:t>
            </a:r>
            <a:r>
              <a:rPr lang="en-IN" dirty="0" smtClean="0"/>
              <a:t>);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 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{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n1,n2,g;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</a:t>
            </a:r>
            <a:r>
              <a:rPr lang="en-IN" dirty="0" err="1" smtClean="0"/>
              <a:t>d%d</a:t>
            </a:r>
            <a:r>
              <a:rPr lang="en-IN" dirty="0" smtClean="0"/>
              <a:t>", &amp;n1,&amp;n2);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    g=</a:t>
            </a:r>
            <a:r>
              <a:rPr lang="en-IN" dirty="0" err="1" smtClean="0"/>
              <a:t>fg</a:t>
            </a:r>
            <a:r>
              <a:rPr lang="en-IN" dirty="0" smtClean="0"/>
              <a:t>(n1,n2);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("%</a:t>
            </a:r>
            <a:r>
              <a:rPr lang="en-IN" dirty="0" err="1" smtClean="0"/>
              <a:t>d",g</a:t>
            </a:r>
            <a:r>
              <a:rPr lang="en-IN" dirty="0" smtClean="0"/>
              <a:t>);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}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fg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x,int</a:t>
            </a:r>
            <a:r>
              <a:rPr lang="en-IN" dirty="0" smtClean="0"/>
              <a:t> y)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{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    while(x!=y)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    {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        if(x&gt;y)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            return </a:t>
            </a:r>
            <a:r>
              <a:rPr lang="en-IN" dirty="0" err="1" smtClean="0"/>
              <a:t>fg</a:t>
            </a:r>
            <a:r>
              <a:rPr lang="en-IN" dirty="0" smtClean="0"/>
              <a:t>(x-</a:t>
            </a:r>
            <a:r>
              <a:rPr lang="en-IN" dirty="0" err="1" smtClean="0"/>
              <a:t>y,y</a:t>
            </a:r>
            <a:r>
              <a:rPr lang="en-IN" dirty="0" smtClean="0"/>
              <a:t>);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        else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            return </a:t>
            </a:r>
            <a:r>
              <a:rPr lang="en-IN" dirty="0" err="1" smtClean="0"/>
              <a:t>fg</a:t>
            </a:r>
            <a:r>
              <a:rPr lang="en-IN" dirty="0" smtClean="0"/>
              <a:t>(</a:t>
            </a:r>
            <a:r>
              <a:rPr lang="en-IN" dirty="0" err="1" smtClean="0"/>
              <a:t>x,y</a:t>
            </a:r>
            <a:r>
              <a:rPr lang="en-IN" dirty="0" smtClean="0"/>
              <a:t>-x);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    }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    return x;</a:t>
            </a:r>
          </a:p>
          <a:p>
            <a:pPr marL="1371600" lvl="2" indent="-457200">
              <a:lnSpc>
                <a:spcPct val="120000"/>
              </a:lnSpc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Options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3</a:t>
            </a:r>
            <a:endParaRPr lang="en-IN" dirty="0" smtClean="0"/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6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9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Error</a:t>
            </a:r>
            <a:endParaRPr lang="en-IN" dirty="0"/>
          </a:p>
        </p:txBody>
      </p:sp>
      <p:pic>
        <p:nvPicPr>
          <p:cNvPr id="1026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5978" y="1828796"/>
            <a:ext cx="457196" cy="457196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Tips to Crack </a:t>
            </a:r>
            <a:r>
              <a:rPr lang="en-IN" sz="2800" b="1" dirty="0" smtClean="0"/>
              <a:t>Test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Never guess an answer </a:t>
            </a:r>
            <a:endParaRPr lang="en-IN" sz="2400" dirty="0" smtClean="0"/>
          </a:p>
          <a:p>
            <a:r>
              <a:rPr lang="en-IN" sz="2400" dirty="0"/>
              <a:t>Attend only the questions you are reasonably certain of answering correctly </a:t>
            </a:r>
            <a:endParaRPr lang="en-IN" sz="2400" dirty="0" smtClean="0"/>
          </a:p>
          <a:p>
            <a:r>
              <a:rPr lang="en-IN" sz="2400" dirty="0"/>
              <a:t>If you don’t get the answer in the first try then skip the </a:t>
            </a:r>
            <a:r>
              <a:rPr lang="en-IN" sz="2400" dirty="0" smtClean="0"/>
              <a:t>question</a:t>
            </a:r>
          </a:p>
          <a:p>
            <a:r>
              <a:rPr lang="en-IN" sz="2400" dirty="0"/>
              <a:t>Read the question fully once and find out what they are </a:t>
            </a:r>
            <a:r>
              <a:rPr lang="en-IN" sz="2400" dirty="0" smtClean="0"/>
              <a:t>asking</a:t>
            </a:r>
          </a:p>
          <a:p>
            <a:r>
              <a:rPr lang="en-IN" sz="2400" dirty="0"/>
              <a:t>Try not to panic at the sight of those long </a:t>
            </a:r>
            <a:r>
              <a:rPr lang="en-IN" sz="2400" dirty="0" smtClean="0"/>
              <a:t>programming questions.</a:t>
            </a:r>
          </a:p>
          <a:p>
            <a:r>
              <a:rPr lang="en-IN" sz="2400" dirty="0"/>
              <a:t>Most </a:t>
            </a:r>
            <a:r>
              <a:rPr lang="en-IN" sz="2400" dirty="0" smtClean="0"/>
              <a:t>programming questions are </a:t>
            </a:r>
            <a:r>
              <a:rPr lang="en-IN" sz="2400" dirty="0"/>
              <a:t>very simple which require you to do some </a:t>
            </a:r>
            <a:r>
              <a:rPr lang="en-IN" sz="2400" b="1" dirty="0"/>
              <a:t>logical thinking </a:t>
            </a:r>
            <a:r>
              <a:rPr lang="en-IN" sz="2400" dirty="0"/>
              <a:t>with a </a:t>
            </a:r>
            <a:r>
              <a:rPr lang="en-IN" sz="2400" b="1" dirty="0"/>
              <a:t>clear mind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TCS Technical round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There are two components of technical questions. MCQ's and Programming</a:t>
            </a:r>
            <a:r>
              <a:rPr lang="en-IN" sz="2400" dirty="0" smtClean="0"/>
              <a:t>.</a:t>
            </a:r>
          </a:p>
          <a:p>
            <a:pPr algn="just"/>
            <a:endParaRPr lang="en-US" sz="2400" dirty="0" smtClean="0"/>
          </a:p>
          <a:p>
            <a:r>
              <a:rPr lang="en-US" sz="2400" dirty="0" smtClean="0"/>
              <a:t>MCQ (or) Fill in the blanks</a:t>
            </a:r>
          </a:p>
          <a:p>
            <a:pPr lvl="1"/>
            <a:r>
              <a:rPr lang="en-US" sz="2400" dirty="0" smtClean="0"/>
              <a:t>20 Minutes</a:t>
            </a:r>
            <a:endParaRPr lang="en-IN" sz="2400" dirty="0" smtClean="0"/>
          </a:p>
          <a:p>
            <a:pPr lvl="1"/>
            <a:r>
              <a:rPr lang="en-US" sz="2400" dirty="0" smtClean="0"/>
              <a:t>10 Questions</a:t>
            </a:r>
          </a:p>
          <a:p>
            <a:endParaRPr lang="en-US" sz="2400" dirty="0"/>
          </a:p>
          <a:p>
            <a:r>
              <a:rPr lang="en-US" sz="2400" dirty="0" smtClean="0"/>
              <a:t>Coding round</a:t>
            </a:r>
          </a:p>
          <a:p>
            <a:pPr lvl="1"/>
            <a:r>
              <a:rPr lang="en-US" sz="2400" dirty="0" smtClean="0"/>
              <a:t>20 Minutes</a:t>
            </a:r>
          </a:p>
          <a:p>
            <a:pPr lvl="1"/>
            <a:r>
              <a:rPr lang="en-US" sz="2400" dirty="0" smtClean="0"/>
              <a:t>One C program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Coding platform</a:t>
            </a:r>
            <a:endParaRPr lang="en-IN" sz="2800" b="1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20" y="1461442"/>
            <a:ext cx="6972390" cy="511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Coding platform - Instructions</a:t>
            </a:r>
            <a:endParaRPr lang="en-IN" sz="28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There was </a:t>
            </a:r>
            <a:r>
              <a:rPr lang="en-IN" sz="2400" b="1" dirty="0"/>
              <a:t>only one question</a:t>
            </a:r>
            <a:r>
              <a:rPr lang="en-IN" sz="2400" dirty="0"/>
              <a:t>. </a:t>
            </a:r>
            <a:endParaRPr lang="en-IN" sz="2400" dirty="0" smtClean="0"/>
          </a:p>
          <a:p>
            <a:pPr algn="just"/>
            <a:r>
              <a:rPr lang="en-IN" sz="2400" dirty="0" smtClean="0"/>
              <a:t>It </a:t>
            </a:r>
            <a:r>
              <a:rPr lang="en-IN" sz="2400" dirty="0"/>
              <a:t>has </a:t>
            </a:r>
            <a:r>
              <a:rPr lang="en-IN" sz="2400" b="1" dirty="0"/>
              <a:t>10 </a:t>
            </a:r>
            <a:r>
              <a:rPr lang="en-IN" sz="2400" b="1" dirty="0" smtClean="0"/>
              <a:t>attempts(We can compile only 10 times)</a:t>
            </a:r>
            <a:r>
              <a:rPr lang="en-IN" sz="2400" dirty="0" smtClean="0"/>
              <a:t>. </a:t>
            </a:r>
          </a:p>
          <a:p>
            <a:pPr algn="just"/>
            <a:r>
              <a:rPr lang="en-IN" sz="2400" dirty="0" smtClean="0"/>
              <a:t>We </a:t>
            </a:r>
            <a:r>
              <a:rPr lang="en-IN" sz="2400" dirty="0"/>
              <a:t>must</a:t>
            </a:r>
            <a:r>
              <a:rPr lang="en-IN" sz="2400" b="1" dirty="0"/>
              <a:t> start our code from the scratch</a:t>
            </a:r>
            <a:r>
              <a:rPr lang="en-IN" sz="2400" dirty="0"/>
              <a:t>. </a:t>
            </a:r>
            <a:endParaRPr lang="en-IN" sz="2400" dirty="0" smtClean="0"/>
          </a:p>
          <a:p>
            <a:pPr algn="just"/>
            <a:r>
              <a:rPr lang="en-IN" sz="2400" dirty="0" smtClean="0"/>
              <a:t>The </a:t>
            </a:r>
            <a:r>
              <a:rPr lang="en-IN" sz="2400" dirty="0"/>
              <a:t>coding platform is divided into two, one for writing the code and other for output. We </a:t>
            </a:r>
            <a:r>
              <a:rPr lang="en-IN" sz="2400" b="1" dirty="0"/>
              <a:t>should write the whole program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/>
              <a:t>We </a:t>
            </a:r>
            <a:r>
              <a:rPr lang="en-IN" sz="2400" b="1" dirty="0"/>
              <a:t>can't use any input functions like </a:t>
            </a:r>
            <a:r>
              <a:rPr lang="en-IN" sz="2400" b="1" dirty="0" err="1"/>
              <a:t>scanf</a:t>
            </a:r>
            <a:r>
              <a:rPr lang="en-IN" sz="2400" b="1" dirty="0"/>
              <a:t>(), </a:t>
            </a:r>
            <a:r>
              <a:rPr lang="en-IN" sz="2400" b="1" dirty="0" err="1"/>
              <a:t>getch</a:t>
            </a:r>
            <a:r>
              <a:rPr lang="en-IN" sz="2400" b="1" dirty="0"/>
              <a:t>(), </a:t>
            </a:r>
            <a:r>
              <a:rPr lang="en-IN" sz="2400" b="1" dirty="0" err="1"/>
              <a:t>getchar</a:t>
            </a:r>
            <a:r>
              <a:rPr lang="en-IN" sz="2400" b="1" dirty="0"/>
              <a:t>()</a:t>
            </a:r>
            <a:r>
              <a:rPr lang="en-IN" sz="2400" dirty="0"/>
              <a:t>. </a:t>
            </a:r>
            <a:endParaRPr lang="en-IN" sz="2400" dirty="0" smtClean="0"/>
          </a:p>
          <a:p>
            <a:pPr algn="just"/>
            <a:r>
              <a:rPr lang="en-IN" sz="2400" dirty="0" smtClean="0"/>
              <a:t>The </a:t>
            </a:r>
            <a:r>
              <a:rPr lang="en-IN" sz="2400" dirty="0"/>
              <a:t>input to be provided should be read as </a:t>
            </a:r>
            <a:r>
              <a:rPr lang="en-IN" sz="2400" b="1" dirty="0"/>
              <a:t>command line arguments.</a:t>
            </a:r>
            <a:endParaRPr lang="en-US" sz="2400" dirty="0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Coding platform - Instructions</a:t>
            </a:r>
            <a:endParaRPr lang="en-IN" sz="28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0034" y="857232"/>
            <a:ext cx="8229600" cy="600076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/>
              <a:t>We must </a:t>
            </a:r>
            <a:r>
              <a:rPr lang="en-IN" sz="2400" b="1" dirty="0"/>
              <a:t>only print exact output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/>
              <a:t>Output must not be re-framed by extra words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/>
              <a:t>If there is any error, the error will be shown in the output dialog box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/>
              <a:t>The errors are clearly mentioned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/>
              <a:t>If there are no errors, a message like "compiled successfully" will be printed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/>
              <a:t>Along with that they will mention </a:t>
            </a:r>
            <a:r>
              <a:rPr lang="en-IN" sz="2400" b="1" dirty="0"/>
              <a:t>four test cases</a:t>
            </a:r>
            <a:r>
              <a:rPr lang="en-IN" sz="2400" dirty="0"/>
              <a:t> are '</a:t>
            </a:r>
            <a:r>
              <a:rPr lang="en-IN" sz="2400" b="1" dirty="0"/>
              <a:t>passed</a:t>
            </a:r>
            <a:r>
              <a:rPr lang="en-IN" sz="2400" dirty="0"/>
              <a:t>' or </a:t>
            </a:r>
            <a:r>
              <a:rPr lang="en-IN" sz="2400" b="1" dirty="0"/>
              <a:t>'failed</a:t>
            </a:r>
            <a:r>
              <a:rPr lang="en-IN" sz="2400" dirty="0"/>
              <a:t>'. They are indicated like private and public test cases. They have not mentioned what is the test case, which </a:t>
            </a:r>
            <a:r>
              <a:rPr lang="en-IN" sz="2400" dirty="0" smtClean="0"/>
              <a:t>is  difficult to understand. </a:t>
            </a:r>
          </a:p>
          <a:p>
            <a:pPr algn="just"/>
            <a:r>
              <a:rPr lang="en-IN" sz="2400" dirty="0" smtClean="0"/>
              <a:t>There </a:t>
            </a:r>
            <a:r>
              <a:rPr lang="en-IN" sz="2400" dirty="0"/>
              <a:t>is </a:t>
            </a:r>
            <a:r>
              <a:rPr lang="en-IN" sz="2400" b="1" dirty="0"/>
              <a:t>no time limit</a:t>
            </a:r>
            <a:r>
              <a:rPr lang="en-IN" sz="2400" dirty="0"/>
              <a:t>. But, when all the 10 attempts are over, a message like "attempts exhausted" will be shown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/>
              <a:t>To compile and run there is a button provided. To run the code, just click on that.</a:t>
            </a:r>
            <a:endParaRPr lang="en-US" sz="2400" dirty="0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1) How many times the below loop will be executed?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lvl="2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 {</a:t>
            </a:r>
          </a:p>
          <a:p>
            <a:pPr lvl="2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x, y;</a:t>
            </a:r>
          </a:p>
          <a:p>
            <a:pPr lvl="2">
              <a:buNone/>
            </a:pPr>
            <a:r>
              <a:rPr lang="en-IN" dirty="0" smtClean="0"/>
              <a:t>   for(x=5;x&gt;=1;x--)</a:t>
            </a:r>
          </a:p>
          <a:p>
            <a:pPr lvl="2">
              <a:buNone/>
            </a:pPr>
            <a:r>
              <a:rPr lang="en-IN" dirty="0" smtClean="0"/>
              <a:t>   {</a:t>
            </a:r>
          </a:p>
          <a:p>
            <a:pPr lvl="2">
              <a:buNone/>
            </a:pPr>
            <a:r>
              <a:rPr lang="en-IN" dirty="0" smtClean="0"/>
              <a:t>       for(y=1;y&lt;=</a:t>
            </a:r>
            <a:r>
              <a:rPr lang="en-IN" dirty="0" err="1" smtClean="0"/>
              <a:t>x;y</a:t>
            </a:r>
            <a:r>
              <a:rPr lang="en-IN" dirty="0" smtClean="0"/>
              <a:t>++)</a:t>
            </a:r>
          </a:p>
          <a:p>
            <a:pPr lvl="2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("%d\</a:t>
            </a:r>
            <a:r>
              <a:rPr lang="en-IN" dirty="0" err="1" smtClean="0"/>
              <a:t>n",y</a:t>
            </a:r>
            <a:r>
              <a:rPr lang="en-IN" dirty="0" smtClean="0"/>
              <a:t>);</a:t>
            </a:r>
          </a:p>
          <a:p>
            <a:pPr lvl="2">
              <a:buNone/>
            </a:pPr>
            <a:r>
              <a:rPr lang="en-IN" dirty="0" smtClean="0"/>
              <a:t>   }</a:t>
            </a:r>
          </a:p>
          <a:p>
            <a:pPr lvl="2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Options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IN" dirty="0" smtClean="0"/>
              <a:t>15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11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10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13</a:t>
            </a:r>
            <a:endParaRPr lang="en-IN" dirty="0"/>
          </a:p>
        </p:txBody>
      </p:sp>
      <p:pic>
        <p:nvPicPr>
          <p:cNvPr id="1026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292" y="1757358"/>
            <a:ext cx="457196" cy="457196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2</a:t>
            </a:r>
            <a:r>
              <a:rPr lang="en-US" sz="2800" dirty="0" smtClean="0"/>
              <a:t>) Where the local variables are stored?</a:t>
            </a:r>
            <a:endParaRPr lang="en-IN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68" y="1628768"/>
            <a:ext cx="8229600" cy="4525963"/>
          </a:xfrm>
        </p:spPr>
        <p:txBody>
          <a:bodyPr>
            <a:normAutofit/>
          </a:bodyPr>
          <a:lstStyle/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Disk</a:t>
            </a:r>
            <a:endParaRPr lang="en-IN" dirty="0" smtClean="0"/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Stack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Heap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13</a:t>
            </a:r>
            <a:endParaRPr lang="en-IN" dirty="0"/>
          </a:p>
        </p:txBody>
      </p:sp>
      <p:pic>
        <p:nvPicPr>
          <p:cNvPr id="6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2643182"/>
            <a:ext cx="457196" cy="457196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652</Words>
  <Application>Microsoft Office PowerPoint</Application>
  <PresentationFormat>On-screen Show (4:3)</PresentationFormat>
  <Paragraphs>201</Paragraphs>
  <Slides>22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TCS</vt:lpstr>
      <vt:lpstr>Intro about the company</vt:lpstr>
      <vt:lpstr>TCS Technical round</vt:lpstr>
      <vt:lpstr>Coding platform</vt:lpstr>
      <vt:lpstr>Coding platform - Instructions</vt:lpstr>
      <vt:lpstr>Coding platform - Instructions</vt:lpstr>
      <vt:lpstr>1) How many times the below loop will be executed?</vt:lpstr>
      <vt:lpstr>Options</vt:lpstr>
      <vt:lpstr>2) Where the local variables are stored?</vt:lpstr>
      <vt:lpstr>3) Select the missing statement?</vt:lpstr>
      <vt:lpstr>Options</vt:lpstr>
      <vt:lpstr>4) Which of the following indicate the end of the file?</vt:lpstr>
      <vt:lpstr>5) If a function’s return type is not explicitly defined then it’s default to ______ (In C).</vt:lpstr>
      <vt:lpstr>6) For passing command line argument the main function should be like _______</vt:lpstr>
      <vt:lpstr>7) How many times the below loop will be executed?</vt:lpstr>
      <vt:lpstr>Options</vt:lpstr>
      <vt:lpstr>8) Which of the following is a User-defined data type?</vt:lpstr>
      <vt:lpstr>9) Which has the highest precision?</vt:lpstr>
      <vt:lpstr>Floating point types</vt:lpstr>
      <vt:lpstr>10) What will be the output/error?(for input: 6, 9</vt:lpstr>
      <vt:lpstr>Options</vt:lpstr>
      <vt:lpstr>Tips to Crack Test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TCS</dc:title>
  <dc:creator>SMART</dc:creator>
  <cp:lastModifiedBy>SMART</cp:lastModifiedBy>
  <cp:revision>46</cp:revision>
  <dcterms:created xsi:type="dcterms:W3CDTF">2017-09-13T05:14:02Z</dcterms:created>
  <dcterms:modified xsi:type="dcterms:W3CDTF">2017-09-13T08:08:40Z</dcterms:modified>
</cp:coreProperties>
</file>