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35" r:id="rId5"/>
    <p:sldId id="340" r:id="rId6"/>
    <p:sldId id="351" r:id="rId7"/>
    <p:sldId id="336" r:id="rId8"/>
    <p:sldId id="348" r:id="rId9"/>
    <p:sldId id="349" r:id="rId10"/>
    <p:sldId id="350" r:id="rId11"/>
    <p:sldId id="339" r:id="rId12"/>
    <p:sldId id="352" r:id="rId13"/>
    <p:sldId id="353" r:id="rId14"/>
    <p:sldId id="341" r:id="rId15"/>
    <p:sldId id="342" r:id="rId16"/>
    <p:sldId id="3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983" autoAdjust="0"/>
  </p:normalViewPr>
  <p:slideViewPr>
    <p:cSldViewPr snapToGrid="0">
      <p:cViewPr varScale="1">
        <p:scale>
          <a:sx n="98" d="100"/>
          <a:sy n="98" d="100"/>
        </p:scale>
        <p:origin x="156" y="9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62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52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55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30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1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1903863"/>
            <a:ext cx="5221224" cy="2112600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905"/>
              </a:spcAft>
            </a:pPr>
            <a:br>
              <a:rPr lang="en-US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Unified Academic Support Platform </a:t>
            </a:r>
            <a:b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B65DF0-D0F7-6D9B-BF57-FF515479E5F8}"/>
              </a:ext>
            </a:extLst>
          </p:cNvPr>
          <p:cNvSpPr txBox="1"/>
          <p:nvPr/>
        </p:nvSpPr>
        <p:spPr>
          <a:xfrm>
            <a:off x="8843751" y="5495608"/>
            <a:ext cx="3295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Student: Malik,</a:t>
            </a:r>
            <a:r>
              <a:rPr lang="en-US" sz="1800" kern="1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Tahira</a:t>
            </a: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Penn</a:t>
            </a:r>
            <a:r>
              <a:rPr lang="en-US" sz="1800" kern="1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State</a:t>
            </a:r>
            <a:r>
              <a:rPr lang="en-US" sz="1800" kern="1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University</a:t>
            </a: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Professor: </a:t>
            </a:r>
            <a:r>
              <a:rPr lang="en-US" sz="1800" kern="1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Nalabandhu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Santosh</a:t>
            </a: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May</a:t>
            </a:r>
            <a:r>
              <a:rPr lang="en-US" sz="1800" kern="1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02,</a:t>
            </a:r>
            <a:r>
              <a:rPr lang="en-US" sz="1800" kern="1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B2D3-48D2-E1DA-0700-CB506F0B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9EC02-65B2-0244-7F24-A40EDD2090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11626-E0BF-1A72-5496-F658FF2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0DF69B-0F2C-D1EC-3CFA-C825143F2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9" y="1"/>
            <a:ext cx="9458349" cy="678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5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Skeleton Classes and Tables Definition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a. Skeleton Class Definitions:</a:t>
            </a:r>
          </a:p>
          <a:p>
            <a:r>
              <a:rPr lang="en-US" sz="2000" dirty="0"/>
              <a:t>• User: </a:t>
            </a:r>
            <a:r>
              <a:rPr lang="en-US" sz="2000" dirty="0" err="1"/>
              <a:t>user_id</a:t>
            </a:r>
            <a:r>
              <a:rPr lang="en-US" sz="2000" dirty="0"/>
              <a:t>, name, email, role  Methods: login(), logout()</a:t>
            </a:r>
          </a:p>
          <a:p>
            <a:r>
              <a:rPr lang="en-US" sz="2000" dirty="0"/>
              <a:t>• Student: Inherits from User | Methods: </a:t>
            </a:r>
            <a:r>
              <a:rPr lang="en-US" sz="2000" dirty="0" err="1"/>
              <a:t>book_session</a:t>
            </a:r>
            <a:r>
              <a:rPr lang="en-US" sz="2000" dirty="0"/>
              <a:t>(), </a:t>
            </a:r>
            <a:r>
              <a:rPr lang="en-US" sz="2000" dirty="0" err="1"/>
              <a:t>cancel_session</a:t>
            </a:r>
            <a:r>
              <a:rPr lang="en-US" sz="2000" dirty="0"/>
              <a:t>(), </a:t>
            </a:r>
            <a:r>
              <a:rPr lang="en-US" sz="2000" dirty="0" err="1"/>
              <a:t>submit_feedback</a:t>
            </a:r>
            <a:r>
              <a:rPr lang="en-US" sz="2000" dirty="0"/>
              <a:t>()</a:t>
            </a:r>
          </a:p>
          <a:p>
            <a:r>
              <a:rPr lang="en-US" sz="2000" dirty="0"/>
              <a:t>• Tutor: Inherits from User </a:t>
            </a:r>
          </a:p>
          <a:p>
            <a:r>
              <a:rPr lang="en-US" sz="2000" dirty="0"/>
              <a:t>Methods: </a:t>
            </a:r>
            <a:r>
              <a:rPr lang="en-US" sz="2000" dirty="0" err="1"/>
              <a:t>set_availability</a:t>
            </a:r>
            <a:r>
              <a:rPr lang="en-US" sz="2000" dirty="0"/>
              <a:t>(), </a:t>
            </a:r>
            <a:r>
              <a:rPr lang="en-US" sz="2000" dirty="0" err="1"/>
              <a:t>view_feedback</a:t>
            </a:r>
            <a:r>
              <a:rPr lang="en-US" sz="2000" dirty="0"/>
              <a:t>()</a:t>
            </a:r>
          </a:p>
          <a:p>
            <a:r>
              <a:rPr lang="en-US" sz="2000" dirty="0"/>
              <a:t>• Session: </a:t>
            </a:r>
            <a:r>
              <a:rPr lang="en-US" sz="2000" dirty="0" err="1"/>
              <a:t>session_id</a:t>
            </a:r>
            <a:r>
              <a:rPr lang="en-US" sz="2000" dirty="0"/>
              <a:t>, student, tutor, datetime, status | Methods: join(), cancel()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• Feedback: </a:t>
            </a:r>
            <a:r>
              <a:rPr lang="en-US" sz="2000" dirty="0" err="1"/>
              <a:t>feedback_id</a:t>
            </a:r>
            <a:r>
              <a:rPr lang="en-US" sz="2000" dirty="0"/>
              <a:t>, </a:t>
            </a:r>
            <a:r>
              <a:rPr lang="en-US" sz="2000" dirty="0" err="1"/>
              <a:t>session_id</a:t>
            </a:r>
            <a:r>
              <a:rPr lang="en-US" sz="2000" dirty="0"/>
              <a:t>, rating, comments</a:t>
            </a:r>
          </a:p>
          <a:p>
            <a:r>
              <a:rPr lang="en-US" sz="2000" b="1" dirty="0"/>
              <a:t>b. Database Tables:</a:t>
            </a:r>
          </a:p>
          <a:p>
            <a:r>
              <a:rPr lang="en-US" sz="2000" dirty="0"/>
              <a:t>• Users(</a:t>
            </a:r>
            <a:r>
              <a:rPr lang="en-US" sz="2000" dirty="0" err="1"/>
              <a:t>user_id</a:t>
            </a:r>
            <a:r>
              <a:rPr lang="en-US" sz="2000" dirty="0"/>
              <a:t> PK, name, email, role)</a:t>
            </a:r>
          </a:p>
          <a:p>
            <a:r>
              <a:rPr lang="en-US" sz="2000" dirty="0"/>
              <a:t>• Sessions(</a:t>
            </a:r>
            <a:r>
              <a:rPr lang="en-US" sz="2000" dirty="0" err="1"/>
              <a:t>session_id</a:t>
            </a:r>
            <a:r>
              <a:rPr lang="en-US" sz="2000" dirty="0"/>
              <a:t> PK, </a:t>
            </a:r>
            <a:r>
              <a:rPr lang="en-US" sz="2000" dirty="0" err="1"/>
              <a:t>student_id</a:t>
            </a:r>
            <a:r>
              <a:rPr lang="en-US" sz="2000" dirty="0"/>
              <a:t> FK, </a:t>
            </a:r>
            <a:r>
              <a:rPr lang="en-US" sz="2000" dirty="0" err="1"/>
              <a:t>tutor_id</a:t>
            </a:r>
            <a:r>
              <a:rPr lang="en-US" sz="2000" dirty="0"/>
              <a:t> FK, datetime, status)</a:t>
            </a:r>
          </a:p>
          <a:p>
            <a:r>
              <a:rPr lang="en-US" sz="2000" dirty="0"/>
              <a:t>• Feedback(</a:t>
            </a:r>
            <a:r>
              <a:rPr lang="en-US" sz="2000" dirty="0" err="1"/>
              <a:t>feedback_id</a:t>
            </a:r>
            <a:r>
              <a:rPr lang="en-US" sz="2000" dirty="0"/>
              <a:t> PK, </a:t>
            </a:r>
            <a:r>
              <a:rPr lang="en-US" sz="2000" dirty="0" err="1"/>
              <a:t>session_id</a:t>
            </a:r>
            <a:r>
              <a:rPr lang="en-US" sz="2000" dirty="0"/>
              <a:t> FK, rating, comments)</a:t>
            </a:r>
          </a:p>
          <a:p>
            <a:r>
              <a:rPr lang="en-US" sz="2000" dirty="0"/>
              <a:t>• Availability(</a:t>
            </a:r>
            <a:r>
              <a:rPr lang="en-US" sz="2000" dirty="0" err="1"/>
              <a:t>slot_id</a:t>
            </a:r>
            <a:r>
              <a:rPr lang="en-US" sz="2000" dirty="0"/>
              <a:t> PK, </a:t>
            </a:r>
            <a:r>
              <a:rPr lang="en-US" sz="2000" dirty="0" err="1"/>
              <a:t>tutor_id</a:t>
            </a:r>
            <a:r>
              <a:rPr lang="en-US" sz="2000" dirty="0"/>
              <a:t> FK, date, </a:t>
            </a:r>
            <a:r>
              <a:rPr lang="en-US" sz="2000" dirty="0" err="1"/>
              <a:t>start_time</a:t>
            </a:r>
            <a:r>
              <a:rPr lang="en-US" sz="2000" dirty="0"/>
              <a:t>, </a:t>
            </a:r>
            <a:r>
              <a:rPr lang="en-US" sz="2000" dirty="0" err="1"/>
              <a:t>end_time</a:t>
            </a:r>
            <a:r>
              <a:rPr lang="en-US" sz="2000" dirty="0"/>
              <a:t>, </a:t>
            </a:r>
            <a:r>
              <a:rPr lang="en-US" sz="2000" dirty="0" err="1"/>
              <a:t>is_booked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9CACA-0AFD-6A31-8023-00C330AF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585" y="320722"/>
            <a:ext cx="723331" cy="63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Design Patterns and Best Practices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635566" cy="3687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• GRASP:</a:t>
            </a:r>
          </a:p>
          <a:p>
            <a:pPr marL="0" indent="0">
              <a:buNone/>
            </a:pPr>
            <a:r>
              <a:rPr lang="en-US" sz="2000" dirty="0"/>
              <a:t>- Controller: </a:t>
            </a:r>
            <a:r>
              <a:rPr lang="en-US" sz="2000" dirty="0" err="1"/>
              <a:t>SessionManager</a:t>
            </a:r>
            <a:r>
              <a:rPr lang="en-US" sz="2000" dirty="0"/>
              <a:t> coordinates operations</a:t>
            </a:r>
          </a:p>
          <a:p>
            <a:pPr marL="0" indent="0">
              <a:buNone/>
            </a:pPr>
            <a:r>
              <a:rPr lang="en-US" sz="2000" dirty="0"/>
              <a:t> - Information Expert: Classes handle their own data</a:t>
            </a:r>
          </a:p>
          <a:p>
            <a:pPr marL="0" indent="0">
              <a:buNone/>
            </a:pPr>
            <a:r>
              <a:rPr lang="en-US" sz="2000" dirty="0"/>
              <a:t>• SOLID:</a:t>
            </a:r>
          </a:p>
          <a:p>
            <a:pPr marL="0" indent="0">
              <a:buNone/>
            </a:pPr>
            <a:r>
              <a:rPr lang="en-US" sz="2000" dirty="0"/>
              <a:t>- SRP: Each class has a single responsibility</a:t>
            </a:r>
          </a:p>
          <a:p>
            <a:pPr marL="0" indent="0">
              <a:buNone/>
            </a:pPr>
            <a:r>
              <a:rPr lang="en-US" sz="2000" dirty="0"/>
              <a:t>- OCP, LSP, ISP, DIP used to promote modularity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70896" y="2073275"/>
            <a:ext cx="4778702" cy="36877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• </a:t>
            </a:r>
            <a:r>
              <a:rPr lang="en-US" sz="2000" dirty="0" err="1"/>
              <a:t>GoF</a:t>
            </a:r>
            <a:r>
              <a:rPr lang="en-US" sz="2000" dirty="0"/>
              <a:t> Patterns:</a:t>
            </a:r>
          </a:p>
          <a:p>
            <a:r>
              <a:rPr lang="en-US" sz="2000" dirty="0"/>
              <a:t>  - Observer: Notification system</a:t>
            </a:r>
          </a:p>
          <a:p>
            <a:r>
              <a:rPr lang="en-US" sz="2000" dirty="0"/>
              <a:t>  - Factory: Session creation</a:t>
            </a:r>
          </a:p>
          <a:p>
            <a:r>
              <a:rPr lang="en-US" sz="2000" dirty="0"/>
              <a:t>  - Strategy (optional): For notification types</a:t>
            </a:r>
          </a:p>
          <a:p>
            <a:r>
              <a:rPr lang="en-US" sz="2000" dirty="0"/>
              <a:t>• Microservices:</a:t>
            </a:r>
          </a:p>
          <a:p>
            <a:r>
              <a:rPr lang="en-US" sz="2000" dirty="0"/>
              <a:t>  - Service decomposition: Session, Feedback, etc.</a:t>
            </a:r>
          </a:p>
          <a:p>
            <a:r>
              <a:rPr lang="en-US" sz="2000" dirty="0"/>
              <a:t>  - Loose coupling, independent scaling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7AE1EC-39F9-A096-8384-C038F0B1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415" y="320722"/>
            <a:ext cx="600501" cy="63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5964072"/>
            <a:ext cx="5794248" cy="388912"/>
          </a:xfrm>
        </p:spPr>
        <p:txBody>
          <a:bodyPr>
            <a:normAutofit fontScale="92500"/>
          </a:bodyPr>
          <a:lstStyle/>
          <a:p>
            <a:r>
              <a:rPr lang="en-US" dirty="0"/>
              <a:t>Tahira Malik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098" y="457201"/>
            <a:ext cx="5641897" cy="1071348"/>
          </a:xfrm>
        </p:spPr>
        <p:txBody>
          <a:bodyPr>
            <a:norm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 &amp; Requirements </a:t>
            </a:r>
            <a:endParaRPr lang="en-ZA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E536646-470C-DBC1-A561-38A5EA3824F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708477" y="1889030"/>
            <a:ext cx="7356143" cy="434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• Problem: Fragmented student experience in online academic support systems</a:t>
            </a:r>
          </a:p>
          <a:p>
            <a:r>
              <a:rPr lang="en-US" sz="1800" dirty="0"/>
              <a:t>• Functionalities: Session booking, scheduling, feedback, notifications</a:t>
            </a:r>
            <a:endParaRPr lang="en-US" sz="1600" dirty="0"/>
          </a:p>
          <a:p>
            <a:r>
              <a:rPr lang="en-US" sz="1600" dirty="0"/>
              <a:t>• Target Users: Students, tutors, advisors needing a unified interaction platform</a:t>
            </a:r>
          </a:p>
          <a:p>
            <a:pPr marL="0" indent="0">
              <a:buNone/>
            </a:pPr>
            <a:r>
              <a:rPr lang="en-US" sz="1600" dirty="0"/>
              <a:t>• Business Goal: Improve service accessibility and session success rates</a:t>
            </a:r>
          </a:p>
          <a:p>
            <a:pPr marL="0" indent="0">
              <a:buNone/>
            </a:pPr>
            <a:r>
              <a:rPr lang="en-US" sz="1600" dirty="0"/>
              <a:t>• Performance: Scalable, low-latency response, high throughput</a:t>
            </a:r>
          </a:p>
          <a:p>
            <a:pPr marL="0" indent="0">
              <a:buNone/>
            </a:pPr>
            <a:r>
              <a:rPr lang="en-US" sz="1600" dirty="0"/>
              <a:t>• Security: User authentication, role-based access, encrypted communication</a:t>
            </a:r>
          </a:p>
          <a:p>
            <a:pPr marL="0" indent="0">
              <a:buNone/>
            </a:pPr>
            <a:r>
              <a:rPr lang="en-US" sz="1600" dirty="0"/>
              <a:t>• Maintainability: Modular design, reusable code, documentation, testable modules</a:t>
            </a:r>
          </a:p>
          <a:p>
            <a:pPr marL="0" indent="0">
              <a:buNone/>
            </a:pPr>
            <a:r>
              <a:rPr lang="en-US" sz="1600" dirty="0"/>
              <a:t>• Others: High availability, cloud-ready, API-first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4511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32CEB-52BC-8FC0-DC15-58C66E804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D5BB-DB5E-7671-7477-89550C01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B39FDF-BB05-FD15-04A8-DEF94BCB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6C3E1-5F0E-D0BB-415C-9428008F86EE}"/>
              </a:ext>
            </a:extLst>
          </p:cNvPr>
          <p:cNvSpPr txBox="1"/>
          <p:nvPr/>
        </p:nvSpPr>
        <p:spPr>
          <a:xfrm>
            <a:off x="3068783" y="296709"/>
            <a:ext cx="2729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1F1F1F"/>
                </a:solidFill>
                <a:latin typeface="Trebuchet MS" panose="020B0603020202020204" pitchFamily="34" charset="0"/>
              </a:rPr>
              <a:t>UML Use Case Diagram </a:t>
            </a:r>
            <a:endParaRPr lang="en-US" sz="18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5A562-B0FA-0E34-36F8-4BA531FF6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64" y="890232"/>
            <a:ext cx="6687483" cy="530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3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290" y="162457"/>
            <a:ext cx="4703618" cy="505691"/>
          </a:xfrm>
        </p:spPr>
        <p:txBody>
          <a:bodyPr>
            <a:normAutofit/>
          </a:bodyPr>
          <a:lstStyle/>
          <a:p>
            <a:pPr algn="ctr"/>
            <a:r>
              <a:rPr lang="en-US" sz="2800" b="1" i="0" u="none" strike="noStrike" baseline="0" dirty="0">
                <a:solidFill>
                  <a:srgbClr val="1F1F1F"/>
                </a:solidFill>
                <a:latin typeface="Trebuchet MS" panose="020B0603020202020204" pitchFamily="34" charset="0"/>
              </a:rPr>
              <a:t>UML Domain Model </a:t>
            </a:r>
            <a:endParaRPr lang="en-US" sz="28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3DBF2-0693-A648-F2D6-F16D6A0B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71" y="668148"/>
            <a:ext cx="8059486" cy="557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8BFB0-F29F-6184-C1F5-5EF2C46A6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786ED-0A03-6B3A-0815-A8BD490E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A2A5247-E06C-BA75-B0E3-69EBF15B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79410"/>
            <a:ext cx="12192000" cy="6378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ED9332-DC08-D5A0-C958-DA1998A6BA5B}"/>
              </a:ext>
            </a:extLst>
          </p:cNvPr>
          <p:cNvSpPr txBox="1"/>
          <p:nvPr/>
        </p:nvSpPr>
        <p:spPr>
          <a:xfrm>
            <a:off x="4357255" y="110078"/>
            <a:ext cx="2576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 baseline="0" dirty="0">
                <a:solidFill>
                  <a:srgbClr val="1F1F1F"/>
                </a:solidFill>
                <a:latin typeface="Trebuchet MS" panose="020B0603020202020204" pitchFamily="34" charset="0"/>
              </a:rPr>
              <a:t>UML </a:t>
            </a:r>
            <a:r>
              <a:rPr lang="en-US" b="1" dirty="0">
                <a:solidFill>
                  <a:srgbClr val="1F1F1F"/>
                </a:solidFill>
                <a:latin typeface="Trebuchet MS" panose="020B0603020202020204" pitchFamily="34" charset="0"/>
              </a:rPr>
              <a:t>Class </a:t>
            </a:r>
            <a:r>
              <a:rPr lang="en-US" sz="1800" b="1" i="0" u="none" strike="noStrike" baseline="0" dirty="0">
                <a:solidFill>
                  <a:srgbClr val="1F1F1F"/>
                </a:solidFill>
                <a:latin typeface="Trebuchet MS" panose="020B0603020202020204" pitchFamily="34" charset="0"/>
              </a:rPr>
              <a:t>Diagram </a:t>
            </a:r>
            <a:endParaRPr lang="en-US" sz="18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0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91E4F-36A5-D90D-E55D-641FB7D09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1897-43DA-A828-BD80-CF45B0AB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B500E6-EAD0-0CB8-40D0-5BACC050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65719-E555-90C0-D924-00C946BA40CB}"/>
              </a:ext>
            </a:extLst>
          </p:cNvPr>
          <p:cNvSpPr txBox="1"/>
          <p:nvPr/>
        </p:nvSpPr>
        <p:spPr>
          <a:xfrm>
            <a:off x="2667000" y="1824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 baseline="0" dirty="0">
                <a:solidFill>
                  <a:srgbClr val="1F1F1F"/>
                </a:solidFill>
                <a:latin typeface="Trebuchet MS" panose="020B0603020202020204" pitchFamily="34" charset="0"/>
              </a:rPr>
              <a:t>UML Sequence Diagram </a:t>
            </a:r>
            <a:endParaRPr lang="en-US" sz="18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016F68-3D1C-29A8-7CE9-D96169EAD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" y="876281"/>
            <a:ext cx="8743974" cy="510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8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1596C-7F44-EB5D-5E5D-3A55980A0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B119-AD74-1DCC-F053-EADCDDAC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AA0882-BCFC-275B-2C27-05B5605C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8528D-67A2-6CD4-8766-392FBF677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6" y="1399032"/>
            <a:ext cx="7705730" cy="4948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083CA-2E37-32CD-C104-CDDED5A10E3A}"/>
              </a:ext>
            </a:extLst>
          </p:cNvPr>
          <p:cNvSpPr txBox="1"/>
          <p:nvPr/>
        </p:nvSpPr>
        <p:spPr>
          <a:xfrm>
            <a:off x="1123950" y="510540"/>
            <a:ext cx="8020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UML State Diagram</a:t>
            </a:r>
          </a:p>
          <a:p>
            <a:pPr lvl="6"/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Lifecycle of a Session object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9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56EDFE-B11F-E0CF-89AF-F4D9AEF8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508507"/>
          </a:xfrm>
        </p:spPr>
        <p:txBody>
          <a:bodyPr/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UML Activity Diagram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BDE324-6C4E-CEE0-C63F-5B32F5DC1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549" y="671208"/>
            <a:ext cx="10331047" cy="61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FD7A-57E8-9F26-7DB5-BBCD8D62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DFFF5-3206-DDFB-35C8-4B8D8F3AE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6D6FA-889D-E7B6-F3D2-EBD37985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4D850-7586-454F-B08D-4E8096DC2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3" y="72518"/>
            <a:ext cx="10034922" cy="6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383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{75C56AAC-0538-4D04-B8DA-7C4A498DF363}tf16411248_win32</Template>
  <TotalTime>897</TotalTime>
  <Words>445</Words>
  <Application>Microsoft Office PowerPoint</Application>
  <PresentationFormat>Widescreen</PresentationFormat>
  <Paragraphs>68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Avenir Next LT Pro Light</vt:lpstr>
      <vt:lpstr>Calibri</vt:lpstr>
      <vt:lpstr>Posterama</vt:lpstr>
      <vt:lpstr>Times New Roman</vt:lpstr>
      <vt:lpstr>Trebuchet MS</vt:lpstr>
      <vt:lpstr>Custom</vt:lpstr>
      <vt:lpstr> Unified Academic Support Platform   </vt:lpstr>
      <vt:lpstr>Problem Statement &amp; Requirements </vt:lpstr>
      <vt:lpstr> </vt:lpstr>
      <vt:lpstr>UML Domain Model </vt:lpstr>
      <vt:lpstr>PowerPoint Presentation</vt:lpstr>
      <vt:lpstr> </vt:lpstr>
      <vt:lpstr> </vt:lpstr>
      <vt:lpstr>UML Activity Diagram </vt:lpstr>
      <vt:lpstr>PowerPoint Presentation</vt:lpstr>
      <vt:lpstr>PowerPoint Presentation</vt:lpstr>
      <vt:lpstr>Skeleton Classes and Tables Definition</vt:lpstr>
      <vt:lpstr>Design Patterns and Best Practices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Malik, Tahira</dc:creator>
  <cp:lastModifiedBy>Malik, Tahira</cp:lastModifiedBy>
  <cp:revision>9</cp:revision>
  <dcterms:created xsi:type="dcterms:W3CDTF">2025-05-02T21:57:49Z</dcterms:created>
  <dcterms:modified xsi:type="dcterms:W3CDTF">2025-05-04T19:31:35Z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