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40" r:id="rId6"/>
    <p:sldId id="351" r:id="rId7"/>
    <p:sldId id="336" r:id="rId8"/>
    <p:sldId id="348" r:id="rId9"/>
    <p:sldId id="349" r:id="rId10"/>
    <p:sldId id="350" r:id="rId11"/>
    <p:sldId id="339" r:id="rId12"/>
    <p:sldId id="352" r:id="rId13"/>
    <p:sldId id="353" r:id="rId14"/>
    <p:sldId id="341" r:id="rId15"/>
    <p:sldId id="342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94" autoAdjust="0"/>
  </p:normalViewPr>
  <p:slideViewPr>
    <p:cSldViewPr snapToGrid="0">
      <p:cViewPr>
        <p:scale>
          <a:sx n="70" d="100"/>
          <a:sy n="70" d="100"/>
        </p:scale>
        <p:origin x="525" y="4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905"/>
              </a:spcAft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Project</a:t>
            </a:r>
            <a:b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Unified Academic Support Platform </a:t>
            </a: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Software Engineering System and Design 837: </a:t>
            </a: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65DF0-D0F7-6D9B-BF57-FF515479E5F8}"/>
              </a:ext>
            </a:extLst>
          </p:cNvPr>
          <p:cNvSpPr txBox="1"/>
          <p:nvPr/>
        </p:nvSpPr>
        <p:spPr>
          <a:xfrm>
            <a:off x="6967182" y="4387755"/>
            <a:ext cx="4380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Malik,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Tahira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Penn</a:t>
            </a:r>
            <a:r>
              <a:rPr lang="en-US" sz="1800" kern="1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University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Professor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Nalabandhu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Santosh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2025</a:t>
            </a:r>
          </a:p>
          <a:p>
            <a:r>
              <a:rPr lang="en-US" dirty="0"/>
              <a:t>By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Malik,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Tahira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B2D3-48D2-E1DA-0700-CB506F0B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EC02-65B2-0244-7F24-A40EDD209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1626-E0BF-1A72-5496-F658FF2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DF69B-0F2C-D1EC-3CFA-C825143F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9" y="1"/>
            <a:ext cx="9458349" cy="67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Skeleton Classes and Tables Definition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a. Skeleton Class Definitions:</a:t>
            </a:r>
          </a:p>
          <a:p>
            <a:r>
              <a:rPr lang="en-US" sz="2000" dirty="0"/>
              <a:t>• User: </a:t>
            </a:r>
            <a:r>
              <a:rPr lang="en-US" sz="2000" dirty="0" err="1"/>
              <a:t>user_id</a:t>
            </a:r>
            <a:r>
              <a:rPr lang="en-US" sz="2000" dirty="0"/>
              <a:t>, name, email, role | Methods: login(), logout()</a:t>
            </a:r>
          </a:p>
          <a:p>
            <a:r>
              <a:rPr lang="en-US" sz="2000" dirty="0"/>
              <a:t>• Student: Inherits from User | Methods: </a:t>
            </a:r>
            <a:r>
              <a:rPr lang="en-US" sz="2000" dirty="0" err="1"/>
              <a:t>book_session</a:t>
            </a:r>
            <a:r>
              <a:rPr lang="en-US" sz="2000" dirty="0"/>
              <a:t>(), </a:t>
            </a:r>
            <a:r>
              <a:rPr lang="en-US" sz="2000" dirty="0" err="1"/>
              <a:t>cancel_session</a:t>
            </a:r>
            <a:r>
              <a:rPr lang="en-US" sz="2000" dirty="0"/>
              <a:t>(), </a:t>
            </a:r>
            <a:r>
              <a:rPr lang="en-US" sz="2000" dirty="0" err="1"/>
              <a:t>submit_feedback</a:t>
            </a:r>
            <a:r>
              <a:rPr lang="en-US" sz="2000" dirty="0"/>
              <a:t>()</a:t>
            </a:r>
          </a:p>
          <a:p>
            <a:r>
              <a:rPr lang="en-US" sz="2000" dirty="0"/>
              <a:t>• Tutor: Inherits from User | Methods: </a:t>
            </a:r>
            <a:r>
              <a:rPr lang="en-US" sz="2000" dirty="0" err="1"/>
              <a:t>set_availability</a:t>
            </a:r>
            <a:r>
              <a:rPr lang="en-US" sz="2000" dirty="0"/>
              <a:t>(), </a:t>
            </a:r>
            <a:r>
              <a:rPr lang="en-US" sz="2000" dirty="0" err="1"/>
              <a:t>view_feedback</a:t>
            </a:r>
            <a:r>
              <a:rPr lang="en-US" sz="2000" dirty="0"/>
              <a:t>()</a:t>
            </a:r>
          </a:p>
          <a:p>
            <a:r>
              <a:rPr lang="en-US" sz="2000" dirty="0"/>
              <a:t>• Session: </a:t>
            </a:r>
            <a:r>
              <a:rPr lang="en-US" sz="2000" dirty="0" err="1"/>
              <a:t>session_id</a:t>
            </a:r>
            <a:r>
              <a:rPr lang="en-US" sz="2000" dirty="0"/>
              <a:t>, student, tutor, datetime, status | Methods: join(), cancel()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Feedback: </a:t>
            </a:r>
            <a:r>
              <a:rPr lang="en-US" sz="2000" dirty="0" err="1"/>
              <a:t>feedback_id</a:t>
            </a:r>
            <a:r>
              <a:rPr lang="en-US" sz="2000" dirty="0"/>
              <a:t>, </a:t>
            </a:r>
            <a:r>
              <a:rPr lang="en-US" sz="2000" dirty="0" err="1"/>
              <a:t>session_id</a:t>
            </a:r>
            <a:r>
              <a:rPr lang="en-US" sz="2000" dirty="0"/>
              <a:t>, rating, comments</a:t>
            </a:r>
          </a:p>
          <a:p>
            <a:r>
              <a:rPr lang="en-US" sz="2000" dirty="0"/>
              <a:t>b. Database Tables:</a:t>
            </a:r>
          </a:p>
          <a:p>
            <a:r>
              <a:rPr lang="en-US" sz="2000" dirty="0"/>
              <a:t>• Users(</a:t>
            </a:r>
            <a:r>
              <a:rPr lang="en-US" sz="2000" dirty="0" err="1"/>
              <a:t>user_id</a:t>
            </a:r>
            <a:r>
              <a:rPr lang="en-US" sz="2000" dirty="0"/>
              <a:t> PK, name, email, role)</a:t>
            </a:r>
          </a:p>
          <a:p>
            <a:r>
              <a:rPr lang="en-US" sz="2000" dirty="0"/>
              <a:t>• Sessions(</a:t>
            </a:r>
            <a:r>
              <a:rPr lang="en-US" sz="2000" dirty="0" err="1"/>
              <a:t>session_id</a:t>
            </a:r>
            <a:r>
              <a:rPr lang="en-US" sz="2000" dirty="0"/>
              <a:t> PK, </a:t>
            </a:r>
            <a:r>
              <a:rPr lang="en-US" sz="2000" dirty="0" err="1"/>
              <a:t>student_id</a:t>
            </a:r>
            <a:r>
              <a:rPr lang="en-US" sz="2000" dirty="0"/>
              <a:t> FK, </a:t>
            </a:r>
            <a:r>
              <a:rPr lang="en-US" sz="2000" dirty="0" err="1"/>
              <a:t>tutor_id</a:t>
            </a:r>
            <a:r>
              <a:rPr lang="en-US" sz="2000" dirty="0"/>
              <a:t> FK, datetime, status)</a:t>
            </a:r>
          </a:p>
          <a:p>
            <a:r>
              <a:rPr lang="en-US" sz="2000" dirty="0"/>
              <a:t>• Feedback(</a:t>
            </a:r>
            <a:r>
              <a:rPr lang="en-US" sz="2000" dirty="0" err="1"/>
              <a:t>feedback_id</a:t>
            </a:r>
            <a:r>
              <a:rPr lang="en-US" sz="2000" dirty="0"/>
              <a:t> PK, </a:t>
            </a:r>
            <a:r>
              <a:rPr lang="en-US" sz="2000" dirty="0" err="1"/>
              <a:t>session_id</a:t>
            </a:r>
            <a:r>
              <a:rPr lang="en-US" sz="2000" dirty="0"/>
              <a:t> FK, rating, comments)</a:t>
            </a:r>
          </a:p>
          <a:p>
            <a:r>
              <a:rPr lang="en-US" sz="2000" dirty="0"/>
              <a:t>• Availability(</a:t>
            </a:r>
            <a:r>
              <a:rPr lang="en-US" sz="2000" dirty="0" err="1"/>
              <a:t>slot_id</a:t>
            </a:r>
            <a:r>
              <a:rPr lang="en-US" sz="2000" dirty="0"/>
              <a:t> PK, </a:t>
            </a:r>
            <a:r>
              <a:rPr lang="en-US" sz="2000" dirty="0" err="1"/>
              <a:t>tutor_id</a:t>
            </a:r>
            <a:r>
              <a:rPr lang="en-US" sz="2000" dirty="0"/>
              <a:t> FK, date, </a:t>
            </a:r>
            <a:r>
              <a:rPr lang="en-US" sz="2000" dirty="0" err="1"/>
              <a:t>start_time</a:t>
            </a:r>
            <a:r>
              <a:rPr lang="en-US" sz="2000" dirty="0"/>
              <a:t>, </a:t>
            </a:r>
            <a:r>
              <a:rPr lang="en-US" sz="2000" dirty="0" err="1"/>
              <a:t>end_time</a:t>
            </a:r>
            <a:r>
              <a:rPr lang="en-US" sz="2000" dirty="0"/>
              <a:t>, </a:t>
            </a:r>
            <a:r>
              <a:rPr lang="en-US" sz="2000" dirty="0" err="1"/>
              <a:t>is_booked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Design Patterns and Best Practices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• GRASP:</a:t>
            </a:r>
          </a:p>
          <a:p>
            <a:pPr marL="0" indent="0">
              <a:buNone/>
            </a:pPr>
            <a:r>
              <a:rPr lang="en-US" sz="2000" dirty="0"/>
              <a:t>- Controller: </a:t>
            </a:r>
            <a:r>
              <a:rPr lang="en-US" sz="2000" dirty="0" err="1"/>
              <a:t>SessionManager</a:t>
            </a:r>
            <a:r>
              <a:rPr lang="en-US" sz="2000" dirty="0"/>
              <a:t> coordinates operations</a:t>
            </a:r>
          </a:p>
          <a:p>
            <a:pPr marL="0" indent="0">
              <a:buNone/>
            </a:pPr>
            <a:r>
              <a:rPr lang="en-US" sz="2000" dirty="0"/>
              <a:t> - Information Expert: Classes handle their own data</a:t>
            </a:r>
          </a:p>
          <a:p>
            <a:pPr marL="0" indent="0">
              <a:buNone/>
            </a:pPr>
            <a:r>
              <a:rPr lang="en-US" sz="2000" dirty="0"/>
              <a:t>• SOLID:</a:t>
            </a:r>
          </a:p>
          <a:p>
            <a:pPr marL="0" indent="0">
              <a:buNone/>
            </a:pPr>
            <a:r>
              <a:rPr lang="en-US" sz="2000" dirty="0"/>
              <a:t>- SRP: Each class has a single responsibility</a:t>
            </a:r>
          </a:p>
          <a:p>
            <a:pPr marL="0" indent="0">
              <a:buNone/>
            </a:pPr>
            <a:r>
              <a:rPr lang="en-US" sz="2000" dirty="0"/>
              <a:t>- OCP, LSP, ISP, DIP used to promote modularity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sz="2000" dirty="0"/>
              <a:t>• </a:t>
            </a:r>
            <a:r>
              <a:rPr lang="en-US" sz="2000" dirty="0" err="1"/>
              <a:t>GoF</a:t>
            </a:r>
            <a:r>
              <a:rPr lang="en-US" sz="2000" dirty="0"/>
              <a:t> Patterns:</a:t>
            </a:r>
          </a:p>
          <a:p>
            <a:r>
              <a:rPr lang="en-US" sz="2000" dirty="0"/>
              <a:t>  - Observer: Notification system</a:t>
            </a:r>
          </a:p>
          <a:p>
            <a:r>
              <a:rPr lang="en-US" sz="2000" dirty="0"/>
              <a:t>  - Factory: Session creation</a:t>
            </a:r>
          </a:p>
          <a:p>
            <a:r>
              <a:rPr lang="en-US" sz="2000" dirty="0"/>
              <a:t>  - Strategy (optional): For notification types</a:t>
            </a:r>
          </a:p>
          <a:p>
            <a:r>
              <a:rPr lang="en-US" sz="2000" dirty="0"/>
              <a:t>• Microservices:</a:t>
            </a:r>
          </a:p>
          <a:p>
            <a:r>
              <a:rPr lang="en-US" sz="2000" dirty="0"/>
              <a:t>  - Service decomposition: Session, Feedback, etc.</a:t>
            </a:r>
          </a:p>
          <a:p>
            <a:r>
              <a:rPr lang="en-US" sz="2000" dirty="0"/>
              <a:t>  - Loose coupling, independent scaling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5964072"/>
            <a:ext cx="5794248" cy="388912"/>
          </a:xfrm>
        </p:spPr>
        <p:txBody>
          <a:bodyPr>
            <a:normAutofit fontScale="92500"/>
          </a:bodyPr>
          <a:lstStyle/>
          <a:p>
            <a:r>
              <a:rPr lang="en-US" dirty="0"/>
              <a:t>Tahira Malik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51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32CEB-52BC-8FC0-DC15-58C66E80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D5BB-DB5E-7671-7477-89550C0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39FDF-BB05-FD15-04A8-DEF94BCB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6C3E1-5F0E-D0BB-415C-9428008F86EE}"/>
              </a:ext>
            </a:extLst>
          </p:cNvPr>
          <p:cNvSpPr txBox="1"/>
          <p:nvPr/>
        </p:nvSpPr>
        <p:spPr>
          <a:xfrm>
            <a:off x="1335775" y="527728"/>
            <a:ext cx="60971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Use Case 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 descr="A diagram of a system&#10;&#10;AI-generated content may be incorrect.">
            <a:extLst>
              <a:ext uri="{FF2B5EF4-FFF2-40B4-BE49-F238E27FC236}">
                <a16:creationId xmlns:a16="http://schemas.microsoft.com/office/drawing/2014/main" id="{C2B4F72A-0AD0-382A-BE35-2B3016D6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76" y="1600114"/>
            <a:ext cx="7194076" cy="48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8D1A0-66AE-37A9-212B-4600CBA4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58033"/>
            <a:ext cx="8279092" cy="63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BFB0-F29F-6184-C1F5-5EF2C46A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AFC-BD1D-75B2-C2C7-DCE2B8FC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786ED-0A03-6B3A-0815-A8BD490E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59821-1000-88C0-8B0F-82AE1B615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A2A5247-E06C-BA75-B0E3-69EBF15B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1E4F-36A5-D90D-E55D-641FB7D0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897-43DA-A828-BD80-CF45B0AB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500E6-EAD0-0CB8-40D0-5BACC050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E3262-331D-4FE9-E21E-2C9B04E80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diagram of a program&#10;&#10;AI-generated content may be incorrect.">
            <a:extLst>
              <a:ext uri="{FF2B5EF4-FFF2-40B4-BE49-F238E27FC236}">
                <a16:creationId xmlns:a16="http://schemas.microsoft.com/office/drawing/2014/main" id="{133B5A53-E2D1-6D95-807A-D819BBEE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72518"/>
            <a:ext cx="9759371" cy="65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596C-7F44-EB5D-5E5D-3A55980A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119-AD74-1DCC-F053-EADCDDA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A0882-BCFC-275B-2C27-05B5605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DF46D-408E-957E-FBB9-9F823A3DD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8528D-67A2-6CD4-8766-392FBF67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5" y="160392"/>
            <a:ext cx="9252283" cy="66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56EDFE-B11F-E0CF-89AF-F4D9AEF8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BD4051-F040-FD47-14F7-F6F914717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70A94-FBEA-B219-E0BB-544837A8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4" y="271022"/>
            <a:ext cx="926483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FD7A-57E8-9F26-7DB5-BBCD8D6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DFFF5-3206-DDFB-35C8-4B8D8F3AE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D6FA-889D-E7B6-F3D2-EBD3798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4D850-7586-454F-B08D-4E8096DC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72518"/>
            <a:ext cx="10034922" cy="6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8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{75C56AAC-0538-4D04-B8DA-7C4A498DF363}tf16411248_win32</Template>
  <TotalTime>205</TotalTime>
  <Words>347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 Light</vt:lpstr>
      <vt:lpstr>Calibri</vt:lpstr>
      <vt:lpstr>Posterama</vt:lpstr>
      <vt:lpstr>Times New Roman</vt:lpstr>
      <vt:lpstr>Trebuchet MS</vt:lpstr>
      <vt:lpstr>Custom</vt:lpstr>
      <vt:lpstr>Final Project Unified Academic Support Platform  Software Engineering System and Design 837:   </vt:lpstr>
      <vt:lpstr>Selecting  visual aids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Skeleton Classes and Tables Definition</vt:lpstr>
      <vt:lpstr>Design Patterns and Best Practices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Malik, Tahira</dc:creator>
  <cp:lastModifiedBy>Malik, Tahira</cp:lastModifiedBy>
  <cp:revision>3</cp:revision>
  <dcterms:created xsi:type="dcterms:W3CDTF">2025-05-02T21:57:49Z</dcterms:created>
  <dcterms:modified xsi:type="dcterms:W3CDTF">2025-05-03T03:47:15Z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