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147479301" r:id="rId2"/>
    <p:sldId id="2147479303" r:id="rId3"/>
    <p:sldId id="2147479313" r:id="rId4"/>
    <p:sldId id="2147479304" r:id="rId5"/>
    <p:sldId id="2147479305" r:id="rId6"/>
    <p:sldId id="2147479319" r:id="rId7"/>
    <p:sldId id="2147479306" r:id="rId8"/>
    <p:sldId id="2147479307" r:id="rId9"/>
    <p:sldId id="2147479308" r:id="rId10"/>
    <p:sldId id="2147479309" r:id="rId11"/>
    <p:sldId id="2147479310" r:id="rId12"/>
    <p:sldId id="2147479311" r:id="rId13"/>
    <p:sldId id="2147479314" r:id="rId14"/>
    <p:sldId id="2147479315" r:id="rId15"/>
    <p:sldId id="2147479316" r:id="rId16"/>
    <p:sldId id="2147479317" r:id="rId17"/>
    <p:sldId id="2147479318" r:id="rId18"/>
    <p:sldId id="2147479320" r:id="rId19"/>
    <p:sldId id="2147479322" r:id="rId20"/>
    <p:sldId id="2147479321" r:id="rId21"/>
    <p:sldId id="214747932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17ABE34-5A02-0068-8FEB-70A71A8E1250}" name="Yash Vijay" initials="YV" userId="S::yash.vijay@c3.ai::ccdeda16-a192-4b52-8781-117f98e01b53" providerId="AD"/>
  <p188:author id="{8A92B798-7271-E493-7486-AA69502352A1}" name="Bhavya Kaushik" initials="BK" userId="S::bhavya.kaushik@c3.ai::b6e5de77-bf06-4a67-95cc-c79101741760" providerId="AD"/>
  <p188:author id="{9862DEE3-50C1-8254-99EB-70A9EC920A17}" name="Tahir Bagasrawala" initials="TB" userId="S::tahir.bagasrawala@c3.ai::bc416bc3-5e8b-4c31-801f-09ed0564a1a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72D4E"/>
    <a:srgbClr val="035DA1"/>
    <a:srgbClr val="006AB8"/>
    <a:srgbClr val="0260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21"/>
    <p:restoredTop sz="96327"/>
  </p:normalViewPr>
  <p:slideViewPr>
    <p:cSldViewPr snapToGrid="0">
      <p:cViewPr varScale="1">
        <p:scale>
          <a:sx n="128" d="100"/>
          <a:sy n="128" d="100"/>
        </p:scale>
        <p:origin x="3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3F027-66F4-1145-A61B-95A323F7344F}" type="datetimeFigureOut">
              <a:rPr lang="en-US" smtClean="0"/>
              <a:t>12/10/23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E9D15-8EED-EA45-AE44-D8C0EE6266EB}" type="slidenum">
              <a:rPr lang="en-US" smtClean="0"/>
              <a:t>‹#›</a:t>
            </a:fld>
            <a:endParaRPr lang="en-US"/>
          </a:p>
        </p:txBody>
      </p:sp>
    </p:spTree>
    <p:extLst>
      <p:ext uri="{BB962C8B-B14F-4D97-AF65-F5344CB8AC3E}">
        <p14:creationId xmlns:p14="http://schemas.microsoft.com/office/powerpoint/2010/main" val="1967631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p:bg>
      <p:bgPr>
        <a:solidFill>
          <a:srgbClr val="072D4E"/>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7620" y="2084175"/>
            <a:ext cx="9822166" cy="35830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44" tIns="143317" rIns="179144" bIns="143317" numCol="1" spcCol="0" rtlCol="0" fromWordArt="0" anchor="t" anchorCtr="0" forceAA="0" compatLnSpc="1">
            <a:prstTxWarp prst="textNoShape">
              <a:avLst/>
            </a:prstTxWarp>
            <a:noAutofit/>
          </a:bodyPr>
          <a:lstStyle/>
          <a:p>
            <a:pPr algn="ctr" defTabSz="913368" fontAlgn="base">
              <a:lnSpc>
                <a:spcPct val="90000"/>
              </a:lnSpc>
              <a:spcBef>
                <a:spcPct val="0"/>
              </a:spcBef>
              <a:spcAft>
                <a:spcPct val="0"/>
              </a:spcAft>
            </a:pPr>
            <a:endParaRPr lang="en-US" sz="235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745326" y="2799695"/>
            <a:ext cx="11067241" cy="1793104"/>
          </a:xfrm>
          <a:noFill/>
        </p:spPr>
        <p:txBody>
          <a:bodyPr lIns="0" tIns="91440" rIns="91440" bIns="91440" anchor="t" anchorCtr="0"/>
          <a:lstStyle>
            <a:lvl1pPr algn="l">
              <a:lnSpc>
                <a:spcPct val="85000"/>
              </a:lnSpc>
              <a:defRPr sz="5396" b="1" i="0" spc="-100" baseline="0">
                <a:solidFill>
                  <a:schemeClr val="tx1"/>
                </a:solidFill>
                <a:latin typeface="+mj-lt"/>
                <a:ea typeface="Helvetica Neue" panose="02000503000000020004" pitchFamily="2" charset="0"/>
                <a:cs typeface="Helvetica Neue" panose="02000503000000020004" pitchFamily="2" charset="0"/>
              </a:defRPr>
            </a:lvl1pPr>
          </a:lstStyle>
          <a:p>
            <a:r>
              <a:rPr lang="en-US"/>
              <a:t>Presentation Title</a:t>
            </a:r>
          </a:p>
        </p:txBody>
      </p:sp>
      <p:sp>
        <p:nvSpPr>
          <p:cNvPr id="13" name="Text Placeholder 2"/>
          <p:cNvSpPr>
            <a:spLocks noGrp="1"/>
          </p:cNvSpPr>
          <p:nvPr>
            <p:ph type="body" sz="quarter" idx="15" hasCustomPrompt="1"/>
          </p:nvPr>
        </p:nvSpPr>
        <p:spPr bwMode="auto">
          <a:xfrm>
            <a:off x="745325" y="4760586"/>
            <a:ext cx="6276531" cy="548640"/>
          </a:xfrm>
        </p:spPr>
        <p:txBody>
          <a:bodyPr lIns="0" tIns="109728" rIns="91440" bIns="109728">
            <a:noAutofit/>
          </a:bodyPr>
          <a:lstStyle>
            <a:lvl1pPr marL="0" indent="0">
              <a:spcBef>
                <a:spcPts val="600"/>
              </a:spcBef>
              <a:buNone/>
              <a:defRPr sz="2198" b="1" i="0">
                <a:solidFill>
                  <a:schemeClr val="tx1"/>
                </a:solidFill>
                <a:latin typeface="+mn-lt"/>
                <a:ea typeface="Helvetica Neue" panose="02000503000000020004" pitchFamily="2" charset="0"/>
                <a:cs typeface="Helvetica Neue" panose="02000503000000020004" pitchFamily="2" charset="0"/>
              </a:defRPr>
            </a:lvl1pPr>
          </a:lstStyle>
          <a:p>
            <a:pPr lvl="0"/>
            <a:r>
              <a:rPr lang="en-US"/>
              <a:t>Speaker Name</a:t>
            </a:r>
          </a:p>
        </p:txBody>
      </p:sp>
      <p:sp>
        <p:nvSpPr>
          <p:cNvPr id="16" name="Text Placeholder 2"/>
          <p:cNvSpPr>
            <a:spLocks noGrp="1"/>
          </p:cNvSpPr>
          <p:nvPr>
            <p:ph type="body" sz="quarter" idx="16" hasCustomPrompt="1"/>
          </p:nvPr>
        </p:nvSpPr>
        <p:spPr bwMode="auto">
          <a:xfrm>
            <a:off x="745325" y="5309508"/>
            <a:ext cx="6276531" cy="548640"/>
          </a:xfrm>
        </p:spPr>
        <p:txBody>
          <a:bodyPr lIns="0" tIns="109728" rIns="91440" bIns="109728">
            <a:noAutofit/>
          </a:bodyPr>
          <a:lstStyle>
            <a:lvl1pPr marL="0" indent="0">
              <a:spcBef>
                <a:spcPts val="600"/>
              </a:spcBef>
              <a:buNone/>
              <a:defRPr sz="1798" b="1" i="0" spc="0">
                <a:solidFill>
                  <a:schemeClr val="tx1"/>
                </a:solidFill>
                <a:latin typeface="+mn-lt"/>
                <a:ea typeface="Helvetica Neue" panose="02000503000000020004" pitchFamily="2" charset="0"/>
                <a:cs typeface="Helvetica Neue" panose="02000503000000020004" pitchFamily="2" charset="0"/>
              </a:defRPr>
            </a:lvl1pPr>
          </a:lstStyle>
          <a:p>
            <a:pPr lvl="0"/>
            <a:r>
              <a:rPr lang="en-US"/>
              <a:t>Date</a:t>
            </a:r>
          </a:p>
        </p:txBody>
      </p:sp>
    </p:spTree>
    <p:extLst>
      <p:ext uri="{BB962C8B-B14F-4D97-AF65-F5344CB8AC3E}">
        <p14:creationId xmlns:p14="http://schemas.microsoft.com/office/powerpoint/2010/main" val="60596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Layou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189176"/>
            <a:ext cx="11653523"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2" y="228600"/>
            <a:ext cx="11655840" cy="548640"/>
          </a:xfrm>
        </p:spPr>
        <p:txBody>
          <a:bodyPr/>
          <a:lstStyle/>
          <a:p>
            <a:r>
              <a:rPr lang="en-US"/>
              <a:t>Click to edit Master title style</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1603566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and Conten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371599"/>
            <a:ext cx="11615905"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1" y="228600"/>
            <a:ext cx="11615905" cy="548640"/>
          </a:xfrm>
        </p:spPr>
        <p:txBody>
          <a:bodyPr/>
          <a:lstStyle>
            <a:lvl1pPr>
              <a:defRPr>
                <a:solidFill>
                  <a:schemeClr val="accent1"/>
                </a:solidFill>
              </a:defRPr>
            </a:lvl1pPr>
          </a:lstStyle>
          <a:p>
            <a:r>
              <a:rPr lang="en-US"/>
              <a:t>Click to edit Master title style</a:t>
            </a:r>
          </a:p>
        </p:txBody>
      </p:sp>
      <p:sp>
        <p:nvSpPr>
          <p:cNvPr id="3" name="Text Placeholder 2"/>
          <p:cNvSpPr>
            <a:spLocks noGrp="1"/>
          </p:cNvSpPr>
          <p:nvPr>
            <p:ph type="body" sz="quarter" idx="11"/>
          </p:nvPr>
        </p:nvSpPr>
        <p:spPr>
          <a:xfrm>
            <a:off x="274391" y="866288"/>
            <a:ext cx="11615905" cy="276999"/>
          </a:xfrm>
        </p:spPr>
        <p:txBody>
          <a:bodyPr tIns="0" bIns="0"/>
          <a:lstStyle>
            <a:lvl1pPr marL="0" indent="0" algn="l">
              <a:buFontTx/>
              <a:buNone/>
              <a:defRPr sz="1798"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84152059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34517697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28943164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Divider">
    <p:bg>
      <p:bgPr>
        <a:solidFill>
          <a:srgbClr val="072D4E"/>
        </a:solidFill>
        <a:effectLst/>
      </p:bgPr>
    </p:bg>
    <p:spTree>
      <p:nvGrpSpPr>
        <p:cNvPr id="1" name=""/>
        <p:cNvGrpSpPr/>
        <p:nvPr/>
      </p:nvGrpSpPr>
      <p:grpSpPr>
        <a:xfrm>
          <a:off x="0" y="0"/>
          <a:ext cx="0" cy="0"/>
          <a:chOff x="0" y="0"/>
          <a:chExt cx="0" cy="0"/>
        </a:xfrm>
      </p:grpSpPr>
      <p:sp>
        <p:nvSpPr>
          <p:cNvPr id="13" name="Shape 54"/>
          <p:cNvSpPr>
            <a:spLocks noGrp="1"/>
          </p:cNvSpPr>
          <p:nvPr>
            <p:ph type="title" hasCustomPrompt="1"/>
          </p:nvPr>
        </p:nvSpPr>
        <p:spPr>
          <a:xfrm>
            <a:off x="551607" y="2505088"/>
            <a:ext cx="10921437" cy="1522475"/>
          </a:xfrm>
          <a:prstGeom prst="rect">
            <a:avLst/>
          </a:prstGeom>
        </p:spPr>
        <p:txBody>
          <a:bodyPr anchor="ctr" anchorCtr="0"/>
          <a:lstStyle>
            <a:lvl1pPr algn="l">
              <a:defRPr sz="5396" b="1" i="0" cap="none" spc="-100" baseline="0">
                <a:solidFill>
                  <a:schemeClr val="accent1"/>
                </a:solidFill>
                <a:latin typeface="+mj-lt"/>
                <a:ea typeface="Helvetica Neue" panose="02000503000000020004" pitchFamily="2" charset="0"/>
                <a:cs typeface="Helvetica Neue" panose="02000503000000020004" pitchFamily="2" charset="0"/>
                <a:sym typeface="Helvetica Neue Thin"/>
              </a:defRPr>
            </a:lvl1pPr>
          </a:lstStyle>
          <a:p>
            <a:r>
              <a:rPr lang="en-US"/>
              <a:t>Section Title Slide</a:t>
            </a:r>
            <a:endParaRPr/>
          </a:p>
        </p:txBody>
      </p:sp>
      <p:sp>
        <p:nvSpPr>
          <p:cNvPr id="22" name="Shape 3">
            <a:extLst>
              <a:ext uri="{FF2B5EF4-FFF2-40B4-BE49-F238E27FC236}">
                <a16:creationId xmlns:a16="http://schemas.microsoft.com/office/drawing/2014/main" id="{52EF95B1-F2C2-FE41-8409-19ABBD626EAC}"/>
              </a:ext>
            </a:extLst>
          </p:cNvPr>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140780735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Layout">
    <p:bg>
      <p:bgPr>
        <a:solidFill>
          <a:srgbClr val="072D4E"/>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391" y="1189176"/>
            <a:ext cx="11653523" cy="1438855"/>
          </a:xfrm>
        </p:spPr>
        <p:txBody>
          <a:bodyPr>
            <a:spAutoFit/>
          </a:bodyPr>
          <a:lstStyle>
            <a:lvl1pPr>
              <a:buClr>
                <a:schemeClr val="tx1">
                  <a:lumMod val="50000"/>
                </a:schemeClr>
              </a:buClr>
              <a:defRPr sz="1600">
                <a:solidFill>
                  <a:schemeClr val="accent1"/>
                </a:solidFill>
              </a:defRPr>
            </a:lvl1pPr>
            <a:lvl2pPr>
              <a:buClr>
                <a:schemeClr val="tx1">
                  <a:lumMod val="50000"/>
                </a:schemeClr>
              </a:buClr>
              <a:defRPr>
                <a:solidFill>
                  <a:schemeClr val="accent1"/>
                </a:solidFill>
              </a:defRPr>
            </a:lvl2pPr>
            <a:lvl3pPr>
              <a:buClr>
                <a:schemeClr val="tx1">
                  <a:lumMod val="50000"/>
                </a:schemeClr>
              </a:buClr>
              <a:defRPr>
                <a:solidFill>
                  <a:schemeClr val="accent1"/>
                </a:solidFill>
              </a:defRPr>
            </a:lvl3pPr>
            <a:lvl4pPr>
              <a:buClr>
                <a:schemeClr val="tx1">
                  <a:lumMod val="50000"/>
                </a:schemeClr>
              </a:buClr>
              <a:defRPr>
                <a:solidFill>
                  <a:schemeClr val="accent1"/>
                </a:solidFill>
              </a:defRPr>
            </a:lvl4pPr>
            <a:lvl5pPr>
              <a:buClr>
                <a:schemeClr val="tx1">
                  <a:lumMod val="50000"/>
                </a:schemeClr>
              </a:buCl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a:xfrm>
            <a:off x="274392" y="228600"/>
            <a:ext cx="11655840" cy="548640"/>
          </a:xfrm>
        </p:spPr>
        <p:txBody>
          <a:bodyPr/>
          <a:lstStyle/>
          <a:p>
            <a:r>
              <a:rPr lang="en-US"/>
              <a:t>Click to edit Master title style</a:t>
            </a:r>
          </a:p>
        </p:txBody>
      </p:sp>
      <p:sp>
        <p:nvSpPr>
          <p:cNvPr id="13" name="Shape 3"/>
          <p:cNvSpPr>
            <a:spLocks noGrp="1"/>
          </p:cNvSpPr>
          <p:nvPr>
            <p:ph type="sldNum" sz="quarter" idx="4"/>
          </p:nvPr>
        </p:nvSpPr>
        <p:spPr>
          <a:xfrm>
            <a:off x="109510" y="6554649"/>
            <a:ext cx="330967" cy="194925"/>
          </a:xfrm>
          <a:prstGeom prst="rect">
            <a:avLst/>
          </a:prstGeom>
          <a:ln w="12700">
            <a:miter lim="400000"/>
          </a:ln>
        </p:spPr>
        <p:txBody>
          <a:bodyPr wrap="square" lIns="50800" tIns="50800" rIns="50800" bIns="50800">
            <a:spAutoFit/>
          </a:bodyPr>
          <a:lstStyle>
            <a:lvl1pPr algn="r">
              <a:spcBef>
                <a:spcPts val="0"/>
              </a:spcBef>
              <a:defRPr sz="600" b="0">
                <a:solidFill>
                  <a:schemeClr val="tx1">
                    <a:lumMod val="50000"/>
                  </a:schemeClr>
                </a:solidFill>
                <a:latin typeface="Arial" panose="020B0604020202020204" pitchFamily="34" charset="0"/>
                <a:ea typeface="Helvetica Neue" charset="0"/>
                <a:cs typeface="Arial" panose="020B0604020202020204" pitchFamily="34" charset="0"/>
                <a:sym typeface="Helvetica Neue"/>
              </a:defRPr>
            </a:lvl1pPr>
          </a:lstStyle>
          <a:p>
            <a:fld id="{86CB4B4D-7CA3-9044-876B-883B54F8677D}" type="slidenum">
              <a:rPr lang="uk-UA" smtClean="0"/>
              <a:pPr/>
              <a:t>‹#›</a:t>
            </a:fld>
            <a:endParaRPr lang="uk-UA"/>
          </a:p>
        </p:txBody>
      </p:sp>
    </p:spTree>
    <p:extLst>
      <p:ext uri="{BB962C8B-B14F-4D97-AF65-F5344CB8AC3E}">
        <p14:creationId xmlns:p14="http://schemas.microsoft.com/office/powerpoint/2010/main" val="65408404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72D4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392" y="228600"/>
            <a:ext cx="11655840" cy="548640"/>
          </a:xfrm>
          <a:prstGeom prst="rect">
            <a:avLst/>
          </a:prstGeom>
        </p:spPr>
        <p:txBody>
          <a:bodyPr vert="horz" wrap="square" lIns="91440" tIns="45720" rIns="146304" bIns="0" rtlCol="0" anchor="t">
            <a:noAutofit/>
          </a:bodyPr>
          <a:lstStyle/>
          <a:p>
            <a:r>
              <a:rPr lang="en-US"/>
              <a:t>Click to edit Master title style</a:t>
            </a:r>
          </a:p>
        </p:txBody>
      </p:sp>
      <p:sp>
        <p:nvSpPr>
          <p:cNvPr id="4" name="Text Placeholder 3"/>
          <p:cNvSpPr>
            <a:spLocks noGrp="1"/>
          </p:cNvSpPr>
          <p:nvPr>
            <p:ph type="body" idx="1"/>
          </p:nvPr>
        </p:nvSpPr>
        <p:spPr>
          <a:xfrm>
            <a:off x="274391" y="1189181"/>
            <a:ext cx="11653521" cy="1438855"/>
          </a:xfrm>
          <a:prstGeom prst="rect">
            <a:avLst/>
          </a:prstGeom>
        </p:spPr>
        <p:txBody>
          <a:bodyPr vert="horz" wrap="square" lIns="91440" tIns="91440" rIns="182880"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532209"/>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6" r:id="rId3"/>
    <p:sldLayoutId id="2147483670" r:id="rId4"/>
    <p:sldLayoutId id="2147483679" r:id="rId5"/>
    <p:sldLayoutId id="2147483688" r:id="rId6"/>
    <p:sldLayoutId id="2147483691" r:id="rId7"/>
  </p:sldLayoutIdLst>
  <p:transition>
    <p:fade/>
  </p:transition>
  <p:hf hdr="0" ftr="0" dt="0"/>
  <p:txStyles>
    <p:titleStyle>
      <a:lvl1pPr algn="l" defTabSz="913632" rtl="0" eaLnBrk="1" latinLnBrk="0" hangingPunct="1">
        <a:lnSpc>
          <a:spcPct val="100000"/>
        </a:lnSpc>
        <a:spcBef>
          <a:spcPct val="0"/>
        </a:spcBef>
        <a:buNone/>
        <a:defRPr lang="en-US" sz="3198" b="1" i="0" kern="1200" cap="none" spc="0" baseline="0" dirty="0" smtClean="0">
          <a:ln w="3175">
            <a:noFill/>
          </a:ln>
          <a:solidFill>
            <a:schemeClr val="tx1"/>
          </a:solidFill>
          <a:effectLst/>
          <a:latin typeface="+mj-lt"/>
          <a:ea typeface="Helvetica Neue" panose="02000503000000020004" pitchFamily="2" charset="0"/>
          <a:cs typeface="Helvetica Neue" panose="02000503000000020004" pitchFamily="2" charset="0"/>
        </a:defRPr>
      </a:lvl1pPr>
    </p:titleStyle>
    <p:body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p:bodyStyle>
    <p:otherStyle>
      <a:defPPr>
        <a:defRPr lang="en-US"/>
      </a:defPPr>
      <a:lvl1pPr marL="0" algn="l" defTabSz="913632" rtl="0" eaLnBrk="1" latinLnBrk="0" hangingPunct="1">
        <a:defRPr sz="1762" kern="1200">
          <a:solidFill>
            <a:schemeClr val="tx1"/>
          </a:solidFill>
          <a:latin typeface="+mn-lt"/>
          <a:ea typeface="+mn-ea"/>
          <a:cs typeface="+mn-cs"/>
        </a:defRPr>
      </a:lvl1pPr>
      <a:lvl2pPr marL="456816" algn="l" defTabSz="913632" rtl="0" eaLnBrk="1" latinLnBrk="0" hangingPunct="1">
        <a:defRPr sz="1762" kern="1200">
          <a:solidFill>
            <a:schemeClr val="tx1"/>
          </a:solidFill>
          <a:latin typeface="+mn-lt"/>
          <a:ea typeface="+mn-ea"/>
          <a:cs typeface="+mn-cs"/>
        </a:defRPr>
      </a:lvl2pPr>
      <a:lvl3pPr marL="913632" algn="l" defTabSz="913632" rtl="0" eaLnBrk="1" latinLnBrk="0" hangingPunct="1">
        <a:defRPr sz="1762" kern="1200">
          <a:solidFill>
            <a:schemeClr val="tx1"/>
          </a:solidFill>
          <a:latin typeface="+mn-lt"/>
          <a:ea typeface="+mn-ea"/>
          <a:cs typeface="+mn-cs"/>
        </a:defRPr>
      </a:lvl3pPr>
      <a:lvl4pPr marL="1370449" algn="l" defTabSz="913632" rtl="0" eaLnBrk="1" latinLnBrk="0" hangingPunct="1">
        <a:defRPr sz="1762" kern="1200">
          <a:solidFill>
            <a:schemeClr val="tx1"/>
          </a:solidFill>
          <a:latin typeface="+mn-lt"/>
          <a:ea typeface="+mn-ea"/>
          <a:cs typeface="+mn-cs"/>
        </a:defRPr>
      </a:lvl4pPr>
      <a:lvl5pPr marL="1827264" algn="l" defTabSz="913632" rtl="0" eaLnBrk="1" latinLnBrk="0" hangingPunct="1">
        <a:defRPr sz="1762" kern="1200">
          <a:solidFill>
            <a:schemeClr val="tx1"/>
          </a:solidFill>
          <a:latin typeface="+mn-lt"/>
          <a:ea typeface="+mn-ea"/>
          <a:cs typeface="+mn-cs"/>
        </a:defRPr>
      </a:lvl5pPr>
      <a:lvl6pPr marL="2284081" algn="l" defTabSz="913632" rtl="0" eaLnBrk="1" latinLnBrk="0" hangingPunct="1">
        <a:defRPr sz="1762" kern="1200">
          <a:solidFill>
            <a:schemeClr val="tx1"/>
          </a:solidFill>
          <a:latin typeface="+mn-lt"/>
          <a:ea typeface="+mn-ea"/>
          <a:cs typeface="+mn-cs"/>
        </a:defRPr>
      </a:lvl6pPr>
      <a:lvl7pPr marL="2740895" algn="l" defTabSz="913632" rtl="0" eaLnBrk="1" latinLnBrk="0" hangingPunct="1">
        <a:defRPr sz="1762" kern="1200">
          <a:solidFill>
            <a:schemeClr val="tx1"/>
          </a:solidFill>
          <a:latin typeface="+mn-lt"/>
          <a:ea typeface="+mn-ea"/>
          <a:cs typeface="+mn-cs"/>
        </a:defRPr>
      </a:lvl7pPr>
      <a:lvl8pPr marL="3197712" algn="l" defTabSz="913632" rtl="0" eaLnBrk="1" latinLnBrk="0" hangingPunct="1">
        <a:defRPr sz="1762" kern="1200">
          <a:solidFill>
            <a:schemeClr val="tx1"/>
          </a:solidFill>
          <a:latin typeface="+mn-lt"/>
          <a:ea typeface="+mn-ea"/>
          <a:cs typeface="+mn-cs"/>
        </a:defRPr>
      </a:lvl8pPr>
      <a:lvl9pPr marL="3654529" algn="l" defTabSz="913632" rtl="0" eaLnBrk="1" latinLnBrk="0" hangingPunct="1">
        <a:defRPr sz="176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3">
          <p15:clr>
            <a:srgbClr val="5ACBF0"/>
          </p15:clr>
        </p15:guide>
        <p15:guide id="2" pos="170">
          <p15:clr>
            <a:srgbClr val="5ACBF0"/>
          </p15:clr>
        </p15:guide>
        <p15:guide id="3" pos="734">
          <p15:clr>
            <a:srgbClr val="5ACBF0"/>
          </p15:clr>
        </p15:guide>
        <p15:guide id="4" pos="1299">
          <p15:clr>
            <a:srgbClr val="5ACBF0"/>
          </p15:clr>
        </p15:guide>
        <p15:guide id="5" pos="1863">
          <p15:clr>
            <a:srgbClr val="5ACBF0"/>
          </p15:clr>
        </p15:guide>
        <p15:guide id="6" pos="2428">
          <p15:clr>
            <a:srgbClr val="5ACBF0"/>
          </p15:clr>
        </p15:guide>
        <p15:guide id="7" pos="2992">
          <p15:clr>
            <a:srgbClr val="5ACBF0"/>
          </p15:clr>
        </p15:guide>
        <p15:guide id="8" pos="3557">
          <p15:clr>
            <a:srgbClr val="5ACBF0"/>
          </p15:clr>
        </p15:guide>
        <p15:guide id="9" pos="4121">
          <p15:clr>
            <a:srgbClr val="5ACBF0"/>
          </p15:clr>
        </p15:guide>
        <p15:guide id="10" pos="4686">
          <p15:clr>
            <a:srgbClr val="5ACBF0"/>
          </p15:clr>
        </p15:guide>
        <p15:guide id="11" pos="5250">
          <p15:clr>
            <a:srgbClr val="5ACBF0"/>
          </p15:clr>
        </p15:guide>
        <p15:guide id="12" pos="5815">
          <p15:clr>
            <a:srgbClr val="5ACBF0"/>
          </p15:clr>
        </p15:guide>
        <p15:guide id="13" pos="6379">
          <p15:clr>
            <a:srgbClr val="5ACBF0"/>
          </p15:clr>
        </p15:guide>
        <p15:guide id="14" pos="6944">
          <p15:clr>
            <a:srgbClr val="5ACBF0"/>
          </p15:clr>
        </p15:guide>
        <p15:guide id="15" pos="7508">
          <p15:clr>
            <a:srgbClr val="5ACBF0"/>
          </p15:clr>
        </p15:guide>
        <p15:guide id="16" pos="282">
          <p15:clr>
            <a:srgbClr val="C35EA4"/>
          </p15:clr>
        </p15:guide>
        <p15:guide id="17" pos="7396">
          <p15:clr>
            <a:srgbClr val="C35EA4"/>
          </p15:clr>
        </p15:guide>
        <p15:guide id="18" orient="horz" pos="748">
          <p15:clr>
            <a:srgbClr val="5ACBF0"/>
          </p15:clr>
        </p15:guide>
        <p15:guide id="19" orient="horz" pos="1313">
          <p15:clr>
            <a:srgbClr val="5ACBF0"/>
          </p15:clr>
        </p15:guide>
        <p15:guide id="20" orient="horz" pos="1878">
          <p15:clr>
            <a:srgbClr val="5ACBF0"/>
          </p15:clr>
        </p15:guide>
        <p15:guide id="21" orient="horz" pos="2442">
          <p15:clr>
            <a:srgbClr val="5ACBF0"/>
          </p15:clr>
        </p15:guide>
        <p15:guide id="22" orient="horz" pos="3007">
          <p15:clr>
            <a:srgbClr val="5ACBF0"/>
          </p15:clr>
        </p15:guide>
        <p15:guide id="23" orient="horz" pos="3572">
          <p15:clr>
            <a:srgbClr val="5ACBF0"/>
          </p15:clr>
        </p15:guide>
        <p15:guide id="24" orient="horz" pos="4137">
          <p15:clr>
            <a:srgbClr val="5ACBF0"/>
          </p15:clr>
        </p15:guide>
        <p15:guide id="25" orient="horz" pos="296">
          <p15:clr>
            <a:srgbClr val="C35EA4"/>
          </p15:clr>
        </p15:guide>
        <p15:guide id="26" orient="horz" pos="402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tahirbags/cs410_project_public/tree/mai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competitions/nlp-getting-start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5AB11-6808-5DCD-22BA-71C344DA281A}"/>
              </a:ext>
            </a:extLst>
          </p:cNvPr>
          <p:cNvSpPr>
            <a:spLocks noGrp="1"/>
          </p:cNvSpPr>
          <p:nvPr>
            <p:ph type="title"/>
          </p:nvPr>
        </p:nvSpPr>
        <p:spPr>
          <a:xfrm>
            <a:off x="745325" y="2309328"/>
            <a:ext cx="11446674" cy="1793104"/>
          </a:xfrm>
        </p:spPr>
        <p:txBody>
          <a:bodyPr/>
          <a:lstStyle/>
          <a:p>
            <a:r>
              <a:rPr lang="en-US" sz="4400" dirty="0"/>
              <a:t>Leaderboard Competition Creation using Natural Language Processing with disaster tweets </a:t>
            </a:r>
            <a:r>
              <a:rPr lang="en-US" sz="4400" b="1" i="0" dirty="0">
                <a:effectLst/>
                <a:latin typeface="-apple-system"/>
              </a:rPr>
              <a:t>dataset</a:t>
            </a:r>
            <a:endParaRPr lang="en-US" sz="4400" dirty="0"/>
          </a:p>
        </p:txBody>
      </p:sp>
      <p:sp>
        <p:nvSpPr>
          <p:cNvPr id="3" name="Text Placeholder 2">
            <a:extLst>
              <a:ext uri="{FF2B5EF4-FFF2-40B4-BE49-F238E27FC236}">
                <a16:creationId xmlns:a16="http://schemas.microsoft.com/office/drawing/2014/main" id="{8B28EAED-0087-0C52-2CA9-87F3FBD635AE}"/>
              </a:ext>
            </a:extLst>
          </p:cNvPr>
          <p:cNvSpPr>
            <a:spLocks noGrp="1"/>
          </p:cNvSpPr>
          <p:nvPr>
            <p:ph type="body" sz="quarter" idx="15"/>
          </p:nvPr>
        </p:nvSpPr>
        <p:spPr>
          <a:xfrm>
            <a:off x="745326" y="4999125"/>
            <a:ext cx="6276531" cy="548640"/>
          </a:xfrm>
        </p:spPr>
        <p:txBody>
          <a:bodyPr/>
          <a:lstStyle/>
          <a:p>
            <a:r>
              <a:rPr lang="en-US" dirty="0"/>
              <a:t>Harish, Aryan, Ashwin, </a:t>
            </a:r>
            <a:r>
              <a:rPr lang="en-US" dirty="0" err="1"/>
              <a:t>Abrielle</a:t>
            </a:r>
            <a:r>
              <a:rPr lang="en-US" dirty="0"/>
              <a:t>, Tahir</a:t>
            </a:r>
          </a:p>
        </p:txBody>
      </p:sp>
      <p:sp>
        <p:nvSpPr>
          <p:cNvPr id="4" name="Text Placeholder 3">
            <a:extLst>
              <a:ext uri="{FF2B5EF4-FFF2-40B4-BE49-F238E27FC236}">
                <a16:creationId xmlns:a16="http://schemas.microsoft.com/office/drawing/2014/main" id="{24EAC91F-4F48-27ED-75F3-FE6DB23DBC01}"/>
              </a:ext>
            </a:extLst>
          </p:cNvPr>
          <p:cNvSpPr>
            <a:spLocks noGrp="1"/>
          </p:cNvSpPr>
          <p:nvPr>
            <p:ph type="body" sz="quarter" idx="16"/>
          </p:nvPr>
        </p:nvSpPr>
        <p:spPr>
          <a:xfrm>
            <a:off x="745326" y="5548047"/>
            <a:ext cx="6276531" cy="548640"/>
          </a:xfrm>
        </p:spPr>
        <p:txBody>
          <a:bodyPr/>
          <a:lstStyle/>
          <a:p>
            <a:r>
              <a:rPr lang="en-US" dirty="0"/>
              <a:t>December 15, 2023</a:t>
            </a:r>
          </a:p>
        </p:txBody>
      </p:sp>
      <p:sp>
        <p:nvSpPr>
          <p:cNvPr id="7" name="Text Placeholder 2">
            <a:extLst>
              <a:ext uri="{FF2B5EF4-FFF2-40B4-BE49-F238E27FC236}">
                <a16:creationId xmlns:a16="http://schemas.microsoft.com/office/drawing/2014/main" id="{B373F161-AD08-8789-2625-C0C70420B296}"/>
              </a:ext>
            </a:extLst>
          </p:cNvPr>
          <p:cNvSpPr txBox="1">
            <a:spLocks/>
          </p:cNvSpPr>
          <p:nvPr/>
        </p:nvSpPr>
        <p:spPr bwMode="auto">
          <a:xfrm>
            <a:off x="745325" y="4521783"/>
            <a:ext cx="6276531" cy="548640"/>
          </a:xfrm>
          <a:prstGeom prst="rect">
            <a:avLst/>
          </a:prstGeom>
        </p:spPr>
        <p:txBody>
          <a:bodyPr vert="horz" wrap="square" lIns="0" tIns="109728" rIns="91440" bIns="109728" rtlCol="0">
            <a:noAutofit/>
          </a:bodyPr>
          <a:lstStyle>
            <a:lvl1pPr marL="0" marR="0" indent="0" algn="l" defTabSz="913632" rtl="0" eaLnBrk="1" fontAlgn="auto" latinLnBrk="0" hangingPunct="1">
              <a:lnSpc>
                <a:spcPct val="100000"/>
              </a:lnSpc>
              <a:spcBef>
                <a:spcPts val="600"/>
              </a:spcBef>
              <a:spcAft>
                <a:spcPts val="600"/>
              </a:spcAft>
              <a:buClr>
                <a:schemeClr val="tx1">
                  <a:lumMod val="50000"/>
                </a:schemeClr>
              </a:buClr>
              <a:buSzPct val="90000"/>
              <a:buFont typeface="Arial" pitchFamily="34" charset="0"/>
              <a:buNone/>
              <a:tabLst/>
              <a:defRPr sz="2198" b="1" i="0" kern="1200" spc="0" baseline="0">
                <a:solidFill>
                  <a:schemeClr val="tx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gradFill>
                  <a:gsLst>
                    <a:gs pos="1250">
                      <a:schemeClr val="tx1"/>
                    </a:gs>
                    <a:gs pos="100000">
                      <a:schemeClr val="tx1"/>
                    </a:gs>
                  </a:gsLst>
                  <a:lin ang="5400000" scaled="0"/>
                </a:gra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r>
              <a:rPr lang="en-US" dirty="0"/>
              <a:t>Project Name: HAAAT</a:t>
            </a:r>
          </a:p>
        </p:txBody>
      </p:sp>
    </p:spTree>
    <p:extLst>
      <p:ext uri="{BB962C8B-B14F-4D97-AF65-F5344CB8AC3E}">
        <p14:creationId xmlns:p14="http://schemas.microsoft.com/office/powerpoint/2010/main" val="350435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Decision Tree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10</a:t>
            </a:fld>
            <a:endParaRPr lang="uk-UA"/>
          </a:p>
        </p:txBody>
      </p:sp>
      <p:sp>
        <p:nvSpPr>
          <p:cNvPr id="7" name="Text Placeholder 1">
            <a:extLst>
              <a:ext uri="{FF2B5EF4-FFF2-40B4-BE49-F238E27FC236}">
                <a16:creationId xmlns:a16="http://schemas.microsoft.com/office/drawing/2014/main" id="{CFD1D333-AA13-C5CD-394D-56DDF8DFD065}"/>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967A7286-B172-5FF6-893D-8A6648B7AD95}"/>
              </a:ext>
            </a:extLst>
          </p:cNvPr>
          <p:cNvSpPr txBox="1">
            <a:spLocks/>
          </p:cNvSpPr>
          <p:nvPr/>
        </p:nvSpPr>
        <p:spPr>
          <a:xfrm>
            <a:off x="324716" y="702737"/>
            <a:ext cx="11592892"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predicts the value of a target variable by learning simple decision rules inferred from the data features. A tree can be seen as a piecewise constant approximation.</a:t>
            </a:r>
          </a:p>
        </p:txBody>
      </p:sp>
      <p:graphicFrame>
        <p:nvGraphicFramePr>
          <p:cNvPr id="9" name="Table 8">
            <a:extLst>
              <a:ext uri="{FF2B5EF4-FFF2-40B4-BE49-F238E27FC236}">
                <a16:creationId xmlns:a16="http://schemas.microsoft.com/office/drawing/2014/main" id="{DFFA49DC-D83F-FD62-3961-8D1686F9F8FD}"/>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65C938EA-1D56-C1FF-A509-57DF5A3BFA95}"/>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AAC81142-370D-D6E8-A73F-2661A708E9FE}"/>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209184269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K-Neighbors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11</a:t>
            </a:fld>
            <a:endParaRPr lang="uk-UA"/>
          </a:p>
        </p:txBody>
      </p:sp>
      <p:sp>
        <p:nvSpPr>
          <p:cNvPr id="7" name="Text Placeholder 1">
            <a:extLst>
              <a:ext uri="{FF2B5EF4-FFF2-40B4-BE49-F238E27FC236}">
                <a16:creationId xmlns:a16="http://schemas.microsoft.com/office/drawing/2014/main" id="{BD6EFEB6-0DC0-7676-A302-37D245C9C165}"/>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19969479-6271-33C1-D04D-D0A20EACCA13}"/>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lgn="l">
              <a:buNone/>
            </a:pPr>
            <a:r>
              <a:rPr lang="en-US" sz="1200" i="1" dirty="0"/>
              <a:t>This model implements the k-nearest neighbor's vote.</a:t>
            </a:r>
          </a:p>
        </p:txBody>
      </p:sp>
      <p:graphicFrame>
        <p:nvGraphicFramePr>
          <p:cNvPr id="9" name="Table 8">
            <a:extLst>
              <a:ext uri="{FF2B5EF4-FFF2-40B4-BE49-F238E27FC236}">
                <a16:creationId xmlns:a16="http://schemas.microsoft.com/office/drawing/2014/main" id="{D4F29374-BFAB-298C-3866-55C405DA678F}"/>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2C773CDF-CECA-0BF4-7A41-6BFACC3962DD}"/>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209412C1-B5D6-98BC-9B9A-FB3D5B04D67B}"/>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42920309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K-Means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12</a:t>
            </a:fld>
            <a:endParaRPr lang="uk-UA"/>
          </a:p>
        </p:txBody>
      </p:sp>
      <p:sp>
        <p:nvSpPr>
          <p:cNvPr id="7" name="Text Placeholder 1">
            <a:extLst>
              <a:ext uri="{FF2B5EF4-FFF2-40B4-BE49-F238E27FC236}">
                <a16:creationId xmlns:a16="http://schemas.microsoft.com/office/drawing/2014/main" id="{722E9BAA-21C0-54F0-F72B-17EC7BD846DC}"/>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760106B1-B6F5-922B-9EF9-B97489F87742}"/>
              </a:ext>
            </a:extLst>
          </p:cNvPr>
          <p:cNvSpPr txBox="1">
            <a:spLocks/>
          </p:cNvSpPr>
          <p:nvPr/>
        </p:nvSpPr>
        <p:spPr>
          <a:xfrm>
            <a:off x="324716" y="702737"/>
            <a:ext cx="11383580"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clusters data by trying to separate samples in n groups of equal variance, minimizing a criterion known as the inertia or within-cluster sum-of-squares. </a:t>
            </a:r>
          </a:p>
        </p:txBody>
      </p:sp>
      <p:graphicFrame>
        <p:nvGraphicFramePr>
          <p:cNvPr id="9" name="Table 8">
            <a:extLst>
              <a:ext uri="{FF2B5EF4-FFF2-40B4-BE49-F238E27FC236}">
                <a16:creationId xmlns:a16="http://schemas.microsoft.com/office/drawing/2014/main" id="{5A843780-9C2A-2D23-E959-2D78951A6771}"/>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C358345D-7B81-B58D-7327-AFC7CF3CC2BB}"/>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C7687E8E-472B-7409-3523-C2DECEB97908}"/>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16772032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Latent Dirichlet Allocation (LDA)</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13</a:t>
            </a:fld>
            <a:endParaRPr lang="uk-UA"/>
          </a:p>
        </p:txBody>
      </p:sp>
      <p:sp>
        <p:nvSpPr>
          <p:cNvPr id="7" name="Text Placeholder 1">
            <a:extLst>
              <a:ext uri="{FF2B5EF4-FFF2-40B4-BE49-F238E27FC236}">
                <a16:creationId xmlns:a16="http://schemas.microsoft.com/office/drawing/2014/main" id="{3B035B25-89CC-624E-449A-BA8E71BFDE4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A4ECC000-F7FF-9CEC-47A1-961AF27AD133}"/>
              </a:ext>
            </a:extLst>
          </p:cNvPr>
          <p:cNvSpPr txBox="1">
            <a:spLocks/>
          </p:cNvSpPr>
          <p:nvPr/>
        </p:nvSpPr>
        <p:spPr>
          <a:xfrm>
            <a:off x="324716" y="702737"/>
            <a:ext cx="11433275"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generative probabilistic model for collections of discrete dataset such as text corpora. It is also a topic model that is used for discovering abstract topics from a collection of documents.</a:t>
            </a:r>
          </a:p>
        </p:txBody>
      </p:sp>
      <p:graphicFrame>
        <p:nvGraphicFramePr>
          <p:cNvPr id="9" name="Table 8">
            <a:extLst>
              <a:ext uri="{FF2B5EF4-FFF2-40B4-BE49-F238E27FC236}">
                <a16:creationId xmlns:a16="http://schemas.microsoft.com/office/drawing/2014/main" id="{69D88301-D1C3-7F8B-9982-B6E4071CA37D}"/>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4F1557A6-449F-BD31-E825-3759A3956B68}"/>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534E1267-9D65-54C8-C0E9-06F7BAE5680D}"/>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36483307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Naïve Bayes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14</a:t>
            </a:fld>
            <a:endParaRPr lang="uk-UA"/>
          </a:p>
        </p:txBody>
      </p:sp>
      <p:sp>
        <p:nvSpPr>
          <p:cNvPr id="7" name="Text Placeholder 1">
            <a:extLst>
              <a:ext uri="{FF2B5EF4-FFF2-40B4-BE49-F238E27FC236}">
                <a16:creationId xmlns:a16="http://schemas.microsoft.com/office/drawing/2014/main" id="{CA5538EC-052E-9DC7-F0EE-376BBC6E7F1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CE79D683-057D-08DE-5178-320AA6926859}"/>
              </a:ext>
            </a:extLst>
          </p:cNvPr>
          <p:cNvSpPr txBox="1">
            <a:spLocks/>
          </p:cNvSpPr>
          <p:nvPr/>
        </p:nvSpPr>
        <p:spPr>
          <a:xfrm>
            <a:off x="324716" y="702737"/>
            <a:ext cx="11473032"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has a set of supervised learning algorithms based on applying Bayes’ theorem with the “naive” assumption of conditional independence between every pair of features given the value of the class variable</a:t>
            </a:r>
          </a:p>
        </p:txBody>
      </p:sp>
      <p:graphicFrame>
        <p:nvGraphicFramePr>
          <p:cNvPr id="9" name="Table 8">
            <a:extLst>
              <a:ext uri="{FF2B5EF4-FFF2-40B4-BE49-F238E27FC236}">
                <a16:creationId xmlns:a16="http://schemas.microsoft.com/office/drawing/2014/main" id="{F7143853-8D7E-41B0-0C5D-3AF647749054}"/>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1A1336B5-B134-A6D6-7E37-C992F21D2E2C}"/>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A7AE1D9E-B799-1EE9-655B-B01C1E2A1825}"/>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38205439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Gradient Boosting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15</a:t>
            </a:fld>
            <a:endParaRPr lang="uk-UA"/>
          </a:p>
        </p:txBody>
      </p:sp>
      <p:sp>
        <p:nvSpPr>
          <p:cNvPr id="7" name="Text Placeholder 1">
            <a:extLst>
              <a:ext uri="{FF2B5EF4-FFF2-40B4-BE49-F238E27FC236}">
                <a16:creationId xmlns:a16="http://schemas.microsoft.com/office/drawing/2014/main" id="{5D1D4748-F249-B668-CC83-BBD660F9406D}"/>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D9ADAB83-047F-0BF5-A561-06852F8F81FC}"/>
              </a:ext>
            </a:extLst>
          </p:cNvPr>
          <p:cNvSpPr txBox="1">
            <a:spLocks/>
          </p:cNvSpPr>
          <p:nvPr/>
        </p:nvSpPr>
        <p:spPr>
          <a:xfrm>
            <a:off x="324716" y="702737"/>
            <a:ext cx="9713806"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builds an additive model in a forward stage-wise fashion; it allows for the optimization of arbitrary differentiable loss functions.</a:t>
            </a:r>
          </a:p>
        </p:txBody>
      </p:sp>
      <p:graphicFrame>
        <p:nvGraphicFramePr>
          <p:cNvPr id="9" name="Table 8">
            <a:extLst>
              <a:ext uri="{FF2B5EF4-FFF2-40B4-BE49-F238E27FC236}">
                <a16:creationId xmlns:a16="http://schemas.microsoft.com/office/drawing/2014/main" id="{600EDC94-68F2-A079-9734-F0B959850600}"/>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B32EF183-9AC2-935B-82FB-AADA3A2E830F}"/>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258FD66E-F1CF-EA8A-5899-C9CC803D30E7}"/>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22787523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Support Vector Classifier (SVC)</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16</a:t>
            </a:fld>
            <a:endParaRPr lang="uk-UA"/>
          </a:p>
        </p:txBody>
      </p:sp>
      <p:sp>
        <p:nvSpPr>
          <p:cNvPr id="7" name="Text Placeholder 1">
            <a:extLst>
              <a:ext uri="{FF2B5EF4-FFF2-40B4-BE49-F238E27FC236}">
                <a16:creationId xmlns:a16="http://schemas.microsoft.com/office/drawing/2014/main" id="{A90092F1-8862-7B64-701B-9E62413F4D73}"/>
              </a:ext>
            </a:extLst>
          </p:cNvPr>
          <p:cNvSpPr txBox="1">
            <a:spLocks/>
          </p:cNvSpPr>
          <p:nvPr/>
        </p:nvSpPr>
        <p:spPr>
          <a:xfrm>
            <a:off x="109511" y="1736230"/>
            <a:ext cx="5986489" cy="1400383"/>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a:t>Key Learnings:</a:t>
            </a:r>
          </a:p>
          <a:p>
            <a:r>
              <a:rPr lang="en-US"/>
              <a:t>What hyperparameters worked well? Why?</a:t>
            </a:r>
          </a:p>
          <a:p>
            <a:r>
              <a:rPr lang="en-US"/>
              <a:t>Where the model did well?</a:t>
            </a:r>
          </a:p>
          <a:p>
            <a:r>
              <a:rPr lang="en-US"/>
              <a:t>Where the model did not?</a:t>
            </a:r>
            <a:endParaRPr lang="en-US" dirty="0"/>
          </a:p>
        </p:txBody>
      </p:sp>
      <p:sp>
        <p:nvSpPr>
          <p:cNvPr id="8" name="Text Placeholder 1">
            <a:extLst>
              <a:ext uri="{FF2B5EF4-FFF2-40B4-BE49-F238E27FC236}">
                <a16:creationId xmlns:a16="http://schemas.microsoft.com/office/drawing/2014/main" id="{111674C0-F7BD-6D03-E0C6-731E7066173D}"/>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linear support vector classification model. </a:t>
            </a:r>
          </a:p>
        </p:txBody>
      </p:sp>
      <p:graphicFrame>
        <p:nvGraphicFramePr>
          <p:cNvPr id="9" name="Table 8">
            <a:extLst>
              <a:ext uri="{FF2B5EF4-FFF2-40B4-BE49-F238E27FC236}">
                <a16:creationId xmlns:a16="http://schemas.microsoft.com/office/drawing/2014/main" id="{AB64873A-873B-78A1-B359-25CCA56D96AD}"/>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A9717B10-9A74-AF3F-CA90-89E33F662CBD}"/>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A46C54CC-D341-4A7A-62BE-0209720723CF}"/>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13666531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Multi-layer Perceptron (MLP)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17</a:t>
            </a:fld>
            <a:endParaRPr lang="uk-UA"/>
          </a:p>
        </p:txBody>
      </p:sp>
      <p:sp>
        <p:nvSpPr>
          <p:cNvPr id="9" name="Text Placeholder 1">
            <a:extLst>
              <a:ext uri="{FF2B5EF4-FFF2-40B4-BE49-F238E27FC236}">
                <a16:creationId xmlns:a16="http://schemas.microsoft.com/office/drawing/2014/main" id="{ACC6E956-0F38-54E0-D07F-120DA2499099}"/>
              </a:ext>
            </a:extLst>
          </p:cNvPr>
          <p:cNvSpPr txBox="1">
            <a:spLocks/>
          </p:cNvSpPr>
          <p:nvPr/>
        </p:nvSpPr>
        <p:spPr>
          <a:xfrm>
            <a:off x="324716" y="702737"/>
            <a:ext cx="6163847"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optimizes the log-loss function using LBFGS or stochastic gradient descent.</a:t>
            </a:r>
          </a:p>
        </p:txBody>
      </p:sp>
      <p:graphicFrame>
        <p:nvGraphicFramePr>
          <p:cNvPr id="10" name="Table 9">
            <a:extLst>
              <a:ext uri="{FF2B5EF4-FFF2-40B4-BE49-F238E27FC236}">
                <a16:creationId xmlns:a16="http://schemas.microsoft.com/office/drawing/2014/main" id="{DDF141ED-1AF6-D5CE-1519-19B0584AD4CF}"/>
              </a:ext>
            </a:extLst>
          </p:cNvPr>
          <p:cNvGraphicFramePr>
            <a:graphicFrameLocks noGrp="1"/>
          </p:cNvGraphicFramePr>
          <p:nvPr>
            <p:extLst>
              <p:ext uri="{D42A27DB-BD31-4B8C-83A1-F6EECF244321}">
                <p14:modId xmlns:p14="http://schemas.microsoft.com/office/powerpoint/2010/main" val="406833302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1" name="Text Placeholder 1">
            <a:extLst>
              <a:ext uri="{FF2B5EF4-FFF2-40B4-BE49-F238E27FC236}">
                <a16:creationId xmlns:a16="http://schemas.microsoft.com/office/drawing/2014/main" id="{B8E11A7F-3E07-0D88-67A8-15BC9B794A36}"/>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3" name="Text Placeholder 1">
            <a:extLst>
              <a:ext uri="{FF2B5EF4-FFF2-40B4-BE49-F238E27FC236}">
                <a16:creationId xmlns:a16="http://schemas.microsoft.com/office/drawing/2014/main" id="{2F1FB309-82DC-3EC5-804D-2D05E94000A7}"/>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26398516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Source Code</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60252748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Source Code</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19</a:t>
            </a:fld>
            <a:endParaRPr lang="uk-UA"/>
          </a:p>
        </p:txBody>
      </p:sp>
      <p:sp>
        <p:nvSpPr>
          <p:cNvPr id="6" name="Text Placeholder 5">
            <a:extLst>
              <a:ext uri="{FF2B5EF4-FFF2-40B4-BE49-F238E27FC236}">
                <a16:creationId xmlns:a16="http://schemas.microsoft.com/office/drawing/2014/main" id="{7701833E-7E0F-6B96-2098-F22E783A1443}"/>
              </a:ext>
            </a:extLst>
          </p:cNvPr>
          <p:cNvSpPr>
            <a:spLocks noGrp="1"/>
          </p:cNvSpPr>
          <p:nvPr>
            <p:ph type="body" sz="quarter" idx="10"/>
          </p:nvPr>
        </p:nvSpPr>
        <p:spPr>
          <a:xfrm>
            <a:off x="274391" y="1189176"/>
            <a:ext cx="11653523" cy="430887"/>
          </a:xfrm>
        </p:spPr>
        <p:txBody>
          <a:bodyPr/>
          <a:lstStyle/>
          <a:p>
            <a:r>
              <a:rPr lang="en-US" dirty="0">
                <a:hlinkClick r:id="rId2"/>
              </a:rPr>
              <a:t>https://github.com/tahirbags/cs410_project_public/tree/main</a:t>
            </a:r>
            <a:endParaRPr lang="en-US" dirty="0"/>
          </a:p>
        </p:txBody>
      </p:sp>
      <p:pic>
        <p:nvPicPr>
          <p:cNvPr id="7" name="Picture 6">
            <a:extLst>
              <a:ext uri="{FF2B5EF4-FFF2-40B4-BE49-F238E27FC236}">
                <a16:creationId xmlns:a16="http://schemas.microsoft.com/office/drawing/2014/main" id="{31A4F293-B9A0-2D17-83C4-D2C9ED3CF4B3}"/>
              </a:ext>
            </a:extLst>
          </p:cNvPr>
          <p:cNvPicPr>
            <a:picLocks noChangeAspect="1"/>
          </p:cNvPicPr>
          <p:nvPr/>
        </p:nvPicPr>
        <p:blipFill>
          <a:blip r:embed="rId3"/>
          <a:stretch>
            <a:fillRect/>
          </a:stretch>
        </p:blipFill>
        <p:spPr>
          <a:xfrm>
            <a:off x="1218242" y="1961511"/>
            <a:ext cx="6712090" cy="4593138"/>
          </a:xfrm>
          <a:prstGeom prst="rect">
            <a:avLst/>
          </a:prstGeom>
        </p:spPr>
      </p:pic>
      <p:pic>
        <p:nvPicPr>
          <p:cNvPr id="12" name="Picture 11">
            <a:extLst>
              <a:ext uri="{FF2B5EF4-FFF2-40B4-BE49-F238E27FC236}">
                <a16:creationId xmlns:a16="http://schemas.microsoft.com/office/drawing/2014/main" id="{069B571D-2714-A07B-5897-69E2814E234D}"/>
              </a:ext>
            </a:extLst>
          </p:cNvPr>
          <p:cNvPicPr>
            <a:picLocks noChangeAspect="1"/>
          </p:cNvPicPr>
          <p:nvPr/>
        </p:nvPicPr>
        <p:blipFill>
          <a:blip r:embed="rId4"/>
          <a:stretch>
            <a:fillRect/>
          </a:stretch>
        </p:blipFill>
        <p:spPr>
          <a:xfrm>
            <a:off x="8020711" y="1961511"/>
            <a:ext cx="3273183" cy="4593138"/>
          </a:xfrm>
          <a:prstGeom prst="rect">
            <a:avLst/>
          </a:prstGeom>
        </p:spPr>
      </p:pic>
    </p:spTree>
    <p:extLst>
      <p:ext uri="{BB962C8B-B14F-4D97-AF65-F5344CB8AC3E}">
        <p14:creationId xmlns:p14="http://schemas.microsoft.com/office/powerpoint/2010/main" val="27005791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74391" y="1189176"/>
            <a:ext cx="11653523" cy="1723549"/>
          </a:xfrm>
        </p:spPr>
        <p:txBody>
          <a:bodyPr/>
          <a:lstStyle/>
          <a:p>
            <a:r>
              <a:rPr lang="en-US" dirty="0"/>
              <a:t>Tahir Bagasrawala </a:t>
            </a:r>
            <a:r>
              <a:rPr lang="en-US" sz="1600" i="1" dirty="0">
                <a:effectLst/>
                <a:latin typeface="Calibri" panose="020F0502020204030204" pitchFamily="34" charset="0"/>
                <a:ea typeface="Times New Roman" panose="02020603050405020304" pitchFamily="18" charset="0"/>
              </a:rPr>
              <a:t>(tahirib2)</a:t>
            </a:r>
            <a:endParaRPr lang="en-US" i="1" dirty="0"/>
          </a:p>
          <a:p>
            <a:r>
              <a:rPr lang="en-US" dirty="0"/>
              <a:t>Ashwin Saxena </a:t>
            </a:r>
            <a:r>
              <a:rPr lang="en-US" sz="1600" i="1" dirty="0">
                <a:effectLst/>
                <a:latin typeface="Calibri" panose="020F0502020204030204" pitchFamily="34" charset="0"/>
                <a:ea typeface="Times New Roman" panose="02020603050405020304" pitchFamily="18" charset="0"/>
              </a:rPr>
              <a:t>(ashwins2)</a:t>
            </a:r>
            <a:endParaRPr lang="en-US" i="1" dirty="0"/>
          </a:p>
          <a:p>
            <a:r>
              <a:rPr lang="en-US" dirty="0"/>
              <a:t>Aryan Gandhi </a:t>
            </a:r>
            <a:r>
              <a:rPr lang="en-US" sz="1600" i="1" dirty="0">
                <a:effectLst/>
                <a:latin typeface="Calibri" panose="020F0502020204030204" pitchFamily="34" charset="0"/>
                <a:ea typeface="Times New Roman" panose="02020603050405020304" pitchFamily="18" charset="0"/>
              </a:rPr>
              <a:t>(aryang6)</a:t>
            </a:r>
            <a:endParaRPr lang="en-US" i="1" dirty="0"/>
          </a:p>
          <a:p>
            <a:r>
              <a:rPr lang="en-US" dirty="0" err="1"/>
              <a:t>Abrielle</a:t>
            </a:r>
            <a:r>
              <a:rPr lang="en-US" dirty="0"/>
              <a:t> </a:t>
            </a:r>
            <a:r>
              <a:rPr lang="en-US" dirty="0" err="1"/>
              <a:t>Agron</a:t>
            </a:r>
            <a:r>
              <a:rPr lang="en-US" dirty="0"/>
              <a:t> </a:t>
            </a:r>
            <a:r>
              <a:rPr lang="en-US" sz="1600" i="1" dirty="0">
                <a:effectLst/>
                <a:latin typeface="Calibri" panose="020F0502020204030204" pitchFamily="34" charset="0"/>
                <a:ea typeface="Times New Roman" panose="02020603050405020304" pitchFamily="18" charset="0"/>
              </a:rPr>
              <a:t>(aa106) (Captain)</a:t>
            </a:r>
            <a:endParaRPr lang="en-US" i="1" dirty="0"/>
          </a:p>
          <a:p>
            <a:r>
              <a:rPr lang="en-US" dirty="0"/>
              <a:t>Harish Venkata </a:t>
            </a:r>
            <a:r>
              <a:rPr lang="en-US" sz="1600" i="1" dirty="0">
                <a:effectLst/>
                <a:latin typeface="Calibri" panose="020F0502020204030204" pitchFamily="34" charset="0"/>
                <a:ea typeface="Times New Roman" panose="02020603050405020304" pitchFamily="18" charset="0"/>
              </a:rPr>
              <a:t>(hkv2)</a:t>
            </a:r>
            <a:endParaRPr lang="en-US" i="1" dirty="0"/>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CS410 Project Team </a:t>
            </a:r>
            <a:r>
              <a:rPr lang="en-US" i="1" dirty="0"/>
              <a:t>(“HAAAT”)</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a:t>
            </a:fld>
            <a:endParaRPr lang="uk-UA"/>
          </a:p>
        </p:txBody>
      </p:sp>
    </p:spTree>
    <p:extLst>
      <p:ext uri="{BB962C8B-B14F-4D97-AF65-F5344CB8AC3E}">
        <p14:creationId xmlns:p14="http://schemas.microsoft.com/office/powerpoint/2010/main" val="216198264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Video Presentation</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36367075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Video Presentation</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21</a:t>
            </a:fld>
            <a:endParaRPr lang="uk-UA"/>
          </a:p>
        </p:txBody>
      </p:sp>
      <p:sp>
        <p:nvSpPr>
          <p:cNvPr id="6" name="Text Placeholder 5">
            <a:extLst>
              <a:ext uri="{FF2B5EF4-FFF2-40B4-BE49-F238E27FC236}">
                <a16:creationId xmlns:a16="http://schemas.microsoft.com/office/drawing/2014/main" id="{7701833E-7E0F-6B96-2098-F22E783A1443}"/>
              </a:ext>
            </a:extLst>
          </p:cNvPr>
          <p:cNvSpPr>
            <a:spLocks noGrp="1"/>
          </p:cNvSpPr>
          <p:nvPr>
            <p:ph type="body" sz="quarter" idx="10"/>
          </p:nvPr>
        </p:nvSpPr>
        <p:spPr>
          <a:xfrm>
            <a:off x="274391" y="1189176"/>
            <a:ext cx="11653523" cy="430887"/>
          </a:xfrm>
        </p:spPr>
        <p:txBody>
          <a:bodyPr/>
          <a:lstStyle/>
          <a:p>
            <a:r>
              <a:rPr lang="en-US" dirty="0"/>
              <a:t>LINK OF VIDEO</a:t>
            </a:r>
          </a:p>
        </p:txBody>
      </p:sp>
      <p:sp>
        <p:nvSpPr>
          <p:cNvPr id="2" name="Rectangle 1">
            <a:extLst>
              <a:ext uri="{FF2B5EF4-FFF2-40B4-BE49-F238E27FC236}">
                <a16:creationId xmlns:a16="http://schemas.microsoft.com/office/drawing/2014/main" id="{0C466B76-8C18-6555-A032-910894883DCA}"/>
              </a:ext>
            </a:extLst>
          </p:cNvPr>
          <p:cNvSpPr/>
          <p:nvPr/>
        </p:nvSpPr>
        <p:spPr bwMode="auto">
          <a:xfrm>
            <a:off x="2077278" y="2375452"/>
            <a:ext cx="8189844" cy="3876261"/>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08" rIns="0" bIns="45708" numCol="1" rtlCol="0" anchor="ctr" anchorCtr="0" compatLnSpc="1">
            <a:prstTxWarp prst="textNoShape">
              <a:avLst/>
            </a:prstTxWarp>
          </a:bodyPr>
          <a:lstStyle/>
          <a:p>
            <a:pPr algn="ctr" defTabSz="913916" fontAlgn="base">
              <a:spcBef>
                <a:spcPct val="0"/>
              </a:spcBef>
              <a:spcAft>
                <a:spcPct val="0"/>
              </a:spcAft>
            </a:pPr>
            <a:r>
              <a:rPr lang="en-US" sz="1200" dirty="0">
                <a:solidFill>
                  <a:schemeClr val="bg1"/>
                </a:solidFill>
                <a:ea typeface="Helvetica Neue" charset="0"/>
                <a:cs typeface="Helvetica Neue" charset="0"/>
              </a:rPr>
              <a:t>IMAGE OF VIDEO</a:t>
            </a:r>
          </a:p>
        </p:txBody>
      </p:sp>
    </p:spTree>
    <p:extLst>
      <p:ext uri="{BB962C8B-B14F-4D97-AF65-F5344CB8AC3E}">
        <p14:creationId xmlns:p14="http://schemas.microsoft.com/office/powerpoint/2010/main" val="245986569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74392" y="1129541"/>
            <a:ext cx="11653523" cy="430887"/>
          </a:xfrm>
        </p:spPr>
        <p:txBody>
          <a:bodyPr/>
          <a:lstStyle/>
          <a:p>
            <a:r>
              <a:rPr lang="en-US" dirty="0"/>
              <a:t>XX</a:t>
            </a:r>
            <a:endParaRPr lang="en-US" i="1" dirty="0"/>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Leaderboard Competition Results</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3</a:t>
            </a:fld>
            <a:endParaRPr lang="uk-UA"/>
          </a:p>
        </p:txBody>
      </p:sp>
    </p:spTree>
    <p:extLst>
      <p:ext uri="{BB962C8B-B14F-4D97-AF65-F5344CB8AC3E}">
        <p14:creationId xmlns:p14="http://schemas.microsoft.com/office/powerpoint/2010/main" val="42715662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Dataset</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213164920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583EFC-1C52-2503-09D6-677D18D63F07}"/>
              </a:ext>
            </a:extLst>
          </p:cNvPr>
          <p:cNvSpPr>
            <a:spLocks noGrp="1"/>
          </p:cNvSpPr>
          <p:nvPr>
            <p:ph type="body" sz="quarter" idx="10"/>
          </p:nvPr>
        </p:nvSpPr>
        <p:spPr>
          <a:xfrm>
            <a:off x="269238" y="1027867"/>
            <a:ext cx="11653523" cy="5601533"/>
          </a:xfrm>
        </p:spPr>
        <p:txBody>
          <a:bodyPr/>
          <a:lstStyle/>
          <a:p>
            <a:pPr marL="0" indent="0">
              <a:buNone/>
            </a:pPr>
            <a:r>
              <a:rPr lang="en-US" i="1" dirty="0"/>
              <a:t>Where did we get the data set from?</a:t>
            </a:r>
          </a:p>
          <a:p>
            <a:r>
              <a:rPr lang="en-US" dirty="0"/>
              <a:t>Kaggle’s </a:t>
            </a:r>
            <a:r>
              <a:rPr lang="en-US" sz="1600" u="sng" dirty="0">
                <a:solidFill>
                  <a:srgbClr val="0563C1"/>
                </a:solidFill>
                <a:effectLst/>
                <a:ea typeface="Calibri" panose="020F0502020204030204" pitchFamily="34" charset="0"/>
                <a:cs typeface="Calibri" panose="020F0502020204030204" pitchFamily="34" charset="0"/>
                <a:hlinkClick r:id="rId2"/>
              </a:rPr>
              <a:t>Natural Language Processing with Disaster Tweets</a:t>
            </a:r>
            <a:r>
              <a:rPr lang="en-US" dirty="0"/>
              <a:t>. </a:t>
            </a:r>
          </a:p>
          <a:p>
            <a:pPr marL="0" indent="0">
              <a:buNone/>
            </a:pPr>
            <a:endParaRPr lang="en-US" i="1" dirty="0"/>
          </a:p>
          <a:p>
            <a:pPr marL="0" indent="0">
              <a:buNone/>
            </a:pPr>
            <a:r>
              <a:rPr lang="en-US" i="1" dirty="0"/>
              <a:t>What are we predicting?</a:t>
            </a:r>
          </a:p>
          <a:p>
            <a:r>
              <a:rPr lang="en-US" dirty="0"/>
              <a:t>We’re predicting whether a given tweet is about a real disaster (1) or not (0).</a:t>
            </a:r>
          </a:p>
          <a:p>
            <a:endParaRPr lang="en-US" dirty="0"/>
          </a:p>
          <a:p>
            <a:pPr marL="0" indent="0">
              <a:buNone/>
            </a:pPr>
            <a:r>
              <a:rPr lang="en-US" i="1" dirty="0"/>
              <a:t>What files are we using?</a:t>
            </a:r>
          </a:p>
          <a:p>
            <a:r>
              <a:rPr lang="en-US" b="1" dirty="0"/>
              <a:t>Training set: </a:t>
            </a:r>
            <a:r>
              <a:rPr lang="en-US" dirty="0" err="1"/>
              <a:t>train.csv</a:t>
            </a:r>
            <a:endParaRPr lang="en-US" dirty="0"/>
          </a:p>
          <a:p>
            <a:r>
              <a:rPr lang="en-US" b="1" dirty="0"/>
              <a:t>Test set: </a:t>
            </a:r>
            <a:r>
              <a:rPr lang="en-US" dirty="0" err="1"/>
              <a:t>test.csv</a:t>
            </a:r>
            <a:endParaRPr lang="en-US" dirty="0"/>
          </a:p>
          <a:p>
            <a:r>
              <a:rPr lang="en-US" b="1" dirty="0"/>
              <a:t>Sample submission file</a:t>
            </a:r>
            <a:r>
              <a:rPr lang="en-US" dirty="0"/>
              <a:t>: </a:t>
            </a:r>
            <a:r>
              <a:rPr lang="en-US" dirty="0" err="1"/>
              <a:t>sample_submission.csv</a:t>
            </a:r>
            <a:endParaRPr lang="en-US" dirty="0"/>
          </a:p>
          <a:p>
            <a:endParaRPr lang="en-US" dirty="0"/>
          </a:p>
          <a:p>
            <a:pPr marL="0" indent="0">
              <a:buNone/>
            </a:pPr>
            <a:r>
              <a:rPr lang="en-US" i="1" dirty="0"/>
              <a:t>What columns does the file have?</a:t>
            </a:r>
          </a:p>
          <a:p>
            <a:pPr algn="l" fontAlgn="base">
              <a:buFont typeface="Arial" panose="020B0604020202020204" pitchFamily="34" charset="0"/>
              <a:buChar char="•"/>
            </a:pPr>
            <a:r>
              <a:rPr lang="en-US" dirty="0"/>
              <a:t>id - a unique identifier for each tweet</a:t>
            </a:r>
          </a:p>
          <a:p>
            <a:pPr algn="l" fontAlgn="base">
              <a:buFont typeface="Arial" panose="020B0604020202020204" pitchFamily="34" charset="0"/>
              <a:buChar char="•"/>
            </a:pPr>
            <a:r>
              <a:rPr lang="en-US" dirty="0"/>
              <a:t>text - the text of the tweet</a:t>
            </a:r>
          </a:p>
          <a:p>
            <a:pPr algn="l" fontAlgn="base">
              <a:buFont typeface="Arial" panose="020B0604020202020204" pitchFamily="34" charset="0"/>
              <a:buChar char="•"/>
            </a:pPr>
            <a:r>
              <a:rPr lang="en-US" dirty="0"/>
              <a:t>location - the location the tweet was sent from (may be blank)</a:t>
            </a:r>
          </a:p>
          <a:p>
            <a:pPr algn="l" fontAlgn="base">
              <a:buFont typeface="Arial" panose="020B0604020202020204" pitchFamily="34" charset="0"/>
              <a:buChar char="•"/>
            </a:pPr>
            <a:r>
              <a:rPr lang="en-US" dirty="0"/>
              <a:t>keyword - a particular keyword from the tweet (may be blank)</a:t>
            </a:r>
          </a:p>
          <a:p>
            <a:pPr algn="l" fontAlgn="base">
              <a:buFont typeface="Arial" panose="020B0604020202020204" pitchFamily="34" charset="0"/>
              <a:buChar char="•"/>
            </a:pPr>
            <a:r>
              <a:rPr lang="en-US" dirty="0"/>
              <a:t>target - in </a:t>
            </a:r>
            <a:r>
              <a:rPr lang="en-US" dirty="0" err="1"/>
              <a:t>train.csv</a:t>
            </a:r>
            <a:r>
              <a:rPr lang="en-US" dirty="0"/>
              <a:t> only, this denotes whether a tweet is about a real disaster (1) or not (0)</a:t>
            </a:r>
          </a:p>
        </p:txBody>
      </p:sp>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Dataset</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5</a:t>
            </a:fld>
            <a:endParaRPr lang="uk-UA"/>
          </a:p>
        </p:txBody>
      </p:sp>
    </p:spTree>
    <p:extLst>
      <p:ext uri="{BB962C8B-B14F-4D97-AF65-F5344CB8AC3E}">
        <p14:creationId xmlns:p14="http://schemas.microsoft.com/office/powerpoint/2010/main" val="17004122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068-2457-AFCD-A700-31F391DA6DA5}"/>
              </a:ext>
            </a:extLst>
          </p:cNvPr>
          <p:cNvSpPr>
            <a:spLocks noGrp="1"/>
          </p:cNvSpPr>
          <p:nvPr>
            <p:ph type="title"/>
          </p:nvPr>
        </p:nvSpPr>
        <p:spPr/>
        <p:txBody>
          <a:bodyPr/>
          <a:lstStyle/>
          <a:p>
            <a:r>
              <a:rPr lang="en-US" sz="4800" dirty="0"/>
              <a:t>11 NLP Models Evaluated</a:t>
            </a:r>
          </a:p>
        </p:txBody>
      </p:sp>
      <p:sp>
        <p:nvSpPr>
          <p:cNvPr id="3" name="Slide Number Placeholder 2">
            <a:extLst>
              <a:ext uri="{FF2B5EF4-FFF2-40B4-BE49-F238E27FC236}">
                <a16:creationId xmlns:a16="http://schemas.microsoft.com/office/drawing/2014/main" id="{7DC3C05C-EC68-24AA-A9C6-9F88C3ADD73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uk-UA" sz="600" b="0" i="0" u="none" strike="noStrike" kern="1200" cap="none" spc="0" normalizeH="0" baseline="0" noProof="0" smtClean="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uk-UA" sz="600" b="0" i="0" u="none" strike="noStrike" kern="1200" cap="none" spc="0" normalizeH="0" baseline="0" noProof="0">
              <a:ln>
                <a:noFill/>
              </a:ln>
              <a:solidFill>
                <a:srgbClr val="FFFFFF">
                  <a:lumMod val="50000"/>
                </a:srgbClr>
              </a:solidFill>
              <a:effectLst/>
              <a:uLnTx/>
              <a:uFillTx/>
              <a:latin typeface="Arial" panose="020B0604020202020204" pitchFamily="34" charset="0"/>
              <a:ea typeface="Helvetica Neue" charset="0"/>
              <a:cs typeface="Arial" panose="020B0604020202020204" pitchFamily="34" charset="0"/>
              <a:sym typeface="Helvetica Neue"/>
            </a:endParaRPr>
          </a:p>
        </p:txBody>
      </p:sp>
    </p:spTree>
    <p:extLst>
      <p:ext uri="{BB962C8B-B14F-4D97-AF65-F5344CB8AC3E}">
        <p14:creationId xmlns:p14="http://schemas.microsoft.com/office/powerpoint/2010/main" val="331338797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Logistic Model - baseline</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7</a:t>
            </a:fld>
            <a:endParaRPr lang="uk-UA"/>
          </a:p>
        </p:txBody>
      </p:sp>
      <p:sp>
        <p:nvSpPr>
          <p:cNvPr id="7" name="Text Placeholder 1">
            <a:extLst>
              <a:ext uri="{FF2B5EF4-FFF2-40B4-BE49-F238E27FC236}">
                <a16:creationId xmlns:a16="http://schemas.microsoft.com/office/drawing/2014/main" id="{EA24B6F2-1AFD-934B-4F68-28FA1A9F8FFF}"/>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FFBEAE82-40C2-5A1E-6AAE-7D88DA03153C}"/>
              </a:ext>
            </a:extLst>
          </p:cNvPr>
          <p:cNvSpPr txBox="1">
            <a:spLocks/>
          </p:cNvSpPr>
          <p:nvPr/>
        </p:nvSpPr>
        <p:spPr>
          <a:xfrm>
            <a:off x="324716" y="702737"/>
            <a:ext cx="10190884" cy="369332"/>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(also known as logit or </a:t>
            </a:r>
            <a:r>
              <a:rPr lang="en-US" sz="1200" i="1" dirty="0" err="1"/>
              <a:t>MaxEnt</a:t>
            </a:r>
            <a:r>
              <a:rPr lang="en-US" sz="1200" i="1" dirty="0"/>
              <a:t>) is a popular for classification problems and is our baseline for this project</a:t>
            </a:r>
          </a:p>
        </p:txBody>
      </p:sp>
      <p:graphicFrame>
        <p:nvGraphicFramePr>
          <p:cNvPr id="9" name="Table 8">
            <a:extLst>
              <a:ext uri="{FF2B5EF4-FFF2-40B4-BE49-F238E27FC236}">
                <a16:creationId xmlns:a16="http://schemas.microsoft.com/office/drawing/2014/main" id="{7AF2BFB4-E8F6-DA76-A2D0-2A1E98555F89}"/>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6F13F049-C901-861F-DDCB-805086CDBA90}"/>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3E59CA20-61DE-665F-8FAB-BFA75C4FCEBB}"/>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28762270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Random Forest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8</a:t>
            </a:fld>
            <a:endParaRPr lang="uk-UA"/>
          </a:p>
        </p:txBody>
      </p:sp>
      <p:sp>
        <p:nvSpPr>
          <p:cNvPr id="7" name="Text Placeholder 1">
            <a:extLst>
              <a:ext uri="{FF2B5EF4-FFF2-40B4-BE49-F238E27FC236}">
                <a16:creationId xmlns:a16="http://schemas.microsoft.com/office/drawing/2014/main" id="{51EA7F68-03E8-BA31-3276-D5D1CDC37969}"/>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6FA02227-F139-9D58-8509-9F662D774334}"/>
              </a:ext>
            </a:extLst>
          </p:cNvPr>
          <p:cNvSpPr txBox="1">
            <a:spLocks/>
          </p:cNvSpPr>
          <p:nvPr/>
        </p:nvSpPr>
        <p:spPr>
          <a:xfrm>
            <a:off x="324716" y="702737"/>
            <a:ext cx="11502849"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meta estimator that fits several decision tree classifiers on various sub-samples of the dataset and uses averaging to improve the predictive accuracy and control over-fitting.</a:t>
            </a:r>
          </a:p>
        </p:txBody>
      </p:sp>
      <p:graphicFrame>
        <p:nvGraphicFramePr>
          <p:cNvPr id="9" name="Table 8">
            <a:extLst>
              <a:ext uri="{FF2B5EF4-FFF2-40B4-BE49-F238E27FC236}">
                <a16:creationId xmlns:a16="http://schemas.microsoft.com/office/drawing/2014/main" id="{11483484-50CE-6699-401F-431B2AE0E612}"/>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EA5F38BF-087D-447A-A428-6BD8DFFD8452}"/>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1DD7B44D-4E9F-18D5-98C7-5F42A2FC948F}"/>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110295290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7002B-AAAE-7D3F-E2D0-E1E624DF603D}"/>
              </a:ext>
            </a:extLst>
          </p:cNvPr>
          <p:cNvSpPr>
            <a:spLocks noGrp="1"/>
          </p:cNvSpPr>
          <p:nvPr>
            <p:ph type="title"/>
          </p:nvPr>
        </p:nvSpPr>
        <p:spPr/>
        <p:txBody>
          <a:bodyPr/>
          <a:lstStyle/>
          <a:p>
            <a:r>
              <a:rPr lang="en-US" dirty="0"/>
              <a:t>AdaBoost Classifier</a:t>
            </a:r>
          </a:p>
        </p:txBody>
      </p:sp>
      <p:sp>
        <p:nvSpPr>
          <p:cNvPr id="4" name="Slide Number Placeholder 3">
            <a:extLst>
              <a:ext uri="{FF2B5EF4-FFF2-40B4-BE49-F238E27FC236}">
                <a16:creationId xmlns:a16="http://schemas.microsoft.com/office/drawing/2014/main" id="{8170B84C-CEC5-03EB-9BCF-991560263616}"/>
              </a:ext>
            </a:extLst>
          </p:cNvPr>
          <p:cNvSpPr>
            <a:spLocks noGrp="1"/>
          </p:cNvSpPr>
          <p:nvPr>
            <p:ph type="sldNum" sz="quarter" idx="4"/>
          </p:nvPr>
        </p:nvSpPr>
        <p:spPr/>
        <p:txBody>
          <a:bodyPr/>
          <a:lstStyle/>
          <a:p>
            <a:fld id="{86CB4B4D-7CA3-9044-876B-883B54F8677D}" type="slidenum">
              <a:rPr lang="uk-UA" smtClean="0"/>
              <a:pPr/>
              <a:t>9</a:t>
            </a:fld>
            <a:endParaRPr lang="uk-UA"/>
          </a:p>
        </p:txBody>
      </p:sp>
      <p:sp>
        <p:nvSpPr>
          <p:cNvPr id="7" name="Text Placeholder 1">
            <a:extLst>
              <a:ext uri="{FF2B5EF4-FFF2-40B4-BE49-F238E27FC236}">
                <a16:creationId xmlns:a16="http://schemas.microsoft.com/office/drawing/2014/main" id="{15E19DC5-9A55-9047-4F1C-AAD1B7FECE5A}"/>
              </a:ext>
            </a:extLst>
          </p:cNvPr>
          <p:cNvSpPr>
            <a:spLocks noGrp="1"/>
          </p:cNvSpPr>
          <p:nvPr>
            <p:ph type="body" sz="quarter" idx="10"/>
          </p:nvPr>
        </p:nvSpPr>
        <p:spPr>
          <a:xfrm>
            <a:off x="109511" y="1736230"/>
            <a:ext cx="5986489" cy="1400383"/>
          </a:xfrm>
        </p:spPr>
        <p:txBody>
          <a:bodyPr/>
          <a:lstStyle/>
          <a:p>
            <a:pPr marL="0" indent="0">
              <a:buNone/>
            </a:pPr>
            <a:r>
              <a:rPr lang="en-US" b="1" dirty="0"/>
              <a:t>Key Learnings:</a:t>
            </a:r>
          </a:p>
          <a:p>
            <a:r>
              <a:rPr lang="en-US" dirty="0"/>
              <a:t>What hyperparameters worked well? Why?</a:t>
            </a:r>
          </a:p>
          <a:p>
            <a:r>
              <a:rPr lang="en-US" dirty="0"/>
              <a:t>Where the model did well?</a:t>
            </a:r>
          </a:p>
          <a:p>
            <a:r>
              <a:rPr lang="en-US" dirty="0"/>
              <a:t>Where the model did not?</a:t>
            </a:r>
          </a:p>
        </p:txBody>
      </p:sp>
      <p:sp>
        <p:nvSpPr>
          <p:cNvPr id="8" name="Text Placeholder 1">
            <a:extLst>
              <a:ext uri="{FF2B5EF4-FFF2-40B4-BE49-F238E27FC236}">
                <a16:creationId xmlns:a16="http://schemas.microsoft.com/office/drawing/2014/main" id="{C86C74A4-2FDE-5675-DC48-2AF69DFEF11D}"/>
              </a:ext>
            </a:extLst>
          </p:cNvPr>
          <p:cNvSpPr txBox="1">
            <a:spLocks/>
          </p:cNvSpPr>
          <p:nvPr/>
        </p:nvSpPr>
        <p:spPr>
          <a:xfrm>
            <a:off x="324716" y="702737"/>
            <a:ext cx="11413397" cy="553998"/>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sz="1200" i="1" dirty="0"/>
              <a:t>This model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p>
        </p:txBody>
      </p:sp>
      <p:graphicFrame>
        <p:nvGraphicFramePr>
          <p:cNvPr id="9" name="Table 8">
            <a:extLst>
              <a:ext uri="{FF2B5EF4-FFF2-40B4-BE49-F238E27FC236}">
                <a16:creationId xmlns:a16="http://schemas.microsoft.com/office/drawing/2014/main" id="{14007B8D-FAC5-11DC-6ED8-06CEC51222A6}"/>
              </a:ext>
            </a:extLst>
          </p:cNvPr>
          <p:cNvGraphicFramePr>
            <a:graphicFrameLocks noGrp="1"/>
          </p:cNvGraphicFramePr>
          <p:nvPr>
            <p:extLst>
              <p:ext uri="{D42A27DB-BD31-4B8C-83A1-F6EECF244321}">
                <p14:modId xmlns:p14="http://schemas.microsoft.com/office/powerpoint/2010/main" val="2545876357"/>
              </p:ext>
            </p:extLst>
          </p:nvPr>
        </p:nvGraphicFramePr>
        <p:xfrm>
          <a:off x="274392" y="4168545"/>
          <a:ext cx="6952975" cy="1576275"/>
        </p:xfrm>
        <a:graphic>
          <a:graphicData uri="http://schemas.openxmlformats.org/drawingml/2006/table">
            <a:tbl>
              <a:tblPr firstRow="1" bandRow="1">
                <a:tableStyleId>{C083E6E3-FA7D-4D7B-A595-EF9225AFEA82}</a:tableStyleId>
              </a:tblPr>
              <a:tblGrid>
                <a:gridCol w="1390595">
                  <a:extLst>
                    <a:ext uri="{9D8B030D-6E8A-4147-A177-3AD203B41FA5}">
                      <a16:colId xmlns:a16="http://schemas.microsoft.com/office/drawing/2014/main" val="3316613107"/>
                    </a:ext>
                  </a:extLst>
                </a:gridCol>
                <a:gridCol w="1390595">
                  <a:extLst>
                    <a:ext uri="{9D8B030D-6E8A-4147-A177-3AD203B41FA5}">
                      <a16:colId xmlns:a16="http://schemas.microsoft.com/office/drawing/2014/main" val="4065112024"/>
                    </a:ext>
                  </a:extLst>
                </a:gridCol>
                <a:gridCol w="1390595">
                  <a:extLst>
                    <a:ext uri="{9D8B030D-6E8A-4147-A177-3AD203B41FA5}">
                      <a16:colId xmlns:a16="http://schemas.microsoft.com/office/drawing/2014/main" val="2289020803"/>
                    </a:ext>
                  </a:extLst>
                </a:gridCol>
                <a:gridCol w="1390595">
                  <a:extLst>
                    <a:ext uri="{9D8B030D-6E8A-4147-A177-3AD203B41FA5}">
                      <a16:colId xmlns:a16="http://schemas.microsoft.com/office/drawing/2014/main" val="3006722418"/>
                    </a:ext>
                  </a:extLst>
                </a:gridCol>
                <a:gridCol w="1390595">
                  <a:extLst>
                    <a:ext uri="{9D8B030D-6E8A-4147-A177-3AD203B41FA5}">
                      <a16:colId xmlns:a16="http://schemas.microsoft.com/office/drawing/2014/main" val="3047965245"/>
                    </a:ext>
                  </a:extLst>
                </a:gridCol>
              </a:tblGrid>
              <a:tr h="315255">
                <a:tc>
                  <a:txBody>
                    <a:bodyPr/>
                    <a:lstStyle/>
                    <a:p>
                      <a:endParaRPr lang="en-US" sz="1400" dirty="0"/>
                    </a:p>
                  </a:txBody>
                  <a:tcPr/>
                </a:tc>
                <a:tc>
                  <a:txBody>
                    <a:bodyPr/>
                    <a:lstStyle/>
                    <a:p>
                      <a:r>
                        <a:rPr lang="en-US" sz="1400" dirty="0"/>
                        <a:t>Precision</a:t>
                      </a:r>
                    </a:p>
                  </a:txBody>
                  <a:tcPr/>
                </a:tc>
                <a:tc>
                  <a:txBody>
                    <a:bodyPr/>
                    <a:lstStyle/>
                    <a:p>
                      <a:r>
                        <a:rPr lang="en-US" sz="1400" dirty="0"/>
                        <a:t>Recall</a:t>
                      </a:r>
                    </a:p>
                  </a:txBody>
                  <a:tcPr/>
                </a:tc>
                <a:tc>
                  <a:txBody>
                    <a:bodyPr/>
                    <a:lstStyle/>
                    <a:p>
                      <a:r>
                        <a:rPr lang="en-US" sz="1400" dirty="0"/>
                        <a:t>F1-score</a:t>
                      </a:r>
                    </a:p>
                  </a:txBody>
                  <a:tcPr/>
                </a:tc>
                <a:tc>
                  <a:txBody>
                    <a:bodyPr/>
                    <a:lstStyle/>
                    <a:p>
                      <a:r>
                        <a:rPr lang="en-US" sz="1400" dirty="0"/>
                        <a:t>Support</a:t>
                      </a:r>
                    </a:p>
                  </a:txBody>
                  <a:tcPr/>
                </a:tc>
                <a:extLst>
                  <a:ext uri="{0D108BD9-81ED-4DB2-BD59-A6C34878D82A}">
                    <a16:rowId xmlns:a16="http://schemas.microsoft.com/office/drawing/2014/main" val="3723781388"/>
                  </a:ext>
                </a:extLst>
              </a:tr>
              <a:tr h="315255">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479040546"/>
                  </a:ext>
                </a:extLst>
              </a:tr>
              <a:tr h="315255">
                <a:tc>
                  <a:txBody>
                    <a:bodyPr/>
                    <a:lstStyle/>
                    <a:p>
                      <a:r>
                        <a:rPr lang="en-US" sz="1400" dirty="0"/>
                        <a:t>Accuracy</a:t>
                      </a:r>
                    </a:p>
                  </a:txBody>
                  <a:tcPr/>
                </a:tc>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695798934"/>
                  </a:ext>
                </a:extLst>
              </a:tr>
              <a:tr h="315255">
                <a:tc>
                  <a:txBody>
                    <a:bodyPr/>
                    <a:lstStyle/>
                    <a:p>
                      <a:r>
                        <a:rPr lang="en-US" sz="1400" dirty="0"/>
                        <a:t>Macro avg.</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400326281"/>
                  </a:ext>
                </a:extLst>
              </a:tr>
              <a:tr h="315255">
                <a:tc>
                  <a:txBody>
                    <a:bodyPr/>
                    <a:lstStyle/>
                    <a:p>
                      <a:r>
                        <a:rPr lang="en-US" sz="1400" dirty="0"/>
                        <a:t>Weighted avg.</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567793856"/>
                  </a:ext>
                </a:extLst>
              </a:tr>
            </a:tbl>
          </a:graphicData>
        </a:graphic>
      </p:graphicFrame>
      <p:sp>
        <p:nvSpPr>
          <p:cNvPr id="10" name="Text Placeholder 1">
            <a:extLst>
              <a:ext uri="{FF2B5EF4-FFF2-40B4-BE49-F238E27FC236}">
                <a16:creationId xmlns:a16="http://schemas.microsoft.com/office/drawing/2014/main" id="{44BDA0BA-2983-C87F-FC6A-E058F6B28B9D}"/>
              </a:ext>
            </a:extLst>
          </p:cNvPr>
          <p:cNvSpPr txBox="1">
            <a:spLocks/>
          </p:cNvSpPr>
          <p:nvPr/>
        </p:nvSpPr>
        <p:spPr>
          <a:xfrm>
            <a:off x="198963" y="3746388"/>
            <a:ext cx="2474663"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None/>
            </a:pPr>
            <a:r>
              <a:rPr lang="en-US" b="1" dirty="0"/>
              <a:t>Classification Report</a:t>
            </a:r>
          </a:p>
        </p:txBody>
      </p:sp>
      <p:sp>
        <p:nvSpPr>
          <p:cNvPr id="11" name="Text Placeholder 1">
            <a:extLst>
              <a:ext uri="{FF2B5EF4-FFF2-40B4-BE49-F238E27FC236}">
                <a16:creationId xmlns:a16="http://schemas.microsoft.com/office/drawing/2014/main" id="{CC1AD76F-CA4B-5DFA-54DD-55FC8A27DB13}"/>
              </a:ext>
            </a:extLst>
          </p:cNvPr>
          <p:cNvSpPr txBox="1">
            <a:spLocks/>
          </p:cNvSpPr>
          <p:nvPr/>
        </p:nvSpPr>
        <p:spPr>
          <a:xfrm>
            <a:off x="8252973" y="1736230"/>
            <a:ext cx="3286358" cy="430887"/>
          </a:xfrm>
          <a:prstGeom prst="rect">
            <a:avLst/>
          </a:prstGeom>
        </p:spPr>
        <p:txBody>
          <a:bodyPr vert="horz" wrap="square" lIns="91440" tIns="91440" rIns="182880" bIns="91440" rtlCol="0">
            <a:spAutoFit/>
          </a:bodyPr>
          <a:lstStyle>
            <a:lvl1pPr marL="228462" marR="0" indent="-22846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600" b="0" i="0" kern="1200" spc="0" baseline="0">
                <a:solidFill>
                  <a:schemeClr val="accent1"/>
                </a:solidFill>
                <a:latin typeface="+mn-lt"/>
                <a:ea typeface="Helvetica Neue" panose="02000503000000020004" pitchFamily="2" charset="0"/>
                <a:cs typeface="Helvetica Neue" panose="02000503000000020004" pitchFamily="2" charset="0"/>
              </a:defRPr>
            </a:lvl1pPr>
            <a:lvl2pPr marL="458512" marR="0" indent="-172934"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400" b="0" i="0" kern="1200" spc="0" baseline="0">
                <a:solidFill>
                  <a:schemeClr val="accent1"/>
                </a:solidFill>
                <a:latin typeface="+mn-lt"/>
                <a:ea typeface="Helvetica Neue" panose="02000503000000020004" pitchFamily="2" charset="0"/>
                <a:cs typeface="Helvetica Neue" panose="02000503000000020004" pitchFamily="2" charset="0"/>
              </a:defRPr>
            </a:lvl2pPr>
            <a:lvl3pPr marL="631446" marR="0" indent="-11581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200" b="0" i="0" kern="1200" spc="0" baseline="0">
                <a:solidFill>
                  <a:schemeClr val="accent1"/>
                </a:solidFill>
                <a:latin typeface="+mn-lt"/>
                <a:ea typeface="Helvetica Neue" panose="02000503000000020004" pitchFamily="2" charset="0"/>
                <a:cs typeface="Helvetica Neue" panose="02000503000000020004" pitchFamily="2" charset="0"/>
              </a:defRPr>
            </a:lvl3pPr>
            <a:lvl4pPr marL="802793" marR="0" indent="-114232"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1050" b="0" i="0" kern="1200" spc="0" baseline="0">
                <a:solidFill>
                  <a:schemeClr val="accent1"/>
                </a:solidFill>
                <a:latin typeface="+mn-lt"/>
                <a:ea typeface="Helvetica Neue" panose="02000503000000020004" pitchFamily="2" charset="0"/>
                <a:cs typeface="Helvetica Neue" panose="02000503000000020004" pitchFamily="2" charset="0"/>
              </a:defRPr>
            </a:lvl4pPr>
            <a:lvl5pPr marL="975727" marR="0" indent="-120578" algn="l" defTabSz="913632" rtl="0" eaLnBrk="1" fontAlgn="auto" latinLnBrk="0" hangingPunct="1">
              <a:lnSpc>
                <a:spcPct val="100000"/>
              </a:lnSpc>
              <a:spcBef>
                <a:spcPts val="0"/>
              </a:spcBef>
              <a:spcAft>
                <a:spcPts val="600"/>
              </a:spcAft>
              <a:buClr>
                <a:schemeClr val="tx1">
                  <a:lumMod val="50000"/>
                </a:schemeClr>
              </a:buClr>
              <a:buSzPct val="90000"/>
              <a:buFont typeface="Arial" pitchFamily="34" charset="0"/>
              <a:buChar char="•"/>
              <a:tabLst/>
              <a:defRPr sz="900" b="0" i="0" kern="1200" spc="0" baseline="0">
                <a:solidFill>
                  <a:schemeClr val="accent1"/>
                </a:solidFill>
                <a:latin typeface="+mn-lt"/>
                <a:ea typeface="Helvetica Neue" panose="02000503000000020004" pitchFamily="2" charset="0"/>
                <a:cs typeface="Helvetica Neue" panose="02000503000000020004" pitchFamily="2" charset="0"/>
              </a:defRPr>
            </a:lvl5pPr>
            <a:lvl6pPr marL="2512488"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6pPr>
            <a:lvl7pPr marL="2969305"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7pPr>
            <a:lvl8pPr marL="3426121"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8pPr>
            <a:lvl9pPr marL="3882937" indent="-228408" algn="l" defTabSz="913632" rtl="0" eaLnBrk="1" latinLnBrk="0" hangingPunct="1">
              <a:spcBef>
                <a:spcPct val="20000"/>
              </a:spcBef>
              <a:buFont typeface="Arial" pitchFamily="34" charset="0"/>
              <a:buChar char="•"/>
              <a:defRPr sz="1958" kern="1200">
                <a:solidFill>
                  <a:schemeClr val="tx1"/>
                </a:solidFill>
                <a:latin typeface="+mn-lt"/>
                <a:ea typeface="+mn-ea"/>
                <a:cs typeface="+mn-cs"/>
              </a:defRPr>
            </a:lvl9pPr>
          </a:lstStyle>
          <a:p>
            <a:pPr marL="0" indent="0">
              <a:buFont typeface="Arial" pitchFamily="34" charset="0"/>
              <a:buNone/>
            </a:pPr>
            <a:r>
              <a:rPr lang="en-US" b="1" dirty="0"/>
              <a:t>Precision Recall Plot</a:t>
            </a:r>
          </a:p>
        </p:txBody>
      </p:sp>
    </p:spTree>
    <p:extLst>
      <p:ext uri="{BB962C8B-B14F-4D97-AF65-F5344CB8AC3E}">
        <p14:creationId xmlns:p14="http://schemas.microsoft.com/office/powerpoint/2010/main" val="3991862764"/>
      </p:ext>
    </p:extLst>
  </p:cSld>
  <p:clrMapOvr>
    <a:masterClrMapping/>
  </p:clrMapOvr>
  <p:transition>
    <p:fade/>
  </p:transition>
</p:sld>
</file>

<file path=ppt/theme/theme1.xml><?xml version="1.0" encoding="utf-8"?>
<a:theme xmlns:a="http://schemas.openxmlformats.org/drawingml/2006/main" name="C3.ai Template Dark">
  <a:themeElements>
    <a:clrScheme name="Custom 5">
      <a:dk1>
        <a:srgbClr val="1A1A1A"/>
      </a:dk1>
      <a:lt1>
        <a:srgbClr val="FFFFFF"/>
      </a:lt1>
      <a:dk2>
        <a:srgbClr val="505050"/>
      </a:dk2>
      <a:lt2>
        <a:srgbClr val="C8C8C8"/>
      </a:lt2>
      <a:accent1>
        <a:srgbClr val="FFFFFF"/>
      </a:accent1>
      <a:accent2>
        <a:srgbClr val="8C8C8C"/>
      </a:accent2>
      <a:accent3>
        <a:srgbClr val="06A7E0"/>
      </a:accent3>
      <a:accent4>
        <a:srgbClr val="F79430"/>
      </a:accent4>
      <a:accent5>
        <a:srgbClr val="9CCD6C"/>
      </a:accent5>
      <a:accent6>
        <a:srgbClr val="CBC8C7"/>
      </a:accent6>
      <a:hlink>
        <a:srgbClr val="06A7E0"/>
      </a:hlink>
      <a:folHlink>
        <a:srgbClr val="06A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vert="horz" wrap="square" lIns="91440" tIns="45708" rIns="0" bIns="45708" numCol="1" rtlCol="0" anchor="ctr" anchorCtr="0" compatLnSpc="1">
        <a:prstTxWarp prst="textNoShape">
          <a:avLst/>
        </a:prstTxWarp>
      </a:bodyPr>
      <a:lstStyle>
        <a:defPPr algn="ctr" defTabSz="913916" fontAlgn="base">
          <a:spcBef>
            <a:spcPct val="0"/>
          </a:spcBef>
          <a:spcAft>
            <a:spcPct val="0"/>
          </a:spcAft>
          <a:defRPr sz="1200" dirty="0" err="1" smtClean="0">
            <a:solidFill>
              <a:schemeClr val="bg1"/>
            </a:solidFill>
            <a:ea typeface="Helvetica Neue" charset="0"/>
            <a:cs typeface="Helvetica Neue"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defTabSz="914217">
          <a:defRPr sz="1600" kern="0" dirty="0">
            <a:solidFill>
              <a:schemeClr val="accent1"/>
            </a:solidFill>
            <a:ea typeface="Helvetica Neue" panose="02000503000000020004" pitchFamily="2" charset="0"/>
            <a:cs typeface="Helvetica Neue" panose="02000503000000020004" pitchFamily="2" charset="0"/>
            <a:sym typeface="Helvetica Neue"/>
          </a:defRPr>
        </a:defPPr>
      </a:lstStyle>
    </a:txDef>
  </a:objectDefaults>
  <a:extraClrSchemeLst/>
  <a:extLst>
    <a:ext uri="{05A4C25C-085E-4340-85A3-A5531E510DB2}">
      <thm15:themeFamily xmlns:thm15="http://schemas.microsoft.com/office/thememl/2012/main" name="Presentation5" id="{A1463234-0E33-274A-9F59-640BB71FCA6C}" vid="{BF27CB99-9C22-1D48-9DB1-D6982DA17E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3403</TotalTime>
  <Words>1006</Words>
  <Application>Microsoft Macintosh PowerPoint</Application>
  <PresentationFormat>Widescreen</PresentationFormat>
  <Paragraphs>224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-apple-system</vt:lpstr>
      <vt:lpstr>Arial</vt:lpstr>
      <vt:lpstr>Calibri</vt:lpstr>
      <vt:lpstr>C3.ai Template Dark</vt:lpstr>
      <vt:lpstr>Leaderboard Competition Creation using Natural Language Processing with disaster tweets dataset</vt:lpstr>
      <vt:lpstr>CS410 Project Team (“HAAAT”)</vt:lpstr>
      <vt:lpstr>Leaderboard Competition Results</vt:lpstr>
      <vt:lpstr>Dataset</vt:lpstr>
      <vt:lpstr>Dataset</vt:lpstr>
      <vt:lpstr>11 NLP Models Evaluated</vt:lpstr>
      <vt:lpstr>Logistic Model - baseline</vt:lpstr>
      <vt:lpstr>Random Forest Classifier</vt:lpstr>
      <vt:lpstr>AdaBoost Classifier</vt:lpstr>
      <vt:lpstr>Decision Tree Classifier</vt:lpstr>
      <vt:lpstr>K-Neighbors Classifier</vt:lpstr>
      <vt:lpstr>K-Means</vt:lpstr>
      <vt:lpstr>Latent Dirichlet Allocation (LDA)</vt:lpstr>
      <vt:lpstr>Naïve Bayes</vt:lpstr>
      <vt:lpstr>Gradient Boosting Classifier</vt:lpstr>
      <vt:lpstr>Support Vector Classifier (SVC)</vt:lpstr>
      <vt:lpstr>Multi-layer Perceptron (MLP) Classifier</vt:lpstr>
      <vt:lpstr>Source Code</vt:lpstr>
      <vt:lpstr>Source Code</vt:lpstr>
      <vt:lpstr>Video Presentation</vt:lpstr>
      <vt:lpstr>Video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Tahir Bagasrawala</dc:creator>
  <cp:lastModifiedBy>Tahir Bagasrawala</cp:lastModifiedBy>
  <cp:revision>22</cp:revision>
  <dcterms:created xsi:type="dcterms:W3CDTF">2023-11-27T20:11:24Z</dcterms:created>
  <dcterms:modified xsi:type="dcterms:W3CDTF">2023-12-11T21:58:52Z</dcterms:modified>
</cp:coreProperties>
</file>