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147479301" r:id="rId2"/>
    <p:sldId id="2147479303" r:id="rId3"/>
    <p:sldId id="2147479313" r:id="rId4"/>
    <p:sldId id="2147479304" r:id="rId5"/>
    <p:sldId id="2147479305" r:id="rId6"/>
    <p:sldId id="2147479319" r:id="rId7"/>
    <p:sldId id="2147479306" r:id="rId8"/>
    <p:sldId id="2147479307" r:id="rId9"/>
    <p:sldId id="2147479308" r:id="rId10"/>
    <p:sldId id="2147479309" r:id="rId11"/>
    <p:sldId id="2147479310" r:id="rId12"/>
    <p:sldId id="2147479311" r:id="rId13"/>
    <p:sldId id="2147479314" r:id="rId14"/>
    <p:sldId id="2147479315" r:id="rId15"/>
    <p:sldId id="2147479316" r:id="rId16"/>
    <p:sldId id="2147479317" r:id="rId17"/>
    <p:sldId id="2147479318" r:id="rId18"/>
    <p:sldId id="2147479320" r:id="rId19"/>
    <p:sldId id="2147479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7ABE34-5A02-0068-8FEB-70A71A8E1250}" name="Yash Vijay" initials="YV" userId="S::yash.vijay@c3.ai::ccdeda16-a192-4b52-8781-117f98e01b53" providerId="AD"/>
  <p188:author id="{8A92B798-7271-E493-7486-AA69502352A1}" name="Bhavya Kaushik" initials="BK" userId="S::bhavya.kaushik@c3.ai::b6e5de77-bf06-4a67-95cc-c79101741760" providerId="AD"/>
  <p188:author id="{9862DEE3-50C1-8254-99EB-70A9EC920A17}" name="Tahir Bagasrawala" initials="TB" userId="S::tahir.bagasrawala@c3.ai::bc416bc3-5e8b-4c31-801f-09ed0564a1a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9"/>
    <p:restoredTop sz="96327"/>
  </p:normalViewPr>
  <p:slideViewPr>
    <p:cSldViewPr snapToGrid="0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3F027-66F4-1145-A61B-95A323F7344F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9D15-8EED-EA45-AE44-D8C0EE6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7620" y="2084175"/>
            <a:ext cx="9822166" cy="358307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44" tIns="143317" rIns="179144" bIns="1433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36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745326" y="2799695"/>
            <a:ext cx="11067241" cy="1793104"/>
          </a:xfrm>
          <a:noFill/>
        </p:spPr>
        <p:txBody>
          <a:bodyPr lIns="0" tIns="91440" rIns="91440" bIns="91440" anchor="t" anchorCtr="0"/>
          <a:lstStyle>
            <a:lvl1pPr algn="l">
              <a:lnSpc>
                <a:spcPct val="85000"/>
              </a:lnSpc>
              <a:defRPr sz="5396" b="1" i="0" spc="-100" baseline="0">
                <a:solidFill>
                  <a:schemeClr val="tx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45325" y="4760586"/>
            <a:ext cx="6276531" cy="548640"/>
          </a:xfrm>
        </p:spPr>
        <p:txBody>
          <a:bodyPr lIns="0" tIns="109728" rIns="91440" bIns="109728">
            <a:noAutofit/>
          </a:bodyPr>
          <a:lstStyle>
            <a:lvl1pPr marL="0" indent="0">
              <a:spcBef>
                <a:spcPts val="600"/>
              </a:spcBef>
              <a:buNone/>
              <a:defRPr sz="2198" b="1" i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45325" y="5309508"/>
            <a:ext cx="6276531" cy="548640"/>
          </a:xfrm>
        </p:spPr>
        <p:txBody>
          <a:bodyPr lIns="0" tIns="109728" rIns="91440" bIns="109728">
            <a:noAutofit/>
          </a:bodyPr>
          <a:lstStyle>
            <a:lvl1pPr marL="0" indent="0">
              <a:spcBef>
                <a:spcPts val="600"/>
              </a:spcBef>
              <a:buNone/>
              <a:defRPr sz="1798" b="1" i="0" spc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05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1438855"/>
          </a:xfrm>
        </p:spPr>
        <p:txBody>
          <a:bodyPr>
            <a:spAutoFit/>
          </a:bodyPr>
          <a:lstStyle>
            <a:lvl1pPr>
              <a:buClr>
                <a:schemeClr val="tx1">
                  <a:lumMod val="50000"/>
                </a:schemeClr>
              </a:buClr>
              <a:defRPr sz="1600">
                <a:solidFill>
                  <a:schemeClr val="accent1"/>
                </a:solidFill>
              </a:defRPr>
            </a:lvl1pPr>
            <a:lvl2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92" y="228600"/>
            <a:ext cx="11655840" cy="548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hape 3"/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35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91" y="1371599"/>
            <a:ext cx="11615905" cy="1438855"/>
          </a:xfrm>
        </p:spPr>
        <p:txBody>
          <a:bodyPr>
            <a:spAutoFit/>
          </a:bodyPr>
          <a:lstStyle>
            <a:lvl1pPr>
              <a:buClr>
                <a:schemeClr val="tx1">
                  <a:lumMod val="50000"/>
                </a:schemeClr>
              </a:buClr>
              <a:defRPr sz="1600">
                <a:solidFill>
                  <a:schemeClr val="accent1"/>
                </a:solidFill>
              </a:defRPr>
            </a:lvl1pPr>
            <a:lvl2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91" y="228600"/>
            <a:ext cx="11615905" cy="54864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91" y="866288"/>
            <a:ext cx="11615905" cy="276999"/>
          </a:xfrm>
        </p:spPr>
        <p:txBody>
          <a:bodyPr tIns="0" bIns="0"/>
          <a:lstStyle>
            <a:lvl1pPr marL="0" indent="0" algn="l">
              <a:buFontTx/>
              <a:buNone/>
              <a:defRPr sz="1798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hape 3"/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52059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4"/>
          <p:cNvSpPr>
            <a:spLocks noGrp="1"/>
          </p:cNvSpPr>
          <p:nvPr>
            <p:ph type="title" hasCustomPrompt="1"/>
          </p:nvPr>
        </p:nvSpPr>
        <p:spPr>
          <a:xfrm>
            <a:off x="551607" y="2505088"/>
            <a:ext cx="10921437" cy="1522475"/>
          </a:xfrm>
          <a:prstGeom prst="rect">
            <a:avLst/>
          </a:prstGeom>
        </p:spPr>
        <p:txBody>
          <a:bodyPr anchor="ctr" anchorCtr="0"/>
          <a:lstStyle>
            <a:lvl1pPr algn="l">
              <a:defRPr sz="5396" b="1" i="0" cap="none" spc="-100" baseline="0">
                <a:solidFill>
                  <a:schemeClr val="accent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  <a:sym typeface="Helvetica Neue Thin"/>
              </a:defRPr>
            </a:lvl1pPr>
          </a:lstStyle>
          <a:p>
            <a:r>
              <a:rPr lang="en-US"/>
              <a:t>Section Title Slide</a:t>
            </a:r>
            <a:endParaRPr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52EF95B1-F2C2-FE41-8409-19ABBD62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7697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4"/>
          <p:cNvSpPr>
            <a:spLocks noGrp="1"/>
          </p:cNvSpPr>
          <p:nvPr>
            <p:ph type="title" hasCustomPrompt="1"/>
          </p:nvPr>
        </p:nvSpPr>
        <p:spPr>
          <a:xfrm>
            <a:off x="551607" y="2505088"/>
            <a:ext cx="10921437" cy="1522475"/>
          </a:xfrm>
          <a:prstGeom prst="rect">
            <a:avLst/>
          </a:prstGeom>
        </p:spPr>
        <p:txBody>
          <a:bodyPr anchor="ctr" anchorCtr="0"/>
          <a:lstStyle>
            <a:lvl1pPr algn="l">
              <a:defRPr sz="5396" b="1" i="0" cap="none" spc="-100" baseline="0">
                <a:solidFill>
                  <a:schemeClr val="accent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  <a:sym typeface="Helvetica Neue Thin"/>
              </a:defRPr>
            </a:lvl1pPr>
          </a:lstStyle>
          <a:p>
            <a:r>
              <a:rPr lang="en-US"/>
              <a:t>Section Title Slide</a:t>
            </a:r>
            <a:endParaRPr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52EF95B1-F2C2-FE41-8409-19ABBD62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4316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4"/>
          <p:cNvSpPr>
            <a:spLocks noGrp="1"/>
          </p:cNvSpPr>
          <p:nvPr>
            <p:ph type="title" hasCustomPrompt="1"/>
          </p:nvPr>
        </p:nvSpPr>
        <p:spPr>
          <a:xfrm>
            <a:off x="551607" y="2505088"/>
            <a:ext cx="10921437" cy="1522475"/>
          </a:xfrm>
          <a:prstGeom prst="rect">
            <a:avLst/>
          </a:prstGeom>
        </p:spPr>
        <p:txBody>
          <a:bodyPr anchor="ctr" anchorCtr="0"/>
          <a:lstStyle>
            <a:lvl1pPr algn="l">
              <a:defRPr sz="5396" b="1" i="0" cap="none" spc="-100" baseline="0">
                <a:solidFill>
                  <a:schemeClr val="accent1"/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  <a:sym typeface="Helvetica Neue Thin"/>
              </a:defRPr>
            </a:lvl1pPr>
          </a:lstStyle>
          <a:p>
            <a:r>
              <a:rPr lang="en-US"/>
              <a:t>Section Title Slide</a:t>
            </a:r>
            <a:endParaRPr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52EF95B1-F2C2-FE41-8409-19ABBD62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78073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Lay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1438855"/>
          </a:xfrm>
        </p:spPr>
        <p:txBody>
          <a:bodyPr>
            <a:spAutoFit/>
          </a:bodyPr>
          <a:lstStyle>
            <a:lvl1pPr>
              <a:buClr>
                <a:schemeClr val="tx1">
                  <a:lumMod val="50000"/>
                </a:schemeClr>
              </a:buClr>
              <a:defRPr sz="1600">
                <a:solidFill>
                  <a:schemeClr val="accent1"/>
                </a:solidFill>
              </a:defRPr>
            </a:lvl1pPr>
            <a:lvl2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tx1">
                  <a:lumMod val="50000"/>
                </a:schemeClr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392" y="228600"/>
            <a:ext cx="11655840" cy="548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hape 3"/>
          <p:cNvSpPr>
            <a:spLocks noGrp="1"/>
          </p:cNvSpPr>
          <p:nvPr>
            <p:ph type="sldNum" sz="quarter" idx="4"/>
          </p:nvPr>
        </p:nvSpPr>
        <p:spPr>
          <a:xfrm>
            <a:off x="109510" y="6554649"/>
            <a:ext cx="330967" cy="1949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>
              <a:spcBef>
                <a:spcPts val="0"/>
              </a:spcBef>
              <a:defRPr sz="600" b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08404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92" y="228600"/>
            <a:ext cx="11655840" cy="548640"/>
          </a:xfrm>
          <a:prstGeom prst="rect">
            <a:avLst/>
          </a:prstGeom>
        </p:spPr>
        <p:txBody>
          <a:bodyPr vert="horz" wrap="square" lIns="91440" tIns="45720" rIns="146304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391" y="1189181"/>
            <a:ext cx="11653521" cy="1438855"/>
          </a:xfrm>
          <a:prstGeom prst="rect">
            <a:avLst/>
          </a:prstGeom>
        </p:spPr>
        <p:txBody>
          <a:bodyPr vert="horz" wrap="square" lIns="91440" tIns="91440" rIns="182880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53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70" r:id="rId4"/>
    <p:sldLayoutId id="2147483679" r:id="rId5"/>
    <p:sldLayoutId id="2147483688" r:id="rId6"/>
    <p:sldLayoutId id="2147483691" r:id="rId7"/>
  </p:sldLayoutIdLst>
  <p:transition>
    <p:fade/>
  </p:transition>
  <p:hf hdr="0" ftr="0" dt="0"/>
  <p:txStyles>
    <p:titleStyle>
      <a:lvl1pPr algn="l" defTabSz="913632" rtl="0" eaLnBrk="1" latinLnBrk="0" hangingPunct="1">
        <a:lnSpc>
          <a:spcPct val="100000"/>
        </a:lnSpc>
        <a:spcBef>
          <a:spcPct val="0"/>
        </a:spcBef>
        <a:buNone/>
        <a:defRPr lang="en-US" sz="3198" b="1" i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462" marR="0" indent="-228462" algn="l" defTabSz="91363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</a:schemeClr>
        </a:buClr>
        <a:buSzPct val="90000"/>
        <a:buFont typeface="Arial" pitchFamily="34" charset="0"/>
        <a:buChar char="•"/>
        <a:tabLst/>
        <a:defRPr sz="16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458512" marR="0" indent="-172934" algn="l" defTabSz="91363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</a:schemeClr>
        </a:buClr>
        <a:buSzPct val="90000"/>
        <a:buFont typeface="Arial" pitchFamily="34" charset="0"/>
        <a:buChar char="•"/>
        <a:tabLst/>
        <a:defRPr sz="14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631446" marR="0" indent="-115818" algn="l" defTabSz="91363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</a:schemeClr>
        </a:buClr>
        <a:buSzPct val="90000"/>
        <a:buFont typeface="Arial" pitchFamily="34" charset="0"/>
        <a:buChar char="•"/>
        <a:tabLst/>
        <a:defRPr sz="12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802793" marR="0" indent="-114232" algn="l" defTabSz="91363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</a:schemeClr>
        </a:buClr>
        <a:buSzPct val="90000"/>
        <a:buFont typeface="Arial" pitchFamily="34" charset="0"/>
        <a:buChar char="•"/>
        <a:tabLst/>
        <a:defRPr sz="105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975727" marR="0" indent="-120578" algn="l" defTabSz="913632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>
            <a:lumMod val="50000"/>
          </a:schemeClr>
        </a:buClr>
        <a:buSzPct val="90000"/>
        <a:buFont typeface="Arial" pitchFamily="34" charset="0"/>
        <a:buChar char="•"/>
        <a:tabLst/>
        <a:defRPr sz="900" b="0" i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2488" indent="-228408" algn="l" defTabSz="913632" rtl="0" eaLnBrk="1" latinLnBrk="0" hangingPunct="1">
        <a:spcBef>
          <a:spcPct val="20000"/>
        </a:spcBef>
        <a:buFont typeface="Arial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69305" indent="-228408" algn="l" defTabSz="913632" rtl="0" eaLnBrk="1" latinLnBrk="0" hangingPunct="1">
        <a:spcBef>
          <a:spcPct val="20000"/>
        </a:spcBef>
        <a:buFont typeface="Arial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26121" indent="-228408" algn="l" defTabSz="913632" rtl="0" eaLnBrk="1" latinLnBrk="0" hangingPunct="1">
        <a:spcBef>
          <a:spcPct val="20000"/>
        </a:spcBef>
        <a:buFont typeface="Arial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882937" indent="-228408" algn="l" defTabSz="913632" rtl="0" eaLnBrk="1" latinLnBrk="0" hangingPunct="1">
        <a:spcBef>
          <a:spcPct val="20000"/>
        </a:spcBef>
        <a:buFont typeface="Arial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1pPr>
      <a:lvl2pPr marL="456816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913632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3pPr>
      <a:lvl4pPr marL="1370449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4pPr>
      <a:lvl5pPr marL="1827264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1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6pPr>
      <a:lvl7pPr marL="2740895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7pPr>
      <a:lvl8pPr marL="3197712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8pPr>
      <a:lvl9pPr marL="3654529" algn="l" defTabSz="913632" rtl="0" eaLnBrk="1" latinLnBrk="0" hangingPunct="1">
        <a:defRPr sz="17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3">
          <p15:clr>
            <a:srgbClr val="5ACBF0"/>
          </p15:clr>
        </p15:guide>
        <p15:guide id="2" pos="170">
          <p15:clr>
            <a:srgbClr val="5ACBF0"/>
          </p15:clr>
        </p15:guide>
        <p15:guide id="3" pos="734">
          <p15:clr>
            <a:srgbClr val="5ACBF0"/>
          </p15:clr>
        </p15:guide>
        <p15:guide id="4" pos="1299">
          <p15:clr>
            <a:srgbClr val="5ACBF0"/>
          </p15:clr>
        </p15:guide>
        <p15:guide id="5" pos="1863">
          <p15:clr>
            <a:srgbClr val="5ACBF0"/>
          </p15:clr>
        </p15:guide>
        <p15:guide id="6" pos="2428">
          <p15:clr>
            <a:srgbClr val="5ACBF0"/>
          </p15:clr>
        </p15:guide>
        <p15:guide id="7" pos="2992">
          <p15:clr>
            <a:srgbClr val="5ACBF0"/>
          </p15:clr>
        </p15:guide>
        <p15:guide id="8" pos="3557">
          <p15:clr>
            <a:srgbClr val="5ACBF0"/>
          </p15:clr>
        </p15:guide>
        <p15:guide id="9" pos="4121">
          <p15:clr>
            <a:srgbClr val="5ACBF0"/>
          </p15:clr>
        </p15:guide>
        <p15:guide id="10" pos="4686">
          <p15:clr>
            <a:srgbClr val="5ACBF0"/>
          </p15:clr>
        </p15:guide>
        <p15:guide id="11" pos="5250">
          <p15:clr>
            <a:srgbClr val="5ACBF0"/>
          </p15:clr>
        </p15:guide>
        <p15:guide id="12" pos="5815">
          <p15:clr>
            <a:srgbClr val="5ACBF0"/>
          </p15:clr>
        </p15:guide>
        <p15:guide id="13" pos="6379">
          <p15:clr>
            <a:srgbClr val="5ACBF0"/>
          </p15:clr>
        </p15:guide>
        <p15:guide id="14" pos="6944">
          <p15:clr>
            <a:srgbClr val="5ACBF0"/>
          </p15:clr>
        </p15:guide>
        <p15:guide id="15" pos="7508">
          <p15:clr>
            <a:srgbClr val="5ACBF0"/>
          </p15:clr>
        </p15:guide>
        <p15:guide id="16" pos="282">
          <p15:clr>
            <a:srgbClr val="C35EA4"/>
          </p15:clr>
        </p15:guide>
        <p15:guide id="17" pos="7396">
          <p15:clr>
            <a:srgbClr val="C35EA4"/>
          </p15:clr>
        </p15:guide>
        <p15:guide id="18" orient="horz" pos="748">
          <p15:clr>
            <a:srgbClr val="5ACBF0"/>
          </p15:clr>
        </p15:guide>
        <p15:guide id="19" orient="horz" pos="1313">
          <p15:clr>
            <a:srgbClr val="5ACBF0"/>
          </p15:clr>
        </p15:guide>
        <p15:guide id="20" orient="horz" pos="1878">
          <p15:clr>
            <a:srgbClr val="5ACBF0"/>
          </p15:clr>
        </p15:guide>
        <p15:guide id="21" orient="horz" pos="2442">
          <p15:clr>
            <a:srgbClr val="5ACBF0"/>
          </p15:clr>
        </p15:guide>
        <p15:guide id="22" orient="horz" pos="3007">
          <p15:clr>
            <a:srgbClr val="5ACBF0"/>
          </p15:clr>
        </p15:guide>
        <p15:guide id="23" orient="horz" pos="3572">
          <p15:clr>
            <a:srgbClr val="5ACBF0"/>
          </p15:clr>
        </p15:guide>
        <p15:guide id="24" orient="horz" pos="4137">
          <p15:clr>
            <a:srgbClr val="5ACBF0"/>
          </p15:clr>
        </p15:guide>
        <p15:guide id="25" orient="horz" pos="296">
          <p15:clr>
            <a:srgbClr val="C35EA4"/>
          </p15:clr>
        </p15:guide>
        <p15:guide id="26" orient="horz" pos="402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B11-6808-5DCD-22BA-71C344DA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Competition - NLP with disaster tweets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EAED-0087-0C52-2CA9-87F3FBD635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326" y="4999125"/>
            <a:ext cx="6276531" cy="548640"/>
          </a:xfrm>
        </p:spPr>
        <p:txBody>
          <a:bodyPr/>
          <a:lstStyle/>
          <a:p>
            <a:r>
              <a:rPr lang="en-US" dirty="0"/>
              <a:t>Harish, Aryan, Ashwin, </a:t>
            </a:r>
            <a:r>
              <a:rPr lang="en-US" dirty="0" err="1"/>
              <a:t>Abrielle</a:t>
            </a:r>
            <a:r>
              <a:rPr lang="en-US" dirty="0"/>
              <a:t>, Tahir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AC91F-4F48-27ED-75F3-FE6DB23DBC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5326" y="5548047"/>
            <a:ext cx="6276531" cy="548640"/>
          </a:xfrm>
        </p:spPr>
        <p:txBody>
          <a:bodyPr/>
          <a:lstStyle/>
          <a:p>
            <a:r>
              <a:rPr lang="en-US" dirty="0"/>
              <a:t>December 9, 2023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373F161-AD08-8789-2625-C0C70420B296}"/>
              </a:ext>
            </a:extLst>
          </p:cNvPr>
          <p:cNvSpPr txBox="1">
            <a:spLocks/>
          </p:cNvSpPr>
          <p:nvPr/>
        </p:nvSpPr>
        <p:spPr bwMode="auto">
          <a:xfrm>
            <a:off x="745325" y="4521783"/>
            <a:ext cx="6276531" cy="548640"/>
          </a:xfrm>
          <a:prstGeom prst="rect">
            <a:avLst/>
          </a:prstGeom>
        </p:spPr>
        <p:txBody>
          <a:bodyPr vert="horz" wrap="square" lIns="0" tIns="109728" rIns="91440" bIns="109728" rtlCol="0">
            <a:noAutofit/>
          </a:bodyPr>
          <a:lstStyle>
            <a:lvl1pPr marL="0" marR="0" indent="0" algn="l" defTabSz="91363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SzPct val="90000"/>
              <a:buFont typeface="Arial" pitchFamily="34" charset="0"/>
              <a:buNone/>
              <a:tabLst/>
              <a:defRPr sz="2198" b="1" i="0" kern="1200" spc="0" baseline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8512" marR="0" indent="-172934" algn="l" defTabSz="9136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SzPct val="90000"/>
              <a:buFont typeface="Arial" pitchFamily="34" charset="0"/>
              <a:buChar char="•"/>
              <a:tabLst/>
              <a:defRPr sz="14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31446" marR="0" indent="-115818" algn="l" defTabSz="9136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SzPct val="90000"/>
              <a:buFont typeface="Arial" pitchFamily="34" charset="0"/>
              <a:buChar char="•"/>
              <a:tabLst/>
              <a:defRPr sz="12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802793" marR="0" indent="-114232" algn="l" defTabSz="9136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SzPct val="90000"/>
              <a:buFont typeface="Arial" pitchFamily="34" charset="0"/>
              <a:buChar char="•"/>
              <a:tabLst/>
              <a:defRPr sz="105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975727" marR="0" indent="-120578" algn="l" defTabSz="9136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</a:schemeClr>
              </a:buClr>
              <a:buSzPct val="90000"/>
              <a:buFont typeface="Arial" pitchFamily="34" charset="0"/>
              <a:buChar char="•"/>
              <a:tabLst/>
              <a:defRPr sz="900" b="0" i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2488" indent="-228408" algn="l" defTabSz="9136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305" indent="-228408" algn="l" defTabSz="9136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121" indent="-228408" algn="l" defTabSz="9136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937" indent="-228408" algn="l" defTabSz="9136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Name: HAAAT</a:t>
            </a:r>
          </a:p>
        </p:txBody>
      </p:sp>
    </p:spTree>
    <p:extLst>
      <p:ext uri="{BB962C8B-B14F-4D97-AF65-F5344CB8AC3E}">
        <p14:creationId xmlns:p14="http://schemas.microsoft.com/office/powerpoint/2010/main" val="350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18426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K-Neighbors </a:t>
            </a:r>
            <a:r>
              <a:rPr lang="en-US" dirty="0" err="1"/>
              <a:t>Classifer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0309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2032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83307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5439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87523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(SVC)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66531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(MLP)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98516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068-2457-AFCD-A700-31F391DA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Source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3C05C-EC68-24AA-A9C6-9F88C3AD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25274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068-2457-AFCD-A700-31F391DA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Video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3C05C-EC68-24AA-A9C6-9F88C3AD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67075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1723549"/>
          </a:xfrm>
        </p:spPr>
        <p:txBody>
          <a:bodyPr/>
          <a:lstStyle/>
          <a:p>
            <a:r>
              <a:rPr lang="en-US" dirty="0"/>
              <a:t>Tahir Bagasrawala 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(tahirib2)</a:t>
            </a:r>
            <a:endParaRPr lang="en-US" i="1" dirty="0"/>
          </a:p>
          <a:p>
            <a:r>
              <a:rPr lang="en-US" dirty="0"/>
              <a:t>Ashwin Saxena 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(ashwins2)</a:t>
            </a:r>
            <a:endParaRPr lang="en-US" i="1" dirty="0"/>
          </a:p>
          <a:p>
            <a:r>
              <a:rPr lang="en-US" dirty="0"/>
              <a:t>Aryan Gandhi 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(aryang6)</a:t>
            </a:r>
            <a:endParaRPr lang="en-US" i="1" dirty="0"/>
          </a:p>
          <a:p>
            <a:r>
              <a:rPr lang="en-US" dirty="0" err="1"/>
              <a:t>Abrielle</a:t>
            </a:r>
            <a:r>
              <a:rPr lang="en-US" dirty="0"/>
              <a:t> </a:t>
            </a:r>
            <a:r>
              <a:rPr lang="en-US" dirty="0" err="1"/>
              <a:t>Agron</a:t>
            </a:r>
            <a:r>
              <a:rPr lang="en-US" dirty="0"/>
              <a:t> 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(aa106) (Captain)</a:t>
            </a:r>
            <a:endParaRPr lang="en-US" i="1" dirty="0"/>
          </a:p>
          <a:p>
            <a:r>
              <a:rPr lang="en-US" dirty="0"/>
              <a:t>Harish Venkata </a:t>
            </a:r>
            <a:r>
              <a:rPr lang="en-US" sz="16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(hkv2)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CS410 Project Team </a:t>
            </a:r>
            <a:r>
              <a:rPr lang="en-US" i="1" dirty="0"/>
              <a:t>(“HAAAT”)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198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2" y="1129541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Competition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566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068-2457-AFCD-A700-31F391DA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3C05C-EC68-24AA-A9C6-9F88C3AD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16492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4122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C068-2457-AFCD-A700-31F391DA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11 NLP Models Evaluated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3C05C-EC68-24AA-A9C6-9F88C3AD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uk-UA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Helvetica Neue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33879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 -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62270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2952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583EFC-1C52-2503-09D6-677D18D63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91" y="1189176"/>
            <a:ext cx="11653523" cy="430887"/>
          </a:xfrm>
        </p:spPr>
        <p:txBody>
          <a:bodyPr/>
          <a:lstStyle/>
          <a:p>
            <a:r>
              <a:rPr lang="en-US" dirty="0"/>
              <a:t>XX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7002B-AAAE-7D3F-E2D0-E1E624DF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B84C-CEC5-03EB-9BCF-99156026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8627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3.ai Template Dark">
  <a:themeElements>
    <a:clrScheme name="Custom 5">
      <a:dk1>
        <a:srgbClr val="1A1A1A"/>
      </a:dk1>
      <a:lt1>
        <a:srgbClr val="FFFFFF"/>
      </a:lt1>
      <a:dk2>
        <a:srgbClr val="505050"/>
      </a:dk2>
      <a:lt2>
        <a:srgbClr val="C8C8C8"/>
      </a:lt2>
      <a:accent1>
        <a:srgbClr val="FFFFFF"/>
      </a:accent1>
      <a:accent2>
        <a:srgbClr val="8C8C8C"/>
      </a:accent2>
      <a:accent3>
        <a:srgbClr val="06A7E0"/>
      </a:accent3>
      <a:accent4>
        <a:srgbClr val="F79430"/>
      </a:accent4>
      <a:accent5>
        <a:srgbClr val="9CCD6C"/>
      </a:accent5>
      <a:accent6>
        <a:srgbClr val="CBC8C7"/>
      </a:accent6>
      <a:hlink>
        <a:srgbClr val="06A7E0"/>
      </a:hlink>
      <a:folHlink>
        <a:srgbClr val="06A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91440" tIns="45708" rIns="0" bIns="45708" numCol="1" rtlCol="0" anchor="ctr" anchorCtr="0" compatLnSpc="1">
        <a:prstTxWarp prst="textNoShape">
          <a:avLst/>
        </a:prstTxWarp>
      </a:bodyPr>
      <a:lstStyle>
        <a:defPPr algn="ctr" defTabSz="913916" fontAlgn="base">
          <a:spcBef>
            <a:spcPct val="0"/>
          </a:spcBef>
          <a:spcAft>
            <a:spcPct val="0"/>
          </a:spcAft>
          <a:defRPr sz="1200" dirty="0" err="1" smtClean="0">
            <a:solidFill>
              <a:schemeClr val="bg1"/>
            </a:solidFill>
            <a:ea typeface="Helvetica Neue" charset="0"/>
            <a:cs typeface="Helvetica Neue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 defTabSz="914217">
          <a:defRPr sz="1600" kern="0" dirty="0">
            <a:solidFill>
              <a:schemeClr val="accent1"/>
            </a:solidFill>
            <a:ea typeface="Helvetica Neue" panose="02000503000000020004" pitchFamily="2" charset="0"/>
            <a:cs typeface="Helvetica Neue" panose="02000503000000020004" pitchFamily="2" charset="0"/>
            <a:sym typeface="Helvetica Neue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A1463234-0E33-274A-9F59-640BB71FCA6C}" vid="{BF27CB99-9C22-1D48-9DB1-D6982DA17E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141</Words>
  <Application>Microsoft Macintosh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C3.ai Template Dark</vt:lpstr>
      <vt:lpstr>Leaderboard Competition - NLP with disaster tweets datasets</vt:lpstr>
      <vt:lpstr>CS410 Project Team (“HAAAT”)</vt:lpstr>
      <vt:lpstr>Leaderboard Competition Results</vt:lpstr>
      <vt:lpstr>Dataset</vt:lpstr>
      <vt:lpstr>Dataset</vt:lpstr>
      <vt:lpstr>11 NLP Models Evaluated</vt:lpstr>
      <vt:lpstr>Logistic Model - baseline</vt:lpstr>
      <vt:lpstr>Random Forest Classifier</vt:lpstr>
      <vt:lpstr>AdaBoost Classifier</vt:lpstr>
      <vt:lpstr>Decision Tree Classifier</vt:lpstr>
      <vt:lpstr>K-Neighbors Classifer</vt:lpstr>
      <vt:lpstr>K-Means</vt:lpstr>
      <vt:lpstr>Latent Dirichlet Allocation (LDA)</vt:lpstr>
      <vt:lpstr>Naïve Bayes</vt:lpstr>
      <vt:lpstr>Gradient Boosting Classifier</vt:lpstr>
      <vt:lpstr>Support Vector Classifier (SVC)</vt:lpstr>
      <vt:lpstr>Multi-layer Perceptron (MLP) Classifier</vt:lpstr>
      <vt:lpstr>Source Code</vt:lpstr>
      <vt:lpstr>Video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 Bagasrawala</dc:creator>
  <cp:lastModifiedBy>Tahir Bagasrawala</cp:lastModifiedBy>
  <cp:revision>9</cp:revision>
  <dcterms:created xsi:type="dcterms:W3CDTF">2023-11-27T20:11:24Z</dcterms:created>
  <dcterms:modified xsi:type="dcterms:W3CDTF">2023-11-27T23:22:19Z</dcterms:modified>
</cp:coreProperties>
</file>