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147479324" r:id="rId2"/>
    <p:sldId id="2147479303" r:id="rId3"/>
    <p:sldId id="2147479304" r:id="rId4"/>
    <p:sldId id="2147479305" r:id="rId5"/>
    <p:sldId id="2147479330" r:id="rId6"/>
    <p:sldId id="2147479328" r:id="rId7"/>
    <p:sldId id="2147479313" r:id="rId8"/>
    <p:sldId id="2147479326" r:id="rId9"/>
    <p:sldId id="2147479325" r:id="rId10"/>
    <p:sldId id="2147479329" r:id="rId11"/>
    <p:sldId id="2147479331" r:id="rId12"/>
    <p:sldId id="2147479332" r:id="rId13"/>
    <p:sldId id="2147479333" r:id="rId14"/>
    <p:sldId id="2147479319" r:id="rId15"/>
    <p:sldId id="2147479327" r:id="rId16"/>
    <p:sldId id="2147479307" r:id="rId17"/>
    <p:sldId id="2147479308" r:id="rId18"/>
    <p:sldId id="2147479309" r:id="rId19"/>
    <p:sldId id="2147479310" r:id="rId20"/>
    <p:sldId id="2147479311" r:id="rId21"/>
    <p:sldId id="2147479314" r:id="rId22"/>
    <p:sldId id="2147479315" r:id="rId23"/>
    <p:sldId id="2147479316" r:id="rId24"/>
    <p:sldId id="2147479317" r:id="rId25"/>
    <p:sldId id="2147479318" r:id="rId26"/>
    <p:sldId id="2147479320" r:id="rId27"/>
    <p:sldId id="2147479322" r:id="rId28"/>
    <p:sldId id="2147479321" r:id="rId29"/>
    <p:sldId id="214747932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ABE34-5A02-0068-8FEB-70A71A8E1250}" name="Yash Vijay" initials="YV" userId="S::yash.vijay@c3.ai::ccdeda16-a192-4b52-8781-117f98e01b53" providerId="AD"/>
  <p188:author id="{8A92B798-7271-E493-7486-AA69502352A1}" name="Bhavya Kaushik" initials="BK" userId="S::bhavya.kaushik@c3.ai::b6e5de77-bf06-4a67-95cc-c79101741760" providerId="AD"/>
  <p188:author id="{9862DEE3-50C1-8254-99EB-70A9EC920A17}" name="Tahir Bagasrawala" initials="TB" userId="S::tahir.bagasrawala@c3.ai::bc416bc3-5e8b-4c31-801f-09ed0564a1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2D4E"/>
    <a:srgbClr val="035DA1"/>
    <a:srgbClr val="006AB8"/>
    <a:srgbClr val="02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8"/>
    <p:restoredTop sz="96327"/>
  </p:normalViewPr>
  <p:slideViewPr>
    <p:cSldViewPr snapToGrid="0">
      <p:cViewPr>
        <p:scale>
          <a:sx n="128" d="100"/>
          <a:sy n="128" d="100"/>
        </p:scale>
        <p:origin x="23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3F027-66F4-1145-A61B-95A323F7344F}"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D15-8EED-EA45-AE44-D8C0EE6266EB}" type="slidenum">
              <a:rPr lang="en-US" smtClean="0"/>
              <a:t>‹#›</a:t>
            </a:fld>
            <a:endParaRPr lang="en-US"/>
          </a:p>
        </p:txBody>
      </p:sp>
    </p:spTree>
    <p:extLst>
      <p:ext uri="{BB962C8B-B14F-4D97-AF65-F5344CB8AC3E}">
        <p14:creationId xmlns:p14="http://schemas.microsoft.com/office/powerpoint/2010/main" val="19676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p:bg>
      <p:bgPr>
        <a:solidFill>
          <a:srgbClr val="072D4E"/>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7620" y="2084175"/>
            <a:ext cx="9822166"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4" tIns="143317" rIns="179144" bIns="143317" numCol="1" spcCol="0" rtlCol="0" fromWordArt="0" anchor="t" anchorCtr="0" forceAA="0" compatLnSpc="1">
            <a:prstTxWarp prst="textNoShape">
              <a:avLst/>
            </a:prstTxWarp>
            <a:noAutofit/>
          </a:bodyPr>
          <a:lstStyle/>
          <a:p>
            <a:pPr algn="ctr" defTabSz="913368" fontAlgn="base">
              <a:lnSpc>
                <a:spcPct val="90000"/>
              </a:lnSpc>
              <a:spcBef>
                <a:spcPct val="0"/>
              </a:spcBef>
              <a:spcAft>
                <a:spcPct val="0"/>
              </a:spcAft>
            </a:pPr>
            <a:endParaRPr lang="en-US" sz="235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745326" y="2799695"/>
            <a:ext cx="11067241" cy="1793104"/>
          </a:xfrm>
          <a:noFill/>
        </p:spPr>
        <p:txBody>
          <a:bodyPr lIns="0" tIns="91440" rIns="91440" bIns="91440" anchor="t" anchorCtr="0"/>
          <a:lstStyle>
            <a:lvl1pPr algn="l">
              <a:lnSpc>
                <a:spcPct val="85000"/>
              </a:lnSpc>
              <a:defRPr sz="5396" b="1" i="0" spc="-100" baseline="0">
                <a:solidFill>
                  <a:schemeClr val="tx1"/>
                </a:solidFill>
                <a:latin typeface="+mj-lt"/>
                <a:ea typeface="Helvetica Neue" panose="02000503000000020004" pitchFamily="2" charset="0"/>
                <a:cs typeface="Helvetica Neue" panose="02000503000000020004" pitchFamily="2" charset="0"/>
              </a:defRPr>
            </a:lvl1pPr>
          </a:lstStyle>
          <a:p>
            <a:r>
              <a:rPr lang="en-US"/>
              <a:t>Presentation Title</a:t>
            </a:r>
          </a:p>
        </p:txBody>
      </p:sp>
      <p:sp>
        <p:nvSpPr>
          <p:cNvPr id="13" name="Text Placeholder 2"/>
          <p:cNvSpPr>
            <a:spLocks noGrp="1"/>
          </p:cNvSpPr>
          <p:nvPr>
            <p:ph type="body" sz="quarter" idx="15" hasCustomPrompt="1"/>
          </p:nvPr>
        </p:nvSpPr>
        <p:spPr bwMode="auto">
          <a:xfrm>
            <a:off x="745325" y="4760586"/>
            <a:ext cx="6276531" cy="548640"/>
          </a:xfrm>
        </p:spPr>
        <p:txBody>
          <a:bodyPr lIns="0" tIns="109728" rIns="91440" bIns="109728">
            <a:noAutofit/>
          </a:bodyPr>
          <a:lstStyle>
            <a:lvl1pPr marL="0" indent="0">
              <a:spcBef>
                <a:spcPts val="600"/>
              </a:spcBef>
              <a:buNone/>
              <a:defRPr sz="2198" b="1" i="0">
                <a:solidFill>
                  <a:schemeClr val="tx1"/>
                </a:solidFill>
                <a:latin typeface="+mn-lt"/>
                <a:ea typeface="Helvetica Neue" panose="02000503000000020004" pitchFamily="2" charset="0"/>
                <a:cs typeface="Helvetica Neue" panose="02000503000000020004" pitchFamily="2" charset="0"/>
              </a:defRPr>
            </a:lvl1pPr>
          </a:lstStyle>
          <a:p>
            <a:pPr lvl="0"/>
            <a:r>
              <a:rPr lang="en-US"/>
              <a:t>Speaker Name</a:t>
            </a:r>
          </a:p>
        </p:txBody>
      </p:sp>
      <p:sp>
        <p:nvSpPr>
          <p:cNvPr id="16" name="Text Placeholder 2"/>
          <p:cNvSpPr>
            <a:spLocks noGrp="1"/>
          </p:cNvSpPr>
          <p:nvPr>
            <p:ph type="body" sz="quarter" idx="16" hasCustomPrompt="1"/>
          </p:nvPr>
        </p:nvSpPr>
        <p:spPr bwMode="auto">
          <a:xfrm>
            <a:off x="745325" y="5309508"/>
            <a:ext cx="6276531" cy="548640"/>
          </a:xfrm>
        </p:spPr>
        <p:txBody>
          <a:bodyPr lIns="0" tIns="109728" rIns="91440" bIns="109728">
            <a:noAutofit/>
          </a:bodyPr>
          <a:lstStyle>
            <a:lvl1pPr marL="0" indent="0">
              <a:spcBef>
                <a:spcPts val="600"/>
              </a:spcBef>
              <a:buNone/>
              <a:defRPr sz="1798" b="1" i="0" spc="0">
                <a:solidFill>
                  <a:schemeClr val="tx1"/>
                </a:solidFill>
                <a:latin typeface="+mn-lt"/>
                <a:ea typeface="Helvetica Neue" panose="02000503000000020004" pitchFamily="2" charset="0"/>
                <a:cs typeface="Helvetica Neue" panose="02000503000000020004" pitchFamily="2" charset="0"/>
              </a:defRPr>
            </a:lvl1pPr>
          </a:lstStyle>
          <a:p>
            <a:pPr lvl="0"/>
            <a:r>
              <a:rPr lang="en-US"/>
              <a:t>Date</a:t>
            </a:r>
          </a:p>
        </p:txBody>
      </p:sp>
    </p:spTree>
    <p:extLst>
      <p:ext uri="{BB962C8B-B14F-4D97-AF65-F5344CB8AC3E}">
        <p14:creationId xmlns:p14="http://schemas.microsoft.com/office/powerpoint/2010/main" val="605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16035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371599"/>
            <a:ext cx="11615905"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1" y="228600"/>
            <a:ext cx="11615905" cy="548640"/>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1"/>
          </p:nvPr>
        </p:nvSpPr>
        <p:spPr>
          <a:xfrm>
            <a:off x="274391" y="866288"/>
            <a:ext cx="11615905" cy="276999"/>
          </a:xfrm>
        </p:spPr>
        <p:txBody>
          <a:bodyPr tIns="0" bIns="0"/>
          <a:lstStyle>
            <a:lvl1pPr marL="0" indent="0" algn="l">
              <a:buFontTx/>
              <a:buNone/>
              <a:defRPr sz="1798"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841520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3451769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2894316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407807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654084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D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92" y="228600"/>
            <a:ext cx="11655840" cy="548640"/>
          </a:xfrm>
          <a:prstGeom prst="rect">
            <a:avLst/>
          </a:prstGeom>
        </p:spPr>
        <p:txBody>
          <a:bodyPr vert="horz" wrap="square" lIns="91440" tIns="45720" rIns="146304" bIns="0" rtlCol="0" anchor="t">
            <a:noAutofit/>
          </a:bodyPr>
          <a:lstStyle/>
          <a:p>
            <a:r>
              <a:rPr lang="en-US"/>
              <a:t>Click to edit Master title style</a:t>
            </a:r>
          </a:p>
        </p:txBody>
      </p:sp>
      <p:sp>
        <p:nvSpPr>
          <p:cNvPr id="4" name="Text Placeholder 3"/>
          <p:cNvSpPr>
            <a:spLocks noGrp="1"/>
          </p:cNvSpPr>
          <p:nvPr>
            <p:ph type="body" idx="1"/>
          </p:nvPr>
        </p:nvSpPr>
        <p:spPr>
          <a:xfrm>
            <a:off x="274391" y="1189181"/>
            <a:ext cx="11653521" cy="1438855"/>
          </a:xfrm>
          <a:prstGeom prst="rect">
            <a:avLst/>
          </a:prstGeom>
        </p:spPr>
        <p:txBody>
          <a:bodyPr vert="horz" wrap="square" lIns="91440" tIns="91440" rIns="18288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532209"/>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6" r:id="rId3"/>
    <p:sldLayoutId id="2147483670" r:id="rId4"/>
    <p:sldLayoutId id="2147483679" r:id="rId5"/>
    <p:sldLayoutId id="2147483688" r:id="rId6"/>
    <p:sldLayoutId id="2147483691" r:id="rId7"/>
  </p:sldLayoutIdLst>
  <p:transition>
    <p:fade/>
  </p:transition>
  <p:hf hdr="0" ftr="0" dt="0"/>
  <p:txStyles>
    <p:titleStyle>
      <a:lvl1pPr algn="l" defTabSz="913632" rtl="0" eaLnBrk="1" latinLnBrk="0" hangingPunct="1">
        <a:lnSpc>
          <a:spcPct val="100000"/>
        </a:lnSpc>
        <a:spcBef>
          <a:spcPct val="0"/>
        </a:spcBef>
        <a:buNone/>
        <a:defRPr lang="en-US" sz="3198" b="1" i="0" kern="1200" cap="none" spc="0" baseline="0" dirty="0" smtClean="0">
          <a:ln w="3175">
            <a:noFill/>
          </a:ln>
          <a:solidFill>
            <a:schemeClr val="tx1"/>
          </a:solidFill>
          <a:effectLst/>
          <a:latin typeface="+mj-lt"/>
          <a:ea typeface="Helvetica Neue" panose="02000503000000020004" pitchFamily="2" charset="0"/>
          <a:cs typeface="Helvetica Neue" panose="02000503000000020004" pitchFamily="2" charset="0"/>
        </a:defRPr>
      </a:lvl1pPr>
    </p:titleStyle>
    <p:body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p:bodyStyle>
    <p:otherStyle>
      <a:defPPr>
        <a:defRPr lang="en-US"/>
      </a:defPPr>
      <a:lvl1pPr marL="0" algn="l" defTabSz="913632" rtl="0" eaLnBrk="1" latinLnBrk="0" hangingPunct="1">
        <a:defRPr sz="1762" kern="1200">
          <a:solidFill>
            <a:schemeClr val="tx1"/>
          </a:solidFill>
          <a:latin typeface="+mn-lt"/>
          <a:ea typeface="+mn-ea"/>
          <a:cs typeface="+mn-cs"/>
        </a:defRPr>
      </a:lvl1pPr>
      <a:lvl2pPr marL="456816" algn="l" defTabSz="913632" rtl="0" eaLnBrk="1" latinLnBrk="0" hangingPunct="1">
        <a:defRPr sz="1762" kern="1200">
          <a:solidFill>
            <a:schemeClr val="tx1"/>
          </a:solidFill>
          <a:latin typeface="+mn-lt"/>
          <a:ea typeface="+mn-ea"/>
          <a:cs typeface="+mn-cs"/>
        </a:defRPr>
      </a:lvl2pPr>
      <a:lvl3pPr marL="913632" algn="l" defTabSz="913632" rtl="0" eaLnBrk="1" latinLnBrk="0" hangingPunct="1">
        <a:defRPr sz="1762" kern="1200">
          <a:solidFill>
            <a:schemeClr val="tx1"/>
          </a:solidFill>
          <a:latin typeface="+mn-lt"/>
          <a:ea typeface="+mn-ea"/>
          <a:cs typeface="+mn-cs"/>
        </a:defRPr>
      </a:lvl3pPr>
      <a:lvl4pPr marL="1370449" algn="l" defTabSz="913632" rtl="0" eaLnBrk="1" latinLnBrk="0" hangingPunct="1">
        <a:defRPr sz="1762" kern="1200">
          <a:solidFill>
            <a:schemeClr val="tx1"/>
          </a:solidFill>
          <a:latin typeface="+mn-lt"/>
          <a:ea typeface="+mn-ea"/>
          <a:cs typeface="+mn-cs"/>
        </a:defRPr>
      </a:lvl4pPr>
      <a:lvl5pPr marL="1827264" algn="l" defTabSz="913632" rtl="0" eaLnBrk="1" latinLnBrk="0" hangingPunct="1">
        <a:defRPr sz="1762" kern="1200">
          <a:solidFill>
            <a:schemeClr val="tx1"/>
          </a:solidFill>
          <a:latin typeface="+mn-lt"/>
          <a:ea typeface="+mn-ea"/>
          <a:cs typeface="+mn-cs"/>
        </a:defRPr>
      </a:lvl5pPr>
      <a:lvl6pPr marL="2284081" algn="l" defTabSz="913632" rtl="0" eaLnBrk="1" latinLnBrk="0" hangingPunct="1">
        <a:defRPr sz="1762" kern="1200">
          <a:solidFill>
            <a:schemeClr val="tx1"/>
          </a:solidFill>
          <a:latin typeface="+mn-lt"/>
          <a:ea typeface="+mn-ea"/>
          <a:cs typeface="+mn-cs"/>
        </a:defRPr>
      </a:lvl6pPr>
      <a:lvl7pPr marL="2740895" algn="l" defTabSz="913632" rtl="0" eaLnBrk="1" latinLnBrk="0" hangingPunct="1">
        <a:defRPr sz="1762" kern="1200">
          <a:solidFill>
            <a:schemeClr val="tx1"/>
          </a:solidFill>
          <a:latin typeface="+mn-lt"/>
          <a:ea typeface="+mn-ea"/>
          <a:cs typeface="+mn-cs"/>
        </a:defRPr>
      </a:lvl7pPr>
      <a:lvl8pPr marL="3197712" algn="l" defTabSz="913632" rtl="0" eaLnBrk="1" latinLnBrk="0" hangingPunct="1">
        <a:defRPr sz="1762" kern="1200">
          <a:solidFill>
            <a:schemeClr val="tx1"/>
          </a:solidFill>
          <a:latin typeface="+mn-lt"/>
          <a:ea typeface="+mn-ea"/>
          <a:cs typeface="+mn-cs"/>
        </a:defRPr>
      </a:lvl8pPr>
      <a:lvl9pPr marL="3654529" algn="l" defTabSz="913632" rtl="0" eaLnBrk="1" latinLnBrk="0" hangingPunct="1">
        <a:defRPr sz="17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3">
          <p15:clr>
            <a:srgbClr val="5ACBF0"/>
          </p15:clr>
        </p15:guide>
        <p15:guide id="2" pos="170">
          <p15:clr>
            <a:srgbClr val="5ACBF0"/>
          </p15:clr>
        </p15:guide>
        <p15:guide id="3" pos="734">
          <p15:clr>
            <a:srgbClr val="5ACBF0"/>
          </p15:clr>
        </p15:guide>
        <p15:guide id="4" pos="1299">
          <p15:clr>
            <a:srgbClr val="5ACBF0"/>
          </p15:clr>
        </p15:guide>
        <p15:guide id="5" pos="1863">
          <p15:clr>
            <a:srgbClr val="5ACBF0"/>
          </p15:clr>
        </p15:guide>
        <p15:guide id="6" pos="2428">
          <p15:clr>
            <a:srgbClr val="5ACBF0"/>
          </p15:clr>
        </p15:guide>
        <p15:guide id="7" pos="2992">
          <p15:clr>
            <a:srgbClr val="5ACBF0"/>
          </p15:clr>
        </p15:guide>
        <p15:guide id="8" pos="3557">
          <p15:clr>
            <a:srgbClr val="5ACBF0"/>
          </p15:clr>
        </p15:guide>
        <p15:guide id="9" pos="4121">
          <p15:clr>
            <a:srgbClr val="5ACBF0"/>
          </p15:clr>
        </p15:guide>
        <p15:guide id="10" pos="4686">
          <p15:clr>
            <a:srgbClr val="5ACBF0"/>
          </p15:clr>
        </p15:guide>
        <p15:guide id="11" pos="5250">
          <p15:clr>
            <a:srgbClr val="5ACBF0"/>
          </p15:clr>
        </p15:guide>
        <p15:guide id="12" pos="5815">
          <p15:clr>
            <a:srgbClr val="5ACBF0"/>
          </p15:clr>
        </p15:guide>
        <p15:guide id="13" pos="6379">
          <p15:clr>
            <a:srgbClr val="5ACBF0"/>
          </p15:clr>
        </p15:guide>
        <p15:guide id="14" pos="6944">
          <p15:clr>
            <a:srgbClr val="5ACBF0"/>
          </p15:clr>
        </p15:guide>
        <p15:guide id="15" pos="7508">
          <p15:clr>
            <a:srgbClr val="5ACBF0"/>
          </p15:clr>
        </p15:guide>
        <p15:guide id="16" pos="282">
          <p15:clr>
            <a:srgbClr val="C35EA4"/>
          </p15:clr>
        </p15:guide>
        <p15:guide id="17" pos="7396">
          <p15:clr>
            <a:srgbClr val="C35EA4"/>
          </p15:clr>
        </p15:guide>
        <p15:guide id="18" orient="horz" pos="748">
          <p15:clr>
            <a:srgbClr val="5ACBF0"/>
          </p15:clr>
        </p15:guide>
        <p15:guide id="19" orient="horz" pos="1313">
          <p15:clr>
            <a:srgbClr val="5ACBF0"/>
          </p15:clr>
        </p15:guide>
        <p15:guide id="20" orient="horz" pos="1878">
          <p15:clr>
            <a:srgbClr val="5ACBF0"/>
          </p15:clr>
        </p15:guide>
        <p15:guide id="21" orient="horz" pos="2442">
          <p15:clr>
            <a:srgbClr val="5ACBF0"/>
          </p15:clr>
        </p15:guide>
        <p15:guide id="22" orient="horz" pos="3007">
          <p15:clr>
            <a:srgbClr val="5ACBF0"/>
          </p15:clr>
        </p15:guide>
        <p15:guide id="23" orient="horz" pos="3572">
          <p15:clr>
            <a:srgbClr val="5ACBF0"/>
          </p15:clr>
        </p15:guide>
        <p15:guide id="24" orient="horz" pos="4137">
          <p15:clr>
            <a:srgbClr val="5ACBF0"/>
          </p15:clr>
        </p15:guide>
        <p15:guide id="25" orient="horz" pos="296">
          <p15:clr>
            <a:srgbClr val="C35EA4"/>
          </p15:clr>
        </p15:guide>
        <p15:guide id="26" orient="horz" pos="402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ahirbags/cs410_project_public/tree/ma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hirbags/cs410_project_publi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AB11-6808-5DCD-22BA-71C344DA281A}"/>
              </a:ext>
            </a:extLst>
          </p:cNvPr>
          <p:cNvSpPr>
            <a:spLocks noGrp="1"/>
          </p:cNvSpPr>
          <p:nvPr>
            <p:ph type="title"/>
          </p:nvPr>
        </p:nvSpPr>
        <p:spPr>
          <a:xfrm>
            <a:off x="745325" y="2309328"/>
            <a:ext cx="11446674" cy="1793104"/>
          </a:xfrm>
        </p:spPr>
        <p:txBody>
          <a:bodyPr/>
          <a:lstStyle/>
          <a:p>
            <a:pPr>
              <a:lnSpc>
                <a:spcPct val="114000"/>
              </a:lnSpc>
              <a:spcAft>
                <a:spcPts val="600"/>
              </a:spcAft>
            </a:pPr>
            <a:r>
              <a:rPr lang="en-US" sz="4400" dirty="0"/>
              <a:t>Leaderboard Competition: </a:t>
            </a:r>
            <a:br>
              <a:rPr lang="en-US" sz="4400" dirty="0"/>
            </a:br>
            <a:r>
              <a:rPr lang="en-US" sz="4400" dirty="0"/>
              <a:t>NLP with Disaster Tweets Dataset</a:t>
            </a:r>
          </a:p>
        </p:txBody>
      </p:sp>
      <p:sp>
        <p:nvSpPr>
          <p:cNvPr id="3" name="Text Placeholder 2">
            <a:extLst>
              <a:ext uri="{FF2B5EF4-FFF2-40B4-BE49-F238E27FC236}">
                <a16:creationId xmlns:a16="http://schemas.microsoft.com/office/drawing/2014/main" id="{8B28EAED-0087-0C52-2CA9-87F3FBD635AE}"/>
              </a:ext>
            </a:extLst>
          </p:cNvPr>
          <p:cNvSpPr>
            <a:spLocks noGrp="1"/>
          </p:cNvSpPr>
          <p:nvPr>
            <p:ph type="body" sz="quarter" idx="15"/>
          </p:nvPr>
        </p:nvSpPr>
        <p:spPr>
          <a:xfrm>
            <a:off x="745326" y="4999125"/>
            <a:ext cx="6276531" cy="548640"/>
          </a:xfrm>
        </p:spPr>
        <p:txBody>
          <a:bodyPr/>
          <a:lstStyle/>
          <a:p>
            <a:r>
              <a:rPr lang="en-US" dirty="0"/>
              <a:t>Harish, Aryan, Ashwin, </a:t>
            </a:r>
            <a:r>
              <a:rPr lang="en-US" dirty="0" err="1"/>
              <a:t>Abrielle</a:t>
            </a:r>
            <a:r>
              <a:rPr lang="en-US" dirty="0"/>
              <a:t>, Tahir</a:t>
            </a:r>
          </a:p>
        </p:txBody>
      </p:sp>
      <p:sp>
        <p:nvSpPr>
          <p:cNvPr id="4" name="Text Placeholder 3">
            <a:extLst>
              <a:ext uri="{FF2B5EF4-FFF2-40B4-BE49-F238E27FC236}">
                <a16:creationId xmlns:a16="http://schemas.microsoft.com/office/drawing/2014/main" id="{24EAC91F-4F48-27ED-75F3-FE6DB23DBC01}"/>
              </a:ext>
            </a:extLst>
          </p:cNvPr>
          <p:cNvSpPr>
            <a:spLocks noGrp="1"/>
          </p:cNvSpPr>
          <p:nvPr>
            <p:ph type="body" sz="quarter" idx="16"/>
          </p:nvPr>
        </p:nvSpPr>
        <p:spPr>
          <a:xfrm>
            <a:off x="745326" y="5548047"/>
            <a:ext cx="6276531" cy="548640"/>
          </a:xfrm>
        </p:spPr>
        <p:txBody>
          <a:bodyPr/>
          <a:lstStyle/>
          <a:p>
            <a:r>
              <a:rPr lang="en-US" dirty="0"/>
              <a:t>December 15, 2023</a:t>
            </a:r>
          </a:p>
        </p:txBody>
      </p:sp>
      <p:sp>
        <p:nvSpPr>
          <p:cNvPr id="7" name="Text Placeholder 2">
            <a:extLst>
              <a:ext uri="{FF2B5EF4-FFF2-40B4-BE49-F238E27FC236}">
                <a16:creationId xmlns:a16="http://schemas.microsoft.com/office/drawing/2014/main" id="{B373F161-AD08-8789-2625-C0C70420B296}"/>
              </a:ext>
            </a:extLst>
          </p:cNvPr>
          <p:cNvSpPr txBox="1">
            <a:spLocks/>
          </p:cNvSpPr>
          <p:nvPr/>
        </p:nvSpPr>
        <p:spPr bwMode="auto">
          <a:xfrm>
            <a:off x="745325" y="4521783"/>
            <a:ext cx="6276531" cy="548640"/>
          </a:xfrm>
          <a:prstGeom prst="rect">
            <a:avLst/>
          </a:prstGeom>
        </p:spPr>
        <p:txBody>
          <a:bodyPr vert="horz" wrap="square" lIns="0" tIns="109728" rIns="91440" bIns="109728" rtlCol="0">
            <a:noAutofit/>
          </a:bodyPr>
          <a:lstStyle>
            <a:lvl1pPr marL="0" marR="0" indent="0" algn="l" defTabSz="913632" rtl="0" eaLnBrk="1" fontAlgn="auto" latinLnBrk="0" hangingPunct="1">
              <a:lnSpc>
                <a:spcPct val="100000"/>
              </a:lnSpc>
              <a:spcBef>
                <a:spcPts val="600"/>
              </a:spcBef>
              <a:spcAft>
                <a:spcPts val="600"/>
              </a:spcAft>
              <a:buClr>
                <a:schemeClr val="tx1">
                  <a:lumMod val="50000"/>
                </a:schemeClr>
              </a:buClr>
              <a:buSzPct val="90000"/>
              <a:buFont typeface="Arial" pitchFamily="34" charset="0"/>
              <a:buNone/>
              <a:tabLst/>
              <a:defRPr sz="2198" b="1" i="0" kern="1200" spc="0" baseline="0">
                <a:solidFill>
                  <a:schemeClr val="tx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r>
              <a:rPr lang="en-US" dirty="0"/>
              <a:t>Project Team: HAAAT</a:t>
            </a:r>
          </a:p>
        </p:txBody>
      </p:sp>
    </p:spTree>
    <p:extLst>
      <p:ext uri="{BB962C8B-B14F-4D97-AF65-F5344CB8AC3E}">
        <p14:creationId xmlns:p14="http://schemas.microsoft.com/office/powerpoint/2010/main" val="163704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9CC20-113C-8B81-4AEB-5CF97C73A56E}"/>
              </a:ext>
            </a:extLst>
          </p:cNvPr>
          <p:cNvSpPr>
            <a:spLocks noGrp="1"/>
          </p:cNvSpPr>
          <p:nvPr>
            <p:ph type="body" sz="quarter" idx="10"/>
          </p:nvPr>
        </p:nvSpPr>
        <p:spPr>
          <a:xfrm>
            <a:off x="274391" y="1189175"/>
            <a:ext cx="5821609" cy="4540217"/>
          </a:xfrm>
        </p:spPr>
        <p:txBody>
          <a:bodyPr/>
          <a:lstStyle/>
          <a:p>
            <a:pPr marL="342900" indent="-342900">
              <a:lnSpc>
                <a:spcPct val="125000"/>
              </a:lnSpc>
              <a:spcAft>
                <a:spcPts val="1200"/>
              </a:spcAft>
              <a:buAutoNum type="arabicPeriod"/>
            </a:pPr>
            <a:r>
              <a:rPr lang="en-US" sz="2000" dirty="0"/>
              <a:t>In the models/ folder, either:</a:t>
            </a:r>
          </a:p>
          <a:p>
            <a:pPr marL="572950" lvl="1" indent="-342900">
              <a:lnSpc>
                <a:spcPct val="125000"/>
              </a:lnSpc>
              <a:spcAft>
                <a:spcPts val="1200"/>
              </a:spcAft>
              <a:buAutoNum type="arabicPeriod"/>
            </a:pPr>
            <a:r>
              <a:rPr lang="en-US" sz="2000" dirty="0"/>
              <a:t>select an existing file (e.g. </a:t>
            </a:r>
            <a:r>
              <a:rPr lang="en-US" sz="2000" dirty="0">
                <a:solidFill>
                  <a:srgbClr val="00B050"/>
                </a:solidFill>
                <a:latin typeface="Consolas" panose="020B0609020204030204" pitchFamily="49" charset="0"/>
                <a:cs typeface="Consolas" panose="020B0609020204030204" pitchFamily="49" charset="0"/>
              </a:rPr>
              <a:t>GaussianNB.py, MLP.py</a:t>
            </a:r>
            <a:r>
              <a:rPr lang="en-US" sz="2000" dirty="0"/>
              <a:t>)</a:t>
            </a:r>
          </a:p>
          <a:p>
            <a:pPr marL="572950" lvl="1" indent="-342900">
              <a:lnSpc>
                <a:spcPct val="125000"/>
              </a:lnSpc>
              <a:spcAft>
                <a:spcPts val="1200"/>
              </a:spcAft>
              <a:buAutoNum type="arabicPeriod"/>
            </a:pPr>
            <a:r>
              <a:rPr lang="en-US" sz="2000" dirty="0"/>
              <a:t>create a new file named </a:t>
            </a:r>
            <a:r>
              <a:rPr lang="en-US" sz="2000" dirty="0">
                <a:solidFill>
                  <a:srgbClr val="00B050"/>
                </a:solidFill>
                <a:latin typeface="Consolas" panose="020B0609020204030204" pitchFamily="49" charset="0"/>
                <a:cs typeface="Consolas" panose="020B0609020204030204" pitchFamily="49" charset="0"/>
              </a:rPr>
              <a:t>[yourModel].py</a:t>
            </a:r>
          </a:p>
          <a:p>
            <a:pPr marL="342900" indent="-342900">
              <a:lnSpc>
                <a:spcPct val="125000"/>
              </a:lnSpc>
              <a:spcAft>
                <a:spcPts val="1200"/>
              </a:spcAft>
              <a:buAutoNum type="arabicPeriod"/>
            </a:pPr>
            <a:r>
              <a:rPr lang="en-US" sz="2000" dirty="0"/>
              <a:t>Define the class for your model, with the following three methods:</a:t>
            </a:r>
          </a:p>
          <a:p>
            <a:pPr marL="572950" lvl="1" indent="-342900">
              <a:lnSpc>
                <a:spcPct val="125000"/>
              </a:lnSpc>
              <a:spcAft>
                <a:spcPts val="1200"/>
              </a:spcAft>
              <a:buAutoNum type="arabicPeriod"/>
            </a:pPr>
            <a:r>
              <a:rPr lang="en-US" sz="2000" dirty="0">
                <a:solidFill>
                  <a:srgbClr val="00B050"/>
                </a:solidFill>
                <a:latin typeface="Consolas" panose="020B0609020204030204" pitchFamily="49" charset="0"/>
                <a:cs typeface="Consolas" panose="020B0609020204030204" pitchFamily="49" charset="0"/>
              </a:rPr>
              <a:t>__init__(self)</a:t>
            </a:r>
          </a:p>
          <a:p>
            <a:pPr marL="572950" lvl="1" indent="-342900">
              <a:lnSpc>
                <a:spcPct val="125000"/>
              </a:lnSpc>
              <a:spcAft>
                <a:spcPts val="1200"/>
              </a:spcAft>
              <a:buAutoNum type="arabicPeriod"/>
            </a:pPr>
            <a:r>
              <a:rPr lang="en-US" sz="2000" dirty="0">
                <a:solidFill>
                  <a:srgbClr val="00B050"/>
                </a:solidFill>
                <a:latin typeface="Consolas" panose="020B0609020204030204" pitchFamily="49" charset="0"/>
                <a:cs typeface="Consolas" panose="020B0609020204030204" pitchFamily="49" charset="0"/>
              </a:rPr>
              <a:t>train(self, X_train, y_train)</a:t>
            </a:r>
          </a:p>
          <a:p>
            <a:pPr marL="572950" lvl="1" indent="-342900">
              <a:lnSpc>
                <a:spcPct val="125000"/>
              </a:lnSpc>
              <a:spcAft>
                <a:spcPts val="1200"/>
              </a:spcAft>
              <a:buAutoNum type="arabicPeriod"/>
            </a:pPr>
            <a:r>
              <a:rPr lang="en-US" sz="2000" dirty="0">
                <a:solidFill>
                  <a:srgbClr val="00B050"/>
                </a:solidFill>
                <a:latin typeface="Consolas" panose="020B0609020204030204" pitchFamily="49" charset="0"/>
                <a:cs typeface="Consolas" panose="020B0609020204030204" pitchFamily="49" charset="0"/>
              </a:rPr>
              <a:t>predict(self, X_test)</a:t>
            </a:r>
          </a:p>
        </p:txBody>
      </p:sp>
      <p:sp>
        <p:nvSpPr>
          <p:cNvPr id="3" name="Title 2">
            <a:extLst>
              <a:ext uri="{FF2B5EF4-FFF2-40B4-BE49-F238E27FC236}">
                <a16:creationId xmlns:a16="http://schemas.microsoft.com/office/drawing/2014/main" id="{A6CDC8AB-63D9-5049-1349-8E25D44DDAD2}"/>
              </a:ext>
            </a:extLst>
          </p:cNvPr>
          <p:cNvSpPr>
            <a:spLocks noGrp="1"/>
          </p:cNvSpPr>
          <p:nvPr>
            <p:ph type="title"/>
          </p:nvPr>
        </p:nvSpPr>
        <p:spPr/>
        <p:txBody>
          <a:bodyPr/>
          <a:lstStyle/>
          <a:p>
            <a:r>
              <a:rPr lang="en-US" dirty="0"/>
              <a:t>Model Setup (using </a:t>
            </a:r>
            <a:r>
              <a:rPr lang="en-US" dirty="0">
                <a:solidFill>
                  <a:srgbClr val="00B050"/>
                </a:solidFill>
                <a:latin typeface="Consolas" panose="020B0609020204030204" pitchFamily="49" charset="0"/>
                <a:cs typeface="Consolas" panose="020B0609020204030204" pitchFamily="49" charset="0"/>
              </a:rPr>
              <a:t>sklearn</a:t>
            </a:r>
            <a:r>
              <a:rPr lang="en-US" dirty="0"/>
              <a:t>)</a:t>
            </a:r>
          </a:p>
        </p:txBody>
      </p:sp>
      <p:sp>
        <p:nvSpPr>
          <p:cNvPr id="4" name="Slide Number Placeholder 3">
            <a:extLst>
              <a:ext uri="{FF2B5EF4-FFF2-40B4-BE49-F238E27FC236}">
                <a16:creationId xmlns:a16="http://schemas.microsoft.com/office/drawing/2014/main" id="{F55B5934-E74A-BAFE-2DBC-70588CF31229}"/>
              </a:ext>
            </a:extLst>
          </p:cNvPr>
          <p:cNvSpPr>
            <a:spLocks noGrp="1"/>
          </p:cNvSpPr>
          <p:nvPr>
            <p:ph type="sldNum" sz="quarter" idx="4"/>
          </p:nvPr>
        </p:nvSpPr>
        <p:spPr/>
        <p:txBody>
          <a:bodyPr/>
          <a:lstStyle/>
          <a:p>
            <a:fld id="{86CB4B4D-7CA3-9044-876B-883B54F8677D}" type="slidenum">
              <a:rPr lang="uk-UA" smtClean="0"/>
              <a:pPr/>
              <a:t>10</a:t>
            </a:fld>
            <a:endParaRPr lang="uk-UA"/>
          </a:p>
        </p:txBody>
      </p:sp>
      <p:pic>
        <p:nvPicPr>
          <p:cNvPr id="6" name="Picture 5">
            <a:extLst>
              <a:ext uri="{FF2B5EF4-FFF2-40B4-BE49-F238E27FC236}">
                <a16:creationId xmlns:a16="http://schemas.microsoft.com/office/drawing/2014/main" id="{5640FF3B-5281-1C21-191F-83185F8E8DAD}"/>
              </a:ext>
            </a:extLst>
          </p:cNvPr>
          <p:cNvPicPr>
            <a:picLocks noChangeAspect="1"/>
          </p:cNvPicPr>
          <p:nvPr/>
        </p:nvPicPr>
        <p:blipFill>
          <a:blip r:embed="rId2"/>
          <a:stretch>
            <a:fillRect/>
          </a:stretch>
        </p:blipFill>
        <p:spPr>
          <a:xfrm>
            <a:off x="6539235" y="352839"/>
            <a:ext cx="5304895" cy="6152322"/>
          </a:xfrm>
          <a:prstGeom prst="rect">
            <a:avLst/>
          </a:prstGeom>
        </p:spPr>
      </p:pic>
    </p:spTree>
    <p:extLst>
      <p:ext uri="{BB962C8B-B14F-4D97-AF65-F5344CB8AC3E}">
        <p14:creationId xmlns:p14="http://schemas.microsoft.com/office/powerpoint/2010/main" val="3828754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Usage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4084622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E1D6E9-FDF9-C9A6-CE92-ED4EF6EBDD94}"/>
              </a:ext>
            </a:extLst>
          </p:cNvPr>
          <p:cNvSpPr>
            <a:spLocks noGrp="1"/>
          </p:cNvSpPr>
          <p:nvPr>
            <p:ph type="body" sz="quarter" idx="10"/>
          </p:nvPr>
        </p:nvSpPr>
        <p:spPr>
          <a:xfrm>
            <a:off x="274391" y="1189176"/>
            <a:ext cx="5821609" cy="5103898"/>
          </a:xfrm>
        </p:spPr>
        <p:txBody>
          <a:bodyPr/>
          <a:lstStyle/>
          <a:p>
            <a:pPr marL="342900" indent="-342900">
              <a:lnSpc>
                <a:spcPct val="150000"/>
              </a:lnSpc>
              <a:spcAft>
                <a:spcPts val="2400"/>
              </a:spcAft>
              <a:buAutoNum type="arabicPeriod"/>
            </a:pPr>
            <a:r>
              <a:rPr lang="en-US" sz="1800" dirty="0"/>
              <a:t>Ensure that your model is listed in the options and if/else branches of </a:t>
            </a:r>
            <a:r>
              <a:rPr lang="en-US" sz="1800" dirty="0">
                <a:solidFill>
                  <a:srgbClr val="00B050"/>
                </a:solidFill>
                <a:latin typeface="Consolas" panose="020B0609020204030204" pitchFamily="49" charset="0"/>
                <a:cs typeface="Consolas" panose="020B0609020204030204" pitchFamily="49" charset="0"/>
              </a:rPr>
              <a:t>hpo_tune.py</a:t>
            </a:r>
            <a:r>
              <a:rPr lang="en-US" sz="1800" dirty="0"/>
              <a:t>.</a:t>
            </a:r>
          </a:p>
          <a:p>
            <a:pPr marL="342900" indent="-342900">
              <a:lnSpc>
                <a:spcPct val="150000"/>
              </a:lnSpc>
              <a:spcAft>
                <a:spcPts val="2400"/>
              </a:spcAft>
              <a:buAutoNum type="arabicPeriod"/>
            </a:pPr>
            <a:r>
              <a:rPr lang="en-US" sz="1800" dirty="0"/>
              <a:t>In the respective branch, update the parameter space for your model.</a:t>
            </a:r>
          </a:p>
          <a:p>
            <a:pPr marL="342900" indent="-342900">
              <a:lnSpc>
                <a:spcPct val="150000"/>
              </a:lnSpc>
              <a:spcAft>
                <a:spcPts val="2400"/>
              </a:spcAft>
              <a:buAutoNum type="arabicPeriod"/>
            </a:pPr>
            <a:r>
              <a:rPr lang="en-US" sz="1800" dirty="0"/>
              <a:t>Call </a:t>
            </a:r>
            <a:r>
              <a:rPr lang="en-US" sz="1800" dirty="0">
                <a:solidFill>
                  <a:srgbClr val="00B050"/>
                </a:solidFill>
                <a:latin typeface="Consolas" panose="020B0609020204030204" pitchFamily="49" charset="0"/>
                <a:cs typeface="Consolas" panose="020B0609020204030204" pitchFamily="49" charset="0"/>
              </a:rPr>
              <a:t>hpo_tune.py</a:t>
            </a:r>
            <a:r>
              <a:rPr lang="en-US" sz="1800" dirty="0">
                <a:solidFill>
                  <a:srgbClr val="00B050"/>
                </a:solidFill>
                <a:latin typeface="+mj-lt"/>
                <a:cs typeface="Consolas" panose="020B0609020204030204" pitchFamily="49" charset="0"/>
              </a:rPr>
              <a:t> </a:t>
            </a:r>
            <a:r>
              <a:rPr lang="en-US" sz="1800" dirty="0"/>
              <a:t>and enter your model name.</a:t>
            </a:r>
          </a:p>
          <a:p>
            <a:pPr marL="342900" indent="-342900">
              <a:lnSpc>
                <a:spcPct val="150000"/>
              </a:lnSpc>
              <a:spcAft>
                <a:spcPts val="2400"/>
              </a:spcAft>
              <a:buAutoNum type="arabicPeriod"/>
            </a:pPr>
            <a:r>
              <a:rPr lang="en-US" sz="1800" dirty="0"/>
              <a:t>Your model’s hyperparameters will be tuned based on the parameter space you have defined, and the best settings will be printed to the console</a:t>
            </a:r>
            <a:endParaRPr lang="en-US" dirty="0"/>
          </a:p>
          <a:p>
            <a:pPr marL="342900" indent="-342900">
              <a:lnSpc>
                <a:spcPct val="150000"/>
              </a:lnSpc>
              <a:spcAft>
                <a:spcPts val="2400"/>
              </a:spcAft>
              <a:buAutoNum type="arabicPeriod"/>
            </a:pPr>
            <a:r>
              <a:rPr lang="en-US" sz="1800" dirty="0"/>
              <a:t>Update your model with these new settings</a:t>
            </a:r>
          </a:p>
        </p:txBody>
      </p:sp>
      <p:sp>
        <p:nvSpPr>
          <p:cNvPr id="3" name="Title 2">
            <a:extLst>
              <a:ext uri="{FF2B5EF4-FFF2-40B4-BE49-F238E27FC236}">
                <a16:creationId xmlns:a16="http://schemas.microsoft.com/office/drawing/2014/main" id="{DD12AEA9-ABF3-AD4B-ADE5-82B777795BF1}"/>
              </a:ext>
            </a:extLst>
          </p:cNvPr>
          <p:cNvSpPr>
            <a:spLocks noGrp="1"/>
          </p:cNvSpPr>
          <p:nvPr>
            <p:ph type="title"/>
          </p:nvPr>
        </p:nvSpPr>
        <p:spPr/>
        <p:txBody>
          <a:bodyPr/>
          <a:lstStyle/>
          <a:p>
            <a:r>
              <a:rPr lang="en-US" dirty="0"/>
              <a:t>Hyperparameter Tuning on Training Set </a:t>
            </a:r>
            <a:r>
              <a:rPr lang="en-US" dirty="0">
                <a:solidFill>
                  <a:srgbClr val="00B050"/>
                </a:solidFill>
                <a:latin typeface="Consolas" panose="020B0609020204030204" pitchFamily="49" charset="0"/>
                <a:cs typeface="Consolas" panose="020B0609020204030204" pitchFamily="49" charset="0"/>
              </a:rPr>
              <a:t>(hpo_tune.py)</a:t>
            </a:r>
          </a:p>
        </p:txBody>
      </p:sp>
      <p:sp>
        <p:nvSpPr>
          <p:cNvPr id="4" name="Slide Number Placeholder 3">
            <a:extLst>
              <a:ext uri="{FF2B5EF4-FFF2-40B4-BE49-F238E27FC236}">
                <a16:creationId xmlns:a16="http://schemas.microsoft.com/office/drawing/2014/main" id="{3BB148FA-44AF-F5DA-C425-C32AC8516F38}"/>
              </a:ext>
            </a:extLst>
          </p:cNvPr>
          <p:cNvSpPr>
            <a:spLocks noGrp="1"/>
          </p:cNvSpPr>
          <p:nvPr>
            <p:ph type="sldNum" sz="quarter" idx="4"/>
          </p:nvPr>
        </p:nvSpPr>
        <p:spPr/>
        <p:txBody>
          <a:bodyPr/>
          <a:lstStyle/>
          <a:p>
            <a:fld id="{86CB4B4D-7CA3-9044-876B-883B54F8677D}" type="slidenum">
              <a:rPr lang="uk-UA" smtClean="0"/>
              <a:pPr/>
              <a:t>12</a:t>
            </a:fld>
            <a:endParaRPr lang="uk-UA" dirty="0"/>
          </a:p>
        </p:txBody>
      </p:sp>
      <p:pic>
        <p:nvPicPr>
          <p:cNvPr id="8" name="Picture 7">
            <a:extLst>
              <a:ext uri="{FF2B5EF4-FFF2-40B4-BE49-F238E27FC236}">
                <a16:creationId xmlns:a16="http://schemas.microsoft.com/office/drawing/2014/main" id="{A397C9B8-A21C-8962-C7F0-59359C906CB0}"/>
              </a:ext>
            </a:extLst>
          </p:cNvPr>
          <p:cNvPicPr>
            <a:picLocks noChangeAspect="1"/>
          </p:cNvPicPr>
          <p:nvPr/>
        </p:nvPicPr>
        <p:blipFill>
          <a:blip r:embed="rId2"/>
          <a:stretch>
            <a:fillRect/>
          </a:stretch>
        </p:blipFill>
        <p:spPr>
          <a:xfrm>
            <a:off x="6748709" y="1402464"/>
            <a:ext cx="5168900" cy="1689100"/>
          </a:xfrm>
          <a:prstGeom prst="rect">
            <a:avLst/>
          </a:prstGeom>
        </p:spPr>
      </p:pic>
      <p:pic>
        <p:nvPicPr>
          <p:cNvPr id="10" name="Picture 9">
            <a:extLst>
              <a:ext uri="{FF2B5EF4-FFF2-40B4-BE49-F238E27FC236}">
                <a16:creationId xmlns:a16="http://schemas.microsoft.com/office/drawing/2014/main" id="{50A9584F-53BD-8C50-D3F3-790AE7F7BAD8}"/>
              </a:ext>
            </a:extLst>
          </p:cNvPr>
          <p:cNvPicPr>
            <a:picLocks noChangeAspect="1"/>
          </p:cNvPicPr>
          <p:nvPr/>
        </p:nvPicPr>
        <p:blipFill>
          <a:blip r:embed="rId3"/>
          <a:stretch>
            <a:fillRect/>
          </a:stretch>
        </p:blipFill>
        <p:spPr>
          <a:xfrm>
            <a:off x="6096000" y="4017728"/>
            <a:ext cx="5850835" cy="2451862"/>
          </a:xfrm>
          <a:prstGeom prst="rect">
            <a:avLst/>
          </a:prstGeom>
        </p:spPr>
      </p:pic>
    </p:spTree>
    <p:extLst>
      <p:ext uri="{BB962C8B-B14F-4D97-AF65-F5344CB8AC3E}">
        <p14:creationId xmlns:p14="http://schemas.microsoft.com/office/powerpoint/2010/main" val="816303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E1D6E9-FDF9-C9A6-CE92-ED4EF6EBDD94}"/>
              </a:ext>
            </a:extLst>
          </p:cNvPr>
          <p:cNvSpPr>
            <a:spLocks noGrp="1"/>
          </p:cNvSpPr>
          <p:nvPr>
            <p:ph type="body" sz="quarter" idx="10"/>
          </p:nvPr>
        </p:nvSpPr>
        <p:spPr>
          <a:xfrm>
            <a:off x="109511" y="2328893"/>
            <a:ext cx="7248082" cy="2068451"/>
          </a:xfrm>
        </p:spPr>
        <p:txBody>
          <a:bodyPr/>
          <a:lstStyle/>
          <a:p>
            <a:pPr marL="342900" indent="-342900">
              <a:lnSpc>
                <a:spcPct val="200000"/>
              </a:lnSpc>
              <a:spcAft>
                <a:spcPts val="1200"/>
              </a:spcAft>
              <a:buAutoNum type="arabicPeriod"/>
            </a:pPr>
            <a:r>
              <a:rPr lang="en-US" sz="1800" dirty="0"/>
              <a:t>Ensure that your model is listed in the </a:t>
            </a:r>
            <a:r>
              <a:rPr lang="en-US" sz="1800" dirty="0">
                <a:solidFill>
                  <a:srgbClr val="00B050"/>
                </a:solidFill>
                <a:latin typeface="Consolas" panose="020B0609020204030204" pitchFamily="49" charset="0"/>
                <a:cs typeface="Consolas" panose="020B0609020204030204" pitchFamily="49" charset="0"/>
              </a:rPr>
              <a:t>models_to_evaluate</a:t>
            </a:r>
            <a:r>
              <a:rPr lang="en-US" sz="1800" dirty="0">
                <a:solidFill>
                  <a:srgbClr val="00B050"/>
                </a:solidFill>
                <a:latin typeface="+mj-lt"/>
                <a:cs typeface="Consolas" panose="020B0609020204030204" pitchFamily="49" charset="0"/>
              </a:rPr>
              <a:t> </a:t>
            </a:r>
            <a:r>
              <a:rPr lang="en-US" sz="1800" dirty="0">
                <a:solidFill>
                  <a:schemeClr val="tx1"/>
                </a:solidFill>
                <a:latin typeface="+mj-lt"/>
                <a:cs typeface="Consolas" panose="020B0609020204030204" pitchFamily="49" charset="0"/>
              </a:rPr>
              <a:t>list</a:t>
            </a:r>
          </a:p>
          <a:p>
            <a:pPr marL="342900" indent="-342900">
              <a:lnSpc>
                <a:spcPct val="200000"/>
              </a:lnSpc>
              <a:spcAft>
                <a:spcPts val="1200"/>
              </a:spcAft>
              <a:buAutoNum type="arabicPeriod"/>
            </a:pPr>
            <a:r>
              <a:rPr lang="en-US" sz="1800" dirty="0"/>
              <a:t>Call </a:t>
            </a:r>
            <a:r>
              <a:rPr lang="en-US" sz="1800" dirty="0">
                <a:solidFill>
                  <a:srgbClr val="00B050"/>
                </a:solidFill>
                <a:latin typeface="Consolas" panose="020B0609020204030204" pitchFamily="49" charset="0"/>
                <a:cs typeface="Consolas" panose="020B0609020204030204" pitchFamily="49" charset="0"/>
              </a:rPr>
              <a:t>model_eval.py</a:t>
            </a:r>
            <a:r>
              <a:rPr lang="en-US" sz="1800" dirty="0">
                <a:solidFill>
                  <a:srgbClr val="00B050"/>
                </a:solidFill>
                <a:cs typeface="Consolas" panose="020B0609020204030204" pitchFamily="49" charset="0"/>
              </a:rPr>
              <a:t>.</a:t>
            </a:r>
          </a:p>
          <a:p>
            <a:pPr marL="342900" indent="-342900">
              <a:lnSpc>
                <a:spcPct val="200000"/>
              </a:lnSpc>
              <a:spcAft>
                <a:spcPts val="1200"/>
              </a:spcAft>
              <a:buAutoNum type="arabicPeriod"/>
            </a:pPr>
            <a:r>
              <a:rPr lang="en-US" sz="1800" dirty="0">
                <a:solidFill>
                  <a:schemeClr val="tx1"/>
                </a:solidFill>
                <a:latin typeface="+mj-lt"/>
                <a:cs typeface="Consolas" panose="020B0609020204030204" pitchFamily="49" charset="0"/>
              </a:rPr>
              <a:t>See your results!</a:t>
            </a:r>
          </a:p>
        </p:txBody>
      </p:sp>
      <p:sp>
        <p:nvSpPr>
          <p:cNvPr id="3" name="Title 2">
            <a:extLst>
              <a:ext uri="{FF2B5EF4-FFF2-40B4-BE49-F238E27FC236}">
                <a16:creationId xmlns:a16="http://schemas.microsoft.com/office/drawing/2014/main" id="{DD12AEA9-ABF3-AD4B-ADE5-82B777795BF1}"/>
              </a:ext>
            </a:extLst>
          </p:cNvPr>
          <p:cNvSpPr>
            <a:spLocks noGrp="1"/>
          </p:cNvSpPr>
          <p:nvPr>
            <p:ph type="title"/>
          </p:nvPr>
        </p:nvSpPr>
        <p:spPr/>
        <p:txBody>
          <a:bodyPr/>
          <a:lstStyle/>
          <a:p>
            <a:r>
              <a:rPr lang="en-US" dirty="0"/>
              <a:t>Testing Against Other Models </a:t>
            </a:r>
            <a:r>
              <a:rPr lang="en-US" dirty="0">
                <a:solidFill>
                  <a:srgbClr val="00B050"/>
                </a:solidFill>
                <a:latin typeface="Consolas" panose="020B0609020204030204" pitchFamily="49" charset="0"/>
                <a:cs typeface="Consolas" panose="020B0609020204030204" pitchFamily="49" charset="0"/>
              </a:rPr>
              <a:t>(model_eval.py)</a:t>
            </a:r>
          </a:p>
        </p:txBody>
      </p:sp>
      <p:sp>
        <p:nvSpPr>
          <p:cNvPr id="4" name="Slide Number Placeholder 3">
            <a:extLst>
              <a:ext uri="{FF2B5EF4-FFF2-40B4-BE49-F238E27FC236}">
                <a16:creationId xmlns:a16="http://schemas.microsoft.com/office/drawing/2014/main" id="{3BB148FA-44AF-F5DA-C425-C32AC8516F38}"/>
              </a:ext>
            </a:extLst>
          </p:cNvPr>
          <p:cNvSpPr>
            <a:spLocks noGrp="1"/>
          </p:cNvSpPr>
          <p:nvPr>
            <p:ph type="sldNum" sz="quarter" idx="4"/>
          </p:nvPr>
        </p:nvSpPr>
        <p:spPr/>
        <p:txBody>
          <a:bodyPr/>
          <a:lstStyle/>
          <a:p>
            <a:fld id="{86CB4B4D-7CA3-9044-876B-883B54F8677D}" type="slidenum">
              <a:rPr lang="uk-UA" smtClean="0"/>
              <a:pPr/>
              <a:t>13</a:t>
            </a:fld>
            <a:endParaRPr lang="uk-UA" dirty="0"/>
          </a:p>
        </p:txBody>
      </p:sp>
      <p:pic>
        <p:nvPicPr>
          <p:cNvPr id="6" name="Picture 5">
            <a:extLst>
              <a:ext uri="{FF2B5EF4-FFF2-40B4-BE49-F238E27FC236}">
                <a16:creationId xmlns:a16="http://schemas.microsoft.com/office/drawing/2014/main" id="{DADA069A-6BE3-DCF0-B88B-ABA5A53A6255}"/>
              </a:ext>
            </a:extLst>
          </p:cNvPr>
          <p:cNvPicPr>
            <a:picLocks noChangeAspect="1"/>
          </p:cNvPicPr>
          <p:nvPr/>
        </p:nvPicPr>
        <p:blipFill>
          <a:blip r:embed="rId2"/>
          <a:stretch>
            <a:fillRect/>
          </a:stretch>
        </p:blipFill>
        <p:spPr>
          <a:xfrm>
            <a:off x="7411907" y="907190"/>
            <a:ext cx="4505702" cy="2152801"/>
          </a:xfrm>
          <a:prstGeom prst="rect">
            <a:avLst/>
          </a:prstGeom>
        </p:spPr>
      </p:pic>
      <p:pic>
        <p:nvPicPr>
          <p:cNvPr id="9" name="Picture 8">
            <a:extLst>
              <a:ext uri="{FF2B5EF4-FFF2-40B4-BE49-F238E27FC236}">
                <a16:creationId xmlns:a16="http://schemas.microsoft.com/office/drawing/2014/main" id="{EC5C9BCC-73D8-21DD-2E82-CBEE66D1E35A}"/>
              </a:ext>
            </a:extLst>
          </p:cNvPr>
          <p:cNvPicPr>
            <a:picLocks noChangeAspect="1"/>
          </p:cNvPicPr>
          <p:nvPr/>
        </p:nvPicPr>
        <p:blipFill>
          <a:blip r:embed="rId3"/>
          <a:stretch>
            <a:fillRect/>
          </a:stretch>
        </p:blipFill>
        <p:spPr>
          <a:xfrm>
            <a:off x="109510" y="5526450"/>
            <a:ext cx="7248082" cy="1028199"/>
          </a:xfrm>
          <a:prstGeom prst="rect">
            <a:avLst/>
          </a:prstGeom>
        </p:spPr>
      </p:pic>
      <p:pic>
        <p:nvPicPr>
          <p:cNvPr id="12" name="Picture 11">
            <a:extLst>
              <a:ext uri="{FF2B5EF4-FFF2-40B4-BE49-F238E27FC236}">
                <a16:creationId xmlns:a16="http://schemas.microsoft.com/office/drawing/2014/main" id="{4D587D58-144C-1429-FF6B-162C0D8ABB82}"/>
              </a:ext>
            </a:extLst>
          </p:cNvPr>
          <p:cNvPicPr>
            <a:picLocks noChangeAspect="1"/>
          </p:cNvPicPr>
          <p:nvPr/>
        </p:nvPicPr>
        <p:blipFill>
          <a:blip r:embed="rId4"/>
          <a:stretch>
            <a:fillRect/>
          </a:stretch>
        </p:blipFill>
        <p:spPr>
          <a:xfrm>
            <a:off x="7427565" y="3189942"/>
            <a:ext cx="4502667" cy="3364707"/>
          </a:xfrm>
          <a:prstGeom prst="rect">
            <a:avLst/>
          </a:prstGeom>
        </p:spPr>
      </p:pic>
    </p:spTree>
    <p:extLst>
      <p:ext uri="{BB962C8B-B14F-4D97-AF65-F5344CB8AC3E}">
        <p14:creationId xmlns:p14="http://schemas.microsoft.com/office/powerpoint/2010/main" val="3858238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11 NLP Models Evaluated</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3133879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Logistic Model - baseline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15</a:t>
            </a:fld>
            <a:endParaRPr lang="uk-UA"/>
          </a:p>
        </p:txBody>
      </p:sp>
      <p:sp>
        <p:nvSpPr>
          <p:cNvPr id="8" name="Text Placeholder 1">
            <a:extLst>
              <a:ext uri="{FF2B5EF4-FFF2-40B4-BE49-F238E27FC236}">
                <a16:creationId xmlns:a16="http://schemas.microsoft.com/office/drawing/2014/main" id="{FFBEAE82-40C2-5A1E-6AAE-7D88DA03153C}"/>
              </a:ext>
            </a:extLst>
          </p:cNvPr>
          <p:cNvSpPr txBox="1">
            <a:spLocks/>
          </p:cNvSpPr>
          <p:nvPr/>
        </p:nvSpPr>
        <p:spPr>
          <a:xfrm>
            <a:off x="274392" y="831934"/>
            <a:ext cx="10190884"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(also known as logit or </a:t>
            </a:r>
            <a:r>
              <a:rPr lang="en-US" sz="1200" i="1" dirty="0" err="1"/>
              <a:t>MaxEnt</a:t>
            </a:r>
            <a:r>
              <a:rPr lang="en-US" sz="1200" i="1" dirty="0"/>
              <a:t>) is a popular for classification problems and is our baseline for this project</a:t>
            </a:r>
          </a:p>
        </p:txBody>
      </p:sp>
      <p:sp>
        <p:nvSpPr>
          <p:cNvPr id="5" name="TextBox 4">
            <a:extLst>
              <a:ext uri="{FF2B5EF4-FFF2-40B4-BE49-F238E27FC236}">
                <a16:creationId xmlns:a16="http://schemas.microsoft.com/office/drawing/2014/main" id="{66C7641F-411F-888A-E410-95B651E81AFE}"/>
              </a:ext>
            </a:extLst>
          </p:cNvPr>
          <p:cNvSpPr txBox="1"/>
          <p:nvPr/>
        </p:nvSpPr>
        <p:spPr>
          <a:xfrm>
            <a:off x="369642" y="1556145"/>
            <a:ext cx="5726358" cy="1477328"/>
          </a:xfrm>
          <a:prstGeom prst="rect">
            <a:avLst/>
          </a:prstGeom>
          <a:noFill/>
        </p:spPr>
        <p:txBody>
          <a:bodyPr wrap="square">
            <a:spAutoFit/>
          </a:bodyPr>
          <a:lstStyle/>
          <a:p>
            <a:r>
              <a:rPr lang="en-US" dirty="0">
                <a:solidFill>
                  <a:srgbClr val="00B050"/>
                </a:solidFill>
                <a:effectLst/>
                <a:latin typeface="Menlo" panose="020B0609030804020204" pitchFamily="49" charset="0"/>
              </a:rPr>
              <a:t>{'accuracy': 0.7925147734734077, 'precision': 0.8147448015122873, 'recall': 0.6640986132511556, 'f1_score': 0.731748726655348}</a:t>
            </a:r>
          </a:p>
          <a:p>
            <a:r>
              <a:rPr lang="en-US" dirty="0">
                <a:solidFill>
                  <a:srgbClr val="00B050"/>
                </a:solidFill>
                <a:effectLst/>
                <a:latin typeface="Menlo" panose="020B0609030804020204" pitchFamily="49" charset="0"/>
              </a:rPr>
              <a:t>Elapsed: 0.0932 seconds</a:t>
            </a:r>
          </a:p>
        </p:txBody>
      </p:sp>
      <p:pic>
        <p:nvPicPr>
          <p:cNvPr id="6" name="Picture 5">
            <a:extLst>
              <a:ext uri="{FF2B5EF4-FFF2-40B4-BE49-F238E27FC236}">
                <a16:creationId xmlns:a16="http://schemas.microsoft.com/office/drawing/2014/main" id="{E655D23F-6C62-BB87-3BF2-6EF93102D121}"/>
              </a:ext>
            </a:extLst>
          </p:cNvPr>
          <p:cNvPicPr>
            <a:picLocks noChangeAspect="1"/>
          </p:cNvPicPr>
          <p:nvPr/>
        </p:nvPicPr>
        <p:blipFill>
          <a:blip r:embed="rId2"/>
          <a:stretch>
            <a:fillRect/>
          </a:stretch>
        </p:blipFill>
        <p:spPr>
          <a:xfrm>
            <a:off x="6191252" y="1556145"/>
            <a:ext cx="5720798" cy="4288227"/>
          </a:xfrm>
          <a:prstGeom prst="rect">
            <a:avLst/>
          </a:prstGeom>
        </p:spPr>
      </p:pic>
    </p:spTree>
    <p:extLst>
      <p:ext uri="{BB962C8B-B14F-4D97-AF65-F5344CB8AC3E}">
        <p14:creationId xmlns:p14="http://schemas.microsoft.com/office/powerpoint/2010/main" val="6446099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Random Forest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16</a:t>
            </a:fld>
            <a:endParaRPr lang="uk-UA"/>
          </a:p>
        </p:txBody>
      </p:sp>
      <p:sp>
        <p:nvSpPr>
          <p:cNvPr id="7" name="Text Placeholder 1">
            <a:extLst>
              <a:ext uri="{FF2B5EF4-FFF2-40B4-BE49-F238E27FC236}">
                <a16:creationId xmlns:a16="http://schemas.microsoft.com/office/drawing/2014/main" id="{51EA7F68-03E8-BA31-3276-D5D1CDC37969}"/>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6FA02227-F139-9D58-8509-9F662D774334}"/>
              </a:ext>
            </a:extLst>
          </p:cNvPr>
          <p:cNvSpPr txBox="1">
            <a:spLocks/>
          </p:cNvSpPr>
          <p:nvPr/>
        </p:nvSpPr>
        <p:spPr>
          <a:xfrm>
            <a:off x="324716" y="702737"/>
            <a:ext cx="11502849"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 estimator that fits several decision tree classifiers on various sub-samples of the dataset and uses averaging to improve the predictive accuracy and control over-fitting.</a:t>
            </a:r>
          </a:p>
        </p:txBody>
      </p:sp>
      <p:pic>
        <p:nvPicPr>
          <p:cNvPr id="2" name="Picture 1">
            <a:extLst>
              <a:ext uri="{FF2B5EF4-FFF2-40B4-BE49-F238E27FC236}">
                <a16:creationId xmlns:a16="http://schemas.microsoft.com/office/drawing/2014/main" id="{6C3CFD7E-D571-1993-AE96-1B57D6AA13A5}"/>
              </a:ext>
            </a:extLst>
          </p:cNvPr>
          <p:cNvPicPr>
            <a:picLocks noChangeAspect="1"/>
          </p:cNvPicPr>
          <p:nvPr/>
        </p:nvPicPr>
        <p:blipFill>
          <a:blip/>
          <a:stretch>
            <a:fillRect/>
          </a:stretch>
        </p:blipFill>
        <p:spPr>
          <a:xfrm>
            <a:off x="6505893" y="1729837"/>
            <a:ext cx="5125097" cy="4005042"/>
          </a:xfrm>
          <a:prstGeom prst="rect">
            <a:avLst/>
          </a:prstGeom>
        </p:spPr>
      </p:pic>
      <p:sp>
        <p:nvSpPr>
          <p:cNvPr id="10" name="TextBox 9">
            <a:extLst>
              <a:ext uri="{FF2B5EF4-FFF2-40B4-BE49-F238E27FC236}">
                <a16:creationId xmlns:a16="http://schemas.microsoft.com/office/drawing/2014/main" id="{1E07C2B4-E2E0-84BC-FB3E-4EEE4C5E41F6}"/>
              </a:ext>
            </a:extLst>
          </p:cNvPr>
          <p:cNvSpPr txBox="1"/>
          <p:nvPr/>
        </p:nvSpPr>
        <p:spPr>
          <a:xfrm>
            <a:off x="324716" y="3266036"/>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0.089 seconds</a:t>
            </a:r>
          </a:p>
          <a:p>
            <a:r>
              <a:rPr lang="en-US" dirty="0">
                <a:effectLst/>
                <a:latin typeface="Menlo" panose="020B0609030804020204" pitchFamily="49" charset="0"/>
              </a:rPr>
              <a:t>Results for </a:t>
            </a:r>
            <a:r>
              <a:rPr lang="en-US" dirty="0" err="1">
                <a:effectLst/>
                <a:latin typeface="Menlo" panose="020B0609030804020204" pitchFamily="49" charset="0"/>
              </a:rPr>
              <a:t>RandomForestClassifierModel</a:t>
            </a:r>
            <a:r>
              <a:rPr lang="en-US" dirty="0">
                <a:effectLst/>
                <a:latin typeface="Menlo" panose="020B0609030804020204" pitchFamily="49" charset="0"/>
              </a:rPr>
              <a:t>: {'accuracy': 0.7892317793827971, 'precision': 0.8082706766917294, 'recall': 0.662557781201849, 'f1_score': 0.7281964436917866}</a:t>
            </a:r>
          </a:p>
          <a:p>
            <a:r>
              <a:rPr lang="en-US" dirty="0">
                <a:effectLst/>
                <a:latin typeface="Menlo" panose="020B0609030804020204" pitchFamily="49" charset="0"/>
              </a:rPr>
              <a:t>Elapsed: 13.5767 seconds</a:t>
            </a:r>
          </a:p>
        </p:txBody>
      </p:sp>
    </p:spTree>
    <p:extLst>
      <p:ext uri="{BB962C8B-B14F-4D97-AF65-F5344CB8AC3E}">
        <p14:creationId xmlns:p14="http://schemas.microsoft.com/office/powerpoint/2010/main" val="11029529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AdaBoost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17</a:t>
            </a:fld>
            <a:endParaRPr lang="uk-UA"/>
          </a:p>
        </p:txBody>
      </p:sp>
      <p:sp>
        <p:nvSpPr>
          <p:cNvPr id="7" name="Text Placeholder 1">
            <a:extLst>
              <a:ext uri="{FF2B5EF4-FFF2-40B4-BE49-F238E27FC236}">
                <a16:creationId xmlns:a16="http://schemas.microsoft.com/office/drawing/2014/main" id="{15E19DC5-9A55-9047-4F1C-AAD1B7FECE5A}"/>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86C74A4-2FDE-5675-DC48-2AF69DFEF11D}"/>
              </a:ext>
            </a:extLst>
          </p:cNvPr>
          <p:cNvSpPr txBox="1">
            <a:spLocks/>
          </p:cNvSpPr>
          <p:nvPr/>
        </p:nvSpPr>
        <p:spPr>
          <a:xfrm>
            <a:off x="324716" y="702737"/>
            <a:ext cx="11413397"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p:txBody>
      </p:sp>
      <p:pic>
        <p:nvPicPr>
          <p:cNvPr id="10" name="Picture 9">
            <a:extLst>
              <a:ext uri="{FF2B5EF4-FFF2-40B4-BE49-F238E27FC236}">
                <a16:creationId xmlns:a16="http://schemas.microsoft.com/office/drawing/2014/main" id="{BA1E6893-04AC-0156-58F7-1D892772807E}"/>
              </a:ext>
            </a:extLst>
          </p:cNvPr>
          <p:cNvPicPr>
            <a:picLocks noChangeAspect="1"/>
          </p:cNvPicPr>
          <p:nvPr/>
        </p:nvPicPr>
        <p:blipFill>
          <a:blip/>
          <a:stretch>
            <a:fillRect/>
          </a:stretch>
        </p:blipFill>
        <p:spPr>
          <a:xfrm>
            <a:off x="6372048" y="1978522"/>
            <a:ext cx="5558184" cy="4314784"/>
          </a:xfrm>
          <a:prstGeom prst="rect">
            <a:avLst/>
          </a:prstGeom>
        </p:spPr>
      </p:pic>
      <p:sp>
        <p:nvSpPr>
          <p:cNvPr id="13" name="TextBox 12">
            <a:extLst>
              <a:ext uri="{FF2B5EF4-FFF2-40B4-BE49-F238E27FC236}">
                <a16:creationId xmlns:a16="http://schemas.microsoft.com/office/drawing/2014/main" id="{D0EED5D3-46AB-7FB0-D666-974B1BAAAE78}"/>
              </a:ext>
            </a:extLst>
          </p:cNvPr>
          <p:cNvSpPr txBox="1"/>
          <p:nvPr/>
        </p:nvSpPr>
        <p:spPr>
          <a:xfrm>
            <a:off x="274392" y="3235791"/>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0.0881 seconds</a:t>
            </a:r>
          </a:p>
          <a:p>
            <a:r>
              <a:rPr lang="en-US" dirty="0">
                <a:effectLst/>
                <a:latin typeface="Menlo" panose="020B0609030804020204" pitchFamily="49" charset="0"/>
              </a:rPr>
              <a:t>Results for </a:t>
            </a:r>
            <a:r>
              <a:rPr lang="en-US" dirty="0" err="1">
                <a:effectLst/>
                <a:latin typeface="Menlo" panose="020B0609030804020204" pitchFamily="49" charset="0"/>
              </a:rPr>
              <a:t>AdaBoostClassifierModel</a:t>
            </a:r>
            <a:r>
              <a:rPr lang="en-US" dirty="0">
                <a:effectLst/>
                <a:latin typeface="Menlo" panose="020B0609030804020204" pitchFamily="49" charset="0"/>
              </a:rPr>
              <a:t>: {'accuracy': 0.7925147734734077, 'precision': 0.7826825127334465, 'recall': 0.7103235747303543, 'f1_score': 0.7447495961227785}</a:t>
            </a:r>
          </a:p>
          <a:p>
            <a:r>
              <a:rPr lang="en-US" dirty="0">
                <a:effectLst/>
                <a:latin typeface="Menlo" panose="020B0609030804020204" pitchFamily="49" charset="0"/>
              </a:rPr>
              <a:t>Elapsed: 780.157 seconds</a:t>
            </a:r>
          </a:p>
        </p:txBody>
      </p:sp>
    </p:spTree>
    <p:extLst>
      <p:ext uri="{BB962C8B-B14F-4D97-AF65-F5344CB8AC3E}">
        <p14:creationId xmlns:p14="http://schemas.microsoft.com/office/powerpoint/2010/main" val="39918627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18</a:t>
            </a:fld>
            <a:endParaRPr lang="uk-UA"/>
          </a:p>
        </p:txBody>
      </p:sp>
      <p:sp>
        <p:nvSpPr>
          <p:cNvPr id="7" name="Text Placeholder 1">
            <a:extLst>
              <a:ext uri="{FF2B5EF4-FFF2-40B4-BE49-F238E27FC236}">
                <a16:creationId xmlns:a16="http://schemas.microsoft.com/office/drawing/2014/main" id="{CFD1D333-AA13-C5CD-394D-56DDF8DFD0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967A7286-B172-5FF6-893D-8A6648B7AD95}"/>
              </a:ext>
            </a:extLst>
          </p:cNvPr>
          <p:cNvSpPr txBox="1">
            <a:spLocks/>
          </p:cNvSpPr>
          <p:nvPr/>
        </p:nvSpPr>
        <p:spPr>
          <a:xfrm>
            <a:off x="324716" y="702737"/>
            <a:ext cx="1159289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predicts the value of a target variable by learning simple decision rules inferred from the data features. A tree can be seen as a piecewise constant approximation.</a:t>
            </a:r>
          </a:p>
        </p:txBody>
      </p:sp>
      <p:sp>
        <p:nvSpPr>
          <p:cNvPr id="11" name="Text Placeholder 1">
            <a:extLst>
              <a:ext uri="{FF2B5EF4-FFF2-40B4-BE49-F238E27FC236}">
                <a16:creationId xmlns:a16="http://schemas.microsoft.com/office/drawing/2014/main" id="{AAC81142-370D-D6E8-A73F-2661A708E9FE}"/>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
        <p:nvSpPr>
          <p:cNvPr id="5" name="TextBox 4">
            <a:extLst>
              <a:ext uri="{FF2B5EF4-FFF2-40B4-BE49-F238E27FC236}">
                <a16:creationId xmlns:a16="http://schemas.microsoft.com/office/drawing/2014/main" id="{2A0B7F7F-5B42-B826-59E9-B68AC0B163FB}"/>
              </a:ext>
            </a:extLst>
          </p:cNvPr>
          <p:cNvSpPr txBox="1"/>
          <p:nvPr/>
        </p:nvSpPr>
        <p:spPr>
          <a:xfrm>
            <a:off x="109510" y="5288899"/>
            <a:ext cx="8881404" cy="1200329"/>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DecisionTreeClassifierModel</a:t>
            </a:r>
            <a:r>
              <a:rPr lang="en-US" dirty="0">
                <a:effectLst/>
                <a:latin typeface="Menlo" panose="020B0609030804020204" pitchFamily="49" charset="0"/>
              </a:rPr>
              <a:t>: {'accuracy': 0.6710439921208142, 'precision': 0.6428571428571429, 'recall': 0.5130970724191063, 'f1_score': 0.570694087403599}</a:t>
            </a:r>
          </a:p>
          <a:p>
            <a:r>
              <a:rPr lang="en-US" dirty="0">
                <a:effectLst/>
                <a:latin typeface="Menlo" panose="020B0609030804020204" pitchFamily="49" charset="0"/>
              </a:rPr>
              <a:t>Elapsed: 0.5596 seconds</a:t>
            </a:r>
          </a:p>
        </p:txBody>
      </p:sp>
    </p:spTree>
    <p:extLst>
      <p:ext uri="{BB962C8B-B14F-4D97-AF65-F5344CB8AC3E}">
        <p14:creationId xmlns:p14="http://schemas.microsoft.com/office/powerpoint/2010/main" val="20918426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K-Neighbors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19</a:t>
            </a:fld>
            <a:endParaRPr lang="uk-UA"/>
          </a:p>
        </p:txBody>
      </p:sp>
      <p:sp>
        <p:nvSpPr>
          <p:cNvPr id="7" name="Text Placeholder 1">
            <a:extLst>
              <a:ext uri="{FF2B5EF4-FFF2-40B4-BE49-F238E27FC236}">
                <a16:creationId xmlns:a16="http://schemas.microsoft.com/office/drawing/2014/main" id="{BD6EFEB6-0DC0-7676-A302-37D245C9C1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19969479-6271-33C1-D04D-D0A20EACCA13}"/>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lgn="l">
              <a:buNone/>
            </a:pPr>
            <a:r>
              <a:rPr lang="en-US" sz="1200" i="1" dirty="0"/>
              <a:t>This model implements the k-nearest neighbor's vote.</a:t>
            </a:r>
          </a:p>
        </p:txBody>
      </p:sp>
      <p:pic>
        <p:nvPicPr>
          <p:cNvPr id="2" name="Picture 1">
            <a:extLst>
              <a:ext uri="{FF2B5EF4-FFF2-40B4-BE49-F238E27FC236}">
                <a16:creationId xmlns:a16="http://schemas.microsoft.com/office/drawing/2014/main" id="{2B939BC5-94A5-D7C2-AAD2-4AEDE25796A1}"/>
              </a:ext>
            </a:extLst>
          </p:cNvPr>
          <p:cNvPicPr>
            <a:picLocks noChangeAspect="1"/>
          </p:cNvPicPr>
          <p:nvPr/>
        </p:nvPicPr>
        <p:blipFill>
          <a:blip/>
          <a:stretch>
            <a:fillRect/>
          </a:stretch>
        </p:blipFill>
        <p:spPr>
          <a:xfrm>
            <a:off x="5824767" y="502920"/>
            <a:ext cx="5912913" cy="4494580"/>
          </a:xfrm>
          <a:prstGeom prst="rect">
            <a:avLst/>
          </a:prstGeom>
        </p:spPr>
      </p:pic>
      <p:sp>
        <p:nvSpPr>
          <p:cNvPr id="6" name="TextBox 5">
            <a:extLst>
              <a:ext uri="{FF2B5EF4-FFF2-40B4-BE49-F238E27FC236}">
                <a16:creationId xmlns:a16="http://schemas.microsoft.com/office/drawing/2014/main" id="{F3E286E7-8B51-4E88-C476-1098891B40A1}"/>
              </a:ext>
            </a:extLst>
          </p:cNvPr>
          <p:cNvSpPr txBox="1"/>
          <p:nvPr/>
        </p:nvSpPr>
        <p:spPr>
          <a:xfrm>
            <a:off x="274392" y="3138329"/>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0.0894 seconds</a:t>
            </a:r>
          </a:p>
          <a:p>
            <a:r>
              <a:rPr lang="en-US" dirty="0">
                <a:effectLst/>
                <a:latin typeface="Menlo" panose="020B0609030804020204" pitchFamily="49" charset="0"/>
              </a:rPr>
              <a:t>Results for </a:t>
            </a:r>
            <a:r>
              <a:rPr lang="en-US" dirty="0" err="1">
                <a:effectLst/>
                <a:latin typeface="Menlo" panose="020B0609030804020204" pitchFamily="49" charset="0"/>
              </a:rPr>
              <a:t>KNeighborsClassifierModel</a:t>
            </a:r>
            <a:r>
              <a:rPr lang="en-US" dirty="0">
                <a:effectLst/>
                <a:latin typeface="Menlo" panose="020B0609030804020204" pitchFamily="49" charset="0"/>
              </a:rPr>
              <a:t>: {'accuracy': 0.7550886408404465, 'precision': 0.8382352941176471, 'recall': 0.5269645608628659, 'f1_score': 0.6471144749290444}</a:t>
            </a:r>
          </a:p>
          <a:p>
            <a:r>
              <a:rPr lang="en-US" dirty="0">
                <a:effectLst/>
                <a:latin typeface="Menlo" panose="020B0609030804020204" pitchFamily="49" charset="0"/>
              </a:rPr>
              <a:t>Elapsed: 0.3079 seconds</a:t>
            </a:r>
          </a:p>
        </p:txBody>
      </p:sp>
    </p:spTree>
    <p:extLst>
      <p:ext uri="{BB962C8B-B14F-4D97-AF65-F5344CB8AC3E}">
        <p14:creationId xmlns:p14="http://schemas.microsoft.com/office/powerpoint/2010/main" val="42920309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1" y="1189176"/>
            <a:ext cx="11653523" cy="1723549"/>
          </a:xfrm>
        </p:spPr>
        <p:txBody>
          <a:bodyPr/>
          <a:lstStyle/>
          <a:p>
            <a:r>
              <a:rPr lang="en-US" dirty="0"/>
              <a:t>Tahir Bagasrawala </a:t>
            </a:r>
            <a:r>
              <a:rPr lang="en-US" sz="1600" i="1" dirty="0">
                <a:effectLst/>
                <a:latin typeface="Calibri" panose="020F0502020204030204" pitchFamily="34" charset="0"/>
                <a:ea typeface="Times New Roman" panose="02020603050405020304" pitchFamily="18" charset="0"/>
              </a:rPr>
              <a:t>(tahirib2)</a:t>
            </a:r>
            <a:endParaRPr lang="en-US" i="1" dirty="0"/>
          </a:p>
          <a:p>
            <a:r>
              <a:rPr lang="en-US" dirty="0"/>
              <a:t>Ashwin Saxena </a:t>
            </a:r>
            <a:r>
              <a:rPr lang="en-US" sz="1600" i="1" dirty="0">
                <a:effectLst/>
                <a:latin typeface="Calibri" panose="020F0502020204030204" pitchFamily="34" charset="0"/>
                <a:ea typeface="Times New Roman" panose="02020603050405020304" pitchFamily="18" charset="0"/>
              </a:rPr>
              <a:t>(ashwins2)</a:t>
            </a:r>
            <a:endParaRPr lang="en-US" i="1" dirty="0"/>
          </a:p>
          <a:p>
            <a:r>
              <a:rPr lang="en-US" dirty="0"/>
              <a:t>Aryan Gandhi </a:t>
            </a:r>
            <a:r>
              <a:rPr lang="en-US" sz="1600" i="1" dirty="0">
                <a:effectLst/>
                <a:latin typeface="Calibri" panose="020F0502020204030204" pitchFamily="34" charset="0"/>
                <a:ea typeface="Times New Roman" panose="02020603050405020304" pitchFamily="18" charset="0"/>
              </a:rPr>
              <a:t>(aryang6)</a:t>
            </a:r>
            <a:endParaRPr lang="en-US" i="1" dirty="0"/>
          </a:p>
          <a:p>
            <a:r>
              <a:rPr lang="en-US" dirty="0" err="1"/>
              <a:t>Abrielle</a:t>
            </a:r>
            <a:r>
              <a:rPr lang="en-US" dirty="0"/>
              <a:t> </a:t>
            </a:r>
            <a:r>
              <a:rPr lang="en-US" dirty="0" err="1"/>
              <a:t>Agron</a:t>
            </a:r>
            <a:r>
              <a:rPr lang="en-US" dirty="0"/>
              <a:t> </a:t>
            </a:r>
            <a:r>
              <a:rPr lang="en-US" sz="1600" i="1" dirty="0">
                <a:effectLst/>
                <a:latin typeface="Calibri" panose="020F0502020204030204" pitchFamily="34" charset="0"/>
                <a:ea typeface="Times New Roman" panose="02020603050405020304" pitchFamily="18" charset="0"/>
              </a:rPr>
              <a:t>(aa106) (Captain)</a:t>
            </a:r>
            <a:endParaRPr lang="en-US" i="1" dirty="0"/>
          </a:p>
          <a:p>
            <a:r>
              <a:rPr lang="en-US" dirty="0"/>
              <a:t>Harish Venkata </a:t>
            </a:r>
            <a:r>
              <a:rPr lang="en-US" sz="1600" i="1" dirty="0">
                <a:effectLst/>
                <a:latin typeface="Calibri" panose="020F0502020204030204" pitchFamily="34" charset="0"/>
                <a:ea typeface="Times New Roman" panose="02020603050405020304" pitchFamily="18" charset="0"/>
              </a:rPr>
              <a:t>(hkv2)</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CS410 Project Team </a:t>
            </a:r>
            <a:r>
              <a:rPr lang="en-US" i="1" dirty="0"/>
              <a:t>(“HAAAT”)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a:t>
            </a:fld>
            <a:endParaRPr lang="uk-UA"/>
          </a:p>
        </p:txBody>
      </p:sp>
    </p:spTree>
    <p:extLst>
      <p:ext uri="{BB962C8B-B14F-4D97-AF65-F5344CB8AC3E}">
        <p14:creationId xmlns:p14="http://schemas.microsoft.com/office/powerpoint/2010/main" val="2161982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K-Means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20</a:t>
            </a:fld>
            <a:endParaRPr lang="uk-UA"/>
          </a:p>
        </p:txBody>
      </p:sp>
      <p:sp>
        <p:nvSpPr>
          <p:cNvPr id="7" name="Text Placeholder 1">
            <a:extLst>
              <a:ext uri="{FF2B5EF4-FFF2-40B4-BE49-F238E27FC236}">
                <a16:creationId xmlns:a16="http://schemas.microsoft.com/office/drawing/2014/main" id="{722E9BAA-21C0-54F0-F72B-17EC7BD846DC}"/>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760106B1-B6F5-922B-9EF9-B97489F87742}"/>
              </a:ext>
            </a:extLst>
          </p:cNvPr>
          <p:cNvSpPr txBox="1">
            <a:spLocks/>
          </p:cNvSpPr>
          <p:nvPr/>
        </p:nvSpPr>
        <p:spPr>
          <a:xfrm>
            <a:off x="324716" y="702737"/>
            <a:ext cx="11383580"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clusters data by trying to separate samples in n groups of equal variance, minimizing a criterion known as the inertia or within-cluster sum-of-squares. </a:t>
            </a:r>
          </a:p>
        </p:txBody>
      </p:sp>
      <p:sp>
        <p:nvSpPr>
          <p:cNvPr id="11" name="Text Placeholder 1">
            <a:extLst>
              <a:ext uri="{FF2B5EF4-FFF2-40B4-BE49-F238E27FC236}">
                <a16:creationId xmlns:a16="http://schemas.microsoft.com/office/drawing/2014/main" id="{C7687E8E-472B-7409-3523-C2DECEB97908}"/>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6772032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Latent Dirichlet Allocation (LDA)</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21</a:t>
            </a:fld>
            <a:endParaRPr lang="uk-UA"/>
          </a:p>
        </p:txBody>
      </p:sp>
      <p:sp>
        <p:nvSpPr>
          <p:cNvPr id="7" name="Text Placeholder 1">
            <a:extLst>
              <a:ext uri="{FF2B5EF4-FFF2-40B4-BE49-F238E27FC236}">
                <a16:creationId xmlns:a16="http://schemas.microsoft.com/office/drawing/2014/main" id="{3B035B25-89CC-624E-449A-BA8E71BFDE4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A4ECC000-F7FF-9CEC-47A1-961AF27AD133}"/>
              </a:ext>
            </a:extLst>
          </p:cNvPr>
          <p:cNvSpPr txBox="1">
            <a:spLocks/>
          </p:cNvSpPr>
          <p:nvPr/>
        </p:nvSpPr>
        <p:spPr>
          <a:xfrm>
            <a:off x="324716" y="702737"/>
            <a:ext cx="11433275"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generative probabilistic model for collections of discrete dataset such as text corpora. It is also a topic model that is used for discovering abstract topics from a collection of documents.</a:t>
            </a:r>
          </a:p>
        </p:txBody>
      </p:sp>
      <p:graphicFrame>
        <p:nvGraphicFramePr>
          <p:cNvPr id="9" name="Table 8">
            <a:extLst>
              <a:ext uri="{FF2B5EF4-FFF2-40B4-BE49-F238E27FC236}">
                <a16:creationId xmlns:a16="http://schemas.microsoft.com/office/drawing/2014/main" id="{69D88301-D1C3-7F8B-9982-B6E4071CA37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F1557A6-449F-BD31-E825-3759A3956B68}"/>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534E1267-9D65-54C8-C0E9-06F7BAE5680D}"/>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6483307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22</a:t>
            </a:fld>
            <a:endParaRPr lang="uk-UA"/>
          </a:p>
        </p:txBody>
      </p:sp>
      <p:sp>
        <p:nvSpPr>
          <p:cNvPr id="7" name="Text Placeholder 1">
            <a:extLst>
              <a:ext uri="{FF2B5EF4-FFF2-40B4-BE49-F238E27FC236}">
                <a16:creationId xmlns:a16="http://schemas.microsoft.com/office/drawing/2014/main" id="{CA5538EC-052E-9DC7-F0EE-376BBC6E7F1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E79D683-057D-08DE-5178-320AA6926859}"/>
              </a:ext>
            </a:extLst>
          </p:cNvPr>
          <p:cNvSpPr txBox="1">
            <a:spLocks/>
          </p:cNvSpPr>
          <p:nvPr/>
        </p:nvSpPr>
        <p:spPr>
          <a:xfrm>
            <a:off x="324716" y="702737"/>
            <a:ext cx="1147303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has a set of supervised learning algorithms based on applying Bayes’ theorem with the “naive” assumption of conditional independence between every pair of features given the value of the class variable</a:t>
            </a:r>
          </a:p>
        </p:txBody>
      </p:sp>
      <p:pic>
        <p:nvPicPr>
          <p:cNvPr id="2" name="Picture 1">
            <a:extLst>
              <a:ext uri="{FF2B5EF4-FFF2-40B4-BE49-F238E27FC236}">
                <a16:creationId xmlns:a16="http://schemas.microsoft.com/office/drawing/2014/main" id="{DBDD8D5E-4FA5-121A-4E0B-8C59FF808BC3}"/>
              </a:ext>
            </a:extLst>
          </p:cNvPr>
          <p:cNvPicPr>
            <a:picLocks noChangeAspect="1"/>
          </p:cNvPicPr>
          <p:nvPr/>
        </p:nvPicPr>
        <p:blipFill>
          <a:blip/>
          <a:stretch>
            <a:fillRect/>
          </a:stretch>
        </p:blipFill>
        <p:spPr>
          <a:xfrm>
            <a:off x="5615609" y="1730872"/>
            <a:ext cx="6076122" cy="4549800"/>
          </a:xfrm>
          <a:prstGeom prst="rect">
            <a:avLst/>
          </a:prstGeom>
        </p:spPr>
      </p:pic>
      <p:sp>
        <p:nvSpPr>
          <p:cNvPr id="6" name="TextBox 5">
            <a:extLst>
              <a:ext uri="{FF2B5EF4-FFF2-40B4-BE49-F238E27FC236}">
                <a16:creationId xmlns:a16="http://schemas.microsoft.com/office/drawing/2014/main" id="{286C5E6E-E634-D16E-76C6-31BEE14D3048}"/>
              </a:ext>
            </a:extLst>
          </p:cNvPr>
          <p:cNvSpPr txBox="1"/>
          <p:nvPr/>
        </p:nvSpPr>
        <p:spPr>
          <a:xfrm>
            <a:off x="274392" y="3213080"/>
            <a:ext cx="6097656" cy="3416320"/>
          </a:xfrm>
          <a:prstGeom prst="rect">
            <a:avLst/>
          </a:prstGeom>
          <a:noFill/>
        </p:spPr>
        <p:txBody>
          <a:bodyPr wrap="square">
            <a:spAutoFit/>
          </a:bodyPr>
          <a:lstStyle/>
          <a:p>
            <a:r>
              <a:rPr lang="en-US" dirty="0">
                <a:effectLst/>
                <a:latin typeface="Menlo" panose="020B0609030804020204" pitchFamily="49" charset="0"/>
              </a:rPr>
              <a:t>Results for </a:t>
            </a:r>
            <a:r>
              <a:rPr lang="en-US" dirty="0" err="1">
                <a:effectLst/>
                <a:latin typeface="Menlo" panose="020B0609030804020204" pitchFamily="49" charset="0"/>
              </a:rPr>
              <a:t>LogisticModel</a:t>
            </a:r>
            <a:r>
              <a:rPr lang="en-US" dirty="0">
                <a:effectLst/>
                <a:latin typeface="Menlo" panose="020B0609030804020204" pitchFamily="49" charset="0"/>
              </a:rPr>
              <a:t>: {'accuracy': 0.7925147734734077, 'precision': 0.8147448015122873, 'recall': 0.6640986132511556, 'f1_score': 0.731748726655348}</a:t>
            </a:r>
          </a:p>
          <a:p>
            <a:r>
              <a:rPr lang="en-US" dirty="0">
                <a:effectLst/>
                <a:latin typeface="Menlo" panose="020B0609030804020204" pitchFamily="49" charset="0"/>
              </a:rPr>
              <a:t>Elapsed: 0.0872 seconds</a:t>
            </a:r>
          </a:p>
          <a:p>
            <a:r>
              <a:rPr lang="en-US" dirty="0">
                <a:effectLst/>
                <a:latin typeface="Menlo" panose="020B0609030804020204" pitchFamily="49" charset="0"/>
              </a:rPr>
              <a:t>Results for </a:t>
            </a:r>
            <a:r>
              <a:rPr lang="en-US" dirty="0" err="1">
                <a:effectLst/>
                <a:latin typeface="Menlo" panose="020B0609030804020204" pitchFamily="49" charset="0"/>
              </a:rPr>
              <a:t>GaussianNBModel</a:t>
            </a:r>
            <a:r>
              <a:rPr lang="en-US" dirty="0">
                <a:effectLst/>
                <a:latin typeface="Menlo" panose="020B0609030804020204" pitchFamily="49" charset="0"/>
              </a:rPr>
              <a:t>: {'accuracy': 0.7741300065659882, 'precision': 0.7286356821589205, 'recall': 0.74884437596302, 'f1_score': 0.7386018237082066}</a:t>
            </a:r>
          </a:p>
          <a:p>
            <a:r>
              <a:rPr lang="en-US" dirty="0">
                <a:effectLst/>
                <a:latin typeface="Menlo" panose="020B0609030804020204" pitchFamily="49" charset="0"/>
              </a:rPr>
              <a:t>Elapsed: 0.4472 seconds</a:t>
            </a:r>
          </a:p>
        </p:txBody>
      </p:sp>
    </p:spTree>
    <p:extLst>
      <p:ext uri="{BB962C8B-B14F-4D97-AF65-F5344CB8AC3E}">
        <p14:creationId xmlns:p14="http://schemas.microsoft.com/office/powerpoint/2010/main" val="38205439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Gradient Boosting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23</a:t>
            </a:fld>
            <a:endParaRPr lang="uk-UA"/>
          </a:p>
        </p:txBody>
      </p:sp>
      <p:sp>
        <p:nvSpPr>
          <p:cNvPr id="7" name="Text Placeholder 1">
            <a:extLst>
              <a:ext uri="{FF2B5EF4-FFF2-40B4-BE49-F238E27FC236}">
                <a16:creationId xmlns:a16="http://schemas.microsoft.com/office/drawing/2014/main" id="{5D1D4748-F249-B668-CC83-BBD660F9406D}"/>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D9ADAB83-047F-0BF5-A561-06852F8F81FC}"/>
              </a:ext>
            </a:extLst>
          </p:cNvPr>
          <p:cNvSpPr txBox="1">
            <a:spLocks/>
          </p:cNvSpPr>
          <p:nvPr/>
        </p:nvSpPr>
        <p:spPr>
          <a:xfrm>
            <a:off x="324716" y="702737"/>
            <a:ext cx="9713806"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builds an additive model in a forward stage-wise fashion; it allows for the optimization of arbitrary differentiable loss functions.</a:t>
            </a:r>
          </a:p>
        </p:txBody>
      </p:sp>
      <p:pic>
        <p:nvPicPr>
          <p:cNvPr id="2" name="Picture 1">
            <a:extLst>
              <a:ext uri="{FF2B5EF4-FFF2-40B4-BE49-F238E27FC236}">
                <a16:creationId xmlns:a16="http://schemas.microsoft.com/office/drawing/2014/main" id="{5FF9E4CC-E197-2CE7-F75F-44C07E6B62A5}"/>
              </a:ext>
            </a:extLst>
          </p:cNvPr>
          <p:cNvPicPr>
            <a:picLocks noChangeAspect="1"/>
          </p:cNvPicPr>
          <p:nvPr/>
        </p:nvPicPr>
        <p:blipFill>
          <a:blip/>
          <a:stretch>
            <a:fillRect/>
          </a:stretch>
        </p:blipFill>
        <p:spPr>
          <a:xfrm>
            <a:off x="5545834" y="1462996"/>
            <a:ext cx="5899074" cy="4516783"/>
          </a:xfrm>
          <a:prstGeom prst="rect">
            <a:avLst/>
          </a:prstGeom>
        </p:spPr>
      </p:pic>
      <p:sp>
        <p:nvSpPr>
          <p:cNvPr id="6" name="TextBox 5">
            <a:extLst>
              <a:ext uri="{FF2B5EF4-FFF2-40B4-BE49-F238E27FC236}">
                <a16:creationId xmlns:a16="http://schemas.microsoft.com/office/drawing/2014/main" id="{7BBA6516-6A6D-E377-D2A5-ECE79A7B788C}"/>
              </a:ext>
            </a:extLst>
          </p:cNvPr>
          <p:cNvSpPr txBox="1"/>
          <p:nvPr/>
        </p:nvSpPr>
        <p:spPr>
          <a:xfrm>
            <a:off x="109510" y="4339381"/>
            <a:ext cx="8551556" cy="1815882"/>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0.0894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GradientBoostingClassifierModel</a:t>
            </a:r>
            <a:r>
              <a:rPr lang="en-US" sz="1400" dirty="0">
                <a:effectLst/>
                <a:latin typeface="Menlo" panose="020B0609030804020204" pitchFamily="49" charset="0"/>
              </a:rPr>
              <a:t>: {'accuracy': 0.7570584372948129, 'precision': 0.7469026548672566, 'recall': 0.650231124807396, 'f1_score': 0.6952224052718287}</a:t>
            </a:r>
          </a:p>
          <a:p>
            <a:r>
              <a:rPr lang="en-US" sz="1400" dirty="0">
                <a:effectLst/>
                <a:latin typeface="Menlo" panose="020B0609030804020204" pitchFamily="49" charset="0"/>
              </a:rPr>
              <a:t>Elapsed: 1.014 seconds</a:t>
            </a:r>
          </a:p>
        </p:txBody>
      </p:sp>
    </p:spTree>
    <p:extLst>
      <p:ext uri="{BB962C8B-B14F-4D97-AF65-F5344CB8AC3E}">
        <p14:creationId xmlns:p14="http://schemas.microsoft.com/office/powerpoint/2010/main" val="22787523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Support Vector Classifier (SVC)</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24</a:t>
            </a:fld>
            <a:endParaRPr lang="uk-UA"/>
          </a:p>
        </p:txBody>
      </p:sp>
      <p:sp>
        <p:nvSpPr>
          <p:cNvPr id="7" name="Text Placeholder 1">
            <a:extLst>
              <a:ext uri="{FF2B5EF4-FFF2-40B4-BE49-F238E27FC236}">
                <a16:creationId xmlns:a16="http://schemas.microsoft.com/office/drawing/2014/main" id="{A90092F1-8862-7B64-701B-9E62413F4D73}"/>
              </a:ext>
            </a:extLst>
          </p:cNvPr>
          <p:cNvSpPr txBox="1">
            <a:spLocks/>
          </p:cNvSpPr>
          <p:nvPr/>
        </p:nvSpPr>
        <p:spPr>
          <a:xfrm>
            <a:off x="109511" y="1736230"/>
            <a:ext cx="5986489" cy="1400383"/>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a:t>Key Learnings:</a:t>
            </a:r>
          </a:p>
          <a:p>
            <a:r>
              <a:rPr lang="en-US"/>
              <a:t>What hyperparameters worked well? Why?</a:t>
            </a:r>
          </a:p>
          <a:p>
            <a:r>
              <a:rPr lang="en-US"/>
              <a:t>Where the model did well?</a:t>
            </a:r>
          </a:p>
          <a:p>
            <a:r>
              <a:rPr lang="en-US"/>
              <a:t>Where the model did not?</a:t>
            </a:r>
            <a:endParaRPr lang="en-US" dirty="0"/>
          </a:p>
        </p:txBody>
      </p:sp>
      <p:sp>
        <p:nvSpPr>
          <p:cNvPr id="8" name="Text Placeholder 1">
            <a:extLst>
              <a:ext uri="{FF2B5EF4-FFF2-40B4-BE49-F238E27FC236}">
                <a16:creationId xmlns:a16="http://schemas.microsoft.com/office/drawing/2014/main" id="{111674C0-F7BD-6D03-E0C6-731E7066173D}"/>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linear support vector classification model. </a:t>
            </a:r>
          </a:p>
        </p:txBody>
      </p:sp>
      <p:pic>
        <p:nvPicPr>
          <p:cNvPr id="2" name="Picture 1">
            <a:extLst>
              <a:ext uri="{FF2B5EF4-FFF2-40B4-BE49-F238E27FC236}">
                <a16:creationId xmlns:a16="http://schemas.microsoft.com/office/drawing/2014/main" id="{2EE80DE6-EFEE-3D72-4ABC-5B577D02E4B1}"/>
              </a:ext>
            </a:extLst>
          </p:cNvPr>
          <p:cNvPicPr>
            <a:picLocks noChangeAspect="1"/>
          </p:cNvPicPr>
          <p:nvPr/>
        </p:nvPicPr>
        <p:blipFill>
          <a:blip/>
          <a:stretch>
            <a:fillRect/>
          </a:stretch>
        </p:blipFill>
        <p:spPr>
          <a:xfrm>
            <a:off x="6096000" y="1470991"/>
            <a:ext cx="5491078" cy="4095198"/>
          </a:xfrm>
          <a:prstGeom prst="rect">
            <a:avLst/>
          </a:prstGeom>
        </p:spPr>
      </p:pic>
      <p:sp>
        <p:nvSpPr>
          <p:cNvPr id="6" name="TextBox 5">
            <a:extLst>
              <a:ext uri="{FF2B5EF4-FFF2-40B4-BE49-F238E27FC236}">
                <a16:creationId xmlns:a16="http://schemas.microsoft.com/office/drawing/2014/main" id="{594E9889-ABF8-5659-6842-B7BE74F2856C}"/>
              </a:ext>
            </a:extLst>
          </p:cNvPr>
          <p:cNvSpPr txBox="1"/>
          <p:nvPr/>
        </p:nvSpPr>
        <p:spPr>
          <a:xfrm>
            <a:off x="109510" y="4095603"/>
            <a:ext cx="6097656" cy="2031325"/>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0.0891 seconds</a:t>
            </a:r>
          </a:p>
          <a:p>
            <a:r>
              <a:rPr lang="en-US" sz="1400" dirty="0">
                <a:effectLst/>
                <a:latin typeface="Menlo" panose="020B0609030804020204" pitchFamily="49" charset="0"/>
              </a:rPr>
              <a:t>Results for </a:t>
            </a:r>
            <a:r>
              <a:rPr lang="en-US" sz="1400" dirty="0" err="1">
                <a:effectLst/>
                <a:latin typeface="Menlo" panose="020B0609030804020204" pitchFamily="49" charset="0"/>
              </a:rPr>
              <a:t>SVCModel</a:t>
            </a:r>
            <a:r>
              <a:rPr lang="en-US" sz="1400" dirty="0">
                <a:effectLst/>
                <a:latin typeface="Menlo" panose="020B0609030804020204" pitchFamily="49" charset="0"/>
              </a:rPr>
              <a:t>: {'accuracy': 0.799080761654629, 'precision': 0.8014059753954306, 'recall': 0.7026194144838213, 'f1_score': 0.7487684729064038}</a:t>
            </a:r>
          </a:p>
          <a:p>
            <a:r>
              <a:rPr lang="en-US" sz="1400" dirty="0">
                <a:effectLst/>
                <a:latin typeface="Menlo" panose="020B0609030804020204" pitchFamily="49" charset="0"/>
              </a:rPr>
              <a:t>Elapsed: 0.1691 seconds</a:t>
            </a:r>
          </a:p>
        </p:txBody>
      </p:sp>
    </p:spTree>
    <p:extLst>
      <p:ext uri="{BB962C8B-B14F-4D97-AF65-F5344CB8AC3E}">
        <p14:creationId xmlns:p14="http://schemas.microsoft.com/office/powerpoint/2010/main" val="13666531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Multi-layer Perceptron (MLP)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25</a:t>
            </a:fld>
            <a:endParaRPr lang="uk-UA"/>
          </a:p>
        </p:txBody>
      </p:sp>
      <p:sp>
        <p:nvSpPr>
          <p:cNvPr id="9" name="Text Placeholder 1">
            <a:extLst>
              <a:ext uri="{FF2B5EF4-FFF2-40B4-BE49-F238E27FC236}">
                <a16:creationId xmlns:a16="http://schemas.microsoft.com/office/drawing/2014/main" id="{ACC6E956-0F38-54E0-D07F-120DA2499099}"/>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optimizes the log-loss function using LBFGS or stochastic gradient descent.</a:t>
            </a:r>
          </a:p>
        </p:txBody>
      </p:sp>
      <p:pic>
        <p:nvPicPr>
          <p:cNvPr id="5" name="Picture 4">
            <a:extLst>
              <a:ext uri="{FF2B5EF4-FFF2-40B4-BE49-F238E27FC236}">
                <a16:creationId xmlns:a16="http://schemas.microsoft.com/office/drawing/2014/main" id="{864EA289-528E-D9DF-4E43-618D505D5407}"/>
              </a:ext>
            </a:extLst>
          </p:cNvPr>
          <p:cNvPicPr>
            <a:picLocks noChangeAspect="1"/>
          </p:cNvPicPr>
          <p:nvPr/>
        </p:nvPicPr>
        <p:blipFill>
          <a:blip/>
          <a:stretch>
            <a:fillRect/>
          </a:stretch>
        </p:blipFill>
        <p:spPr>
          <a:xfrm>
            <a:off x="5520227" y="1246044"/>
            <a:ext cx="6203529" cy="4778394"/>
          </a:xfrm>
          <a:prstGeom prst="rect">
            <a:avLst/>
          </a:prstGeom>
        </p:spPr>
      </p:pic>
      <p:sp>
        <p:nvSpPr>
          <p:cNvPr id="7" name="TextBox 6">
            <a:extLst>
              <a:ext uri="{FF2B5EF4-FFF2-40B4-BE49-F238E27FC236}">
                <a16:creationId xmlns:a16="http://schemas.microsoft.com/office/drawing/2014/main" id="{D5C3E119-3714-6FD0-65CA-C6A4991EB528}"/>
              </a:ext>
            </a:extLst>
          </p:cNvPr>
          <p:cNvSpPr txBox="1"/>
          <p:nvPr/>
        </p:nvSpPr>
        <p:spPr>
          <a:xfrm>
            <a:off x="109510" y="4677935"/>
            <a:ext cx="6097656" cy="954107"/>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MLPClassifierModel</a:t>
            </a:r>
            <a:r>
              <a:rPr lang="en-US" sz="1400" dirty="0">
                <a:effectLst/>
                <a:latin typeface="Menlo" panose="020B0609030804020204" pitchFamily="49" charset="0"/>
              </a:rPr>
              <a:t>: {'accuracy': 0.7688772160210111, 'precision': 0.7309486780715396, 'recall': 0.724191063174114, 'f1_score': 0.7275541795665633}</a:t>
            </a:r>
          </a:p>
        </p:txBody>
      </p:sp>
      <p:sp>
        <p:nvSpPr>
          <p:cNvPr id="8" name="TextBox 7">
            <a:extLst>
              <a:ext uri="{FF2B5EF4-FFF2-40B4-BE49-F238E27FC236}">
                <a16:creationId xmlns:a16="http://schemas.microsoft.com/office/drawing/2014/main" id="{BDF2ED56-4B0F-20E2-BC29-D138876B39C2}"/>
              </a:ext>
            </a:extLst>
          </p:cNvPr>
          <p:cNvSpPr txBox="1"/>
          <p:nvPr/>
        </p:nvSpPr>
        <p:spPr>
          <a:xfrm>
            <a:off x="109510" y="3214778"/>
            <a:ext cx="5575673" cy="1169551"/>
          </a:xfrm>
          <a:prstGeom prst="rect">
            <a:avLst/>
          </a:prstGeom>
          <a:noFill/>
        </p:spPr>
        <p:txBody>
          <a:bodyPr wrap="square">
            <a:spAutoFit/>
          </a:bodyPr>
          <a:lstStyle/>
          <a:p>
            <a:r>
              <a:rPr lang="en-US" sz="1400" dirty="0">
                <a:effectLst/>
                <a:latin typeface="Menlo" panose="020B0609030804020204" pitchFamily="49" charset="0"/>
              </a:rPr>
              <a:t>Results for </a:t>
            </a:r>
            <a:r>
              <a:rPr lang="en-US" sz="1400" dirty="0" err="1">
                <a:effectLst/>
                <a:latin typeface="Menlo" panose="020B0609030804020204" pitchFamily="49" charset="0"/>
              </a:rPr>
              <a:t>LogisticModel</a:t>
            </a:r>
            <a:r>
              <a:rPr lang="en-US" sz="1400" dirty="0">
                <a:effectLst/>
                <a:latin typeface="Menlo" panose="020B0609030804020204" pitchFamily="49" charset="0"/>
              </a:rPr>
              <a:t>: {'accuracy': 0.7925147734734077, 'precision': 0.8147448015122873, 'recall': 0.6640986132511556, 'f1_score': 0.731748726655348}</a:t>
            </a:r>
          </a:p>
          <a:p>
            <a:r>
              <a:rPr lang="en-US" sz="1400" dirty="0">
                <a:effectLst/>
                <a:latin typeface="Menlo" panose="020B0609030804020204" pitchFamily="49" charset="0"/>
              </a:rPr>
              <a:t>Elapsed: 0.09 seconds</a:t>
            </a:r>
          </a:p>
        </p:txBody>
      </p:sp>
    </p:spTree>
    <p:extLst>
      <p:ext uri="{BB962C8B-B14F-4D97-AF65-F5344CB8AC3E}">
        <p14:creationId xmlns:p14="http://schemas.microsoft.com/office/powerpoint/2010/main" val="26398516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Source Code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6025274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Source Code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27</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hlinkClick r:id="rId2"/>
              </a:rPr>
              <a:t>https://github.com/tahirbags/cs410_project_public/tree/main</a:t>
            </a:r>
            <a:endParaRPr lang="en-US" dirty="0"/>
          </a:p>
        </p:txBody>
      </p:sp>
      <p:pic>
        <p:nvPicPr>
          <p:cNvPr id="7" name="Picture 6">
            <a:extLst>
              <a:ext uri="{FF2B5EF4-FFF2-40B4-BE49-F238E27FC236}">
                <a16:creationId xmlns:a16="http://schemas.microsoft.com/office/drawing/2014/main" id="{31A4F293-B9A0-2D17-83C4-D2C9ED3CF4B3}"/>
              </a:ext>
            </a:extLst>
          </p:cNvPr>
          <p:cNvPicPr>
            <a:picLocks noChangeAspect="1"/>
          </p:cNvPicPr>
          <p:nvPr/>
        </p:nvPicPr>
        <p:blipFill>
          <a:blip/>
          <a:stretch>
            <a:fillRect/>
          </a:stretch>
        </p:blipFill>
        <p:spPr>
          <a:xfrm>
            <a:off x="1218242" y="1961511"/>
            <a:ext cx="6712090" cy="4593138"/>
          </a:xfrm>
          <a:prstGeom prst="rect">
            <a:avLst/>
          </a:prstGeom>
        </p:spPr>
      </p:pic>
      <p:pic>
        <p:nvPicPr>
          <p:cNvPr id="12" name="Picture 11">
            <a:extLst>
              <a:ext uri="{FF2B5EF4-FFF2-40B4-BE49-F238E27FC236}">
                <a16:creationId xmlns:a16="http://schemas.microsoft.com/office/drawing/2014/main" id="{069B571D-2714-A07B-5897-69E2814E234D}"/>
              </a:ext>
            </a:extLst>
          </p:cNvPr>
          <p:cNvPicPr>
            <a:picLocks noChangeAspect="1"/>
          </p:cNvPicPr>
          <p:nvPr/>
        </p:nvPicPr>
        <p:blipFill>
          <a:blip/>
          <a:stretch>
            <a:fillRect/>
          </a:stretch>
        </p:blipFill>
        <p:spPr>
          <a:xfrm>
            <a:off x="8020711" y="1961511"/>
            <a:ext cx="3273183" cy="4593138"/>
          </a:xfrm>
          <a:prstGeom prst="rect">
            <a:avLst/>
          </a:prstGeom>
        </p:spPr>
      </p:pic>
    </p:spTree>
    <p:extLst>
      <p:ext uri="{BB962C8B-B14F-4D97-AF65-F5344CB8AC3E}">
        <p14:creationId xmlns:p14="http://schemas.microsoft.com/office/powerpoint/2010/main" val="27005791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Video Presentation</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6367075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Video Presentation</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29</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t>LINK OF VIDEO</a:t>
            </a:r>
          </a:p>
        </p:txBody>
      </p:sp>
      <p:sp>
        <p:nvSpPr>
          <p:cNvPr id="2" name="Rectangle 1">
            <a:extLst>
              <a:ext uri="{FF2B5EF4-FFF2-40B4-BE49-F238E27FC236}">
                <a16:creationId xmlns:a16="http://schemas.microsoft.com/office/drawing/2014/main" id="{0C466B76-8C18-6555-A032-910894883DCA}"/>
              </a:ext>
            </a:extLst>
          </p:cNvPr>
          <p:cNvSpPr/>
          <p:nvPr/>
        </p:nvSpPr>
        <p:spPr bwMode="auto">
          <a:xfrm>
            <a:off x="2077278" y="2375452"/>
            <a:ext cx="8189844" cy="387626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08" rIns="0" bIns="45708" numCol="1" rtlCol="0" anchor="ctr" anchorCtr="0" compatLnSpc="1">
            <a:prstTxWarp prst="textNoShape">
              <a:avLst/>
            </a:prstTxWarp>
          </a:bodyPr>
          <a:lstStyle/>
          <a:p>
            <a:pPr algn="ctr" defTabSz="913916" fontAlgn="base">
              <a:spcBef>
                <a:spcPct val="0"/>
              </a:spcBef>
              <a:spcAft>
                <a:spcPct val="0"/>
              </a:spcAft>
            </a:pPr>
            <a:r>
              <a:rPr lang="en-US" sz="1200" dirty="0">
                <a:solidFill>
                  <a:schemeClr val="bg1"/>
                </a:solidFill>
                <a:ea typeface="Helvetica Neue" charset="0"/>
                <a:cs typeface="Helvetica Neue" charset="0"/>
              </a:rPr>
              <a:t>IMAGE OF VIDEO</a:t>
            </a:r>
          </a:p>
        </p:txBody>
      </p:sp>
    </p:spTree>
    <p:extLst>
      <p:ext uri="{BB962C8B-B14F-4D97-AF65-F5344CB8AC3E}">
        <p14:creationId xmlns:p14="http://schemas.microsoft.com/office/powerpoint/2010/main" val="2459865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Dataset</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1316492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634619"/>
            <a:ext cx="11653523" cy="2031325"/>
          </a:xfrm>
        </p:spPr>
        <p:txBody>
          <a:bodyPr/>
          <a:lstStyle/>
          <a:p>
            <a:pPr marL="0" indent="0">
              <a:buNone/>
            </a:pPr>
            <a:r>
              <a:rPr lang="en-US" sz="2000" i="1" dirty="0"/>
              <a:t>Where did we get the data set from?</a:t>
            </a:r>
          </a:p>
          <a:p>
            <a:r>
              <a:rPr lang="en-US" sz="2000" dirty="0"/>
              <a:t>Kaggle’s </a:t>
            </a:r>
            <a:r>
              <a:rPr lang="en-US" sz="2000" u="sng" dirty="0">
                <a:solidFill>
                  <a:srgbClr val="0563C1"/>
                </a:solidFill>
                <a:effectLst/>
                <a:ea typeface="Calibri" panose="020F0502020204030204" pitchFamily="34" charset="0"/>
                <a:cs typeface="Calibri" panose="020F0502020204030204" pitchFamily="34" charset="0"/>
                <a:hlinkClick r:id="rId2"/>
              </a:rPr>
              <a:t>Natural Language Processing with Disaster Tweets</a:t>
            </a:r>
            <a:r>
              <a:rPr lang="en-US" sz="2000" dirty="0"/>
              <a:t>. </a:t>
            </a:r>
          </a:p>
          <a:p>
            <a:pPr marL="0" indent="0">
              <a:buNone/>
            </a:pPr>
            <a:endParaRPr lang="en-US" sz="2000" i="1" dirty="0"/>
          </a:p>
          <a:p>
            <a:pPr marL="0" indent="0">
              <a:buNone/>
            </a:pPr>
            <a:r>
              <a:rPr lang="en-US" sz="2000" i="1" dirty="0"/>
              <a:t>What are we predicting?</a:t>
            </a:r>
          </a:p>
          <a:p>
            <a:r>
              <a:rPr lang="en-US" sz="2000" dirty="0"/>
              <a:t>We’re predicting whether a given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 High Level</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4</a:t>
            </a:fld>
            <a:endParaRPr lang="uk-UA"/>
          </a:p>
        </p:txBody>
      </p:sp>
    </p:spTree>
    <p:extLst>
      <p:ext uri="{BB962C8B-B14F-4D97-AF65-F5344CB8AC3E}">
        <p14:creationId xmlns:p14="http://schemas.microsoft.com/office/powerpoint/2010/main" val="1700412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259175"/>
            <a:ext cx="11653523" cy="4339650"/>
          </a:xfrm>
        </p:spPr>
        <p:txBody>
          <a:bodyPr/>
          <a:lstStyle/>
          <a:p>
            <a:pPr marL="0" indent="0">
              <a:buNone/>
            </a:pPr>
            <a:r>
              <a:rPr lang="en-US" sz="2000" i="1" dirty="0"/>
              <a:t>What files are we using?</a:t>
            </a:r>
          </a:p>
          <a:p>
            <a:r>
              <a:rPr lang="en-US" sz="2000" b="1" dirty="0"/>
              <a:t>Training set: </a:t>
            </a:r>
            <a:r>
              <a:rPr lang="en-US" sz="2000" dirty="0">
                <a:solidFill>
                  <a:srgbClr val="00B050"/>
                </a:solidFill>
                <a:latin typeface="Consolas" panose="020B0609020204030204" pitchFamily="49" charset="0"/>
                <a:cs typeface="Consolas" panose="020B0609020204030204" pitchFamily="49" charset="0"/>
              </a:rPr>
              <a:t>train.csv</a:t>
            </a:r>
          </a:p>
          <a:p>
            <a:r>
              <a:rPr lang="en-US" sz="2000" b="1" dirty="0"/>
              <a:t>Test set: </a:t>
            </a:r>
            <a:r>
              <a:rPr lang="en-US" sz="2000" dirty="0">
                <a:solidFill>
                  <a:srgbClr val="00B050"/>
                </a:solidFill>
                <a:latin typeface="Consolas" panose="020B0609020204030204" pitchFamily="49" charset="0"/>
                <a:cs typeface="Consolas" panose="020B0609020204030204" pitchFamily="49" charset="0"/>
              </a:rPr>
              <a:t>test.csv</a:t>
            </a:r>
          </a:p>
          <a:p>
            <a:r>
              <a:rPr lang="en-US" sz="2000" b="1" dirty="0"/>
              <a:t>Sample submission file</a:t>
            </a:r>
            <a:r>
              <a:rPr lang="en-US" sz="2000" dirty="0"/>
              <a:t>: </a:t>
            </a:r>
            <a:r>
              <a:rPr lang="en-US" sz="2000" dirty="0">
                <a:solidFill>
                  <a:srgbClr val="00B050"/>
                </a:solidFill>
                <a:latin typeface="Consolas" panose="020B0609020204030204" pitchFamily="49" charset="0"/>
                <a:cs typeface="Consolas" panose="020B0609020204030204" pitchFamily="49" charset="0"/>
              </a:rPr>
              <a:t>sample_submission.csv</a:t>
            </a:r>
          </a:p>
          <a:p>
            <a:endParaRPr lang="en-US" sz="2000" dirty="0"/>
          </a:p>
          <a:p>
            <a:pPr marL="0" indent="0">
              <a:buNone/>
            </a:pPr>
            <a:r>
              <a:rPr lang="en-US" sz="2000" i="1" dirty="0"/>
              <a:t>What columns does the file have?</a:t>
            </a:r>
          </a:p>
          <a:p>
            <a:pPr algn="l" fontAlgn="base">
              <a:buFont typeface="Arial" panose="020B0604020202020204" pitchFamily="34" charset="0"/>
              <a:buChar char="•"/>
            </a:pPr>
            <a:r>
              <a:rPr lang="en-US" sz="2000" dirty="0"/>
              <a:t>id - a unique identifier for each tweet</a:t>
            </a:r>
          </a:p>
          <a:p>
            <a:pPr algn="l" fontAlgn="base">
              <a:buFont typeface="Arial" panose="020B0604020202020204" pitchFamily="34" charset="0"/>
              <a:buChar char="•"/>
            </a:pPr>
            <a:r>
              <a:rPr lang="en-US" sz="2000" dirty="0"/>
              <a:t>text - the text of the tweet</a:t>
            </a:r>
          </a:p>
          <a:p>
            <a:pPr algn="l" fontAlgn="base">
              <a:buFont typeface="Arial" panose="020B0604020202020204" pitchFamily="34" charset="0"/>
              <a:buChar char="•"/>
            </a:pPr>
            <a:r>
              <a:rPr lang="en-US" sz="2000" dirty="0"/>
              <a:t>location - the location the tweet was sent from (may be blank)</a:t>
            </a:r>
          </a:p>
          <a:p>
            <a:pPr algn="l" fontAlgn="base">
              <a:buFont typeface="Arial" panose="020B0604020202020204" pitchFamily="34" charset="0"/>
              <a:buChar char="•"/>
            </a:pPr>
            <a:r>
              <a:rPr lang="en-US" sz="2000" dirty="0"/>
              <a:t>keyword - a particular keyword from the tweet (may be blank)</a:t>
            </a:r>
          </a:p>
          <a:p>
            <a:pPr algn="l" fontAlgn="base">
              <a:buFont typeface="Arial" panose="020B0604020202020204" pitchFamily="34" charset="0"/>
              <a:buChar char="•"/>
            </a:pPr>
            <a:r>
              <a:rPr lang="en-US" sz="2000" dirty="0"/>
              <a:t>target - in train.csv only, this denotes whether a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 Details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5</a:t>
            </a:fld>
            <a:endParaRPr lang="uk-UA"/>
          </a:p>
        </p:txBody>
      </p:sp>
    </p:spTree>
    <p:extLst>
      <p:ext uri="{BB962C8B-B14F-4D97-AF65-F5344CB8AC3E}">
        <p14:creationId xmlns:p14="http://schemas.microsoft.com/office/powerpoint/2010/main" val="21750822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E2F1-D4F5-1017-D2B3-07B287CBB6B0}"/>
              </a:ext>
            </a:extLst>
          </p:cNvPr>
          <p:cNvSpPr>
            <a:spLocks noGrp="1"/>
          </p:cNvSpPr>
          <p:nvPr>
            <p:ph type="title"/>
          </p:nvPr>
        </p:nvSpPr>
        <p:spPr/>
        <p:txBody>
          <a:bodyPr/>
          <a:lstStyle/>
          <a:p>
            <a:r>
              <a:rPr lang="en-US" dirty="0"/>
              <a:t>Purpose: Beat the Baseline Model</a:t>
            </a:r>
          </a:p>
        </p:txBody>
      </p:sp>
      <p:sp>
        <p:nvSpPr>
          <p:cNvPr id="3" name="Slide Number Placeholder 2">
            <a:extLst>
              <a:ext uri="{FF2B5EF4-FFF2-40B4-BE49-F238E27FC236}">
                <a16:creationId xmlns:a16="http://schemas.microsoft.com/office/drawing/2014/main" id="{3168814C-B597-7F32-EBF2-61E4F219BA79}"/>
              </a:ext>
            </a:extLst>
          </p:cNvPr>
          <p:cNvSpPr>
            <a:spLocks noGrp="1"/>
          </p:cNvSpPr>
          <p:nvPr>
            <p:ph type="sldNum" sz="quarter" idx="4"/>
          </p:nvPr>
        </p:nvSpPr>
        <p:spPr/>
        <p:txBody>
          <a:bodyPr/>
          <a:lstStyle/>
          <a:p>
            <a:fld id="{86CB4B4D-7CA3-9044-876B-883B54F8677D}" type="slidenum">
              <a:rPr lang="uk-UA" smtClean="0"/>
              <a:pPr/>
              <a:t>6</a:t>
            </a:fld>
            <a:endParaRPr lang="uk-UA"/>
          </a:p>
        </p:txBody>
      </p:sp>
    </p:spTree>
    <p:extLst>
      <p:ext uri="{BB962C8B-B14F-4D97-AF65-F5344CB8AC3E}">
        <p14:creationId xmlns:p14="http://schemas.microsoft.com/office/powerpoint/2010/main" val="19163478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3" y="1344985"/>
            <a:ext cx="4327424" cy="5035937"/>
          </a:xfrm>
        </p:spPr>
        <p:txBody>
          <a:bodyPr/>
          <a:lstStyle/>
          <a:p>
            <a:pPr>
              <a:lnSpc>
                <a:spcPct val="125000"/>
              </a:lnSpc>
              <a:spcAft>
                <a:spcPts val="1200"/>
              </a:spcAft>
            </a:pPr>
            <a:r>
              <a:rPr lang="en-US" sz="1800" dirty="0"/>
              <a:t>Lower recall: Baseline (Logistic) is the best performer</a:t>
            </a:r>
          </a:p>
          <a:p>
            <a:pPr lvl="1">
              <a:lnSpc>
                <a:spcPct val="125000"/>
              </a:lnSpc>
              <a:spcAft>
                <a:spcPts val="1200"/>
              </a:spcAft>
            </a:pPr>
            <a:r>
              <a:rPr lang="en-US" sz="1800" dirty="0"/>
              <a:t>SVC, Random Forest, and K-neighbors are close contenders</a:t>
            </a:r>
          </a:p>
          <a:p>
            <a:pPr>
              <a:lnSpc>
                <a:spcPct val="125000"/>
              </a:lnSpc>
              <a:spcAft>
                <a:spcPts val="1200"/>
              </a:spcAft>
            </a:pPr>
            <a:r>
              <a:rPr lang="en-US" sz="1800" dirty="0"/>
              <a:t>Higher recall: SVC is the best performer</a:t>
            </a:r>
          </a:p>
          <a:p>
            <a:pPr lvl="1">
              <a:lnSpc>
                <a:spcPct val="125000"/>
              </a:lnSpc>
              <a:spcAft>
                <a:spcPts val="1200"/>
              </a:spcAft>
            </a:pPr>
            <a:r>
              <a:rPr lang="en-US" sz="1800" dirty="0"/>
              <a:t>Logistic, Random Forest, and Gaussian Naïve Bayes are close contenders</a:t>
            </a:r>
          </a:p>
          <a:p>
            <a:pPr>
              <a:lnSpc>
                <a:spcPct val="125000"/>
              </a:lnSpc>
              <a:spcAft>
                <a:spcPts val="1200"/>
              </a:spcAft>
            </a:pPr>
            <a:r>
              <a:rPr lang="en-US" sz="2000" dirty="0"/>
              <a:t>Competitor must attempt to outperform the Logistic Model on a test set</a:t>
            </a:r>
            <a:endParaRPr lang="en-US" sz="1800" dirty="0"/>
          </a:p>
          <a:p>
            <a:pPr>
              <a:lnSpc>
                <a:spcPct val="125000"/>
              </a:lnSpc>
              <a:spcAft>
                <a:spcPts val="1200"/>
              </a:spcAft>
            </a:pPr>
            <a:endParaRPr lang="en-US" sz="1800"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Leaderboard Competition Results</a:t>
            </a:r>
          </a:p>
        </p:txBody>
      </p:sp>
      <p:pic>
        <p:nvPicPr>
          <p:cNvPr id="8" name="Picture 7">
            <a:extLst>
              <a:ext uri="{FF2B5EF4-FFF2-40B4-BE49-F238E27FC236}">
                <a16:creationId xmlns:a16="http://schemas.microsoft.com/office/drawing/2014/main" id="{3EC11C4D-12D0-710B-796C-34ECC219BE22}"/>
              </a:ext>
            </a:extLst>
          </p:cNvPr>
          <p:cNvPicPr>
            <a:picLocks noChangeAspect="1"/>
          </p:cNvPicPr>
          <p:nvPr/>
        </p:nvPicPr>
        <p:blipFill>
          <a:blip r:embed="rId2"/>
          <a:stretch>
            <a:fillRect/>
          </a:stretch>
        </p:blipFill>
        <p:spPr>
          <a:xfrm>
            <a:off x="4807190" y="1726040"/>
            <a:ext cx="7123042" cy="4273825"/>
          </a:xfrm>
          <a:prstGeom prst="rect">
            <a:avLst/>
          </a:prstGeom>
        </p:spPr>
      </p:pic>
      <p:sp>
        <p:nvSpPr>
          <p:cNvPr id="9" name="Slide Number Placeholder 2">
            <a:extLst>
              <a:ext uri="{FF2B5EF4-FFF2-40B4-BE49-F238E27FC236}">
                <a16:creationId xmlns:a16="http://schemas.microsoft.com/office/drawing/2014/main" id="{931B6D8E-A690-6E0E-7794-29ACF324AE83}"/>
              </a:ext>
            </a:extLst>
          </p:cNvPr>
          <p:cNvSpPr>
            <a:spLocks noGrp="1"/>
          </p:cNvSpPr>
          <p:nvPr>
            <p:ph type="sldNum" sz="quarter" idx="4"/>
          </p:nvPr>
        </p:nvSpPr>
        <p:spPr>
          <a:xfrm>
            <a:off x="109510" y="6554649"/>
            <a:ext cx="330967" cy="194925"/>
          </a:xfrm>
        </p:spPr>
        <p:txBody>
          <a:bodyPr/>
          <a:lstStyle/>
          <a:p>
            <a:fld id="{86CB4B4D-7CA3-9044-876B-883B54F8677D}" type="slidenum">
              <a:rPr lang="uk-UA" smtClean="0"/>
              <a:pPr/>
              <a:t>7</a:t>
            </a:fld>
            <a:endParaRPr lang="uk-UA"/>
          </a:p>
        </p:txBody>
      </p:sp>
    </p:spTree>
    <p:extLst>
      <p:ext uri="{BB962C8B-B14F-4D97-AF65-F5344CB8AC3E}">
        <p14:creationId xmlns:p14="http://schemas.microsoft.com/office/powerpoint/2010/main" val="42715662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Setup Process (quick!)</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341941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E1D6E9-FDF9-C9A6-CE92-ED4EF6EBDD94}"/>
              </a:ext>
            </a:extLst>
          </p:cNvPr>
          <p:cNvSpPr>
            <a:spLocks noGrp="1"/>
          </p:cNvSpPr>
          <p:nvPr>
            <p:ph type="body" sz="quarter" idx="10"/>
          </p:nvPr>
        </p:nvSpPr>
        <p:spPr>
          <a:xfrm>
            <a:off x="274391" y="1189176"/>
            <a:ext cx="11653523" cy="5118965"/>
          </a:xfrm>
        </p:spPr>
        <p:txBody>
          <a:bodyPr/>
          <a:lstStyle/>
          <a:p>
            <a:pPr marL="342900" indent="-342900">
              <a:lnSpc>
                <a:spcPct val="125000"/>
              </a:lnSpc>
              <a:spcAft>
                <a:spcPts val="1200"/>
              </a:spcAft>
              <a:buAutoNum type="arabicPeriod"/>
            </a:pPr>
            <a:r>
              <a:rPr lang="en-US" sz="2000" dirty="0"/>
              <a:t>Download or clone the following repository onto your local machine: </a:t>
            </a:r>
            <a:r>
              <a:rPr lang="en-US" sz="2000" dirty="0">
                <a:hlinkClick r:id="rId2"/>
              </a:rPr>
              <a:t>https://github.com/tahirbags/cs410_project_public</a:t>
            </a:r>
            <a:endParaRPr lang="en-US" sz="2000" dirty="0"/>
          </a:p>
          <a:p>
            <a:pPr marL="342900" indent="-342900">
              <a:lnSpc>
                <a:spcPct val="125000"/>
              </a:lnSpc>
              <a:spcAft>
                <a:spcPts val="1200"/>
              </a:spcAft>
              <a:buAutoNum type="arabicPeriod"/>
            </a:pPr>
            <a:r>
              <a:rPr lang="en-US" sz="2000" dirty="0"/>
              <a:t>Ensure you are using a version of python &gt;= 3.6</a:t>
            </a:r>
          </a:p>
          <a:p>
            <a:pPr marL="342900" indent="-342900">
              <a:lnSpc>
                <a:spcPct val="125000"/>
              </a:lnSpc>
              <a:spcAft>
                <a:spcPts val="1200"/>
              </a:spcAft>
              <a:buAutoNum type="arabicPeriod"/>
            </a:pPr>
            <a:r>
              <a:rPr lang="en-US" sz="2000" dirty="0"/>
              <a:t>Inside the repository, create a virtual environment:</a:t>
            </a:r>
          </a:p>
          <a:p>
            <a:pPr marL="572950" lvl="1" indent="-342900">
              <a:lnSpc>
                <a:spcPct val="125000"/>
              </a:lnSpc>
              <a:spcAft>
                <a:spcPts val="1200"/>
              </a:spcAft>
              <a:buFont typeface="Wingdings" pitchFamily="2" charset="2"/>
              <a:buChar char="Ø"/>
            </a:pPr>
            <a:r>
              <a:rPr lang="en-US" sz="2000" dirty="0">
                <a:solidFill>
                  <a:srgbClr val="00B050"/>
                </a:solidFill>
                <a:latin typeface="Consolas" panose="020B0609020204030204" pitchFamily="49" charset="0"/>
                <a:cs typeface="Consolas" panose="020B0609020204030204" pitchFamily="49" charset="0"/>
              </a:rPr>
              <a:t>python[3.x.x] -m </a:t>
            </a:r>
            <a:r>
              <a:rPr lang="en-US" sz="2000" dirty="0" err="1">
                <a:solidFill>
                  <a:srgbClr val="00B050"/>
                </a:solidFill>
                <a:latin typeface="Consolas" panose="020B0609020204030204" pitchFamily="49" charset="0"/>
                <a:cs typeface="Consolas" panose="020B0609020204030204" pitchFamily="49" charset="0"/>
              </a:rPr>
              <a:t>venv</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myvenv</a:t>
            </a:r>
            <a:endParaRPr lang="en-US" sz="2000" dirty="0">
              <a:solidFill>
                <a:srgbClr val="00B050"/>
              </a:solidFill>
              <a:latin typeface="Consolas" panose="020B0609020204030204" pitchFamily="49" charset="0"/>
              <a:cs typeface="Consolas" panose="020B0609020204030204" pitchFamily="49" charset="0"/>
            </a:endParaRPr>
          </a:p>
          <a:p>
            <a:pPr marL="572950" lvl="1" indent="-342900">
              <a:lnSpc>
                <a:spcPct val="125000"/>
              </a:lnSpc>
              <a:spcAft>
                <a:spcPts val="1200"/>
              </a:spcAft>
              <a:buFont typeface="Wingdings" pitchFamily="2" charset="2"/>
              <a:buChar char="Ø"/>
            </a:pPr>
            <a:r>
              <a:rPr lang="en-US" sz="2000" dirty="0">
                <a:solidFill>
                  <a:srgbClr val="00B050"/>
                </a:solidFill>
                <a:latin typeface="Consolas" panose="020B0609020204030204" pitchFamily="49" charset="0"/>
                <a:cs typeface="Consolas" panose="020B0609020204030204" pitchFamily="49" charset="0"/>
              </a:rPr>
              <a:t>source </a:t>
            </a:r>
            <a:r>
              <a:rPr lang="en-US" sz="2000" dirty="0" err="1">
                <a:solidFill>
                  <a:srgbClr val="00B050"/>
                </a:solidFill>
                <a:latin typeface="Consolas" panose="020B0609020204030204" pitchFamily="49" charset="0"/>
                <a:cs typeface="Consolas" panose="020B0609020204030204" pitchFamily="49" charset="0"/>
              </a:rPr>
              <a:t>myvenv</a:t>
            </a:r>
            <a:r>
              <a:rPr lang="en-US" sz="2000" dirty="0">
                <a:solidFill>
                  <a:srgbClr val="00B050"/>
                </a:solidFill>
                <a:latin typeface="Consolas" panose="020B0609020204030204" pitchFamily="49" charset="0"/>
                <a:cs typeface="Consolas" panose="020B0609020204030204" pitchFamily="49" charset="0"/>
              </a:rPr>
              <a:t>/bin/activate</a:t>
            </a:r>
            <a:endParaRPr lang="en-US" sz="2000" dirty="0"/>
          </a:p>
          <a:p>
            <a:pPr marL="342900" indent="-342900">
              <a:lnSpc>
                <a:spcPct val="125000"/>
              </a:lnSpc>
              <a:spcAft>
                <a:spcPts val="1200"/>
              </a:spcAft>
              <a:buAutoNum type="arabicPeriod"/>
            </a:pPr>
            <a:r>
              <a:rPr lang="en-US" sz="2000" dirty="0"/>
              <a:t>Inside the virtual environment, run the following: </a:t>
            </a:r>
          </a:p>
          <a:p>
            <a:pPr marL="572950" lvl="1" indent="-342900">
              <a:lnSpc>
                <a:spcPct val="125000"/>
              </a:lnSpc>
              <a:spcAft>
                <a:spcPts val="1200"/>
              </a:spcAft>
              <a:buFont typeface="Wingdings" pitchFamily="2" charset="2"/>
              <a:buChar char="Ø"/>
            </a:pPr>
            <a:r>
              <a:rPr lang="en-US" sz="1800" dirty="0">
                <a:solidFill>
                  <a:srgbClr val="00B050"/>
                </a:solidFill>
                <a:latin typeface="Consolas" panose="020B0609020204030204" pitchFamily="49" charset="0"/>
                <a:cs typeface="Consolas" panose="020B0609020204030204" pitchFamily="49" charset="0"/>
              </a:rPr>
              <a:t>pip install scikit-learn</a:t>
            </a:r>
          </a:p>
          <a:p>
            <a:pPr marL="572950" lvl="1" indent="-342900">
              <a:lnSpc>
                <a:spcPct val="125000"/>
              </a:lnSpc>
              <a:spcAft>
                <a:spcPts val="1200"/>
              </a:spcAft>
              <a:buFont typeface="Wingdings" pitchFamily="2" charset="2"/>
              <a:buChar char="Ø"/>
            </a:pPr>
            <a:r>
              <a:rPr lang="en-US" sz="1800" dirty="0">
                <a:solidFill>
                  <a:srgbClr val="00B050"/>
                </a:solidFill>
                <a:latin typeface="Consolas" panose="020B0609020204030204" pitchFamily="49" charset="0"/>
                <a:cs typeface="Consolas" panose="020B0609020204030204" pitchFamily="49" charset="0"/>
              </a:rPr>
              <a:t>pip install pandas</a:t>
            </a:r>
          </a:p>
          <a:p>
            <a:pPr marL="572950" lvl="1" indent="-342900">
              <a:lnSpc>
                <a:spcPct val="125000"/>
              </a:lnSpc>
              <a:spcAft>
                <a:spcPts val="1200"/>
              </a:spcAft>
              <a:buFont typeface="Wingdings" pitchFamily="2" charset="2"/>
              <a:buChar char="Ø"/>
            </a:pPr>
            <a:r>
              <a:rPr lang="en-US" sz="1800" dirty="0">
                <a:solidFill>
                  <a:srgbClr val="00B050"/>
                </a:solidFill>
                <a:latin typeface="Consolas" panose="020B0609020204030204" pitchFamily="49" charset="0"/>
                <a:cs typeface="Consolas" panose="020B0609020204030204" pitchFamily="49" charset="0"/>
              </a:rPr>
              <a:t>pip install matplotlib</a:t>
            </a:r>
            <a:endParaRPr lang="en-US" sz="1800" dirty="0"/>
          </a:p>
        </p:txBody>
      </p:sp>
      <p:sp>
        <p:nvSpPr>
          <p:cNvPr id="3" name="Title 2">
            <a:extLst>
              <a:ext uri="{FF2B5EF4-FFF2-40B4-BE49-F238E27FC236}">
                <a16:creationId xmlns:a16="http://schemas.microsoft.com/office/drawing/2014/main" id="{DD12AEA9-ABF3-AD4B-ADE5-82B777795BF1}"/>
              </a:ext>
            </a:extLst>
          </p:cNvPr>
          <p:cNvSpPr>
            <a:spLocks noGrp="1"/>
          </p:cNvSpPr>
          <p:nvPr>
            <p:ph type="title"/>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3BB148FA-44AF-F5DA-C425-C32AC8516F38}"/>
              </a:ext>
            </a:extLst>
          </p:cNvPr>
          <p:cNvSpPr>
            <a:spLocks noGrp="1"/>
          </p:cNvSpPr>
          <p:nvPr>
            <p:ph type="sldNum" sz="quarter" idx="4"/>
          </p:nvPr>
        </p:nvSpPr>
        <p:spPr/>
        <p:txBody>
          <a:bodyPr/>
          <a:lstStyle/>
          <a:p>
            <a:fld id="{86CB4B4D-7CA3-9044-876B-883B54F8677D}" type="slidenum">
              <a:rPr lang="uk-UA" smtClean="0"/>
              <a:pPr/>
              <a:t>9</a:t>
            </a:fld>
            <a:endParaRPr lang="uk-UA"/>
          </a:p>
        </p:txBody>
      </p:sp>
    </p:spTree>
    <p:extLst>
      <p:ext uri="{BB962C8B-B14F-4D97-AF65-F5344CB8AC3E}">
        <p14:creationId xmlns:p14="http://schemas.microsoft.com/office/powerpoint/2010/main" val="3294730054"/>
      </p:ext>
    </p:extLst>
  </p:cSld>
  <p:clrMapOvr>
    <a:masterClrMapping/>
  </p:clrMapOvr>
  <p:transition>
    <p:fade/>
  </p:transition>
</p:sld>
</file>

<file path=ppt/theme/theme1.xml><?xml version="1.0" encoding="utf-8"?>
<a:theme xmlns:a="http://schemas.openxmlformats.org/drawingml/2006/main" name="C3.ai Template Dark">
  <a:themeElements>
    <a:clrScheme name="Custom 5">
      <a:dk1>
        <a:srgbClr val="1A1A1A"/>
      </a:dk1>
      <a:lt1>
        <a:srgbClr val="FFFFFF"/>
      </a:lt1>
      <a:dk2>
        <a:srgbClr val="505050"/>
      </a:dk2>
      <a:lt2>
        <a:srgbClr val="C8C8C8"/>
      </a:lt2>
      <a:accent1>
        <a:srgbClr val="FFFFFF"/>
      </a:accent1>
      <a:accent2>
        <a:srgbClr val="8C8C8C"/>
      </a:accent2>
      <a:accent3>
        <a:srgbClr val="06A7E0"/>
      </a:accent3>
      <a:accent4>
        <a:srgbClr val="F79430"/>
      </a:accent4>
      <a:accent5>
        <a:srgbClr val="9CCD6C"/>
      </a:accent5>
      <a:accent6>
        <a:srgbClr val="CBC8C7"/>
      </a:accent6>
      <a:hlink>
        <a:srgbClr val="06A7E0"/>
      </a:hlink>
      <a:folHlink>
        <a:srgbClr val="06A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91440" tIns="45708" rIns="0" bIns="45708" numCol="1" rtlCol="0" anchor="ctr" anchorCtr="0" compatLnSpc="1">
        <a:prstTxWarp prst="textNoShape">
          <a:avLst/>
        </a:prstTxWarp>
      </a:bodyPr>
      <a:lstStyle>
        <a:defPPr algn="ctr" defTabSz="913916" fontAlgn="base">
          <a:spcBef>
            <a:spcPct val="0"/>
          </a:spcBef>
          <a:spcAft>
            <a:spcPct val="0"/>
          </a:spcAft>
          <a:defRPr sz="1200" dirty="0" err="1" smtClean="0">
            <a:solidFill>
              <a:schemeClr val="bg1"/>
            </a:solidFill>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defTabSz="914217">
          <a:defRPr sz="1600" kern="0" dirty="0">
            <a:solidFill>
              <a:schemeClr val="accent1"/>
            </a:solidFill>
            <a:ea typeface="Helvetica Neue" panose="02000503000000020004" pitchFamily="2" charset="0"/>
            <a:cs typeface="Helvetica Neue" panose="02000503000000020004" pitchFamily="2" charset="0"/>
            <a:sym typeface="Helvetica Neue"/>
          </a:defRPr>
        </a:defPPr>
      </a:lstStyle>
    </a:txDef>
  </a:objectDefaults>
  <a:extraClrSchemeLst/>
  <a:extLst>
    <a:ext uri="{05A4C25C-085E-4340-85A3-A5531E510DB2}">
      <thm15:themeFamily xmlns:thm15="http://schemas.microsoft.com/office/thememl/2012/main" name="Presentation5" id="{A1463234-0E33-274A-9F59-640BB71FCA6C}" vid="{BF27CB99-9C22-1D48-9DB1-D6982DA17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5457</TotalTime>
  <Words>1614</Words>
  <Application>Microsoft Macintosh PowerPoint</Application>
  <PresentationFormat>Widescreen</PresentationFormat>
  <Paragraphs>206</Paragraphs>
  <Slides>29</Slides>
  <Notes>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Helvetica Neue</vt:lpstr>
      <vt:lpstr>Menlo</vt:lpstr>
      <vt:lpstr>Segoe UI</vt:lpstr>
      <vt:lpstr>Wingdings</vt:lpstr>
      <vt:lpstr>C3.ai Template Dark</vt:lpstr>
      <vt:lpstr>Leaderboard Competition:  NLP with Disaster Tweets Dataset</vt:lpstr>
      <vt:lpstr>CS410 Project Team (“HAAAT”)</vt:lpstr>
      <vt:lpstr>Dataset</vt:lpstr>
      <vt:lpstr>Dataset: High Level</vt:lpstr>
      <vt:lpstr>Dataset: Details</vt:lpstr>
      <vt:lpstr>Purpose: Beat the Baseline Model</vt:lpstr>
      <vt:lpstr>Leaderboard Competition Results</vt:lpstr>
      <vt:lpstr>Setup Process (quick!)</vt:lpstr>
      <vt:lpstr>Installation</vt:lpstr>
      <vt:lpstr>Model Setup (using sklearn)</vt:lpstr>
      <vt:lpstr>Usage</vt:lpstr>
      <vt:lpstr>Hyperparameter Tuning on Training Set (hpo_tune.py)</vt:lpstr>
      <vt:lpstr>Testing Against Other Models (model_eval.py)</vt:lpstr>
      <vt:lpstr>11 NLP Models Evaluated</vt:lpstr>
      <vt:lpstr>Logistic Model - baseline</vt:lpstr>
      <vt:lpstr>Random Forest Classifier</vt:lpstr>
      <vt:lpstr>AdaBoost Classifier</vt:lpstr>
      <vt:lpstr>Decision Tree Classifier</vt:lpstr>
      <vt:lpstr>K-Neighbors Classifier</vt:lpstr>
      <vt:lpstr>K-Means</vt:lpstr>
      <vt:lpstr>Latent Dirichlet Allocation (LDA)</vt:lpstr>
      <vt:lpstr>Naïve Bayes</vt:lpstr>
      <vt:lpstr>Gradient Boosting Classifier</vt:lpstr>
      <vt:lpstr>Support Vector Classifier (SVC)</vt:lpstr>
      <vt:lpstr>Multi-layer Perceptron (MLP) Classifier</vt:lpstr>
      <vt:lpstr>Source Code</vt:lpstr>
      <vt:lpstr>Source Code</vt:lpstr>
      <vt:lpstr>Video Presentation</vt:lpstr>
      <vt:lpstr>Video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Bagasrawala</dc:creator>
  <cp:lastModifiedBy>Saxena, Ashwin</cp:lastModifiedBy>
  <cp:revision>29</cp:revision>
  <dcterms:created xsi:type="dcterms:W3CDTF">2023-11-27T20:11:24Z</dcterms:created>
  <dcterms:modified xsi:type="dcterms:W3CDTF">2023-12-13T08:25:29Z</dcterms:modified>
</cp:coreProperties>
</file>