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handoutMasterIdLst>
    <p:handoutMasterId r:id="rId16"/>
  </p:handoutMasterIdLst>
  <p:sldIdLst>
    <p:sldId id="256" r:id="rId2"/>
    <p:sldId id="257" r:id="rId3"/>
    <p:sldId id="267" r:id="rId4"/>
    <p:sldId id="268" r:id="rId5"/>
    <p:sldId id="276" r:id="rId6"/>
    <p:sldId id="269" r:id="rId7"/>
    <p:sldId id="275" r:id="rId8"/>
    <p:sldId id="274" r:id="rId9"/>
    <p:sldId id="262" r:id="rId10"/>
    <p:sldId id="271" r:id="rId11"/>
    <p:sldId id="272" r:id="rId12"/>
    <p:sldId id="273" r:id="rId13"/>
    <p:sldId id="270" r:id="rId14"/>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ir Can Yıldız" initials="TCY" lastIdx="2" clrIdx="0">
    <p:extLst>
      <p:ext uri="{19B8F6BF-5375-455C-9EA6-DF929625EA0E}">
        <p15:presenceInfo xmlns:p15="http://schemas.microsoft.com/office/powerpoint/2012/main" userId="0bacfa2b29dea2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599" autoAdjust="0"/>
  </p:normalViewPr>
  <p:slideViewPr>
    <p:cSldViewPr>
      <p:cViewPr varScale="1">
        <p:scale>
          <a:sx n="108" d="100"/>
          <a:sy n="108" d="100"/>
        </p:scale>
        <p:origin x="564" y="108"/>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9T12:38:49.171"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9T12:44:11.955" idx="2">
    <p:pos x="10" y="10"/>
    <p:text>Burada, girdi modellerinin her biri için BAM modeli doğru hedef kalıpları verecek ve hedef kalıplar için model ayrıca karşılık gelen girdi kalıplarını verecektir.
Bu, bellekteki veya model ağdaki çift yönlü ilişkiyi ifade eder.</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00B9EB3-A4C7-4E01-A571-D4580DBEB9E1}" type="datetime1">
              <a:rPr lang="tr-TR" smtClean="0"/>
              <a:t>20.05.2022</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tr-TR" smtClean="0"/>
              <a:t>‹#›</a:t>
            </a:fld>
            <a:endParaRPr lang="tr-T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F1D2114-C821-4865-9C29-2AD2A184E539}" type="datetime1">
              <a:rPr lang="tr-TR" smtClean="0"/>
              <a:t>20.05.2022</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dirty="0" smtClean="0"/>
              <a:t>Asıl metin stillerini düzenlemek için tıklayın</a:t>
            </a:r>
          </a:p>
          <a:p>
            <a:pPr lvl="1" rtl="0"/>
            <a:r>
              <a:rPr lang="tr-TR" dirty="0" smtClean="0"/>
              <a:t>İkinci düzey</a:t>
            </a:r>
          </a:p>
          <a:p>
            <a:pPr lvl="2" rtl="0"/>
            <a:r>
              <a:rPr lang="tr-TR" dirty="0" smtClean="0"/>
              <a:t>Üçüncü düzey</a:t>
            </a:r>
          </a:p>
          <a:p>
            <a:pPr lvl="3" rtl="0"/>
            <a:r>
              <a:rPr lang="tr-TR" dirty="0" smtClean="0"/>
              <a:t>Dördüncü düzey</a:t>
            </a:r>
          </a:p>
          <a:p>
            <a:pPr lvl="4" rtl="0"/>
            <a:r>
              <a:rPr lang="tr-TR" dirty="0" smtClean="0"/>
              <a:t>Beşinci düzey</a:t>
            </a:r>
            <a:endParaRPr lang="tr-TR" dirty="0"/>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tr-TR" smtClean="0"/>
              <a:t>‹#›</a:t>
            </a:fld>
            <a:endParaRPr lang="tr-T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a:t>
            </a:fld>
            <a:endParaRPr lang="tr-TR" dirty="0"/>
          </a:p>
        </p:txBody>
      </p:sp>
    </p:spTree>
    <p:extLst>
      <p:ext uri="{BB962C8B-B14F-4D97-AF65-F5344CB8AC3E}">
        <p14:creationId xmlns:p14="http://schemas.microsoft.com/office/powerpoint/2010/main" val="1396765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10</a:t>
            </a:fld>
            <a:endParaRPr lang="tr-TR" dirty="0"/>
          </a:p>
        </p:txBody>
      </p:sp>
    </p:spTree>
    <p:extLst>
      <p:ext uri="{BB962C8B-B14F-4D97-AF65-F5344CB8AC3E}">
        <p14:creationId xmlns:p14="http://schemas.microsoft.com/office/powerpoint/2010/main" val="2715897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11</a:t>
            </a:fld>
            <a:endParaRPr lang="tr-TR" dirty="0"/>
          </a:p>
        </p:txBody>
      </p:sp>
    </p:spTree>
    <p:extLst>
      <p:ext uri="{BB962C8B-B14F-4D97-AF65-F5344CB8AC3E}">
        <p14:creationId xmlns:p14="http://schemas.microsoft.com/office/powerpoint/2010/main" val="342694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12</a:t>
            </a:fld>
            <a:endParaRPr lang="tr-TR" dirty="0"/>
          </a:p>
        </p:txBody>
      </p:sp>
    </p:spTree>
    <p:extLst>
      <p:ext uri="{BB962C8B-B14F-4D97-AF65-F5344CB8AC3E}">
        <p14:creationId xmlns:p14="http://schemas.microsoft.com/office/powerpoint/2010/main" val="801437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13</a:t>
            </a:fld>
            <a:endParaRPr lang="tr-TR" dirty="0"/>
          </a:p>
        </p:txBody>
      </p:sp>
    </p:spTree>
    <p:extLst>
      <p:ext uri="{BB962C8B-B14F-4D97-AF65-F5344CB8AC3E}">
        <p14:creationId xmlns:p14="http://schemas.microsoft.com/office/powerpoint/2010/main" val="62438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2</a:t>
            </a:fld>
            <a:endParaRPr lang="tr-TR" dirty="0"/>
          </a:p>
        </p:txBody>
      </p:sp>
    </p:spTree>
    <p:extLst>
      <p:ext uri="{BB962C8B-B14F-4D97-AF65-F5344CB8AC3E}">
        <p14:creationId xmlns:p14="http://schemas.microsoft.com/office/powerpoint/2010/main" val="2688113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3</a:t>
            </a:fld>
            <a:endParaRPr lang="tr-TR" dirty="0"/>
          </a:p>
        </p:txBody>
      </p:sp>
    </p:spTree>
    <p:extLst>
      <p:ext uri="{BB962C8B-B14F-4D97-AF65-F5344CB8AC3E}">
        <p14:creationId xmlns:p14="http://schemas.microsoft.com/office/powerpoint/2010/main" val="141494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4</a:t>
            </a:fld>
            <a:endParaRPr lang="tr-TR" dirty="0"/>
          </a:p>
        </p:txBody>
      </p:sp>
    </p:spTree>
    <p:extLst>
      <p:ext uri="{BB962C8B-B14F-4D97-AF65-F5344CB8AC3E}">
        <p14:creationId xmlns:p14="http://schemas.microsoft.com/office/powerpoint/2010/main" val="312152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5</a:t>
            </a:fld>
            <a:endParaRPr lang="tr-TR" dirty="0"/>
          </a:p>
        </p:txBody>
      </p:sp>
    </p:spTree>
    <p:extLst>
      <p:ext uri="{BB962C8B-B14F-4D97-AF65-F5344CB8AC3E}">
        <p14:creationId xmlns:p14="http://schemas.microsoft.com/office/powerpoint/2010/main" val="833077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6</a:t>
            </a:fld>
            <a:endParaRPr lang="tr-TR" dirty="0"/>
          </a:p>
        </p:txBody>
      </p:sp>
    </p:spTree>
    <p:extLst>
      <p:ext uri="{BB962C8B-B14F-4D97-AF65-F5344CB8AC3E}">
        <p14:creationId xmlns:p14="http://schemas.microsoft.com/office/powerpoint/2010/main" val="4123923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7</a:t>
            </a:fld>
            <a:endParaRPr lang="tr-TR" dirty="0"/>
          </a:p>
        </p:txBody>
      </p:sp>
    </p:spTree>
    <p:extLst>
      <p:ext uri="{BB962C8B-B14F-4D97-AF65-F5344CB8AC3E}">
        <p14:creationId xmlns:p14="http://schemas.microsoft.com/office/powerpoint/2010/main" val="251097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8</a:t>
            </a:fld>
            <a:endParaRPr lang="tr-TR" dirty="0"/>
          </a:p>
        </p:txBody>
      </p:sp>
    </p:spTree>
    <p:extLst>
      <p:ext uri="{BB962C8B-B14F-4D97-AF65-F5344CB8AC3E}">
        <p14:creationId xmlns:p14="http://schemas.microsoft.com/office/powerpoint/2010/main" val="337914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9</a:t>
            </a:fld>
            <a:endParaRPr lang="tr-TR" dirty="0"/>
          </a:p>
        </p:txBody>
      </p:sp>
    </p:spTree>
    <p:extLst>
      <p:ext uri="{BB962C8B-B14F-4D97-AF65-F5344CB8AC3E}">
        <p14:creationId xmlns:p14="http://schemas.microsoft.com/office/powerpoint/2010/main" val="2790872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1"/>
            <a:ext cx="23044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5936" y="1122363"/>
            <a:ext cx="8789286" cy="2387600"/>
          </a:xfrm>
        </p:spPr>
        <p:txBody>
          <a:bodyPr anchor="b">
            <a:normAutofit/>
          </a:bodyPr>
          <a:lstStyle>
            <a:lvl1pPr algn="l">
              <a:defRPr sz="4799"/>
            </a:lvl1pPr>
          </a:lstStyle>
          <a:p>
            <a:r>
              <a:rPr lang="tr-TR" smtClean="0"/>
              <a:t>Asıl başlık stili için tıklatın</a:t>
            </a:r>
            <a:endParaRPr lang="en-US" dirty="0"/>
          </a:p>
        </p:txBody>
      </p:sp>
      <p:sp>
        <p:nvSpPr>
          <p:cNvPr id="3" name="Subtitle 2"/>
          <p:cNvSpPr>
            <a:spLocks noGrp="1"/>
          </p:cNvSpPr>
          <p:nvPr>
            <p:ph type="subTitle" idx="1"/>
          </p:nvPr>
        </p:nvSpPr>
        <p:spPr>
          <a:xfrm>
            <a:off x="1875936" y="3602038"/>
            <a:ext cx="8789286" cy="1655762"/>
          </a:xfrm>
        </p:spPr>
        <p:txBody>
          <a:bodyPr>
            <a:normAutofit/>
          </a:bodyPr>
          <a:lstStyle>
            <a:lvl1pPr marL="0" indent="0" algn="l">
              <a:buNone/>
              <a:defRPr sz="1999" cap="all"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5668" y="5410202"/>
            <a:ext cx="2742486" cy="365125"/>
          </a:xfrm>
        </p:spPr>
        <p:txBody>
          <a:bodyPr/>
          <a:lstStyle/>
          <a:p>
            <a:fld id="{48A87A34-81AB-432B-8DAE-1953F412C126}" type="datetimeFigureOut">
              <a:rPr lang="en-US" dirty="0"/>
              <a:t>5/20/2022</a:t>
            </a:fld>
            <a:endParaRPr lang="en-US" dirty="0"/>
          </a:p>
        </p:txBody>
      </p:sp>
      <p:sp>
        <p:nvSpPr>
          <p:cNvPr id="5" name="Footer Placeholder 4"/>
          <p:cNvSpPr>
            <a:spLocks noGrp="1"/>
          </p:cNvSpPr>
          <p:nvPr>
            <p:ph type="ftr" sz="quarter" idx="11"/>
          </p:nvPr>
        </p:nvSpPr>
        <p:spPr>
          <a:xfrm>
            <a:off x="1875936" y="5410202"/>
            <a:ext cx="5123551" cy="365125"/>
          </a:xfrm>
        </p:spPr>
        <p:txBody>
          <a:bodyPr/>
          <a:lstStyle/>
          <a:p>
            <a:endParaRPr lang="en-US" dirty="0"/>
          </a:p>
        </p:txBody>
      </p:sp>
      <p:sp>
        <p:nvSpPr>
          <p:cNvPr id="6" name="Slide Number Placeholder 5"/>
          <p:cNvSpPr>
            <a:spLocks noGrp="1"/>
          </p:cNvSpPr>
          <p:nvPr>
            <p:ph type="sldNum" sz="quarter" idx="12"/>
          </p:nvPr>
        </p:nvSpPr>
        <p:spPr>
          <a:xfrm>
            <a:off x="9894334" y="5410200"/>
            <a:ext cx="770888"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2232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113" y="4304665"/>
            <a:ext cx="9909774" cy="819355"/>
          </a:xfrm>
        </p:spPr>
        <p:txBody>
          <a:bodyPr anchor="b">
            <a:normAutofit/>
          </a:bodyPr>
          <a:lstStyle>
            <a:lvl1pPr>
              <a:defRPr sz="3199"/>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114" y="606426"/>
            <a:ext cx="9909773"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99"/>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067" y="5124020"/>
            <a:ext cx="9908278" cy="682472"/>
          </a:xfrm>
        </p:spPr>
        <p:txBody>
          <a:bodyP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36516760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159" y="609600"/>
            <a:ext cx="9903375" cy="3429000"/>
          </a:xfrm>
        </p:spPr>
        <p:txBody>
          <a:bodyPr anchor="ctr">
            <a:normAutofit/>
          </a:bodyPr>
          <a:lstStyle>
            <a:lvl1pPr>
              <a:defRPr sz="3599"/>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113" y="4419600"/>
            <a:ext cx="9901880" cy="1371599"/>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36075758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748429"/>
          </a:xfrm>
        </p:spPr>
        <p:txBody>
          <a:bodyPr anchor="ctr">
            <a:normAutofit/>
          </a:bodyPr>
          <a:lstStyle>
            <a:lvl1pPr>
              <a:defRPr sz="3599"/>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196" y="3365557"/>
            <a:ext cx="8750020" cy="548968"/>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114" y="4309919"/>
            <a:ext cx="9903422" cy="1489496"/>
          </a:xfrm>
        </p:spPr>
        <p:txBody>
          <a:bodyPr anchor="ctr">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
        <p:nvSpPr>
          <p:cNvPr id="60" name="TextBox 59"/>
          <p:cNvSpPr txBox="1"/>
          <p:nvPr/>
        </p:nvSpPr>
        <p:spPr>
          <a:xfrm>
            <a:off x="903277" y="732394"/>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61" name="TextBox 60"/>
          <p:cNvSpPr txBox="1"/>
          <p:nvPr/>
        </p:nvSpPr>
        <p:spPr>
          <a:xfrm>
            <a:off x="10534626" y="2764972"/>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30466381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113" y="2134042"/>
            <a:ext cx="9903421" cy="2511835"/>
          </a:xfrm>
        </p:spPr>
        <p:txBody>
          <a:bodyPr anchor="b">
            <a:normAutofit/>
          </a:bodyPr>
          <a:lstStyle>
            <a:lvl1pPr>
              <a:defRPr sz="3599"/>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067" y="4657655"/>
            <a:ext cx="9901926" cy="1140644"/>
          </a:xfrm>
        </p:spPr>
        <p:txBody>
          <a:bodyPr anchor="t">
            <a:normAutofit/>
          </a:bodyPr>
          <a:lstStyle>
            <a:lvl1pPr marL="0" indent="0">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28558182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116" y="609600"/>
            <a:ext cx="990341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113" y="2674463"/>
            <a:ext cx="319606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625" y="3360263"/>
            <a:ext cx="3207899"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3591" y="2677635"/>
            <a:ext cx="318355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3040" y="3363435"/>
            <a:ext cx="3194998"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0397" y="2674463"/>
            <a:ext cx="3194136" cy="685800"/>
          </a:xfrm>
        </p:spPr>
        <p:txBody>
          <a:bodyPr anchor="b">
            <a:noAutofit/>
          </a:bodyPr>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0397" y="3360263"/>
            <a:ext cx="3194136" cy="2430936"/>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4" name="Footer Placeholder 3"/>
          <p:cNvSpPr>
            <a:spLocks noGrp="1"/>
          </p:cNvSpPr>
          <p:nvPr>
            <p:ph type="ftr" sz="quarter" idx="11"/>
          </p:nvPr>
        </p:nvSpPr>
        <p:spPr/>
        <p:txBody>
          <a:bodyPr/>
          <a:lstStyle/>
          <a:p>
            <a:pPr rtl="0"/>
            <a:endParaRPr lang="tr-TR" dirty="0"/>
          </a:p>
        </p:txBody>
      </p:sp>
      <p:sp>
        <p:nvSpPr>
          <p:cNvPr id="5" name="Slide Number Placeholder 4"/>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261709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114" y="609600"/>
            <a:ext cx="990341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116" y="4404596"/>
            <a:ext cx="3194408"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116" y="2666998"/>
            <a:ext cx="3194408"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116" y="4980859"/>
            <a:ext cx="3194408" cy="81784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7884" y="4404596"/>
            <a:ext cx="3199567"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7884" y="2666998"/>
            <a:ext cx="319810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6424" y="4980857"/>
            <a:ext cx="3199567" cy="81034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0523" y="4404595"/>
            <a:ext cx="3189910" cy="576262"/>
          </a:xfrm>
        </p:spPr>
        <p:txBody>
          <a:bodyPr anchor="b">
            <a:noAutofit/>
          </a:bodyPr>
          <a:lstStyle>
            <a:lvl1pPr marL="0" indent="0">
              <a:lnSpc>
                <a:spcPct val="90000"/>
              </a:lnSpc>
              <a:buNone/>
              <a:defRPr sz="19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0398" y="2666998"/>
            <a:ext cx="319413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99"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0397" y="4980855"/>
            <a:ext cx="3194136" cy="810345"/>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4" name="Footer Placeholder 3"/>
          <p:cNvSpPr>
            <a:spLocks noGrp="1"/>
          </p:cNvSpPr>
          <p:nvPr>
            <p:ph type="ftr" sz="quarter" idx="11"/>
          </p:nvPr>
        </p:nvSpPr>
        <p:spPr/>
        <p:txBody>
          <a:bodyPr/>
          <a:lstStyle/>
          <a:p>
            <a:pPr rtl="0"/>
            <a:endParaRPr lang="tr-TR" dirty="0"/>
          </a:p>
        </p:txBody>
      </p:sp>
      <p:sp>
        <p:nvSpPr>
          <p:cNvPr id="5" name="Slide Number Placeholder 4"/>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2556604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rtl="0"/>
            <a:fld id="{CCEFE084-84C7-4ACD-AA97-CC4F85FC341A}" type="datetime1">
              <a:rPr lang="tr-TR" smtClean="0"/>
              <a:t>20.05.2022</a:t>
            </a:fld>
            <a:endParaRPr lang="tr-TR" dirty="0"/>
          </a:p>
        </p:txBody>
      </p:sp>
      <p:sp>
        <p:nvSpPr>
          <p:cNvPr id="5" name="Footer Placeholder 4"/>
          <p:cNvSpPr>
            <a:spLocks noGrp="1"/>
          </p:cNvSpPr>
          <p:nvPr>
            <p:ph type="ftr" sz="quarter" idx="11"/>
          </p:nvPr>
        </p:nvSpPr>
        <p:spPr/>
        <p:txBody>
          <a:bodyPr/>
          <a:lstStyle/>
          <a:p>
            <a:pPr rtl="0"/>
            <a:endParaRPr lang="tr-TR" dirty="0"/>
          </a:p>
        </p:txBody>
      </p:sp>
      <p:sp>
        <p:nvSpPr>
          <p:cNvPr id="6" name="Slide Number Placeholder 5"/>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57693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0046" y="609600"/>
            <a:ext cx="2004489"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113" y="609600"/>
            <a:ext cx="7746572"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rtl="0"/>
            <a:fld id="{035659C3-CFD7-491E-A329-F275E2F0DDFD}" type="datetime1">
              <a:rPr lang="tr-TR" smtClean="0"/>
              <a:t>20.05.2022</a:t>
            </a:fld>
            <a:endParaRPr lang="tr-TR" dirty="0"/>
          </a:p>
        </p:txBody>
      </p:sp>
      <p:sp>
        <p:nvSpPr>
          <p:cNvPr id="5" name="Footer Placeholder 4"/>
          <p:cNvSpPr>
            <a:spLocks noGrp="1"/>
          </p:cNvSpPr>
          <p:nvPr>
            <p:ph type="ftr" sz="quarter" idx="11"/>
          </p:nvPr>
        </p:nvSpPr>
        <p:spPr/>
        <p:txBody>
          <a:bodyPr/>
          <a:lstStyle/>
          <a:p>
            <a:pPr rtl="0"/>
            <a:endParaRPr lang="tr-TR" dirty="0"/>
          </a:p>
        </p:txBody>
      </p:sp>
      <p:sp>
        <p:nvSpPr>
          <p:cNvPr id="6" name="Slide Number Placeholder 5"/>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58131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143998" cy="1020762"/>
          </a:xfrm>
        </p:spPr>
        <p:txBody>
          <a:bodyPr rtlCol="0"/>
          <a:lstStyle>
            <a:lvl1pPr>
              <a:defRPr/>
            </a:lvl1pPr>
          </a:lstStyle>
          <a:p>
            <a:pPr rtl="0"/>
            <a:r>
              <a:rPr lang="tr-TR" smtClean="0"/>
              <a:t>Asıl başlık stili için tıklatın</a:t>
            </a:r>
            <a:endParaRPr lang="tr-TR" dirty="0"/>
          </a:p>
        </p:txBody>
      </p:sp>
      <p:grpSp>
        <p:nvGrpSpPr>
          <p:cNvPr id="160" name="çizgi" descr="Çizgi grafiği"/>
          <p:cNvGrpSpPr/>
          <p:nvPr/>
        </p:nvGrpSpPr>
        <p:grpSpPr bwMode="invGray">
          <a:xfrm>
            <a:off x="1522413" y="1514475"/>
            <a:ext cx="10569575" cy="64008"/>
            <a:chOff x="1522413" y="1514475"/>
            <a:chExt cx="10569575" cy="64008"/>
          </a:xfrm>
        </p:grpSpPr>
        <p:sp>
          <p:nvSpPr>
            <p:cNvPr id="161" name="Serbest Biçimli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2" name="Serbest Biçimli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3" name="Serbest Biçimli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4" name="Serbest Biçimli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5" name="Serbest Biçimli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6" name="Serbest Biçimli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7" name="Serbest Biçimli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8" name="Serbest Biçimli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69" name="Serbest Biçimli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0" name="Serbest Biçimli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1" name="Serbest Biçimli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2" name="Serbest Biçimli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3" name="Serbest Biçimli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4" name="Serbest Biçimli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5" name="Serbest Biçimli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6" name="Serbest Biçimli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7" name="Serbest Biçimli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8" name="Serbest Biçimli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79" name="Serbest Biçimli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0" name="Serbest Biçimli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1" name="Serbest Biçimli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2" name="Serbest Biçimli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3" name="Serbest Biçimli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4" name="Serbest Biçimli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5" name="Serbest Biçimli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6" name="Serbest Biçimli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7" name="Serbest Biçimli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8" name="Serbest Biçimli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89" name="Serbest Biçimli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0" name="Serbest Biçimli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1" name="Serbest Biçimli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2" name="Serbest Biçimli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3" name="Serbest Biçimli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4" name="Serbest Biçimli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5" name="Serbest Biçimli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6" name="Serbest Biçimli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7" name="Serbest Biçimli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8" name="Serbest Biçimli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199" name="Serbest Biçimli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0" name="Serbest Biçimli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1" name="Serbest Biçimli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2" name="Serbest Biçimli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3" name="Serbest Biçimli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4" name="Serbest Biçimli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5" name="Serbest Biçimli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6" name="Serbest Biçimli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7" name="Serbest Biçimli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8" name="Serbest Biçimli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09" name="Serbest Biçimli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0" name="Serbest Biçimli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1"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2" name="Serbest Biçimli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3" name="Serbest Biçimli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4" name="Serbest Biçimli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5" name="Serbest Biçimli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6" name="Serbest Biçimli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7" name="Serbest Biçimli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8" name="Serbest Biçimli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19" name="Serbest Biçimli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0" name="Serbest Biçimli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1" name="Serbest Biçimli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2" name="Serbest Biçimli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3" name="Serbest Biçimli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4" name="Serbest Biçimli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5" name="Serbest Biçimli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6" name="Serbest Biçimli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7" name="Serbest Biçimli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8" name="Serbest Biçimli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29" name="Serbest Biçimli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0" name="Serbest Biçimli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1" name="Serbest Biçimli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2" name="Serbest Biçimli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3" name="Serbest Biçimli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sp>
          <p:nvSpPr>
            <p:cNvPr id="234" name="Serbest Biçimli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tr-TR" dirty="0">
                <a:ln>
                  <a:noFill/>
                </a:ln>
              </a:endParaRPr>
            </a:p>
          </p:txBody>
        </p:sp>
      </p:grpSp>
      <p:sp>
        <p:nvSpPr>
          <p:cNvPr id="3" name="Metin Yer Tutucusu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a:t>
            </a:r>
          </a:p>
        </p:txBody>
      </p:sp>
      <p:sp>
        <p:nvSpPr>
          <p:cNvPr id="4" name="İçerik Yer Tutucusu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
        <p:nvSpPr>
          <p:cNvPr id="5" name="Metin Yer Tutucusu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smtClean="0"/>
              <a:t>Asıl metin stillerini düzenle</a:t>
            </a:r>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6"/>
          <p:cNvSpPr>
            <a:spLocks noGrp="1"/>
          </p:cNvSpPr>
          <p:nvPr>
            <p:ph type="dt" sz="half" idx="10"/>
          </p:nvPr>
        </p:nvSpPr>
        <p:spPr/>
        <p:txBody>
          <a:bodyPr rtlCol="0"/>
          <a:lstStyle/>
          <a:p>
            <a:pPr rtl="0"/>
            <a:fld id="{450A6235-1FEF-4760-98CF-8ECF9AB2CA71}" type="datetime1">
              <a:rPr lang="tr-TR" smtClean="0"/>
              <a:t>20.05.2022</a:t>
            </a:fld>
            <a:endParaRPr lang="tr-TR" dirty="0"/>
          </a:p>
        </p:txBody>
      </p:sp>
      <p:sp>
        <p:nvSpPr>
          <p:cNvPr id="9" name="Slayt Numarası Yer Tutucusu 8"/>
          <p:cNvSpPr>
            <a:spLocks noGrp="1"/>
          </p:cNvSpPr>
          <p:nvPr>
            <p:ph type="sldNum" sz="quarter" idx="12"/>
          </p:nvPr>
        </p:nvSpPr>
        <p:spPr/>
        <p:txBody>
          <a:bodyPr rtlCol="0"/>
          <a:lstStyle/>
          <a:p>
            <a:pPr rtl="0"/>
            <a:fld id="{25BA54BD-C84D-46CE-8B72-31BFB26ABA43}" type="slidenum">
              <a:rPr lang="tr-TR" smtClean="0"/>
              <a:t>‹#›</a:t>
            </a:fld>
            <a:endParaRPr lang="tr-TR" dirty="0"/>
          </a:p>
        </p:txBody>
      </p:sp>
      <p:sp>
        <p:nvSpPr>
          <p:cNvPr id="85" name="İçerik Yer Tutucusu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lang="tr-TR"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rtl="0"/>
            <a:fld id="{F3B61B9D-3BEB-4885-8337-AB645F3B0260}" type="datetime1">
              <a:rPr lang="tr-TR" smtClean="0"/>
              <a:t>20.05.2022</a:t>
            </a:fld>
            <a:endParaRPr lang="tr-TR" dirty="0"/>
          </a:p>
        </p:txBody>
      </p:sp>
      <p:sp>
        <p:nvSpPr>
          <p:cNvPr id="5" name="Footer Placeholder 4"/>
          <p:cNvSpPr>
            <a:spLocks noGrp="1"/>
          </p:cNvSpPr>
          <p:nvPr>
            <p:ph type="ftr" sz="quarter" idx="11"/>
          </p:nvPr>
        </p:nvSpPr>
        <p:spPr/>
        <p:txBody>
          <a:bodyPr/>
          <a:lstStyle/>
          <a:p>
            <a:pPr rtl="0"/>
            <a:endParaRPr lang="tr-TR" dirty="0"/>
          </a:p>
        </p:txBody>
      </p:sp>
      <p:sp>
        <p:nvSpPr>
          <p:cNvPr id="6" name="Slide Number Placeholder 5"/>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236677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tr-TR" smtClean="0"/>
              <a:t>Asıl başlık stili için tıklatın</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5" name="Footer Placeholder 4"/>
          <p:cNvSpPr>
            <a:spLocks noGrp="1"/>
          </p:cNvSpPr>
          <p:nvPr>
            <p:ph type="ftr" sz="quarter" idx="11"/>
          </p:nvPr>
        </p:nvSpPr>
        <p:spPr/>
        <p:txBody>
          <a:bodyPr/>
          <a:lstStyle/>
          <a:p>
            <a:pPr rtl="0"/>
            <a:endParaRPr lang="tr-TR" dirty="0"/>
          </a:p>
        </p:txBody>
      </p:sp>
      <p:sp>
        <p:nvSpPr>
          <p:cNvPr id="6" name="Slide Number Placeholder 5"/>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9686151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113" y="2249486"/>
            <a:ext cx="487711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0593" y="2249486"/>
            <a:ext cx="487394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pPr rtl="0"/>
            <a:fld id="{1EEF4061-7DB4-4D9F-919E-A2AFA031A789}"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126480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114" y="619127"/>
            <a:ext cx="990342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69663" y="2249486"/>
            <a:ext cx="464857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113" y="3073398"/>
            <a:ext cx="487712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399141" y="2249485"/>
            <a:ext cx="4645392" cy="823912"/>
          </a:xfrm>
        </p:spPr>
        <p:txBody>
          <a:bodyPr anchor="b"/>
          <a:lstStyle>
            <a:lvl1pPr marL="0" indent="0">
              <a:lnSpc>
                <a:spcPct val="90000"/>
              </a:lnSpc>
              <a:buNone/>
              <a:defRPr sz="2399" b="0" cap="all" baseline="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0593" y="3073398"/>
            <a:ext cx="487394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pPr rtl="0"/>
            <a:fld id="{450A6235-1FEF-4760-98CF-8ECF9AB2CA71}" type="datetime1">
              <a:rPr lang="tr-TR" smtClean="0"/>
              <a:t>20.05.2022</a:t>
            </a:fld>
            <a:endParaRPr lang="tr-TR" dirty="0"/>
          </a:p>
        </p:txBody>
      </p:sp>
      <p:sp>
        <p:nvSpPr>
          <p:cNvPr id="8" name="Footer Placeholder 7"/>
          <p:cNvSpPr>
            <a:spLocks noGrp="1"/>
          </p:cNvSpPr>
          <p:nvPr>
            <p:ph type="ftr" sz="quarter" idx="11"/>
          </p:nvPr>
        </p:nvSpPr>
        <p:spPr/>
        <p:txBody>
          <a:bodyPr/>
          <a:lstStyle/>
          <a:p>
            <a:pPr rtl="0"/>
            <a:endParaRPr lang="tr-TR" dirty="0"/>
          </a:p>
        </p:txBody>
      </p:sp>
      <p:sp>
        <p:nvSpPr>
          <p:cNvPr id="9" name="Slide Number Placeholder 8"/>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98609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pPr rtl="0"/>
            <a:fld id="{937A487C-0166-4C8B-B4B5-75143DCBCA8D}" type="datetime1">
              <a:rPr lang="tr-TR" smtClean="0"/>
              <a:t>20.05.2022</a:t>
            </a:fld>
            <a:endParaRPr lang="tr-TR" dirty="0"/>
          </a:p>
        </p:txBody>
      </p:sp>
      <p:sp>
        <p:nvSpPr>
          <p:cNvPr id="4" name="Footer Placeholder 3"/>
          <p:cNvSpPr>
            <a:spLocks noGrp="1"/>
          </p:cNvSpPr>
          <p:nvPr>
            <p:ph type="ftr" sz="quarter" idx="11"/>
          </p:nvPr>
        </p:nvSpPr>
        <p:spPr/>
        <p:txBody>
          <a:bodyPr/>
          <a:lstStyle/>
          <a:p>
            <a:pPr rtl="0"/>
            <a:endParaRPr lang="tr-TR" dirty="0"/>
          </a:p>
        </p:txBody>
      </p:sp>
      <p:sp>
        <p:nvSpPr>
          <p:cNvPr id="5" name="Slide Number Placeholder 4"/>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367550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7459CB71-A860-432B-BAE4-95D877574074}" type="datetime1">
              <a:rPr lang="tr-TR" smtClean="0"/>
              <a:t>20.05.2022</a:t>
            </a:fld>
            <a:endParaRPr lang="tr-TR" dirty="0"/>
          </a:p>
        </p:txBody>
      </p:sp>
      <p:sp>
        <p:nvSpPr>
          <p:cNvPr id="3" name="Footer Placeholder 2"/>
          <p:cNvSpPr>
            <a:spLocks noGrp="1"/>
          </p:cNvSpPr>
          <p:nvPr>
            <p:ph type="ftr" sz="quarter" idx="11"/>
          </p:nvPr>
        </p:nvSpPr>
        <p:spPr/>
        <p:txBody>
          <a:bodyPr/>
          <a:lstStyle/>
          <a:p>
            <a:pPr rtl="0"/>
            <a:endParaRPr lang="tr-TR" dirty="0"/>
          </a:p>
        </p:txBody>
      </p:sp>
      <p:sp>
        <p:nvSpPr>
          <p:cNvPr id="4" name="Slide Number Placeholder 3"/>
          <p:cNvSpPr>
            <a:spLocks noGrp="1"/>
          </p:cNvSpPr>
          <p:nvPr>
            <p:ph type="sldNum" sz="quarter" idx="12"/>
          </p:nvPr>
        </p:nvSpPr>
        <p:spPr/>
        <p:txBody>
          <a:bodyPr/>
          <a:lstStyle/>
          <a:p>
            <a:pPr rtl="0"/>
            <a:fld id="{25BA54BD-C84D-46CE-8B72-31BFB26ABA43}" type="slidenum">
              <a:rPr lang="tr-TR" smtClean="0"/>
              <a:t>‹#›</a:t>
            </a:fld>
            <a:endParaRPr lang="tr-TR" dirty="0"/>
          </a:p>
        </p:txBody>
      </p:sp>
    </p:spTree>
    <p:extLst>
      <p:ext uri="{BB962C8B-B14F-4D97-AF65-F5344CB8AC3E}">
        <p14:creationId xmlns:p14="http://schemas.microsoft.com/office/powerpoint/2010/main" val="9507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407" y="609601"/>
            <a:ext cx="3855033" cy="1639884"/>
          </a:xfrm>
        </p:spPr>
        <p:txBody>
          <a:bodyPr anchor="b"/>
          <a:lstStyle>
            <a:lvl1pPr>
              <a:defRPr sz="3199"/>
            </a:lvl1pPr>
          </a:lstStyle>
          <a:p>
            <a:r>
              <a:rPr lang="tr-TR" smtClean="0"/>
              <a:t>Asıl başlık stili için tıklatın</a:t>
            </a:r>
            <a:endParaRPr lang="en-US" dirty="0"/>
          </a:p>
        </p:txBody>
      </p:sp>
      <p:sp>
        <p:nvSpPr>
          <p:cNvPr id="3" name="Content Placeholder 2"/>
          <p:cNvSpPr>
            <a:spLocks noGrp="1"/>
          </p:cNvSpPr>
          <p:nvPr>
            <p:ph idx="1"/>
          </p:nvPr>
        </p:nvSpPr>
        <p:spPr>
          <a:xfrm>
            <a:off x="5154858" y="592666"/>
            <a:ext cx="5889675"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407" y="2249486"/>
            <a:ext cx="3855033"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35492260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116" y="609600"/>
            <a:ext cx="5932963" cy="1639886"/>
          </a:xfrm>
        </p:spPr>
        <p:txBody>
          <a:bodyPr anchor="b"/>
          <a:lstStyle>
            <a:lvl1pPr>
              <a:defRPr sz="3199"/>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78799" y="609602"/>
            <a:ext cx="3665735"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113" y="2249486"/>
            <a:ext cx="5932966" cy="3541714"/>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pPr rtl="0"/>
            <a:fld id="{1F2B68EE-1A79-4A33-AC01-82037DE72111}" type="datetime1">
              <a:rPr lang="tr-TR" smtClean="0"/>
              <a:t>20.05.2022</a:t>
            </a:fld>
            <a:endParaRPr lang="tr-TR" dirty="0"/>
          </a:p>
        </p:txBody>
      </p:sp>
      <p:sp>
        <p:nvSpPr>
          <p:cNvPr id="6" name="Footer Placeholder 5"/>
          <p:cNvSpPr>
            <a:spLocks noGrp="1"/>
          </p:cNvSpPr>
          <p:nvPr>
            <p:ph type="ftr" sz="quarter" idx="11"/>
          </p:nvPr>
        </p:nvSpPr>
        <p:spPr/>
        <p:txBody>
          <a:bodyPr/>
          <a:lstStyle/>
          <a:p>
            <a:pPr rtl="0"/>
            <a:endParaRPr lang="tr-TR" dirty="0"/>
          </a:p>
        </p:txBody>
      </p:sp>
      <p:sp>
        <p:nvSpPr>
          <p:cNvPr id="7" name="Slide Number Placeholder 6"/>
          <p:cNvSpPr>
            <a:spLocks noGrp="1"/>
          </p:cNvSpPr>
          <p:nvPr>
            <p:ph type="sldNum" sz="quarter" idx="12"/>
          </p:nvPr>
        </p:nvSpPr>
        <p:spPr/>
        <p:txBody>
          <a:body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8872770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88828"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4" y="1"/>
            <a:ext cx="12050749"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116" y="618518"/>
            <a:ext cx="990341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115" y="2249487"/>
            <a:ext cx="990341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4979" y="5883277"/>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1F2B68EE-1A79-4A33-AC01-82037DE72111}" type="datetime1">
              <a:rPr lang="tr-TR" smtClean="0"/>
              <a:t>20.05.2022</a:t>
            </a:fld>
            <a:endParaRPr lang="tr-TR" dirty="0"/>
          </a:p>
        </p:txBody>
      </p:sp>
      <p:sp>
        <p:nvSpPr>
          <p:cNvPr id="5" name="Footer Placeholder 4"/>
          <p:cNvSpPr>
            <a:spLocks noGrp="1"/>
          </p:cNvSpPr>
          <p:nvPr>
            <p:ph type="ftr" sz="quarter" idx="3"/>
          </p:nvPr>
        </p:nvSpPr>
        <p:spPr>
          <a:xfrm>
            <a:off x="1141114" y="5883276"/>
            <a:ext cx="6237684"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tr-TR" dirty="0"/>
          </a:p>
        </p:txBody>
      </p:sp>
      <p:sp>
        <p:nvSpPr>
          <p:cNvPr id="6" name="Slide Number Placeholder 5"/>
          <p:cNvSpPr>
            <a:spLocks noGrp="1"/>
          </p:cNvSpPr>
          <p:nvPr>
            <p:ph type="sldNum" sz="quarter" idx="4"/>
          </p:nvPr>
        </p:nvSpPr>
        <p:spPr>
          <a:xfrm>
            <a:off x="10273645" y="5883275"/>
            <a:ext cx="770888"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25BA54BD-C84D-46CE-8B72-31BFB26ABA43}" type="slidenum">
              <a:rPr lang="tr-TR" smtClean="0"/>
              <a:pPr/>
              <a:t>‹#›</a:t>
            </a:fld>
            <a:endParaRPr lang="tr-TR" dirty="0"/>
          </a:p>
        </p:txBody>
      </p:sp>
    </p:spTree>
    <p:extLst>
      <p:ext uri="{BB962C8B-B14F-4D97-AF65-F5344CB8AC3E}">
        <p14:creationId xmlns:p14="http://schemas.microsoft.com/office/powerpoint/2010/main" val="20042664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65"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sz="3599" kern="1200" cap="all" baseline="0">
          <a:solidFill>
            <a:schemeClr val="tx1"/>
          </a:solidFill>
          <a:latin typeface="+mj-lt"/>
          <a:ea typeface="+mj-ea"/>
          <a:cs typeface="+mj-cs"/>
        </a:defRPr>
      </a:lvl1pPr>
    </p:titleStyle>
    <p:bodyStyle>
      <a:lvl1pPr marL="228531" indent="-228531" algn="l" defTabSz="914126" rtl="0" eaLnBrk="1" latinLnBrk="0" hangingPunct="1">
        <a:lnSpc>
          <a:spcPct val="120000"/>
        </a:lnSpc>
        <a:spcBef>
          <a:spcPts val="1000"/>
        </a:spcBef>
        <a:buSzPct val="125000"/>
        <a:buFont typeface="Arial" panose="020B0604020202020204" pitchFamily="34" charset="0"/>
        <a:buChar char="•"/>
        <a:defRPr sz="2399" kern="1200">
          <a:solidFill>
            <a:schemeClr val="tx1"/>
          </a:solidFill>
          <a:latin typeface="+mn-lt"/>
          <a:ea typeface="+mn-ea"/>
          <a:cs typeface="+mn-cs"/>
        </a:defRPr>
      </a:lvl1pPr>
      <a:lvl2pPr marL="685594" indent="-228531" algn="l" defTabSz="914126" rtl="0" eaLnBrk="1" latinLnBrk="0" hangingPunct="1">
        <a:lnSpc>
          <a:spcPct val="120000"/>
        </a:lnSpc>
        <a:spcBef>
          <a:spcPts val="500"/>
        </a:spcBef>
        <a:buSzPct val="125000"/>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120000"/>
        </a:lnSpc>
        <a:spcBef>
          <a:spcPts val="500"/>
        </a:spcBef>
        <a:buSzPct val="125000"/>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0908"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7971"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5034" indent="-228531" algn="l" defTabSz="914126"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266023" y="1762919"/>
            <a:ext cx="10009112" cy="2667000"/>
          </a:xfrm>
        </p:spPr>
        <p:txBody>
          <a:bodyPr rtlCol="0">
            <a:normAutofit/>
          </a:bodyPr>
          <a:lstStyle/>
          <a:p>
            <a:pPr algn="ctr"/>
            <a:r>
              <a:rPr lang="tr-TR" sz="6000" dirty="0" err="1"/>
              <a:t>B</a:t>
            </a:r>
            <a:r>
              <a:rPr lang="tr-TR" sz="6000" dirty="0" err="1" smtClean="0"/>
              <a:t>idirectional</a:t>
            </a:r>
            <a:r>
              <a:rPr lang="tr-TR" sz="6000" dirty="0" smtClean="0"/>
              <a:t> </a:t>
            </a:r>
            <a:r>
              <a:rPr lang="tr-TR" sz="6000" dirty="0" err="1" smtClean="0"/>
              <a:t>Associative</a:t>
            </a:r>
            <a:r>
              <a:rPr lang="tr-TR" sz="6000" dirty="0" smtClean="0"/>
              <a:t> </a:t>
            </a:r>
            <a:br>
              <a:rPr lang="tr-TR" sz="6000" dirty="0" smtClean="0"/>
            </a:br>
            <a:r>
              <a:rPr lang="tr-TR" sz="6000" dirty="0" smtClean="0"/>
              <a:t>Memory (BAM)</a:t>
            </a:r>
            <a:endParaRPr lang="tr-TR" sz="60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C7C5F6C5-4E69-8891-7329-AD018CC0C48B}"/>
              </a:ext>
            </a:extLst>
          </p:cNvPr>
          <p:cNvPicPr>
            <a:picLocks noChangeAspect="1"/>
          </p:cNvPicPr>
          <p:nvPr/>
        </p:nvPicPr>
        <p:blipFill>
          <a:blip r:embed="rId3"/>
          <a:stretch>
            <a:fillRect/>
          </a:stretch>
        </p:blipFill>
        <p:spPr>
          <a:xfrm>
            <a:off x="2277988" y="1268760"/>
            <a:ext cx="7776864" cy="4274008"/>
          </a:xfrm>
          <a:prstGeom prst="rect">
            <a:avLst/>
          </a:prstGeom>
        </p:spPr>
      </p:pic>
    </p:spTree>
    <p:extLst>
      <p:ext uri="{BB962C8B-B14F-4D97-AF65-F5344CB8AC3E}">
        <p14:creationId xmlns:p14="http://schemas.microsoft.com/office/powerpoint/2010/main" val="361631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8">
            <a:extLst>
              <a:ext uri="{FF2B5EF4-FFF2-40B4-BE49-F238E27FC236}">
                <a16:creationId xmlns:a16="http://schemas.microsoft.com/office/drawing/2014/main" id="{FEB3A3AE-9683-1DC1-9A62-303BA78ED26B}"/>
              </a:ext>
            </a:extLst>
          </p:cNvPr>
          <p:cNvPicPr>
            <a:picLocks noChangeAspect="1"/>
          </p:cNvPicPr>
          <p:nvPr/>
        </p:nvPicPr>
        <p:blipFill>
          <a:blip r:embed="rId3"/>
          <a:stretch>
            <a:fillRect/>
          </a:stretch>
        </p:blipFill>
        <p:spPr>
          <a:xfrm>
            <a:off x="1413891" y="4653136"/>
            <a:ext cx="9459645" cy="1667108"/>
          </a:xfrm>
          <a:prstGeom prst="rect">
            <a:avLst/>
          </a:prstGeom>
        </p:spPr>
      </p:pic>
      <p:sp>
        <p:nvSpPr>
          <p:cNvPr id="4" name="Metin kutusu 3"/>
          <p:cNvSpPr txBox="1"/>
          <p:nvPr/>
        </p:nvSpPr>
        <p:spPr>
          <a:xfrm>
            <a:off x="2255282" y="1700808"/>
            <a:ext cx="7776864" cy="1107996"/>
          </a:xfrm>
          <a:prstGeom prst="rect">
            <a:avLst/>
          </a:prstGeom>
          <a:noFill/>
        </p:spPr>
        <p:txBody>
          <a:bodyPr wrap="square" rtlCol="0">
            <a:spAutoFit/>
          </a:bodyPr>
          <a:lstStyle/>
          <a:p>
            <a:r>
              <a:rPr lang="tr-TR" sz="2200" dirty="0"/>
              <a:t>BAM modeli öğrenme algoritmasını test edin - giriş kalıpları için BAM, karşılık gelen hedef kalıpları çıktı olarak döndürür. Ve hedef kalıpların her biri için BAM, karşılık gelen girdi kalıplarını döndürür.</a:t>
            </a:r>
          </a:p>
        </p:txBody>
      </p:sp>
      <p:sp>
        <p:nvSpPr>
          <p:cNvPr id="5" name="Metin kutusu 4"/>
          <p:cNvSpPr txBox="1"/>
          <p:nvPr/>
        </p:nvSpPr>
        <p:spPr>
          <a:xfrm>
            <a:off x="2255282" y="529226"/>
            <a:ext cx="973343" cy="646331"/>
          </a:xfrm>
          <a:prstGeom prst="rect">
            <a:avLst/>
          </a:prstGeom>
          <a:noFill/>
        </p:spPr>
        <p:txBody>
          <a:bodyPr wrap="none" rtlCol="0">
            <a:spAutoFit/>
          </a:bodyPr>
          <a:lstStyle/>
          <a:p>
            <a:r>
              <a:rPr lang="tr-TR" sz="3600" b="1" i="1" dirty="0" smtClean="0">
                <a:solidFill>
                  <a:schemeClr val="bg1"/>
                </a:solidFill>
              </a:rPr>
              <a:t>TEST</a:t>
            </a:r>
            <a:endParaRPr lang="tr-TR" sz="3600" b="1" i="1" dirty="0">
              <a:solidFill>
                <a:schemeClr val="bg1"/>
              </a:solidFill>
            </a:endParaRPr>
          </a:p>
        </p:txBody>
      </p:sp>
    </p:spTree>
    <p:extLst>
      <p:ext uri="{BB962C8B-B14F-4D97-AF65-F5344CB8AC3E}">
        <p14:creationId xmlns:p14="http://schemas.microsoft.com/office/powerpoint/2010/main" val="369801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B7F6B719-337E-E9AC-F1C9-E5020BFB5269}"/>
              </a:ext>
            </a:extLst>
          </p:cNvPr>
          <p:cNvPicPr>
            <a:picLocks noChangeAspect="1"/>
          </p:cNvPicPr>
          <p:nvPr/>
        </p:nvPicPr>
        <p:blipFill>
          <a:blip r:embed="rId3"/>
          <a:stretch>
            <a:fillRect/>
          </a:stretch>
        </p:blipFill>
        <p:spPr>
          <a:xfrm>
            <a:off x="930913" y="1587453"/>
            <a:ext cx="4887007" cy="342948"/>
          </a:xfrm>
          <a:prstGeom prst="rect">
            <a:avLst/>
          </a:prstGeom>
        </p:spPr>
      </p:pic>
      <p:pic>
        <p:nvPicPr>
          <p:cNvPr id="3" name="İçerik Yer Tutucusu 4">
            <a:extLst>
              <a:ext uri="{FF2B5EF4-FFF2-40B4-BE49-F238E27FC236}">
                <a16:creationId xmlns:a16="http://schemas.microsoft.com/office/drawing/2014/main" id="{3BC126F0-C996-A4D1-0E20-98BBD574C8AB}"/>
              </a:ext>
            </a:extLst>
          </p:cNvPr>
          <p:cNvPicPr>
            <a:picLocks noChangeAspect="1"/>
          </p:cNvPicPr>
          <p:nvPr/>
        </p:nvPicPr>
        <p:blipFill>
          <a:blip r:embed="rId4"/>
          <a:stretch>
            <a:fillRect/>
          </a:stretch>
        </p:blipFill>
        <p:spPr>
          <a:xfrm>
            <a:off x="930913" y="2132856"/>
            <a:ext cx="3478895" cy="3960440"/>
          </a:xfrm>
          <a:prstGeom prst="rect">
            <a:avLst/>
          </a:prstGeom>
        </p:spPr>
      </p:pic>
      <p:pic>
        <p:nvPicPr>
          <p:cNvPr id="4" name="Resim 3">
            <a:extLst>
              <a:ext uri="{FF2B5EF4-FFF2-40B4-BE49-F238E27FC236}">
                <a16:creationId xmlns:a16="http://schemas.microsoft.com/office/drawing/2014/main" id="{001D1E75-BE7E-0553-6253-2CE293A49D33}"/>
              </a:ext>
            </a:extLst>
          </p:cNvPr>
          <p:cNvPicPr>
            <a:picLocks noChangeAspect="1"/>
          </p:cNvPicPr>
          <p:nvPr/>
        </p:nvPicPr>
        <p:blipFill>
          <a:blip r:embed="rId5"/>
          <a:stretch>
            <a:fillRect/>
          </a:stretch>
        </p:blipFill>
        <p:spPr>
          <a:xfrm>
            <a:off x="6414492" y="1587453"/>
            <a:ext cx="4887007" cy="342948"/>
          </a:xfrm>
          <a:prstGeom prst="rect">
            <a:avLst/>
          </a:prstGeom>
        </p:spPr>
      </p:pic>
      <p:pic>
        <p:nvPicPr>
          <p:cNvPr id="5" name="Resim 4">
            <a:extLst>
              <a:ext uri="{FF2B5EF4-FFF2-40B4-BE49-F238E27FC236}">
                <a16:creationId xmlns:a16="http://schemas.microsoft.com/office/drawing/2014/main" id="{76E287EF-B7C6-27B2-0C7A-8344C64ADD76}"/>
              </a:ext>
            </a:extLst>
          </p:cNvPr>
          <p:cNvPicPr>
            <a:picLocks noChangeAspect="1"/>
          </p:cNvPicPr>
          <p:nvPr/>
        </p:nvPicPr>
        <p:blipFill>
          <a:blip r:embed="rId6"/>
          <a:stretch>
            <a:fillRect/>
          </a:stretch>
        </p:blipFill>
        <p:spPr>
          <a:xfrm>
            <a:off x="7822604" y="2132856"/>
            <a:ext cx="3478895" cy="3960440"/>
          </a:xfrm>
          <a:prstGeom prst="rect">
            <a:avLst/>
          </a:prstGeom>
        </p:spPr>
      </p:pic>
      <p:pic>
        <p:nvPicPr>
          <p:cNvPr id="6" name="Resim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2805" y="3407210"/>
            <a:ext cx="2026801" cy="1411731"/>
          </a:xfrm>
          <a:prstGeom prst="rect">
            <a:avLst/>
          </a:prstGeom>
        </p:spPr>
      </p:pic>
    </p:spTree>
    <p:extLst>
      <p:ext uri="{BB962C8B-B14F-4D97-AF65-F5344CB8AC3E}">
        <p14:creationId xmlns:p14="http://schemas.microsoft.com/office/powerpoint/2010/main" val="184766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1884721" y="1268760"/>
            <a:ext cx="8180353" cy="1938992"/>
          </a:xfrm>
          <a:prstGeom prst="rect">
            <a:avLst/>
          </a:prstGeom>
          <a:noFill/>
        </p:spPr>
        <p:txBody>
          <a:bodyPr wrap="square" lIns="91440" tIns="45720" rIns="91440" bIns="45720">
            <a:spAutoFit/>
          </a:bodyPr>
          <a:lstStyle/>
          <a:p>
            <a:pPr algn="ctr"/>
            <a:r>
              <a:rPr lang="tr-TR" sz="6000" b="1" dirty="0" smtClean="0">
                <a:ln w="12700" cmpd="sng">
                  <a:solidFill>
                    <a:schemeClr val="accent4"/>
                  </a:solidFill>
                  <a:prstDash val="solid"/>
                </a:ln>
                <a:solidFill>
                  <a:schemeClr val="tx2">
                    <a:lumMod val="75000"/>
                  </a:schemeClr>
                </a:solidFill>
              </a:rPr>
              <a:t>BİZİ DİNLEDİĞİNİZ İÇİN</a:t>
            </a:r>
          </a:p>
          <a:p>
            <a:pPr algn="ctr"/>
            <a:r>
              <a:rPr lang="tr-TR" sz="6000" b="1" dirty="0" smtClean="0">
                <a:ln w="12700" cmpd="sng">
                  <a:solidFill>
                    <a:schemeClr val="accent4"/>
                  </a:solidFill>
                  <a:prstDash val="solid"/>
                </a:ln>
                <a:solidFill>
                  <a:schemeClr val="tx2">
                    <a:lumMod val="75000"/>
                  </a:schemeClr>
                </a:solidFill>
              </a:rPr>
              <a:t> TEŞEKKÜR EDERİZ</a:t>
            </a:r>
            <a:endParaRPr lang="tr-TR" sz="6000" b="1" dirty="0">
              <a:ln w="12700" cmpd="sng">
                <a:solidFill>
                  <a:schemeClr val="accent4"/>
                </a:solidFill>
                <a:prstDash val="solid"/>
              </a:ln>
              <a:solidFill>
                <a:schemeClr val="tx2">
                  <a:lumMod val="75000"/>
                </a:schemeClr>
              </a:solidFill>
            </a:endParaRPr>
          </a:p>
        </p:txBody>
      </p:sp>
    </p:spTree>
    <p:extLst>
      <p:ext uri="{BB962C8B-B14F-4D97-AF65-F5344CB8AC3E}">
        <p14:creationId xmlns:p14="http://schemas.microsoft.com/office/powerpoint/2010/main" val="275767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algn="ctr"/>
            <a:r>
              <a:rPr lang="tr-TR" b="1" i="1" dirty="0" err="1">
                <a:solidFill>
                  <a:schemeClr val="bg1"/>
                </a:solidFill>
              </a:rPr>
              <a:t>Bidirectional</a:t>
            </a:r>
            <a:r>
              <a:rPr lang="tr-TR" b="1" i="1" dirty="0">
                <a:solidFill>
                  <a:schemeClr val="bg1"/>
                </a:solidFill>
              </a:rPr>
              <a:t> </a:t>
            </a:r>
            <a:r>
              <a:rPr lang="tr-TR" b="1" i="1" dirty="0" err="1">
                <a:solidFill>
                  <a:schemeClr val="bg1"/>
                </a:solidFill>
              </a:rPr>
              <a:t>Associative</a:t>
            </a:r>
            <a:r>
              <a:rPr lang="tr-TR" b="1" i="1" dirty="0">
                <a:solidFill>
                  <a:schemeClr val="bg1"/>
                </a:solidFill>
              </a:rPr>
              <a:t> Memory (BAM)</a:t>
            </a:r>
          </a:p>
        </p:txBody>
      </p:sp>
      <p:sp>
        <p:nvSpPr>
          <p:cNvPr id="14" name="İçerik Yer Tutucusu 13"/>
          <p:cNvSpPr>
            <a:spLocks noGrp="1"/>
          </p:cNvSpPr>
          <p:nvPr>
            <p:ph idx="1"/>
          </p:nvPr>
        </p:nvSpPr>
        <p:spPr>
          <a:xfrm>
            <a:off x="549796" y="1905000"/>
            <a:ext cx="10945216" cy="4267200"/>
          </a:xfrm>
        </p:spPr>
        <p:txBody>
          <a:bodyPr rtlCol="0">
            <a:normAutofit lnSpcReduction="10000"/>
          </a:bodyPr>
          <a:lstStyle/>
          <a:p>
            <a:pPr algn="ctr"/>
            <a:r>
              <a:rPr lang="tr-TR" dirty="0" err="1"/>
              <a:t>Bidirectional</a:t>
            </a:r>
            <a:r>
              <a:rPr lang="tr-TR" dirty="0"/>
              <a:t> </a:t>
            </a:r>
            <a:r>
              <a:rPr lang="tr-TR" dirty="0" err="1"/>
              <a:t>Associative</a:t>
            </a:r>
            <a:r>
              <a:rPr lang="tr-TR" dirty="0"/>
              <a:t> Memory (</a:t>
            </a:r>
            <a:r>
              <a:rPr lang="tr-TR" dirty="0" smtClean="0"/>
              <a:t>BAM), Yapay </a:t>
            </a:r>
            <a:r>
              <a:rPr lang="tr-TR" dirty="0"/>
              <a:t>Sinir </a:t>
            </a:r>
            <a:r>
              <a:rPr lang="tr-TR" dirty="0" smtClean="0"/>
              <a:t>                                             Ağlarında denetimli </a:t>
            </a:r>
            <a:r>
              <a:rPr lang="tr-TR" dirty="0"/>
              <a:t>bir </a:t>
            </a:r>
            <a:r>
              <a:rPr lang="tr-TR" dirty="0" smtClean="0"/>
              <a:t>öğrenme modelidir . </a:t>
            </a:r>
          </a:p>
          <a:p>
            <a:pPr algn="ctr"/>
            <a:r>
              <a:rPr lang="tr-TR" dirty="0" smtClean="0"/>
              <a:t>Denetimli </a:t>
            </a:r>
            <a:r>
              <a:rPr lang="tr-TR" dirty="0"/>
              <a:t>öğrenme </a:t>
            </a:r>
            <a:r>
              <a:rPr lang="tr-TR" dirty="0" smtClean="0"/>
              <a:t>kanıta </a:t>
            </a:r>
            <a:r>
              <a:rPr lang="tr-TR" dirty="0"/>
              <a:t>dayalı tahminler </a:t>
            </a:r>
            <a:r>
              <a:rPr lang="tr-TR" dirty="0" smtClean="0"/>
              <a:t>oluşturur . </a:t>
            </a:r>
          </a:p>
          <a:p>
            <a:pPr algn="ctr"/>
            <a:r>
              <a:rPr lang="tr-TR" dirty="0" smtClean="0"/>
              <a:t>Bilinen </a:t>
            </a:r>
            <a:r>
              <a:rPr lang="tr-TR" dirty="0"/>
              <a:t>bir girdi verisini alır ve yeni veriler için tahminler oluşturur. </a:t>
            </a:r>
            <a:r>
              <a:rPr lang="tr-TR" dirty="0" smtClean="0"/>
              <a:t>                                 Bu </a:t>
            </a:r>
            <a:r>
              <a:rPr lang="tr-TR" dirty="0" err="1" smtClean="0"/>
              <a:t>hetero</a:t>
            </a:r>
            <a:r>
              <a:rPr lang="tr-TR" dirty="0" smtClean="0"/>
              <a:t>- ilişkisel </a:t>
            </a:r>
            <a:r>
              <a:rPr lang="tr-TR" dirty="0"/>
              <a:t>bellektir, bir giriş modeli için potansiyel olarak </a:t>
            </a:r>
            <a:r>
              <a:rPr lang="tr-TR" dirty="0" smtClean="0"/>
              <a:t>                              farklı </a:t>
            </a:r>
            <a:r>
              <a:rPr lang="tr-TR" dirty="0"/>
              <a:t>boyutta başka bir model </a:t>
            </a:r>
            <a:r>
              <a:rPr lang="tr-TR" dirty="0" smtClean="0"/>
              <a:t>döndürür . </a:t>
            </a:r>
          </a:p>
          <a:p>
            <a:pPr algn="ctr"/>
            <a:r>
              <a:rPr lang="tr-TR" dirty="0" smtClean="0"/>
              <a:t>İnsan </a:t>
            </a:r>
            <a:r>
              <a:rPr lang="tr-TR" dirty="0"/>
              <a:t>beynine çok </a:t>
            </a:r>
            <a:r>
              <a:rPr lang="tr-TR" dirty="0" smtClean="0"/>
              <a:t>benzer. İnsan </a:t>
            </a:r>
            <a:r>
              <a:rPr lang="tr-TR" dirty="0"/>
              <a:t>hafızası zorunlu olarak </a:t>
            </a:r>
            <a:r>
              <a:rPr lang="tr-TR" dirty="0" err="1" smtClean="0"/>
              <a:t>çağrışımsaldır</a:t>
            </a:r>
            <a:r>
              <a:rPr lang="tr-TR" dirty="0" smtClean="0"/>
              <a:t> . </a:t>
            </a:r>
          </a:p>
          <a:p>
            <a:pPr algn="ctr"/>
            <a:r>
              <a:rPr lang="tr-TR" dirty="0" smtClean="0"/>
              <a:t>Kayıp </a:t>
            </a:r>
            <a:r>
              <a:rPr lang="tr-TR" dirty="0"/>
              <a:t>bir hafızayı kurtarmak için </a:t>
            </a:r>
            <a:r>
              <a:rPr lang="tr-TR" dirty="0" smtClean="0"/>
              <a:t>yüzlerin </a:t>
            </a:r>
            <a:r>
              <a:rPr lang="tr-TR" dirty="0"/>
              <a:t>isimlerle, </a:t>
            </a:r>
            <a:r>
              <a:rPr lang="tr-TR" dirty="0" smtClean="0"/>
              <a:t>sınav </a:t>
            </a:r>
            <a:r>
              <a:rPr lang="tr-TR" dirty="0"/>
              <a:t>sorularında </a:t>
            </a:r>
            <a:r>
              <a:rPr lang="tr-TR" dirty="0" smtClean="0"/>
              <a:t>                     cevaplarla vb</a:t>
            </a:r>
            <a:r>
              <a:rPr lang="tr-TR" dirty="0"/>
              <a:t>. ilişkilendirmeleri gibi bir </a:t>
            </a:r>
            <a:r>
              <a:rPr lang="tr-TR" dirty="0" smtClean="0"/>
              <a:t>zihinsel çağrışımlar </a:t>
            </a:r>
            <a:r>
              <a:rPr lang="tr-TR" dirty="0"/>
              <a:t>zincirini kullanır.</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27"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algn="ctr"/>
            <a:r>
              <a:rPr lang="tr-TR" b="1" i="1" dirty="0" err="1">
                <a:solidFill>
                  <a:schemeClr val="bg1"/>
                </a:solidFill>
              </a:rPr>
              <a:t>Bidirectional</a:t>
            </a:r>
            <a:r>
              <a:rPr lang="tr-TR" b="1" i="1" dirty="0">
                <a:solidFill>
                  <a:schemeClr val="bg1"/>
                </a:solidFill>
              </a:rPr>
              <a:t> </a:t>
            </a:r>
            <a:r>
              <a:rPr lang="tr-TR" b="1" i="1" dirty="0" err="1">
                <a:solidFill>
                  <a:schemeClr val="bg1"/>
                </a:solidFill>
              </a:rPr>
              <a:t>Associative</a:t>
            </a:r>
            <a:r>
              <a:rPr lang="tr-TR" b="1" i="1" dirty="0">
                <a:solidFill>
                  <a:schemeClr val="bg1"/>
                </a:solidFill>
              </a:rPr>
              <a:t> Memory (BAM)</a:t>
            </a:r>
          </a:p>
        </p:txBody>
      </p:sp>
      <p:sp>
        <p:nvSpPr>
          <p:cNvPr id="14" name="İçerik Yer Tutucusu 13"/>
          <p:cNvSpPr>
            <a:spLocks noGrp="1"/>
          </p:cNvSpPr>
          <p:nvPr>
            <p:ph idx="1"/>
          </p:nvPr>
        </p:nvSpPr>
        <p:spPr>
          <a:xfrm>
            <a:off x="1413893" y="2348880"/>
            <a:ext cx="9289032" cy="3391272"/>
          </a:xfrm>
        </p:spPr>
        <p:txBody>
          <a:bodyPr rtlCol="0">
            <a:normAutofit fontScale="92500"/>
          </a:bodyPr>
          <a:lstStyle/>
          <a:p>
            <a:pPr algn="ctr"/>
            <a:r>
              <a:rPr lang="tr-TR" dirty="0"/>
              <a:t>Tek yönlü </a:t>
            </a:r>
            <a:r>
              <a:rPr lang="tr-TR" dirty="0" err="1"/>
              <a:t>Hopfield</a:t>
            </a:r>
            <a:r>
              <a:rPr lang="tr-TR" dirty="0"/>
              <a:t> ağından farklı </a:t>
            </a:r>
            <a:r>
              <a:rPr lang="tr-TR" dirty="0" smtClean="0"/>
              <a:t>olarak </a:t>
            </a:r>
            <a:r>
              <a:rPr lang="tr-TR" dirty="0"/>
              <a:t>BAM, girişlerine veya çıkışlarına atanan veri ilişkilerini çift yönlü olarak geri çağırma yeteneğine sahiptir. Ayrıca, eksik veya bozuk giriş verileri için bile doğru ilişkilendirmelerin alınmasını sağlar</a:t>
            </a:r>
            <a:r>
              <a:rPr lang="tr-TR" dirty="0" smtClean="0"/>
              <a:t>.</a:t>
            </a:r>
          </a:p>
          <a:p>
            <a:pPr marL="0" indent="0" algn="ctr">
              <a:buNone/>
            </a:pPr>
            <a:endParaRPr lang="tr-TR" dirty="0" smtClean="0"/>
          </a:p>
          <a:p>
            <a:pPr algn="ctr"/>
            <a:r>
              <a:rPr lang="tr-TR" dirty="0"/>
              <a:t>BAM modelleri, yapay zeka tabanlı karar verme sürecinin bir parçası olarak dağıtıldığında oldukça verimlidir ve birbiriyle ilişkili birçok verinin çeşitli ilişkilendirmelerine dayalı olarak belirli bir veri analizi sorununa çözüm çıkarır.</a:t>
            </a:r>
          </a:p>
        </p:txBody>
      </p:sp>
    </p:spTree>
    <p:extLst>
      <p:ext uri="{BB962C8B-B14F-4D97-AF65-F5344CB8AC3E}">
        <p14:creationId xmlns:p14="http://schemas.microsoft.com/office/powerpoint/2010/main" val="2410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pPr algn="ctr"/>
            <a:r>
              <a:rPr lang="tr-TR" b="1" i="1" dirty="0" err="1">
                <a:solidFill>
                  <a:schemeClr val="bg1"/>
                </a:solidFill>
              </a:rPr>
              <a:t>Bidirectional</a:t>
            </a:r>
            <a:r>
              <a:rPr lang="tr-TR" b="1" i="1" dirty="0">
                <a:solidFill>
                  <a:schemeClr val="bg1"/>
                </a:solidFill>
              </a:rPr>
              <a:t> </a:t>
            </a:r>
            <a:r>
              <a:rPr lang="tr-TR" b="1" i="1" dirty="0" err="1">
                <a:solidFill>
                  <a:schemeClr val="bg1"/>
                </a:solidFill>
              </a:rPr>
              <a:t>Associative</a:t>
            </a:r>
            <a:r>
              <a:rPr lang="tr-TR" b="1" i="1" dirty="0">
                <a:solidFill>
                  <a:schemeClr val="bg1"/>
                </a:solidFill>
              </a:rPr>
              <a:t> Memory (BAM)</a:t>
            </a:r>
          </a:p>
        </p:txBody>
      </p:sp>
      <p:sp>
        <p:nvSpPr>
          <p:cNvPr id="14" name="İçerik Yer Tutucusu 13"/>
          <p:cNvSpPr>
            <a:spLocks noGrp="1"/>
          </p:cNvSpPr>
          <p:nvPr>
            <p:ph idx="1"/>
          </p:nvPr>
        </p:nvSpPr>
        <p:spPr>
          <a:xfrm>
            <a:off x="621804" y="2348880"/>
            <a:ext cx="10513168" cy="3391272"/>
          </a:xfrm>
        </p:spPr>
        <p:txBody>
          <a:bodyPr rtlCol="0">
            <a:normAutofit/>
          </a:bodyPr>
          <a:lstStyle/>
          <a:p>
            <a:pPr marL="0" indent="0" algn="ctr">
              <a:buNone/>
            </a:pPr>
            <a:r>
              <a:rPr lang="tr-TR" dirty="0"/>
              <a:t>Genel olarak, BAM modeli aşağıdakiler gibi çok sayıda uygulama için kullanılabilir</a:t>
            </a:r>
            <a:r>
              <a:rPr lang="tr-TR" dirty="0" smtClean="0"/>
              <a:t>:</a:t>
            </a:r>
          </a:p>
          <a:p>
            <a:pPr marL="0" indent="0" algn="ctr">
              <a:buNone/>
            </a:pPr>
            <a:endParaRPr lang="tr-TR" dirty="0" smtClean="0"/>
          </a:p>
          <a:p>
            <a:pPr algn="ctr"/>
            <a:r>
              <a:rPr lang="tr-TR" dirty="0"/>
              <a:t>Sınıflandırma ve kümeleme verileri</a:t>
            </a:r>
          </a:p>
          <a:p>
            <a:pPr algn="ctr"/>
            <a:r>
              <a:rPr lang="tr-TR" dirty="0"/>
              <a:t>Eksik veri </a:t>
            </a:r>
            <a:r>
              <a:rPr lang="tr-TR" dirty="0" smtClean="0"/>
              <a:t>arttırma</a:t>
            </a:r>
            <a:endParaRPr lang="tr-TR" dirty="0"/>
          </a:p>
          <a:p>
            <a:pPr algn="ctr"/>
            <a:r>
              <a:rPr lang="tr-TR" dirty="0"/>
              <a:t>Hasarlı veya bozuk verileri kurtarma</a:t>
            </a:r>
          </a:p>
          <a:p>
            <a:pPr algn="ctr"/>
            <a:endParaRPr lang="tr-TR" dirty="0"/>
          </a:p>
          <a:p>
            <a:pPr marL="0" indent="0" algn="ctr">
              <a:buNone/>
            </a:pPr>
            <a:endParaRPr lang="tr-TR" dirty="0"/>
          </a:p>
        </p:txBody>
      </p:sp>
    </p:spTree>
    <p:extLst>
      <p:ext uri="{BB962C8B-B14F-4D97-AF65-F5344CB8AC3E}">
        <p14:creationId xmlns:p14="http://schemas.microsoft.com/office/powerpoint/2010/main" val="23136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2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2133971" y="764704"/>
            <a:ext cx="8180353" cy="1200329"/>
          </a:xfrm>
          <a:prstGeom prst="rect">
            <a:avLst/>
          </a:prstGeom>
          <a:noFill/>
        </p:spPr>
        <p:txBody>
          <a:bodyPr wrap="square" lIns="91440" tIns="45720" rIns="91440" bIns="45720">
            <a:spAutoFit/>
          </a:bodyPr>
          <a:lstStyle/>
          <a:p>
            <a:pPr algn="ctr"/>
            <a:r>
              <a:rPr lang="tr-TR" sz="3600" b="1" i="1" dirty="0" err="1">
                <a:solidFill>
                  <a:schemeClr val="bg1"/>
                </a:solidFill>
              </a:rPr>
              <a:t>Bidirectional</a:t>
            </a:r>
            <a:r>
              <a:rPr lang="tr-TR" sz="3600" b="1" i="1" dirty="0">
                <a:solidFill>
                  <a:schemeClr val="bg1"/>
                </a:solidFill>
              </a:rPr>
              <a:t> </a:t>
            </a:r>
            <a:r>
              <a:rPr lang="tr-TR" sz="3600" b="1" i="1" dirty="0" err="1">
                <a:solidFill>
                  <a:schemeClr val="bg1"/>
                </a:solidFill>
              </a:rPr>
              <a:t>Associative</a:t>
            </a:r>
            <a:r>
              <a:rPr lang="tr-TR" sz="3600" b="1" i="1" dirty="0">
                <a:solidFill>
                  <a:schemeClr val="bg1"/>
                </a:solidFill>
              </a:rPr>
              <a:t> Memory </a:t>
            </a:r>
            <a:endParaRPr lang="tr-TR" sz="3600" b="1" i="1" dirty="0" smtClean="0">
              <a:solidFill>
                <a:schemeClr val="bg1"/>
              </a:solidFill>
            </a:endParaRPr>
          </a:p>
          <a:p>
            <a:pPr algn="ctr"/>
            <a:r>
              <a:rPr lang="tr-TR" sz="3600" b="1" i="1" dirty="0" smtClean="0">
                <a:solidFill>
                  <a:schemeClr val="bg1"/>
                </a:solidFill>
              </a:rPr>
              <a:t>(</a:t>
            </a:r>
            <a:r>
              <a:rPr lang="tr-TR" sz="3600" b="1" i="1" dirty="0">
                <a:solidFill>
                  <a:schemeClr val="bg1"/>
                </a:solidFill>
              </a:rPr>
              <a:t>BAM</a:t>
            </a:r>
            <a:r>
              <a:rPr lang="tr-TR" sz="3600" b="1" i="1" dirty="0" smtClean="0">
                <a:solidFill>
                  <a:schemeClr val="bg1"/>
                </a:solidFill>
              </a:rPr>
              <a:t>) Sınırlamaları</a:t>
            </a:r>
            <a:endParaRPr lang="tr-TR" sz="3600" b="1" dirty="0">
              <a:ln w="12700" cmpd="sng">
                <a:solidFill>
                  <a:schemeClr val="accent4"/>
                </a:solidFill>
                <a:prstDash val="solid"/>
              </a:ln>
              <a:solidFill>
                <a:schemeClr val="tx2">
                  <a:lumMod val="75000"/>
                </a:schemeClr>
              </a:solidFill>
            </a:endParaRPr>
          </a:p>
        </p:txBody>
      </p:sp>
      <p:sp>
        <p:nvSpPr>
          <p:cNvPr id="2" name="Metin kutusu 1"/>
          <p:cNvSpPr txBox="1"/>
          <p:nvPr/>
        </p:nvSpPr>
        <p:spPr>
          <a:xfrm>
            <a:off x="2587744" y="3140968"/>
            <a:ext cx="7272808" cy="2400657"/>
          </a:xfrm>
          <a:prstGeom prst="rect">
            <a:avLst/>
          </a:prstGeom>
          <a:noFill/>
        </p:spPr>
        <p:txBody>
          <a:bodyPr wrap="square" rtlCol="0">
            <a:spAutoFit/>
          </a:bodyPr>
          <a:lstStyle/>
          <a:p>
            <a:pPr algn="ctr"/>
            <a:r>
              <a:rPr lang="tr-TR" sz="2200" i="1" u="sng" dirty="0" err="1"/>
              <a:t>BAM'ın</a:t>
            </a:r>
            <a:r>
              <a:rPr lang="tr-TR" sz="2200" i="1" u="sng" dirty="0"/>
              <a:t> depolama kapasitesi</a:t>
            </a:r>
            <a:r>
              <a:rPr lang="tr-TR" sz="2200" dirty="0"/>
              <a:t>: </a:t>
            </a:r>
            <a:r>
              <a:rPr lang="tr-TR" sz="2200" dirty="0" err="1"/>
              <a:t>BAM’da</a:t>
            </a:r>
            <a:r>
              <a:rPr lang="tr-TR" sz="2200" dirty="0"/>
              <a:t> saklanan ilişkilendirme sayısı, daha küçük katmandaki nöron sayısını geçmemelidir</a:t>
            </a:r>
            <a:r>
              <a:rPr lang="tr-TR" sz="2200" dirty="0" smtClean="0"/>
              <a:t>.</a:t>
            </a:r>
          </a:p>
          <a:p>
            <a:pPr algn="ctr"/>
            <a:endParaRPr lang="tr-TR" sz="2200" dirty="0"/>
          </a:p>
          <a:p>
            <a:pPr algn="ctr"/>
            <a:endParaRPr lang="tr-TR" sz="2200" dirty="0"/>
          </a:p>
          <a:p>
            <a:pPr algn="ctr"/>
            <a:r>
              <a:rPr lang="tr-TR" sz="2200" i="1" u="sng" dirty="0"/>
              <a:t>Yanlış yakınsama</a:t>
            </a:r>
            <a:r>
              <a:rPr lang="tr-TR" sz="2200" dirty="0"/>
              <a:t>: Her zaman en yakın ilişkilendirme </a:t>
            </a:r>
            <a:endParaRPr lang="tr-TR" sz="2200" dirty="0" smtClean="0"/>
          </a:p>
          <a:p>
            <a:pPr algn="ctr"/>
            <a:r>
              <a:rPr lang="tr-TR" sz="2200" dirty="0" smtClean="0"/>
              <a:t>BAM </a:t>
            </a:r>
            <a:r>
              <a:rPr lang="tr-TR" sz="2200" dirty="0"/>
              <a:t>tarafından üretilmeyebilir.</a:t>
            </a:r>
          </a:p>
          <a:p>
            <a:endParaRPr lang="tr-TR" dirty="0"/>
          </a:p>
        </p:txBody>
      </p:sp>
    </p:spTree>
    <p:extLst>
      <p:ext uri="{BB962C8B-B14F-4D97-AF65-F5344CB8AC3E}">
        <p14:creationId xmlns:p14="http://schemas.microsoft.com/office/powerpoint/2010/main" val="200267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çerik Yer Tutucusu 13"/>
          <p:cNvSpPr>
            <a:spLocks noGrp="1"/>
          </p:cNvSpPr>
          <p:nvPr>
            <p:ph idx="1"/>
          </p:nvPr>
        </p:nvSpPr>
        <p:spPr>
          <a:xfrm>
            <a:off x="621804" y="260648"/>
            <a:ext cx="10513168" cy="6120680"/>
          </a:xfrm>
        </p:spPr>
        <p:txBody>
          <a:bodyPr rtlCol="0">
            <a:normAutofit/>
          </a:bodyPr>
          <a:lstStyle/>
          <a:p>
            <a:pPr algn="ctr"/>
            <a:endParaRPr lang="tr-TR" dirty="0"/>
          </a:p>
          <a:p>
            <a:pPr marL="0" indent="0" algn="ctr">
              <a:buNone/>
            </a:pPr>
            <a:endParaRPr lang="tr-TR" dirty="0"/>
          </a:p>
        </p:txBody>
      </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436" y="1243496"/>
            <a:ext cx="4824536" cy="4154984"/>
          </a:xfrm>
          <a:prstGeom prst="rect">
            <a:avLst/>
          </a:prstGeom>
        </p:spPr>
      </p:pic>
      <p:sp>
        <p:nvSpPr>
          <p:cNvPr id="4" name="Metin kutusu 3"/>
          <p:cNvSpPr txBox="1"/>
          <p:nvPr/>
        </p:nvSpPr>
        <p:spPr>
          <a:xfrm>
            <a:off x="1197868" y="1484784"/>
            <a:ext cx="4536504" cy="3816429"/>
          </a:xfrm>
          <a:prstGeom prst="rect">
            <a:avLst/>
          </a:prstGeom>
          <a:noFill/>
        </p:spPr>
        <p:txBody>
          <a:bodyPr wrap="square" rtlCol="0">
            <a:spAutoFit/>
          </a:bodyPr>
          <a:lstStyle/>
          <a:p>
            <a:r>
              <a:rPr lang="tr-TR" sz="2200" dirty="0" smtClean="0"/>
              <a:t>Yandaki şekilde</a:t>
            </a:r>
            <a:r>
              <a:rPr lang="tr-TR" sz="2200" dirty="0"/>
              <a:t>, giriş katmanının nöronları </a:t>
            </a:r>
            <a:r>
              <a:rPr lang="tr-TR" sz="2200" dirty="0" smtClean="0"/>
              <a:t>, </a:t>
            </a:r>
            <a:r>
              <a:rPr lang="tr-TR" sz="2200" dirty="0"/>
              <a:t>girişleri </a:t>
            </a:r>
            <a:r>
              <a:rPr lang="tr-TR" sz="2200" dirty="0" smtClean="0"/>
              <a:t>X </a:t>
            </a:r>
            <a:r>
              <a:rPr lang="tr-TR" sz="2200" dirty="0" err="1"/>
              <a:t>BAM'ın</a:t>
            </a:r>
            <a:r>
              <a:rPr lang="tr-TR" sz="2200" dirty="0"/>
              <a:t> çıkış katmanındaki bellek hücrelerine </a:t>
            </a:r>
            <a:r>
              <a:rPr lang="tr-TR" sz="2200" dirty="0" smtClean="0"/>
              <a:t>ileterek </a:t>
            </a:r>
            <a:r>
              <a:rPr lang="tr-TR" sz="2200" dirty="0"/>
              <a:t>hiçbir çıkış hesaplaması gerçekleştirmez. Boyutları temel olarak </a:t>
            </a:r>
            <a:r>
              <a:rPr lang="tr-TR" sz="2200" dirty="0" err="1"/>
              <a:t>BAM'ın</a:t>
            </a:r>
            <a:r>
              <a:rPr lang="tr-TR" sz="2200" dirty="0"/>
              <a:t> girdi ve çıktı miktarlarına </a:t>
            </a:r>
            <a:r>
              <a:rPr lang="tr-TR" sz="2200" dirty="0" smtClean="0"/>
              <a:t>bağlıdır. (örneğin</a:t>
            </a:r>
            <a:r>
              <a:rPr lang="tr-TR" sz="2200" dirty="0"/>
              <a:t>, girdi ve çıktı desen haritalarının boyutları). </a:t>
            </a:r>
            <a:r>
              <a:rPr lang="tr-TR" sz="2200" dirty="0" smtClean="0"/>
              <a:t>Yanda </a:t>
            </a:r>
            <a:r>
              <a:rPr lang="tr-TR" sz="2200" dirty="0"/>
              <a:t>gösterilen (4 x 3) </a:t>
            </a:r>
            <a:r>
              <a:rPr lang="tr-TR" sz="2200" dirty="0" smtClean="0"/>
              <a:t>şeklin sinir ağı, </a:t>
            </a:r>
            <a:r>
              <a:rPr lang="tr-TR" sz="2200" dirty="0"/>
              <a:t>sırasıyla giriş ve çıkış katmanlarında 4 nöron ve 3 bellek hücresinden oluşur.</a:t>
            </a:r>
          </a:p>
        </p:txBody>
      </p:sp>
    </p:spTree>
    <p:extLst>
      <p:ext uri="{BB962C8B-B14F-4D97-AF65-F5344CB8AC3E}">
        <p14:creationId xmlns:p14="http://schemas.microsoft.com/office/powerpoint/2010/main" val="410255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566020" y="1772816"/>
            <a:ext cx="8712968" cy="3016210"/>
          </a:xfrm>
          <a:prstGeom prst="rect">
            <a:avLst/>
          </a:prstGeom>
          <a:noFill/>
        </p:spPr>
        <p:txBody>
          <a:bodyPr wrap="square" rtlCol="0">
            <a:spAutoFit/>
          </a:bodyPr>
          <a:lstStyle/>
          <a:p>
            <a:pPr fontAlgn="base"/>
            <a:r>
              <a:rPr lang="tr-TR" sz="2400" dirty="0"/>
              <a:t>BAM modelini oluşturmak için üç ana adım vardır</a:t>
            </a:r>
            <a:r>
              <a:rPr lang="tr-TR" sz="2400" dirty="0" smtClean="0"/>
              <a:t>.</a:t>
            </a:r>
          </a:p>
          <a:p>
            <a:pPr fontAlgn="base"/>
            <a:endParaRPr lang="tr-TR" sz="2400" dirty="0"/>
          </a:p>
          <a:p>
            <a:pPr marL="342900" indent="-342900" fontAlgn="base">
              <a:buFont typeface="Arial" panose="020B0604020202020204" pitchFamily="34" charset="0"/>
              <a:buChar char="•"/>
            </a:pPr>
            <a:r>
              <a:rPr lang="tr-TR" sz="2400" dirty="0" smtClean="0"/>
              <a:t>Öğrenme</a:t>
            </a:r>
          </a:p>
          <a:p>
            <a:pPr fontAlgn="base"/>
            <a:endParaRPr lang="tr-TR" sz="2400" dirty="0"/>
          </a:p>
          <a:p>
            <a:pPr marL="342900" indent="-342900" fontAlgn="base">
              <a:buFont typeface="Arial" panose="020B0604020202020204" pitchFamily="34" charset="0"/>
              <a:buChar char="•"/>
            </a:pPr>
            <a:r>
              <a:rPr lang="tr-TR" sz="2400" dirty="0"/>
              <a:t>Test </a:t>
            </a:r>
            <a:r>
              <a:rPr lang="tr-TR" sz="2400" dirty="0" smtClean="0"/>
              <a:t>yapmak</a:t>
            </a:r>
          </a:p>
          <a:p>
            <a:pPr fontAlgn="base"/>
            <a:endParaRPr lang="tr-TR" sz="2400" dirty="0"/>
          </a:p>
          <a:p>
            <a:pPr marL="342900" indent="-342900" fontAlgn="base">
              <a:buFont typeface="Arial" panose="020B0604020202020204" pitchFamily="34" charset="0"/>
              <a:buChar char="•"/>
            </a:pPr>
            <a:r>
              <a:rPr lang="tr-TR" sz="2800" dirty="0"/>
              <a:t>A</a:t>
            </a:r>
            <a:r>
              <a:rPr lang="tr-TR" sz="2800" dirty="0" smtClean="0"/>
              <a:t>lma</a:t>
            </a:r>
            <a:endParaRPr lang="tr-TR" sz="2800" dirty="0"/>
          </a:p>
          <a:p>
            <a:endParaRPr lang="tr-TR" dirty="0"/>
          </a:p>
        </p:txBody>
      </p:sp>
    </p:spTree>
    <p:extLst>
      <p:ext uri="{BB962C8B-B14F-4D97-AF65-F5344CB8AC3E}">
        <p14:creationId xmlns:p14="http://schemas.microsoft.com/office/powerpoint/2010/main" val="153927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8BFCB36-FEC5-901C-158E-2FF0293B72AF}"/>
              </a:ext>
            </a:extLst>
          </p:cNvPr>
          <p:cNvPicPr>
            <a:picLocks noChangeAspect="1"/>
          </p:cNvPicPr>
          <p:nvPr/>
        </p:nvPicPr>
        <p:blipFill>
          <a:blip r:embed="rId3"/>
          <a:stretch>
            <a:fillRect/>
          </a:stretch>
        </p:blipFill>
        <p:spPr>
          <a:xfrm>
            <a:off x="2277988" y="3717032"/>
            <a:ext cx="7687748" cy="1228896"/>
          </a:xfrm>
          <a:prstGeom prst="rect">
            <a:avLst/>
          </a:prstGeom>
        </p:spPr>
      </p:pic>
      <p:sp>
        <p:nvSpPr>
          <p:cNvPr id="4" name="Metin kutusu 3"/>
          <p:cNvSpPr txBox="1"/>
          <p:nvPr/>
        </p:nvSpPr>
        <p:spPr>
          <a:xfrm>
            <a:off x="2809494" y="2060848"/>
            <a:ext cx="6624736" cy="1107996"/>
          </a:xfrm>
          <a:prstGeom prst="rect">
            <a:avLst/>
          </a:prstGeom>
          <a:noFill/>
        </p:spPr>
        <p:txBody>
          <a:bodyPr wrap="square" rtlCol="0">
            <a:spAutoFit/>
          </a:bodyPr>
          <a:lstStyle/>
          <a:p>
            <a:pPr fontAlgn="base"/>
            <a:r>
              <a:rPr lang="en-US" sz="2200" b="1" dirty="0" err="1" smtClean="0">
                <a:solidFill>
                  <a:srgbClr val="FFFFFF"/>
                </a:solidFill>
              </a:rPr>
              <a:t>BAM'ın</a:t>
            </a:r>
            <a:r>
              <a:rPr lang="en-US" sz="2200" b="1" dirty="0" smtClean="0">
                <a:solidFill>
                  <a:srgbClr val="FFFFFF"/>
                </a:solidFill>
              </a:rPr>
              <a:t> </a:t>
            </a:r>
            <a:r>
              <a:rPr lang="en-US" sz="2200" b="1" dirty="0" err="1">
                <a:solidFill>
                  <a:srgbClr val="FFFFFF"/>
                </a:solidFill>
              </a:rPr>
              <a:t>bu</a:t>
            </a:r>
            <a:r>
              <a:rPr lang="en-US" sz="2200" b="1" dirty="0">
                <a:solidFill>
                  <a:srgbClr val="FFFFFF"/>
                </a:solidFill>
              </a:rPr>
              <a:t> </a:t>
            </a:r>
            <a:r>
              <a:rPr lang="en-US" sz="2200" b="1" dirty="0" err="1">
                <a:solidFill>
                  <a:srgbClr val="FFFFFF"/>
                </a:solidFill>
              </a:rPr>
              <a:t>öğrenme</a:t>
            </a:r>
            <a:r>
              <a:rPr lang="en-US" sz="2200" b="1" dirty="0">
                <a:solidFill>
                  <a:srgbClr val="FFFFFF"/>
                </a:solidFill>
              </a:rPr>
              <a:t> </a:t>
            </a:r>
            <a:r>
              <a:rPr lang="en-US" sz="2200" b="1" dirty="0" err="1">
                <a:solidFill>
                  <a:srgbClr val="FFFFFF"/>
                </a:solidFill>
              </a:rPr>
              <a:t>adımında</a:t>
            </a:r>
            <a:r>
              <a:rPr lang="en-US" sz="2200" b="1" dirty="0">
                <a:solidFill>
                  <a:srgbClr val="FFFFFF"/>
                </a:solidFill>
              </a:rPr>
              <a:t>, </a:t>
            </a:r>
            <a:r>
              <a:rPr lang="en-US" sz="2200" b="1" dirty="0" err="1">
                <a:solidFill>
                  <a:srgbClr val="FFFFFF"/>
                </a:solidFill>
              </a:rPr>
              <a:t>denklemi</a:t>
            </a:r>
            <a:r>
              <a:rPr lang="en-US" sz="2200" b="1" dirty="0">
                <a:solidFill>
                  <a:srgbClr val="FFFFFF"/>
                </a:solidFill>
              </a:rPr>
              <a:t> </a:t>
            </a:r>
            <a:r>
              <a:rPr lang="en-US" sz="2200" b="1" dirty="0" err="1">
                <a:solidFill>
                  <a:srgbClr val="FFFFFF"/>
                </a:solidFill>
              </a:rPr>
              <a:t>takip</a:t>
            </a:r>
            <a:r>
              <a:rPr lang="en-US" sz="2200" b="1" dirty="0">
                <a:solidFill>
                  <a:srgbClr val="FFFFFF"/>
                </a:solidFill>
              </a:rPr>
              <a:t> </a:t>
            </a:r>
            <a:r>
              <a:rPr lang="en-US" sz="2200" b="1" dirty="0" err="1">
                <a:solidFill>
                  <a:srgbClr val="FFFFFF"/>
                </a:solidFill>
              </a:rPr>
              <a:t>eden</a:t>
            </a:r>
            <a:r>
              <a:rPr lang="en-US" sz="2200" b="1" dirty="0">
                <a:solidFill>
                  <a:srgbClr val="FFFFFF"/>
                </a:solidFill>
              </a:rPr>
              <a:t> </a:t>
            </a:r>
            <a:r>
              <a:rPr lang="en-US" sz="2200" b="1" dirty="0" err="1">
                <a:solidFill>
                  <a:srgbClr val="FFFFFF"/>
                </a:solidFill>
              </a:rPr>
              <a:t>ağın</a:t>
            </a:r>
            <a:r>
              <a:rPr lang="en-US" sz="2200" b="1" dirty="0">
                <a:solidFill>
                  <a:srgbClr val="FFFFFF"/>
                </a:solidFill>
              </a:rPr>
              <a:t> </a:t>
            </a:r>
            <a:r>
              <a:rPr lang="en-US" sz="2200" b="1" dirty="0" err="1">
                <a:solidFill>
                  <a:srgbClr val="FFFFFF"/>
                </a:solidFill>
              </a:rPr>
              <a:t>sinaptik</a:t>
            </a:r>
            <a:r>
              <a:rPr lang="en-US" sz="2200" b="1" dirty="0">
                <a:solidFill>
                  <a:srgbClr val="FFFFFF"/>
                </a:solidFill>
              </a:rPr>
              <a:t> </a:t>
            </a:r>
            <a:r>
              <a:rPr lang="en-US" sz="2200" b="1" dirty="0" err="1">
                <a:solidFill>
                  <a:srgbClr val="FFFFFF"/>
                </a:solidFill>
              </a:rPr>
              <a:t>ağırlıklarında</a:t>
            </a:r>
            <a:r>
              <a:rPr lang="en-US" sz="2200" b="1" dirty="0">
                <a:solidFill>
                  <a:srgbClr val="FFFFFF"/>
                </a:solidFill>
              </a:rPr>
              <a:t> </a:t>
            </a:r>
            <a:r>
              <a:rPr lang="en-US" sz="2200" b="1" dirty="0" err="1">
                <a:solidFill>
                  <a:srgbClr val="FFFFFF"/>
                </a:solidFill>
              </a:rPr>
              <a:t>depolanan</a:t>
            </a:r>
            <a:r>
              <a:rPr lang="en-US" sz="2200" b="1" dirty="0">
                <a:solidFill>
                  <a:srgbClr val="FFFFFF"/>
                </a:solidFill>
              </a:rPr>
              <a:t> M </a:t>
            </a:r>
            <a:r>
              <a:rPr lang="en-US" sz="2200" b="1" dirty="0" err="1">
                <a:solidFill>
                  <a:srgbClr val="FFFFFF"/>
                </a:solidFill>
              </a:rPr>
              <a:t>çifti</a:t>
            </a:r>
            <a:r>
              <a:rPr lang="en-US" sz="2200" b="1" dirty="0">
                <a:solidFill>
                  <a:srgbClr val="FFFFFF"/>
                </a:solidFill>
              </a:rPr>
              <a:t> (</a:t>
            </a:r>
            <a:r>
              <a:rPr lang="en-US" sz="2200" b="1" dirty="0" err="1">
                <a:solidFill>
                  <a:srgbClr val="FFFFFF"/>
                </a:solidFill>
              </a:rPr>
              <a:t>temel</a:t>
            </a:r>
            <a:r>
              <a:rPr lang="en-US" sz="2200" b="1" dirty="0">
                <a:solidFill>
                  <a:srgbClr val="FFFFFF"/>
                </a:solidFill>
              </a:rPr>
              <a:t> </a:t>
            </a:r>
            <a:r>
              <a:rPr lang="en-US" sz="2200" b="1" dirty="0" err="1">
                <a:solidFill>
                  <a:srgbClr val="FFFFFF"/>
                </a:solidFill>
              </a:rPr>
              <a:t>bellek</a:t>
            </a:r>
            <a:r>
              <a:rPr lang="en-US" sz="2200" b="1" dirty="0">
                <a:solidFill>
                  <a:srgbClr val="FFFFFF"/>
                </a:solidFill>
              </a:rPr>
              <a:t>) </a:t>
            </a:r>
            <a:r>
              <a:rPr lang="en-US" sz="2200" b="1" dirty="0" err="1">
                <a:solidFill>
                  <a:srgbClr val="FFFFFF"/>
                </a:solidFill>
              </a:rPr>
              <a:t>arasındaki</a:t>
            </a:r>
            <a:r>
              <a:rPr lang="en-US" sz="2200" b="1" dirty="0">
                <a:solidFill>
                  <a:srgbClr val="FFFFFF"/>
                </a:solidFill>
              </a:rPr>
              <a:t> </a:t>
            </a:r>
            <a:r>
              <a:rPr lang="en-US" sz="2200" b="1" dirty="0" err="1">
                <a:solidFill>
                  <a:srgbClr val="FFFFFF"/>
                </a:solidFill>
              </a:rPr>
              <a:t>ağırlık</a:t>
            </a:r>
            <a:r>
              <a:rPr lang="en-US" sz="2200" b="1" dirty="0">
                <a:solidFill>
                  <a:srgbClr val="FFFFFF"/>
                </a:solidFill>
              </a:rPr>
              <a:t> </a:t>
            </a:r>
            <a:r>
              <a:rPr lang="en-US" sz="2200" b="1" dirty="0" err="1">
                <a:solidFill>
                  <a:srgbClr val="FFFFFF"/>
                </a:solidFill>
              </a:rPr>
              <a:t>matrisi</a:t>
            </a:r>
            <a:r>
              <a:rPr lang="en-US" sz="2200" b="1" dirty="0">
                <a:solidFill>
                  <a:srgbClr val="FFFFFF"/>
                </a:solidFill>
              </a:rPr>
              <a:t> </a:t>
            </a:r>
            <a:r>
              <a:rPr lang="en-US" sz="2200" b="1" dirty="0" err="1">
                <a:solidFill>
                  <a:srgbClr val="FFFFFF"/>
                </a:solidFill>
              </a:rPr>
              <a:t>hesaplanır</a:t>
            </a:r>
            <a:r>
              <a:rPr lang="en-US" sz="2200" b="1" dirty="0">
                <a:solidFill>
                  <a:srgbClr val="FFFFFF"/>
                </a:solidFill>
              </a:rPr>
              <a:t>.</a:t>
            </a:r>
            <a:endParaRPr lang="tr-TR" sz="2200" b="1" dirty="0">
              <a:solidFill>
                <a:srgbClr val="FFFFFF"/>
              </a:solidFill>
            </a:endParaRPr>
          </a:p>
        </p:txBody>
      </p:sp>
      <p:sp>
        <p:nvSpPr>
          <p:cNvPr id="5" name="Metin kutusu 4"/>
          <p:cNvSpPr txBox="1"/>
          <p:nvPr/>
        </p:nvSpPr>
        <p:spPr>
          <a:xfrm>
            <a:off x="2277988" y="404664"/>
            <a:ext cx="2232248" cy="646331"/>
          </a:xfrm>
          <a:prstGeom prst="rect">
            <a:avLst/>
          </a:prstGeom>
          <a:noFill/>
        </p:spPr>
        <p:txBody>
          <a:bodyPr wrap="square" rtlCol="0">
            <a:spAutoFit/>
          </a:bodyPr>
          <a:lstStyle/>
          <a:p>
            <a:r>
              <a:rPr lang="tr-TR" sz="3600" b="1" i="1" dirty="0" smtClean="0">
                <a:solidFill>
                  <a:schemeClr val="bg1"/>
                </a:solidFill>
              </a:rPr>
              <a:t>ÖĞRENME</a:t>
            </a:r>
            <a:endParaRPr lang="tr-TR" sz="3600" i="1" dirty="0">
              <a:solidFill>
                <a:schemeClr val="bg1"/>
              </a:solidFill>
            </a:endParaRPr>
          </a:p>
        </p:txBody>
      </p:sp>
    </p:spTree>
    <p:extLst>
      <p:ext uri="{BB962C8B-B14F-4D97-AF65-F5344CB8AC3E}">
        <p14:creationId xmlns:p14="http://schemas.microsoft.com/office/powerpoint/2010/main" val="317096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çerik Yer Tutucusu 5">
            <a:extLst>
              <a:ext uri="{FF2B5EF4-FFF2-40B4-BE49-F238E27FC236}">
                <a16:creationId xmlns:a16="http://schemas.microsoft.com/office/drawing/2014/main" id="{35748FB9-624C-8F73-40BE-5F8E174CF22D}"/>
              </a:ext>
            </a:extLst>
          </p:cNvPr>
          <p:cNvPicPr>
            <a:picLocks noChangeAspect="1"/>
          </p:cNvPicPr>
          <p:nvPr/>
        </p:nvPicPr>
        <p:blipFill>
          <a:blip r:embed="rId3"/>
          <a:stretch>
            <a:fillRect/>
          </a:stretch>
        </p:blipFill>
        <p:spPr>
          <a:xfrm>
            <a:off x="3646138" y="503049"/>
            <a:ext cx="5287113" cy="1267002"/>
          </a:xfrm>
          <a:prstGeom prst="rect">
            <a:avLst/>
          </a:prstGeom>
        </p:spPr>
      </p:pic>
      <p:pic>
        <p:nvPicPr>
          <p:cNvPr id="4" name="Resim 3">
            <a:extLst>
              <a:ext uri="{FF2B5EF4-FFF2-40B4-BE49-F238E27FC236}">
                <a16:creationId xmlns:a16="http://schemas.microsoft.com/office/drawing/2014/main" id="{029ECF6F-9086-BDF1-D27B-11A3DD2882C2}"/>
              </a:ext>
            </a:extLst>
          </p:cNvPr>
          <p:cNvPicPr>
            <a:picLocks noChangeAspect="1"/>
          </p:cNvPicPr>
          <p:nvPr/>
        </p:nvPicPr>
        <p:blipFill>
          <a:blip r:embed="rId4"/>
          <a:stretch>
            <a:fillRect/>
          </a:stretch>
        </p:blipFill>
        <p:spPr>
          <a:xfrm>
            <a:off x="3646139" y="2376217"/>
            <a:ext cx="5287112" cy="590632"/>
          </a:xfrm>
          <a:prstGeom prst="rect">
            <a:avLst/>
          </a:prstGeom>
        </p:spPr>
      </p:pic>
      <p:pic>
        <p:nvPicPr>
          <p:cNvPr id="5" name="Resim 4">
            <a:extLst>
              <a:ext uri="{FF2B5EF4-FFF2-40B4-BE49-F238E27FC236}">
                <a16:creationId xmlns:a16="http://schemas.microsoft.com/office/drawing/2014/main" id="{B324E48E-29A9-ADD2-4BD9-DFD44802C0F2}"/>
              </a:ext>
            </a:extLst>
          </p:cNvPr>
          <p:cNvPicPr>
            <a:picLocks noChangeAspect="1"/>
          </p:cNvPicPr>
          <p:nvPr/>
        </p:nvPicPr>
        <p:blipFill>
          <a:blip r:embed="rId5"/>
          <a:stretch>
            <a:fillRect/>
          </a:stretch>
        </p:blipFill>
        <p:spPr>
          <a:xfrm>
            <a:off x="2797543" y="3573016"/>
            <a:ext cx="6984305" cy="2420888"/>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TM04033919[[fn=Devre]]</Template>
  <TotalTime>865</TotalTime>
  <Words>282</Words>
  <Application>Microsoft Office PowerPoint</Application>
  <PresentationFormat>Özel</PresentationFormat>
  <Paragraphs>51</Paragraphs>
  <Slides>13</Slides>
  <Notes>13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Corbel</vt:lpstr>
      <vt:lpstr>Trebuchet MS</vt:lpstr>
      <vt:lpstr>Tw Cen MT</vt:lpstr>
      <vt:lpstr>Devre</vt:lpstr>
      <vt:lpstr>Bidirectional Associative  Memory (BAM)</vt:lpstr>
      <vt:lpstr>Bidirectional Associative Memory (BAM)</vt:lpstr>
      <vt:lpstr>Bidirectional Associative Memory (BAM)</vt:lpstr>
      <vt:lpstr>Bidirectional Associative Memory (BAM)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Sequence Alignment Problemi</dc:title>
  <dc:creator>Tahir Can Yıldız</dc:creator>
  <cp:lastModifiedBy>Tahir Can Yıldız</cp:lastModifiedBy>
  <cp:revision>32</cp:revision>
  <dcterms:created xsi:type="dcterms:W3CDTF">2022-04-25T20:36:15Z</dcterms:created>
  <dcterms:modified xsi:type="dcterms:W3CDTF">2022-05-20T05:45:05Z</dcterms:modified>
</cp:coreProperties>
</file>