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19202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38404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576059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768078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960098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1152119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1344138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1536157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3 lines) with Smaller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8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81002" y="1828800"/>
            <a:ext cx="8415340" cy="4267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spcBef>
                <a:spcPts val="500"/>
              </a:spcBef>
              <a:defRPr sz="2200"/>
            </a:lvl1pPr>
            <a:lvl2pPr marL="537386" indent="-162478" algn="l">
              <a:spcBef>
                <a:spcPts val="500"/>
              </a:spcBef>
              <a:buSzPct val="100000"/>
              <a:buChar char="-"/>
              <a:defRPr sz="2200"/>
            </a:lvl2pPr>
            <a:lvl3pPr marL="778153" indent="-211221" algn="l">
              <a:spcBef>
                <a:spcPts val="500"/>
              </a:spcBef>
              <a:buSzPct val="100000"/>
              <a:buChar char="•"/>
              <a:defRPr sz="2200"/>
            </a:lvl3pPr>
            <a:lvl4pPr marL="893063" indent="-234695" algn="l">
              <a:spcBef>
                <a:spcPts val="500"/>
              </a:spcBef>
              <a:buSzPct val="100000"/>
              <a:buChar char="o"/>
              <a:defRPr sz="2200"/>
            </a:lvl4pPr>
            <a:lvl5pPr marL="1002770" indent="-234691" algn="l">
              <a:spcBef>
                <a:spcPts val="500"/>
              </a:spcBef>
              <a:buSzPct val="100000"/>
              <a:buChar char="-"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381000" y="281063"/>
            <a:ext cx="8424865" cy="13716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weith Picture Left, Body Cop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1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Body Level One…"/>
          <p:cNvSpPr txBox="1"/>
          <p:nvPr>
            <p:ph type="body" sz="half" idx="1"/>
          </p:nvPr>
        </p:nvSpPr>
        <p:spPr>
          <a:xfrm>
            <a:off x="4038600" y="1219200"/>
            <a:ext cx="4757741" cy="48005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defRPr sz="2800"/>
            </a:lvl1pPr>
            <a:lvl2pPr marL="581698" indent="-206790" algn="l">
              <a:buSzPct val="100000"/>
              <a:buChar char="-"/>
              <a:defRPr sz="2800"/>
            </a:lvl2pPr>
            <a:lvl3pPr marL="835760" indent="-268828" algn="l">
              <a:buSzPct val="100000"/>
              <a:buChar char="•"/>
              <a:defRPr sz="2800"/>
            </a:lvl3pPr>
            <a:lvl4pPr marL="957072" indent="-298704" algn="l">
              <a:buSzPct val="100000"/>
              <a:buChar char="o"/>
              <a:defRPr sz="2800"/>
            </a:lvl4pPr>
            <a:lvl5pPr marL="1066776" indent="-298697" algn="l">
              <a:buSzPct val="100000"/>
              <a:buChar char="-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Image"/>
          <p:cNvSpPr/>
          <p:nvPr>
            <p:ph type="pic" sz="half" idx="13"/>
          </p:nvPr>
        </p:nvSpPr>
        <p:spPr>
          <a:xfrm>
            <a:off x="381000" y="1371600"/>
            <a:ext cx="3429000" cy="4648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381000" y="381000"/>
            <a:ext cx="8424865" cy="8382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Title with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3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304800" y="5257800"/>
            <a:ext cx="8458200" cy="533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spcBef>
                <a:spcPts val="500"/>
              </a:spcBef>
              <a:defRPr sz="1800"/>
            </a:lvl1pPr>
            <a:lvl2pPr marL="507844" indent="-132936" algn="l">
              <a:spcBef>
                <a:spcPts val="500"/>
              </a:spcBef>
              <a:buSzPct val="100000"/>
              <a:buChar char="-"/>
              <a:defRPr sz="1800"/>
            </a:lvl2pPr>
            <a:lvl3pPr marL="739750" indent="-172818" algn="l">
              <a:spcBef>
                <a:spcPts val="500"/>
              </a:spcBef>
              <a:buSzPct val="100000"/>
              <a:buChar char="•"/>
              <a:defRPr sz="1800"/>
            </a:lvl3pPr>
            <a:lvl4pPr marL="850391" indent="-192023" algn="l">
              <a:spcBef>
                <a:spcPts val="500"/>
              </a:spcBef>
              <a:buSzPct val="100000"/>
              <a:buChar char="o"/>
              <a:defRPr sz="1800"/>
            </a:lvl4pPr>
            <a:lvl5pPr marL="960098" indent="-192020" algn="l">
              <a:spcBef>
                <a:spcPts val="500"/>
              </a:spcBef>
              <a:buSzPct val="100000"/>
              <a:buChar char="-"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Image"/>
          <p:cNvSpPr/>
          <p:nvPr>
            <p:ph type="pic" idx="13"/>
          </p:nvPr>
        </p:nvSpPr>
        <p:spPr>
          <a:xfrm>
            <a:off x="381000" y="1371600"/>
            <a:ext cx="8458200" cy="37338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381000" y="381000"/>
            <a:ext cx="8424865" cy="8382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43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B90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3276600"/>
            <a:ext cx="8229600" cy="1371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457200">
              <a:spcBef>
                <a:spcPts val="700"/>
              </a:spcBef>
              <a:defRPr sz="3000"/>
            </a:lvl1pPr>
            <a:lvl2pPr marL="0" indent="0" defTabSz="457200">
              <a:spcBef>
                <a:spcPts val="700"/>
              </a:spcBef>
              <a:defRPr sz="3000"/>
            </a:lvl2pPr>
            <a:lvl3pPr marL="0" indent="0" defTabSz="457200">
              <a:spcBef>
                <a:spcPts val="700"/>
              </a:spcBef>
              <a:defRPr sz="3000"/>
            </a:lvl3pPr>
            <a:lvl4pPr marL="0" indent="0" defTabSz="457200">
              <a:spcBef>
                <a:spcPts val="700"/>
              </a:spcBef>
              <a:defRPr sz="3000"/>
            </a:lvl4pPr>
            <a:lvl5pPr marL="0" indent="0" defTabSz="457200">
              <a:spcBef>
                <a:spcPts val="7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457200" y="2057399"/>
            <a:ext cx="8229600" cy="1143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 defTabSz="457200">
              <a:defRPr sz="44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3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Body Level One…"/>
          <p:cNvSpPr txBox="1"/>
          <p:nvPr>
            <p:ph type="body" idx="1"/>
          </p:nvPr>
        </p:nvSpPr>
        <p:spPr>
          <a:xfrm>
            <a:off x="381002" y="1371600"/>
            <a:ext cx="8415340" cy="472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79400" indent="-279400" algn="l">
              <a:spcBef>
                <a:spcPts val="500"/>
              </a:spcBef>
              <a:buClr>
                <a:srgbClr val="B9002D"/>
              </a:buClr>
              <a:buSzPct val="100000"/>
              <a:buChar char="▪"/>
              <a:defRPr sz="2800"/>
            </a:lvl1pPr>
            <a:lvl2pPr marL="706901" indent="-295421" algn="l">
              <a:spcBef>
                <a:spcPts val="500"/>
              </a:spcBef>
              <a:buClr>
                <a:srgbClr val="B9002D"/>
              </a:buClr>
              <a:buSzPct val="100000"/>
              <a:buChar char="–"/>
              <a:defRPr sz="2800"/>
            </a:lvl2pPr>
            <a:lvl3pPr marL="964276" indent="-232756" algn="l">
              <a:spcBef>
                <a:spcPts val="500"/>
              </a:spcBef>
              <a:buClr>
                <a:srgbClr val="B9002D"/>
              </a:buClr>
              <a:buSzPct val="100000"/>
              <a:buChar char="–"/>
              <a:defRPr sz="2800"/>
            </a:lvl3pPr>
            <a:lvl4pPr marL="874756" indent="-298697" algn="l">
              <a:spcBef>
                <a:spcPts val="500"/>
              </a:spcBef>
              <a:buClr>
                <a:srgbClr val="B9002D"/>
              </a:buClr>
              <a:buSzPct val="100000"/>
              <a:buChar char="-"/>
              <a:defRPr sz="2800"/>
            </a:lvl4pPr>
            <a:lvl5pPr marL="1066776" indent="-298697" algn="l">
              <a:spcBef>
                <a:spcPts val="500"/>
              </a:spcBef>
              <a:buClr>
                <a:srgbClr val="B9002D"/>
              </a:buClr>
              <a:buSzPct val="100000"/>
              <a:buChar char="-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381000" y="381000"/>
            <a:ext cx="8424865" cy="8382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3 lines)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Body Level One…"/>
          <p:cNvSpPr txBox="1"/>
          <p:nvPr>
            <p:ph type="body" idx="1"/>
          </p:nvPr>
        </p:nvSpPr>
        <p:spPr>
          <a:xfrm>
            <a:off x="381002" y="1828800"/>
            <a:ext cx="8415340" cy="42672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79400" indent="-279400" algn="l">
              <a:spcBef>
                <a:spcPts val="500"/>
              </a:spcBef>
              <a:buClr>
                <a:srgbClr val="B9002D"/>
              </a:buClr>
              <a:buSzPct val="100000"/>
              <a:buChar char="▪"/>
              <a:defRPr sz="2800"/>
            </a:lvl1pPr>
            <a:lvl2pPr marL="706901" indent="-295421" algn="l">
              <a:spcBef>
                <a:spcPts val="500"/>
              </a:spcBef>
              <a:buClr>
                <a:srgbClr val="B9002D"/>
              </a:buClr>
              <a:buSzPct val="100000"/>
              <a:buChar char="–"/>
              <a:defRPr sz="2800"/>
            </a:lvl2pPr>
            <a:lvl3pPr marL="964276" indent="-232756" algn="l">
              <a:spcBef>
                <a:spcPts val="500"/>
              </a:spcBef>
              <a:buClr>
                <a:srgbClr val="B9002D"/>
              </a:buClr>
              <a:buSzPct val="100000"/>
              <a:buChar char="–"/>
              <a:defRPr sz="2800"/>
            </a:lvl3pPr>
            <a:lvl4pPr marL="874756" indent="-298697" algn="l">
              <a:spcBef>
                <a:spcPts val="500"/>
              </a:spcBef>
              <a:buClr>
                <a:srgbClr val="B9002D"/>
              </a:buClr>
              <a:buSzPct val="100000"/>
              <a:buChar char="-"/>
              <a:defRPr sz="2800"/>
            </a:lvl4pPr>
            <a:lvl5pPr marL="1066776" indent="-298697" algn="l">
              <a:spcBef>
                <a:spcPts val="500"/>
              </a:spcBef>
              <a:buClr>
                <a:srgbClr val="B9002D"/>
              </a:buClr>
              <a:buSzPct val="100000"/>
              <a:buChar char="-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381000" y="281063"/>
            <a:ext cx="8424865" cy="13716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ckBG Title and Bulle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53" name="logo_black.png" descr="logo_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79" cy="18828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Body Level One…"/>
          <p:cNvSpPr txBox="1"/>
          <p:nvPr>
            <p:ph type="body" idx="1"/>
          </p:nvPr>
        </p:nvSpPr>
        <p:spPr>
          <a:xfrm>
            <a:off x="381002" y="1371600"/>
            <a:ext cx="8415340" cy="47244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79400" indent="-279400" algn="l">
              <a:spcBef>
                <a:spcPts val="500"/>
              </a:spcBef>
              <a:buClr>
                <a:srgbClr val="B9002D"/>
              </a:buClr>
              <a:buSzPct val="100000"/>
              <a:buChar char="▪"/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  <a:lvl2pPr marL="706901" indent="-295421" algn="l">
              <a:spcBef>
                <a:spcPts val="500"/>
              </a:spcBef>
              <a:buClr>
                <a:srgbClr val="B9002D"/>
              </a:buClr>
              <a:buSzPct val="100000"/>
              <a:buChar char="–"/>
              <a:defRPr sz="2800">
                <a:solidFill>
                  <a:schemeClr val="accent3">
                    <a:lumOff val="44000"/>
                  </a:schemeClr>
                </a:solidFill>
              </a:defRPr>
            </a:lvl2pPr>
            <a:lvl3pPr marL="964276" indent="-232756" algn="l">
              <a:spcBef>
                <a:spcPts val="500"/>
              </a:spcBef>
              <a:buClr>
                <a:srgbClr val="B9002D"/>
              </a:buClr>
              <a:buSzPct val="100000"/>
              <a:buChar char="–"/>
              <a:defRPr sz="2800">
                <a:solidFill>
                  <a:schemeClr val="accent3">
                    <a:lumOff val="44000"/>
                  </a:schemeClr>
                </a:solidFill>
              </a:defRPr>
            </a:lvl3pPr>
            <a:lvl4pPr marL="874756" indent="-298697" algn="l">
              <a:spcBef>
                <a:spcPts val="500"/>
              </a:spcBef>
              <a:buClr>
                <a:srgbClr val="B9002D"/>
              </a:buClr>
              <a:buSzPct val="100000"/>
              <a:buChar char="-"/>
              <a:defRPr sz="2800">
                <a:solidFill>
                  <a:schemeClr val="accent3">
                    <a:lumOff val="44000"/>
                  </a:schemeClr>
                </a:solidFill>
              </a:defRPr>
            </a:lvl4pPr>
            <a:lvl5pPr marL="1066776" indent="-298697" algn="l">
              <a:spcBef>
                <a:spcPts val="500"/>
              </a:spcBef>
              <a:buClr>
                <a:srgbClr val="B9002D"/>
              </a:buClr>
              <a:buSzPct val="100000"/>
              <a:buChar char="-"/>
              <a:defRPr sz="280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xfrm>
            <a:off x="381000" y="381000"/>
            <a:ext cx="8424865" cy="8382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6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2133600" y="2057400"/>
            <a:ext cx="4876800" cy="2514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500"/>
              </a:spcBef>
              <a:defRPr sz="3000"/>
            </a:lvl1pPr>
            <a:lvl2pPr marL="413581" indent="-221561">
              <a:spcBef>
                <a:spcPts val="500"/>
              </a:spcBef>
              <a:buSzPct val="100000"/>
              <a:buChar char="-"/>
              <a:defRPr sz="3000"/>
            </a:lvl2pPr>
            <a:lvl3pPr marL="645884" indent="-261845">
              <a:spcBef>
                <a:spcPts val="500"/>
              </a:spcBef>
              <a:buSzPct val="100000"/>
              <a:buChar char="o"/>
              <a:defRPr sz="3000"/>
            </a:lvl3pPr>
            <a:lvl4pPr marL="896092" indent="-320033">
              <a:spcBef>
                <a:spcPts val="500"/>
              </a:spcBef>
              <a:buSzPct val="100000"/>
              <a:buChar char="-"/>
              <a:defRPr sz="3000"/>
            </a:lvl4pPr>
            <a:lvl5pPr marL="1088112" indent="-320033">
              <a:spcBef>
                <a:spcPts val="500"/>
              </a:spcBef>
              <a:buSzPct val="100000"/>
              <a:buChar char="-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381000" y="381000"/>
            <a:ext cx="8424865" cy="8382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7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Body Level One…"/>
          <p:cNvSpPr txBox="1"/>
          <p:nvPr>
            <p:ph type="body" idx="1"/>
          </p:nvPr>
        </p:nvSpPr>
        <p:spPr>
          <a:xfrm>
            <a:off x="381002" y="1371600"/>
            <a:ext cx="841534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spcBef>
                <a:spcPts val="500"/>
              </a:spcBef>
              <a:defRPr sz="2800"/>
            </a:lvl1pPr>
            <a:lvl2pPr marL="581698" indent="-206790" algn="l">
              <a:spcBef>
                <a:spcPts val="500"/>
              </a:spcBef>
              <a:buSzPct val="100000"/>
              <a:buChar char="-"/>
              <a:defRPr sz="2800"/>
            </a:lvl2pPr>
            <a:lvl3pPr marL="835760" indent="-268828" algn="l">
              <a:spcBef>
                <a:spcPts val="500"/>
              </a:spcBef>
              <a:buSzPct val="100000"/>
              <a:buChar char="•"/>
              <a:defRPr sz="2800"/>
            </a:lvl3pPr>
            <a:lvl4pPr marL="957072" indent="-298704" algn="l">
              <a:spcBef>
                <a:spcPts val="500"/>
              </a:spcBef>
              <a:buSzPct val="100000"/>
              <a:buChar char="o"/>
              <a:defRPr sz="2800"/>
            </a:lvl4pPr>
            <a:lvl5pPr marL="1066776" indent="-298697" algn="l">
              <a:spcBef>
                <a:spcPts val="500"/>
              </a:spcBef>
              <a:buSzPct val="100000"/>
              <a:buChar char="-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381000" y="381000"/>
            <a:ext cx="8424865" cy="8382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with smaller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6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Body Level One…"/>
          <p:cNvSpPr txBox="1"/>
          <p:nvPr>
            <p:ph type="body" idx="1"/>
          </p:nvPr>
        </p:nvSpPr>
        <p:spPr>
          <a:xfrm>
            <a:off x="381002" y="1371600"/>
            <a:ext cx="841534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spcBef>
                <a:spcPts val="500"/>
              </a:spcBef>
              <a:defRPr sz="2200"/>
            </a:lvl1pPr>
            <a:lvl2pPr marL="537386" indent="-162478" algn="l">
              <a:spcBef>
                <a:spcPts val="500"/>
              </a:spcBef>
              <a:buSzPct val="100000"/>
              <a:buChar char="-"/>
              <a:defRPr sz="2200"/>
            </a:lvl2pPr>
            <a:lvl3pPr marL="778153" indent="-211221" algn="l">
              <a:spcBef>
                <a:spcPts val="500"/>
              </a:spcBef>
              <a:buSzPct val="100000"/>
              <a:buChar char="•"/>
              <a:defRPr sz="2200"/>
            </a:lvl3pPr>
            <a:lvl4pPr marL="893063" indent="-234695" algn="l">
              <a:spcBef>
                <a:spcPts val="500"/>
              </a:spcBef>
              <a:buSzPct val="100000"/>
              <a:buChar char="o"/>
              <a:defRPr sz="2200"/>
            </a:lvl4pPr>
            <a:lvl5pPr marL="1002770" indent="-234691" algn="l">
              <a:spcBef>
                <a:spcPts val="500"/>
              </a:spcBef>
              <a:buSzPct val="100000"/>
              <a:buChar char="-"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381000" y="381000"/>
            <a:ext cx="8424865" cy="8382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(3 lines)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"/>
          <p:cNvSpPr/>
          <p:nvPr/>
        </p:nvSpPr>
        <p:spPr>
          <a:xfrm>
            <a:off x="386146" y="6172201"/>
            <a:ext cx="8757857" cy="360448"/>
          </a:xfrm>
          <a:prstGeom prst="rect">
            <a:avLst/>
          </a:prstGeom>
          <a:solidFill>
            <a:srgbClr val="B9002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97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458" y="6268318"/>
            <a:ext cx="1076537" cy="187433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Body Level One…"/>
          <p:cNvSpPr txBox="1"/>
          <p:nvPr>
            <p:ph type="body" idx="1"/>
          </p:nvPr>
        </p:nvSpPr>
        <p:spPr>
          <a:xfrm>
            <a:off x="381002" y="1828800"/>
            <a:ext cx="8415340" cy="4191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l">
              <a:spcBef>
                <a:spcPts val="500"/>
              </a:spcBef>
              <a:defRPr sz="2800"/>
            </a:lvl1pPr>
            <a:lvl2pPr marL="581698" indent="-206790" algn="l">
              <a:spcBef>
                <a:spcPts val="500"/>
              </a:spcBef>
              <a:buSzPct val="100000"/>
              <a:buChar char="-"/>
              <a:defRPr sz="2800"/>
            </a:lvl2pPr>
            <a:lvl3pPr marL="835760" indent="-268828" algn="l">
              <a:spcBef>
                <a:spcPts val="500"/>
              </a:spcBef>
              <a:buSzPct val="100000"/>
              <a:buChar char="•"/>
              <a:defRPr sz="2800"/>
            </a:lvl3pPr>
            <a:lvl4pPr marL="957072" indent="-298704" algn="l">
              <a:spcBef>
                <a:spcPts val="500"/>
              </a:spcBef>
              <a:buSzPct val="100000"/>
              <a:buChar char="o"/>
              <a:defRPr sz="2800"/>
            </a:lvl4pPr>
            <a:lvl5pPr marL="1066776" indent="-298697" algn="l">
              <a:spcBef>
                <a:spcPts val="500"/>
              </a:spcBef>
              <a:buSzPct val="100000"/>
              <a:buChar char="-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686800" y="6553200"/>
            <a:ext cx="273656" cy="264255"/>
          </a:xfrm>
          <a:prstGeom prst="rect">
            <a:avLst/>
          </a:prstGeom>
        </p:spPr>
        <p:txBody>
          <a:bodyPr anchor="t"/>
          <a:lstStyle>
            <a:lvl1pPr algn="l">
              <a:defRPr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381000" y="281063"/>
            <a:ext cx="8424865" cy="13716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l">
              <a:lnSpc>
                <a:spcPts val="3400"/>
              </a:lnSpc>
              <a:defRPr sz="3300">
                <a:solidFill>
                  <a:srgbClr val="BA012D"/>
                </a:solidFill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476500"/>
            <a:ext cx="5379509" cy="14859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16668" marR="0" indent="-1666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9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6668" marR="0" indent="-1666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9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6668" marR="0" indent="-1666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9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668" marR="0" indent="-1666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9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6668" marR="0" indent="-1666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9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6668" marR="0" indent="19201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9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16668" marR="0" indent="384039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9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16668" marR="0" indent="576059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9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16668" marR="0" indent="76807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9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6668" marR="0" indent="-1666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6668" marR="0" indent="175349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6668" marR="0" indent="36737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668" marR="0" indent="55939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6668" marR="0" indent="751409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6668" marR="0" indent="96009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16668" marR="0" indent="1152117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16668" marR="0" indent="1344137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16668" marR="0" indent="1536157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9202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38404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576059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768078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960098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152119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344138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53615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hyperlink" Target="mailto:dhinojosa@evolutionnext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dhinojosa/scala_beyond_basics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You should see something like this...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You should see something like this...</a:t>
            </a:r>
          </a:p>
        </p:txBody>
      </p:sp>
      <p:pic>
        <p:nvPicPr>
          <p:cNvPr id="220" name="Screen Shot 2017-09-13 at 11.49.50 AM.png" descr="Screen Shot 2017-09-13 at 11.49.50 A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587" y="1388999"/>
            <a:ext cx="7626826" cy="4560668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686800" y="6553200"/>
            <a:ext cx="262345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You’ll need to update your project...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You’ll need to update your project...</a:t>
            </a:r>
          </a:p>
        </p:txBody>
      </p:sp>
      <p:pic>
        <p:nvPicPr>
          <p:cNvPr id="225" name="Screen Shot 2017-09-13 at 11.52.21 AM.png" descr="Screen Shot 2017-09-13 at 11.52.21 A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170" y="1389682"/>
            <a:ext cx="7307660" cy="4559301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Updating Your Project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Updating Your Project</a:t>
            </a:r>
          </a:p>
        </p:txBody>
      </p:sp>
      <p:sp>
        <p:nvSpPr>
          <p:cNvPr id="230" name="This will download Scala and all your dependencies into your ~/.ivy2…"/>
          <p:cNvSpPr txBox="1"/>
          <p:nvPr/>
        </p:nvSpPr>
        <p:spPr>
          <a:xfrm>
            <a:off x="1562169" y="1673438"/>
            <a:ext cx="6019662" cy="3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This will download Scala and all your dependencies into your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~/.ivy2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This may take a while depending on your connection speed.</a:t>
            </a: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If you have any problems, there might be issues with network connection, or proxy based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4" name="Proxy Issues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Proxy Issues</a:t>
            </a:r>
          </a:p>
        </p:txBody>
      </p:sp>
      <p:sp>
        <p:nvSpPr>
          <p:cNvPr id="235" name="If you have problems because of any proxy server, add the following to your environment variables and change username and password accordingly"/>
          <p:cNvSpPr txBox="1"/>
          <p:nvPr/>
        </p:nvSpPr>
        <p:spPr>
          <a:xfrm>
            <a:off x="1562169" y="1673438"/>
            <a:ext cx="6019662" cy="195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50657" indent="-250657" algn="l">
              <a:lnSpc>
                <a:spcPct val="150000"/>
              </a:lnSpc>
              <a:buSzPct val="100000"/>
              <a:buChar char="•"/>
              <a:defRPr sz="2300"/>
            </a:lvl1pPr>
          </a:lstStyle>
          <a:p>
            <a:pPr/>
            <a:r>
              <a:t>If you have problems because of any proxy server, add the following to your environment variables and change username and password accordingly</a:t>
            </a:r>
          </a:p>
        </p:txBody>
      </p:sp>
      <p:sp>
        <p:nvSpPr>
          <p:cNvPr id="236" name="export JAVA_OPTS=&quot;$JAVA_OPTS \…"/>
          <p:cNvSpPr txBox="1"/>
          <p:nvPr/>
        </p:nvSpPr>
        <p:spPr>
          <a:xfrm>
            <a:off x="2270950" y="3943413"/>
            <a:ext cx="4602100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export JAVA_OPTS="$JAVA_OPTS \</a:t>
            </a:r>
          </a:p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-Dhttp.proxyHost=yourserver \</a:t>
            </a:r>
          </a:p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-Dhttp.proxyPort=8080 \</a:t>
            </a:r>
          </a:p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-Dhttp.proxyUser=username \</a:t>
            </a:r>
          </a:p>
          <a:p>
            <a:pPr algn="l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-Dhttp.proxyPassword=password"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0" name="Lab: Let’s get setup!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Lab: Let’s get setup!</a:t>
            </a:r>
          </a:p>
        </p:txBody>
      </p:sp>
      <p:sp>
        <p:nvSpPr>
          <p:cNvPr id="241" name="Clone or download scala_beyond_basics from  https://github.com/dhinojosa/scala_beyond_basics…"/>
          <p:cNvSpPr txBox="1"/>
          <p:nvPr/>
        </p:nvSpPr>
        <p:spPr>
          <a:xfrm>
            <a:off x="1562169" y="1673438"/>
            <a:ext cx="6019662" cy="363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Clone or download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scala_beyond_basics</a:t>
            </a:r>
            <a:r>
              <a:t> from 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https://github.com/dhinojosa/scala_beyond_basics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sbt</a:t>
            </a:r>
            <a:r>
              <a:t> at the command line</a:t>
            </a: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Once in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sbt</a:t>
            </a:r>
            <a:r>
              <a:t> console, run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update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Wait for the download to complete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5" name="Setup for Eclipse"/>
          <p:cNvSpPr txBox="1"/>
          <p:nvPr/>
        </p:nvSpPr>
        <p:spPr>
          <a:xfrm>
            <a:off x="2839815" y="2651665"/>
            <a:ext cx="3464370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Setup for Eclipse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9" name="Run the Eclipse Plugin in SBT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Run the Eclipse Plugin in SBT </a:t>
            </a:r>
          </a:p>
        </p:txBody>
      </p:sp>
      <p:pic>
        <p:nvPicPr>
          <p:cNvPr id="250" name="Screen Shot 2017-09-13 at 11.46.35 AM.png" descr="Screen Shot 2017-09-13 at 11.46.35 A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207" y="1377494"/>
            <a:ext cx="8287586" cy="4583678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4" name="Import Existing Project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Import Existing Project</a:t>
            </a:r>
          </a:p>
        </p:txBody>
      </p:sp>
      <p:pic>
        <p:nvPicPr>
          <p:cNvPr id="255" name="Screen Shot 2016-12-11 at 9.48.11 PM.png" descr="Screen Shot 2016-12-11 at 9.48.11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1328040"/>
            <a:ext cx="7099300" cy="3416301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256" name="File &gt; Import Project &gt;…"/>
          <p:cNvSpPr txBox="1"/>
          <p:nvPr/>
        </p:nvSpPr>
        <p:spPr>
          <a:xfrm>
            <a:off x="1342151" y="4905916"/>
            <a:ext cx="6459697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File &gt; Import Project &gt; </a:t>
            </a:r>
          </a:p>
          <a:p>
            <a:pPr/>
            <a:r>
              <a:t>Select Existing Projects Into Workspace &gt; 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0" name="Select Root Directory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Select Root Directory</a:t>
            </a:r>
          </a:p>
        </p:txBody>
      </p:sp>
      <p:sp>
        <p:nvSpPr>
          <p:cNvPr id="261" name="Select the Root Directory of the Project using Browse,…"/>
          <p:cNvSpPr txBox="1"/>
          <p:nvPr/>
        </p:nvSpPr>
        <p:spPr>
          <a:xfrm>
            <a:off x="801385" y="5117557"/>
            <a:ext cx="7541231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Select the Root Directory of the Project using Browse, </a:t>
            </a:r>
          </a:p>
          <a:p>
            <a:pPr/>
            <a:r>
              <a:t>Ensure that the Project is Found, hit Finish</a:t>
            </a:r>
          </a:p>
        </p:txBody>
      </p:sp>
      <p:pic>
        <p:nvPicPr>
          <p:cNvPr id="262" name="Screen Shot 2016-12-11 at 9.53.59 PM.png" descr="Screen Shot 2016-12-11 at 9.53.59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138" y="1237940"/>
            <a:ext cx="5385724" cy="3808141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6" name="Project is now ready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Project is now ready</a:t>
            </a:r>
          </a:p>
        </p:txBody>
      </p:sp>
      <p:sp>
        <p:nvSpPr>
          <p:cNvPr id="267" name="Select the Root Directory of the Project using Browse,…"/>
          <p:cNvSpPr txBox="1"/>
          <p:nvPr/>
        </p:nvSpPr>
        <p:spPr>
          <a:xfrm>
            <a:off x="801385" y="5117557"/>
            <a:ext cx="7541231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Select the Root Directory of the Project using Browse, </a:t>
            </a:r>
          </a:p>
          <a:p>
            <a:pPr/>
            <a:r>
              <a:t>Ensure that the Project is Found, hit Finish</a:t>
            </a:r>
          </a:p>
        </p:txBody>
      </p:sp>
      <p:pic>
        <p:nvPicPr>
          <p:cNvPr id="268" name="Screen Shot 2016-12-12 at 10.11.01 AM.png" descr="Screen Shot 2016-12-12 at 10.11.01 A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1461" y="1184422"/>
            <a:ext cx="5861078" cy="3915177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686800" y="65532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7" name="Scala Beyond the Basics"/>
          <p:cNvSpPr txBox="1"/>
          <p:nvPr/>
        </p:nvSpPr>
        <p:spPr>
          <a:xfrm>
            <a:off x="2023297" y="2054765"/>
            <a:ext cx="5021206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Scala Beyond the Basics</a:t>
            </a:r>
          </a:p>
        </p:txBody>
      </p:sp>
      <p:sp>
        <p:nvSpPr>
          <p:cNvPr id="178" name="Daniel Hinojosa"/>
          <p:cNvSpPr txBox="1"/>
          <p:nvPr/>
        </p:nvSpPr>
        <p:spPr>
          <a:xfrm>
            <a:off x="1893113" y="2842165"/>
            <a:ext cx="5119550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500"/>
            </a:lvl1pPr>
          </a:lstStyle>
          <a:p>
            <a:pPr/>
            <a:r>
              <a:t>Daniel Hinojosa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2" name="Setup for IntelliJ"/>
          <p:cNvSpPr txBox="1"/>
          <p:nvPr/>
        </p:nvSpPr>
        <p:spPr>
          <a:xfrm>
            <a:off x="2926306" y="2651665"/>
            <a:ext cx="329138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Setup for IntelliJ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6" name="From IntelliJ Intro Screen, or from the splash screen, select Open"/>
          <p:cNvSpPr txBox="1"/>
          <p:nvPr/>
        </p:nvSpPr>
        <p:spPr>
          <a:xfrm>
            <a:off x="469900" y="581565"/>
            <a:ext cx="7267858" cy="109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From IntelliJ Intro Screen, or from the splash screen, select Open</a:t>
            </a:r>
          </a:p>
        </p:txBody>
      </p:sp>
      <p:pic>
        <p:nvPicPr>
          <p:cNvPr id="277" name="Screen Shot 2016-12-12 at 10.12.30 AM.png" descr="Screen Shot 2016-12-12 at 10.12.30 A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79" y="1775433"/>
            <a:ext cx="6032442" cy="3779785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278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676642">
            <a:off x="4153583" y="3669795"/>
            <a:ext cx="1611923" cy="483305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2" name="Locate the scala_beyond_basics project and click OK"/>
          <p:cNvSpPr txBox="1"/>
          <p:nvPr/>
        </p:nvSpPr>
        <p:spPr>
          <a:xfrm>
            <a:off x="469900" y="581565"/>
            <a:ext cx="8015372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3500"/>
            </a:pPr>
            <a:r>
              <a:t>Locate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scala_beyond_basics </a:t>
            </a:r>
            <a:r>
              <a:t>project and click OK</a:t>
            </a:r>
          </a:p>
        </p:txBody>
      </p:sp>
      <p:pic>
        <p:nvPicPr>
          <p:cNvPr id="283" name="Screen Shot 2016-12-12 at 10.16.00 AM.png" descr="Screen Shot 2016-12-12 at 10.16.00 A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595" y="1878650"/>
            <a:ext cx="4892959" cy="3817300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7" name="Project is now ready..."/>
          <p:cNvSpPr txBox="1"/>
          <p:nvPr/>
        </p:nvSpPr>
        <p:spPr>
          <a:xfrm>
            <a:off x="469900" y="581565"/>
            <a:ext cx="8015372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Project is now ready...</a:t>
            </a:r>
          </a:p>
        </p:txBody>
      </p:sp>
      <p:grpSp>
        <p:nvGrpSpPr>
          <p:cNvPr id="290" name="Screen Shot 2016-12-12 at 10.18.01 AM.png"/>
          <p:cNvGrpSpPr/>
          <p:nvPr/>
        </p:nvGrpSpPr>
        <p:grpSpPr>
          <a:xfrm>
            <a:off x="1380898" y="1210054"/>
            <a:ext cx="6382204" cy="4437892"/>
            <a:chOff x="0" y="0"/>
            <a:chExt cx="6382203" cy="4437890"/>
          </a:xfrm>
        </p:grpSpPr>
        <p:pic>
          <p:nvPicPr>
            <p:cNvPr id="289" name="Screen Shot 2016-12-12 at 10.18.01 AM.png" descr="Screen Shot 2016-12-12 at 10.18.01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03200"/>
              <a:ext cx="5975804" cy="399339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88" name="Screen Shot 2016-12-12 at 10.18.01 AM.png" descr="Screen Shot 2016-12-12 at 10.18.01 AM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382204" cy="443789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4" name="Day 1: Pattern Matching…"/>
          <p:cNvSpPr txBox="1"/>
          <p:nvPr/>
        </p:nvSpPr>
        <p:spPr>
          <a:xfrm>
            <a:off x="2073986" y="2651665"/>
            <a:ext cx="4996028" cy="109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500"/>
            </a:pPr>
            <a:r>
              <a:t>Day 1: Pattern Matching</a:t>
            </a:r>
          </a:p>
          <a:p>
            <a:pPr>
              <a:defRPr sz="3500"/>
            </a:pPr>
            <a:r>
              <a:t>(Live Coding)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8" name="Day 2: Implicits and Typeclasses…"/>
          <p:cNvSpPr txBox="1"/>
          <p:nvPr/>
        </p:nvSpPr>
        <p:spPr>
          <a:xfrm>
            <a:off x="1238269" y="2651665"/>
            <a:ext cx="6667462" cy="1092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500"/>
            </a:pPr>
            <a:r>
              <a:t>Day 2: Implicits and Typeclasses</a:t>
            </a:r>
          </a:p>
          <a:p>
            <a:pPr>
              <a:defRPr sz="3500"/>
            </a:pPr>
            <a:r>
              <a:t>(Live Coding)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2" name="Thank You"/>
          <p:cNvSpPr txBox="1"/>
          <p:nvPr/>
        </p:nvSpPr>
        <p:spPr>
          <a:xfrm>
            <a:off x="3469451" y="2651665"/>
            <a:ext cx="220509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8686800" y="65532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2" name="About Me..."/>
          <p:cNvSpPr txBox="1"/>
          <p:nvPr/>
        </p:nvSpPr>
        <p:spPr>
          <a:xfrm>
            <a:off x="603696" y="700020"/>
            <a:ext cx="4808815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About Me...</a:t>
            </a:r>
          </a:p>
        </p:txBody>
      </p:sp>
      <p:sp>
        <p:nvSpPr>
          <p:cNvPr id="183" name="Daniel Hinojosa"/>
          <p:cNvSpPr txBox="1"/>
          <p:nvPr/>
        </p:nvSpPr>
        <p:spPr>
          <a:xfrm>
            <a:off x="597713" y="1241965"/>
            <a:ext cx="3308758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2500"/>
            </a:lvl1pPr>
          </a:lstStyle>
          <a:p>
            <a:pPr/>
            <a:r>
              <a:t>Daniel Hinojosa</a:t>
            </a:r>
          </a:p>
        </p:txBody>
      </p:sp>
      <p:pic>
        <p:nvPicPr>
          <p:cNvPr id="184" name="DanHinojosa.jpg" descr="DanHinojosa.jpg"/>
          <p:cNvPicPr>
            <a:picLocks noChangeAspect="1"/>
          </p:cNvPicPr>
          <p:nvPr/>
        </p:nvPicPr>
        <p:blipFill>
          <a:blip r:embed="rId2">
            <a:extLst/>
          </a:blip>
          <a:srcRect l="17592" t="0" r="17592" b="0"/>
          <a:stretch>
            <a:fillRect/>
          </a:stretch>
        </p:blipFill>
        <p:spPr>
          <a:xfrm>
            <a:off x="5118100" y="812595"/>
            <a:ext cx="2848337" cy="43945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85" name="Programmer, Developer, Consultant, Instructor, and Speaker…"/>
          <p:cNvSpPr txBox="1"/>
          <p:nvPr/>
        </p:nvSpPr>
        <p:spPr>
          <a:xfrm>
            <a:off x="595256" y="1737265"/>
            <a:ext cx="3844738" cy="3970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584200">
              <a:defRPr sz="1800"/>
            </a:pPr>
            <a:r>
              <a:t>Programmer, Developer, Consultant, Instructor, and Speaker</a:t>
            </a:r>
          </a:p>
          <a:p>
            <a:pPr algn="l" defTabSz="584200">
              <a:defRPr sz="1800"/>
            </a:pPr>
          </a:p>
          <a:p>
            <a:pPr algn="l" defTabSz="584200">
              <a:defRPr sz="1800"/>
            </a:pPr>
            <a:r>
              <a:t>Notable Content:</a:t>
            </a:r>
          </a:p>
          <a:p>
            <a:pPr algn="l" defTabSz="584200">
              <a:defRPr sz="1300"/>
            </a:pPr>
            <a:r>
              <a:t>Testing in Scala (Book)</a:t>
            </a:r>
          </a:p>
          <a:p>
            <a:pPr algn="l" defTabSz="584200">
              <a:defRPr sz="1300"/>
            </a:pPr>
            <a:r>
              <a:t>Beginning Scala Programming (Video)</a:t>
            </a:r>
          </a:p>
          <a:p>
            <a:pPr algn="l" defTabSz="584200">
              <a:defRPr sz="1300"/>
            </a:pPr>
            <a:r>
              <a:t>Java &amp; TDD (Video Training)</a:t>
            </a:r>
          </a:p>
          <a:p>
            <a:pPr algn="l" defTabSz="584200">
              <a:defRPr sz="1800"/>
            </a:pPr>
          </a:p>
          <a:p>
            <a:pPr algn="l" defTabSz="584200">
              <a:defRPr sz="1800"/>
            </a:pPr>
            <a:r>
              <a:t>Speaker: </a:t>
            </a:r>
          </a:p>
          <a:p>
            <a:pPr algn="l" defTabSz="584200">
              <a:defRPr sz="1300"/>
            </a:pPr>
            <a:r>
              <a:t>A Few OSCONs  </a:t>
            </a:r>
          </a:p>
          <a:p>
            <a:pPr algn="l" defTabSz="584200">
              <a:defRPr sz="1300"/>
            </a:pPr>
            <a:r>
              <a:t>No Fluff Just Stuff Tour</a:t>
            </a:r>
          </a:p>
          <a:p>
            <a:pPr algn="l" defTabSz="584200">
              <a:defRPr sz="1300"/>
            </a:pPr>
            <a:r>
              <a:t>DevNexus</a:t>
            </a:r>
          </a:p>
          <a:p>
            <a:pPr algn="l" defTabSz="584200">
              <a:defRPr sz="1400"/>
            </a:pPr>
          </a:p>
          <a:p>
            <a:pPr algn="l" defTabSz="584200">
              <a:defRPr sz="14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dhinojosa@evolutionnext.com</a:t>
            </a:r>
          </a:p>
          <a:p>
            <a:pPr algn="l" defTabSz="584200">
              <a:defRPr sz="1400"/>
            </a:pPr>
            <a:r>
              <a:t>@dhinojosa</a:t>
            </a:r>
          </a:p>
          <a:p>
            <a:pPr algn="l" defTabSz="584200">
              <a:defRPr sz="1800"/>
            </a:pPr>
            <a:r>
              <a:t>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8686800" y="65532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9" name="Structure of the Class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Structure of the Class</a:t>
            </a:r>
          </a:p>
        </p:txBody>
      </p:sp>
      <p:sp>
        <p:nvSpPr>
          <p:cNvPr id="190" name="All LiveCoding…"/>
          <p:cNvSpPr txBox="1"/>
          <p:nvPr/>
        </p:nvSpPr>
        <p:spPr>
          <a:xfrm>
            <a:off x="1562169" y="1673438"/>
            <a:ext cx="6019662" cy="399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All LiveCoding</a:t>
            </a: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Performed in IntelliJ and Eclipse</a:t>
            </a: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Commits and Pushing performed throughout the class</a:t>
            </a: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Your Choice :</a:t>
            </a:r>
          </a:p>
          <a:p>
            <a:pPr lvl="1" marL="631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Watch</a:t>
            </a:r>
          </a:p>
          <a:p>
            <a:pPr lvl="1" marL="631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Code with Me</a:t>
            </a: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300"/>
            </a:pPr>
            <a:r>
              <a:t>Definitely Ask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8686800" y="65532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4" name="Project Setup"/>
          <p:cNvSpPr txBox="1"/>
          <p:nvPr/>
        </p:nvSpPr>
        <p:spPr>
          <a:xfrm>
            <a:off x="3185670" y="2626265"/>
            <a:ext cx="2772660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Project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8686800" y="65532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" name="Checklist before setup...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Checklist before setup...</a:t>
            </a:r>
          </a:p>
        </p:txBody>
      </p:sp>
      <p:sp>
        <p:nvSpPr>
          <p:cNvPr id="199" name="We provided pre-setup configuration already.…"/>
          <p:cNvSpPr txBox="1"/>
          <p:nvPr/>
        </p:nvSpPr>
        <p:spPr>
          <a:xfrm>
            <a:off x="1562169" y="1673438"/>
            <a:ext cx="6019662" cy="365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0657" indent="-250657" algn="l">
              <a:lnSpc>
                <a:spcPct val="150000"/>
              </a:lnSpc>
              <a:buSzPct val="100000"/>
              <a:buChar char="•"/>
              <a:defRPr sz="2100"/>
            </a:pPr>
            <a:r>
              <a:t>We provided pre-setup configuration already.</a:t>
            </a: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100"/>
            </a:pPr>
            <a:r>
              <a:t>Be sure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JAVA_HOME</a:t>
            </a:r>
            <a:r>
              <a:t> is set and that the following works:</a:t>
            </a:r>
          </a:p>
          <a:p>
            <a:pPr lvl="1" marL="631657" indent="-250657" algn="l">
              <a:lnSpc>
                <a:spcPct val="150000"/>
              </a:lnSpc>
              <a:buSzPct val="100000"/>
              <a:buChar char="•"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javac -version</a:t>
            </a:r>
          </a:p>
          <a:p>
            <a:pPr lvl="1" marL="631657" indent="-250657" algn="l">
              <a:lnSpc>
                <a:spcPct val="150000"/>
              </a:lnSpc>
              <a:buSzPct val="100000"/>
              <a:buChar char="•"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java -version</a:t>
            </a:r>
          </a:p>
          <a:p>
            <a:pPr marL="250657" indent="-250657" algn="l">
              <a:lnSpc>
                <a:spcPct val="150000"/>
              </a:lnSpc>
              <a:buSzPct val="100000"/>
              <a:buChar char="•"/>
              <a:defRPr sz="2100"/>
            </a:pPr>
            <a:r>
              <a:t>Be sure SBT is setup and ensure that the following works</a:t>
            </a:r>
          </a:p>
          <a:p>
            <a:pPr lvl="1" marL="631657" indent="-250657" algn="l">
              <a:lnSpc>
                <a:spcPct val="150000"/>
              </a:lnSpc>
              <a:buSzPct val="100000"/>
              <a:buChar char="•"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sbt sbtVersion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8686800" y="65532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Repository Location, Clone it!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Repository Location, Clone it!</a:t>
            </a:r>
          </a:p>
        </p:txBody>
      </p:sp>
      <p:sp>
        <p:nvSpPr>
          <p:cNvPr id="204" name="https://github.com/dhinojosa/scala_beyond_basics"/>
          <p:cNvSpPr txBox="1"/>
          <p:nvPr/>
        </p:nvSpPr>
        <p:spPr>
          <a:xfrm>
            <a:off x="1131145" y="1610265"/>
            <a:ext cx="7267859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lnSpc>
                <a:spcPct val="150000"/>
              </a:lnSpc>
              <a:defRPr sz="25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https://github.com/dhinojosa/scala_beyond_basics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686800" y="65532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8" name="But, if don’t know Git too well...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But, if don’t know Git too well...</a:t>
            </a:r>
          </a:p>
        </p:txBody>
      </p:sp>
      <p:pic>
        <p:nvPicPr>
          <p:cNvPr id="209" name="Screen Shot 2016-12-11 at 8.46.52 PM.png" descr="Screen Shot 2016-12-11 at 8.46.52 P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024" y="1543050"/>
            <a:ext cx="7404101" cy="3771900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210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6698631" y="4789204"/>
            <a:ext cx="1133577" cy="483304"/>
          </a:xfrm>
          <a:prstGeom prst="rect">
            <a:avLst/>
          </a:prstGeom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4/28/14    •"/>
          <p:cNvSpPr txBox="1"/>
          <p:nvPr/>
        </p:nvSpPr>
        <p:spPr>
          <a:xfrm>
            <a:off x="5846977" y="6558235"/>
            <a:ext cx="283982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4/28/14    •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8686800" y="655320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Once downloaded...Run SBT"/>
          <p:cNvSpPr txBox="1"/>
          <p:nvPr/>
        </p:nvSpPr>
        <p:spPr>
          <a:xfrm>
            <a:off x="469900" y="581565"/>
            <a:ext cx="7267858" cy="58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3500"/>
            </a:lvl1pPr>
          </a:lstStyle>
          <a:p>
            <a:pPr/>
            <a:r>
              <a:t>Once downloaded...Run SBT</a:t>
            </a:r>
          </a:p>
        </p:txBody>
      </p:sp>
      <p:pic>
        <p:nvPicPr>
          <p:cNvPr id="215" name="Screen Shot 2017-09-13 at 11.48.23 AM.png" descr="Screen Shot 2017-09-13 at 11.48.23 AM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281" y="1437741"/>
            <a:ext cx="7085438" cy="4559301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Hold Slide">
  <a:themeElements>
    <a:clrScheme name="Hold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333399"/>
      </a:accent2>
      <a:accent3>
        <a:srgbClr val="8F8F8F"/>
      </a:accent3>
      <a:accent4>
        <a:srgbClr val="919191"/>
      </a:accent4>
      <a:accent5>
        <a:srgbClr val="AAAAAA"/>
      </a:accent5>
      <a:accent6>
        <a:srgbClr val="2D2D8A"/>
      </a:accent6>
      <a:hlink>
        <a:srgbClr val="0000FF"/>
      </a:hlink>
      <a:folHlink>
        <a:srgbClr val="FF00FF"/>
      </a:folHlink>
    </a:clrScheme>
    <a:fontScheme name="Hold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old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old Slide">
  <a:themeElements>
    <a:clrScheme name="Hold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333399"/>
      </a:accent2>
      <a:accent3>
        <a:srgbClr val="8F8F8F"/>
      </a:accent3>
      <a:accent4>
        <a:srgbClr val="919191"/>
      </a:accent4>
      <a:accent5>
        <a:srgbClr val="AAAAAA"/>
      </a:accent5>
      <a:accent6>
        <a:srgbClr val="2D2D8A"/>
      </a:accent6>
      <a:hlink>
        <a:srgbClr val="0000FF"/>
      </a:hlink>
      <a:folHlink>
        <a:srgbClr val="FF00FF"/>
      </a:folHlink>
    </a:clrScheme>
    <a:fontScheme name="Hold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Hold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