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1.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12.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5" r:id="rId5"/>
    <p:sldId id="286" r:id="rId6"/>
    <p:sldId id="297" r:id="rId7"/>
    <p:sldId id="288" r:id="rId8"/>
    <p:sldId id="292" r:id="rId9"/>
    <p:sldId id="294" r:id="rId10"/>
    <p:sldId id="293" r:id="rId11"/>
    <p:sldId id="262" r:id="rId12"/>
    <p:sldId id="298" r:id="rId13"/>
    <p:sldId id="299" r:id="rId14"/>
    <p:sldId id="300" r:id="rId15"/>
    <p:sldId id="301" r:id="rId16"/>
    <p:sldId id="289"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899" autoAdjust="0"/>
  </p:normalViewPr>
  <p:slideViewPr>
    <p:cSldViewPr snapToGrid="0" snapToObjects="1" showGuides="1">
      <p:cViewPr varScale="1">
        <p:scale>
          <a:sx n="81" d="100"/>
          <a:sy n="81" d="100"/>
        </p:scale>
        <p:origin x="114" y="52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CASE_STUDY\Last%2012%20Month%20DATA\12MonthDATA\Excel_DATA\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CASE_STUDY\Last%2012%20Month%20DATA\12MonthDATA\Excel_DATA\Summa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CASE_STUDY\Last%2012%20Month%20DATA\12MonthDATA\Excel_DATA\Summa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oogle\CASE_STUDY\Last%2012%20Month%20DATA\12MonthDATA\Excel_DATA\Summa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oogle\CASE_STUDY\Last%2012%20Month%20DATA\12MonthDATA\Excel_DATA\Summar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oogle\CASE_STUDY\Last%2012%20Month%20DATA\12MonthDATA\Excel_DATA\Summar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Google\CASE_STUDY\Last%2012%20Month%20DATA\12MonthDATA\Excel_DATA\Summar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'12 Months Year-2023'!$M$2</c:f>
              <c:strCache>
                <c:ptCount val="1"/>
                <c:pt idx="0">
                  <c:v>Total Rides per Months in Year 2023</c:v>
                </c:pt>
              </c:strCache>
            </c:strRef>
          </c:tx>
          <c:spPr>
            <a:ln w="22225" cap="rnd">
              <a:solidFill>
                <a:schemeClr val="accent1"/>
              </a:solidFill>
            </a:ln>
            <a:effectLst>
              <a:glow rad="139700">
                <a:schemeClr val="accent1">
                  <a:satMod val="175000"/>
                  <a:alpha val="14000"/>
                </a:schemeClr>
              </a:glow>
            </a:effectLst>
          </c:spPr>
          <c:marker>
            <c:symbol val="none"/>
          </c:marker>
          <c:dLbls>
            <c:delete val="1"/>
          </c:dLbls>
          <c:cat>
            <c:strRef>
              <c:f>'12 Months Year-2023'!$N$1:$Y$1</c:f>
              <c:strCache>
                <c:ptCount val="12"/>
                <c:pt idx="0">
                  <c:v>Jan-2023</c:v>
                </c:pt>
                <c:pt idx="1">
                  <c:v>Feb-2023</c:v>
                </c:pt>
                <c:pt idx="2">
                  <c:v>Mar-2023</c:v>
                </c:pt>
                <c:pt idx="3">
                  <c:v>Apr-2023</c:v>
                </c:pt>
                <c:pt idx="4">
                  <c:v>May-2023</c:v>
                </c:pt>
                <c:pt idx="5">
                  <c:v>Jun-2023</c:v>
                </c:pt>
                <c:pt idx="6">
                  <c:v>Jul-2023</c:v>
                </c:pt>
                <c:pt idx="7">
                  <c:v>Aug-2023</c:v>
                </c:pt>
                <c:pt idx="8">
                  <c:v>Sep-2023</c:v>
                </c:pt>
                <c:pt idx="9">
                  <c:v>Oct-2023</c:v>
                </c:pt>
                <c:pt idx="10">
                  <c:v>Nov-2023</c:v>
                </c:pt>
                <c:pt idx="11">
                  <c:v>Dec-2023</c:v>
                </c:pt>
              </c:strCache>
            </c:strRef>
          </c:cat>
          <c:val>
            <c:numRef>
              <c:f>'12 Months Year-2023'!$N$2:$Y$2</c:f>
              <c:numCache>
                <c:formatCode>_-* #,##0_-;\-* #,##0_-;_-* "-"??_-;_-@_-</c:formatCode>
                <c:ptCount val="12"/>
                <c:pt idx="0">
                  <c:v>190301</c:v>
                </c:pt>
                <c:pt idx="1">
                  <c:v>190445</c:v>
                </c:pt>
                <c:pt idx="2">
                  <c:v>258678</c:v>
                </c:pt>
                <c:pt idx="3">
                  <c:v>426590</c:v>
                </c:pt>
                <c:pt idx="4">
                  <c:v>604827</c:v>
                </c:pt>
                <c:pt idx="5">
                  <c:v>719618</c:v>
                </c:pt>
                <c:pt idx="6">
                  <c:v>767650</c:v>
                </c:pt>
                <c:pt idx="7">
                  <c:v>771693</c:v>
                </c:pt>
                <c:pt idx="8">
                  <c:v>666371</c:v>
                </c:pt>
                <c:pt idx="9">
                  <c:v>537113</c:v>
                </c:pt>
                <c:pt idx="10">
                  <c:v>362518</c:v>
                </c:pt>
                <c:pt idx="11">
                  <c:v>224073</c:v>
                </c:pt>
              </c:numCache>
            </c:numRef>
          </c:val>
          <c:smooth val="0"/>
          <c:extLst>
            <c:ext xmlns:c16="http://schemas.microsoft.com/office/drawing/2014/chart" uri="{C3380CC4-5D6E-409C-BE32-E72D297353CC}">
              <c16:uniqueId val="{00000000-A3AF-4E1B-AD1A-72742E9A4C38}"/>
            </c:ext>
          </c:extLst>
        </c:ser>
        <c:dLbls>
          <c:dLblPos val="ctr"/>
          <c:showLegendKey val="0"/>
          <c:showVal val="1"/>
          <c:showCatName val="0"/>
          <c:showSerName val="0"/>
          <c:showPercent val="0"/>
          <c:showBubbleSize val="0"/>
        </c:dLbls>
        <c:smooth val="0"/>
        <c:axId val="1531308271"/>
        <c:axId val="1531282351"/>
      </c:lineChart>
      <c:catAx>
        <c:axId val="153130827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31282351"/>
        <c:crosses val="autoZero"/>
        <c:auto val="1"/>
        <c:lblAlgn val="ctr"/>
        <c:lblOffset val="100"/>
        <c:noMultiLvlLbl val="0"/>
      </c:catAx>
      <c:valAx>
        <c:axId val="1531282351"/>
        <c:scaling>
          <c:orientation val="minMax"/>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Total Rides per Month</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31308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Casual Users Vs Member Users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'12 Months Year-2023'!$M$23</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'12 Months Year-2023'!$N$22:$Y$22</c:f>
              <c:strCache>
                <c:ptCount val="12"/>
                <c:pt idx="0">
                  <c:v>Jan-2023</c:v>
                </c:pt>
                <c:pt idx="1">
                  <c:v>Feb-2023</c:v>
                </c:pt>
                <c:pt idx="2">
                  <c:v>Mar-2023</c:v>
                </c:pt>
                <c:pt idx="3">
                  <c:v>Apr-2023</c:v>
                </c:pt>
                <c:pt idx="4">
                  <c:v>May-2023</c:v>
                </c:pt>
                <c:pt idx="5">
                  <c:v>Jun-2023</c:v>
                </c:pt>
                <c:pt idx="6">
                  <c:v>Jul-2023</c:v>
                </c:pt>
                <c:pt idx="7">
                  <c:v>Aug-2023</c:v>
                </c:pt>
                <c:pt idx="8">
                  <c:v>Sep-2023</c:v>
                </c:pt>
                <c:pt idx="9">
                  <c:v>Oct-2023</c:v>
                </c:pt>
                <c:pt idx="10">
                  <c:v>Nov-2023</c:v>
                </c:pt>
                <c:pt idx="11">
                  <c:v>Dec-2023</c:v>
                </c:pt>
              </c:strCache>
            </c:strRef>
          </c:cat>
          <c:val>
            <c:numRef>
              <c:f>'12 Months Year-2023'!$N$23:$Y$23</c:f>
              <c:numCache>
                <c:formatCode>General</c:formatCode>
                <c:ptCount val="12"/>
                <c:pt idx="0">
                  <c:v>40008</c:v>
                </c:pt>
                <c:pt idx="1">
                  <c:v>43016</c:v>
                </c:pt>
                <c:pt idx="2">
                  <c:v>62201</c:v>
                </c:pt>
                <c:pt idx="3">
                  <c:v>147285</c:v>
                </c:pt>
                <c:pt idx="4">
                  <c:v>234181</c:v>
                </c:pt>
                <c:pt idx="5">
                  <c:v>301230</c:v>
                </c:pt>
                <c:pt idx="6">
                  <c:v>331358</c:v>
                </c:pt>
                <c:pt idx="7">
                  <c:v>311130</c:v>
                </c:pt>
                <c:pt idx="8">
                  <c:v>261635</c:v>
                </c:pt>
                <c:pt idx="9">
                  <c:v>177071</c:v>
                </c:pt>
                <c:pt idx="10">
                  <c:v>98392</c:v>
                </c:pt>
                <c:pt idx="11">
                  <c:v>51672</c:v>
                </c:pt>
              </c:numCache>
            </c:numRef>
          </c:val>
          <c:extLst>
            <c:ext xmlns:c16="http://schemas.microsoft.com/office/drawing/2014/chart" uri="{C3380CC4-5D6E-409C-BE32-E72D297353CC}">
              <c16:uniqueId val="{00000000-4012-443D-8ABF-151E76041B36}"/>
            </c:ext>
          </c:extLst>
        </c:ser>
        <c:ser>
          <c:idx val="1"/>
          <c:order val="1"/>
          <c:tx>
            <c:strRef>
              <c:f>'12 Months Year-2023'!$M$24</c:f>
              <c:strCache>
                <c:ptCount val="1"/>
                <c:pt idx="0">
                  <c:v>Members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'12 Months Year-2023'!$N$22:$Y$22</c:f>
              <c:strCache>
                <c:ptCount val="12"/>
                <c:pt idx="0">
                  <c:v>Jan-2023</c:v>
                </c:pt>
                <c:pt idx="1">
                  <c:v>Feb-2023</c:v>
                </c:pt>
                <c:pt idx="2">
                  <c:v>Mar-2023</c:v>
                </c:pt>
                <c:pt idx="3">
                  <c:v>Apr-2023</c:v>
                </c:pt>
                <c:pt idx="4">
                  <c:v>May-2023</c:v>
                </c:pt>
                <c:pt idx="5">
                  <c:v>Jun-2023</c:v>
                </c:pt>
                <c:pt idx="6">
                  <c:v>Jul-2023</c:v>
                </c:pt>
                <c:pt idx="7">
                  <c:v>Aug-2023</c:v>
                </c:pt>
                <c:pt idx="8">
                  <c:v>Sep-2023</c:v>
                </c:pt>
                <c:pt idx="9">
                  <c:v>Oct-2023</c:v>
                </c:pt>
                <c:pt idx="10">
                  <c:v>Nov-2023</c:v>
                </c:pt>
                <c:pt idx="11">
                  <c:v>Dec-2023</c:v>
                </c:pt>
              </c:strCache>
            </c:strRef>
          </c:cat>
          <c:val>
            <c:numRef>
              <c:f>'12 Months Year-2023'!$N$24:$Y$24</c:f>
              <c:numCache>
                <c:formatCode>General</c:formatCode>
                <c:ptCount val="12"/>
                <c:pt idx="0">
                  <c:v>150293</c:v>
                </c:pt>
                <c:pt idx="1">
                  <c:v>147429</c:v>
                </c:pt>
                <c:pt idx="2">
                  <c:v>196477</c:v>
                </c:pt>
                <c:pt idx="3">
                  <c:v>279305</c:v>
                </c:pt>
                <c:pt idx="4">
                  <c:v>370646</c:v>
                </c:pt>
                <c:pt idx="5">
                  <c:v>418388</c:v>
                </c:pt>
                <c:pt idx="6">
                  <c:v>436292</c:v>
                </c:pt>
                <c:pt idx="7">
                  <c:v>460563</c:v>
                </c:pt>
                <c:pt idx="8">
                  <c:v>404736</c:v>
                </c:pt>
                <c:pt idx="9">
                  <c:v>360042</c:v>
                </c:pt>
                <c:pt idx="10">
                  <c:v>264126</c:v>
                </c:pt>
                <c:pt idx="11">
                  <c:v>172401</c:v>
                </c:pt>
              </c:numCache>
            </c:numRef>
          </c:val>
          <c:extLst>
            <c:ext xmlns:c16="http://schemas.microsoft.com/office/drawing/2014/chart" uri="{C3380CC4-5D6E-409C-BE32-E72D297353CC}">
              <c16:uniqueId val="{00000001-4012-443D-8ABF-151E76041B36}"/>
            </c:ext>
          </c:extLst>
        </c:ser>
        <c:dLbls>
          <c:showLegendKey val="0"/>
          <c:showVal val="0"/>
          <c:showCatName val="0"/>
          <c:showSerName val="0"/>
          <c:showPercent val="0"/>
          <c:showBubbleSize val="0"/>
        </c:dLbls>
        <c:gapWidth val="150"/>
        <c:overlap val="100"/>
        <c:axId val="1684204927"/>
        <c:axId val="1684217887"/>
      </c:barChart>
      <c:catAx>
        <c:axId val="1684204927"/>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84217887"/>
        <c:crosses val="autoZero"/>
        <c:auto val="1"/>
        <c:lblAlgn val="ctr"/>
        <c:lblOffset val="100"/>
        <c:noMultiLvlLbl val="0"/>
      </c:catAx>
      <c:valAx>
        <c:axId val="168421788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Number of Rides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84204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'12 Months Year-2023'!$M$47</c:f>
              <c:strCache>
                <c:ptCount val="1"/>
                <c:pt idx="0">
                  <c:v>Users Distribution in Year-2023 per Category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86DA-4E22-BC5E-4EFD25BDDDB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86DA-4E22-BC5E-4EFD25BDDDBB}"/>
              </c:ext>
            </c:extLst>
          </c:dPt>
          <c:dLbls>
            <c:dLbl>
              <c:idx val="0"/>
              <c:tx>
                <c:rich>
                  <a:bodyPr/>
                  <a:lstStyle/>
                  <a:p>
                    <a:fld id="{D1702877-94CC-45D1-9C60-8D7748E4AEA8}" type="CATEGORYNAME">
                      <a:rPr lang="en-US">
                        <a:solidFill>
                          <a:schemeClr val="tx1"/>
                        </a:solidFill>
                      </a:rPr>
                      <a:pPr/>
                      <a:t>[CATEGORY NAME]</a:t>
                    </a:fld>
                    <a:r>
                      <a:rPr lang="en-US" baseline="0" dirty="0">
                        <a:solidFill>
                          <a:schemeClr val="tx1"/>
                        </a:solidFill>
                      </a:rPr>
                      <a:t>
</a:t>
                    </a:r>
                    <a:fld id="{A6D23279-323A-4080-A7A9-EFB8774BD3E3}" type="PERCENTAGE">
                      <a:rPr lang="en-US" baseline="0">
                        <a:solidFill>
                          <a:schemeClr val="tx1"/>
                        </a:solidFill>
                      </a:rPr>
                      <a:pPr/>
                      <a:t>[PERCENTAGE]</a:t>
                    </a:fld>
                    <a:endParaRPr lang="en-US" baseline="0" dirty="0">
                      <a:solidFill>
                        <a:schemeClr val="tx1"/>
                      </a:solidFill>
                    </a:endParaRPr>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6DA-4E22-BC5E-4EFD25BDDDBB}"/>
                </c:ext>
              </c:extLst>
            </c:dLbl>
            <c:dLbl>
              <c:idx val="1"/>
              <c:tx>
                <c:rich>
                  <a:bodyPr/>
                  <a:lstStyle/>
                  <a:p>
                    <a:fld id="{C85A9A7F-D1B9-4BEB-BE18-A4AA6AA41F6A}" type="CATEGORYNAME">
                      <a:rPr lang="en-US">
                        <a:solidFill>
                          <a:schemeClr val="tx1"/>
                        </a:solidFill>
                      </a:rPr>
                      <a:pPr/>
                      <a:t>[CATEGORY NAME]</a:t>
                    </a:fld>
                    <a:r>
                      <a:rPr lang="en-US" baseline="0" dirty="0"/>
                      <a:t>
</a:t>
                    </a:r>
                    <a:fld id="{98A71880-9C45-4D45-A96E-21BF75D82C63}" type="PERCENTAGE">
                      <a:rPr lang="en-US" baseline="0">
                        <a:solidFill>
                          <a:schemeClr val="tx1"/>
                        </a:solidFill>
                      </a:rPr>
                      <a:pPr/>
                      <a:t>[PERCENTAGE]</a:t>
                    </a:fld>
                    <a:endParaRPr lang="en-US" baseline="0" dirty="0"/>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6DA-4E22-BC5E-4EFD25BDDDB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'12 Months Year-2023'!$L$48:$L$49</c:f>
              <c:strCache>
                <c:ptCount val="2"/>
                <c:pt idx="0">
                  <c:v>Casual</c:v>
                </c:pt>
                <c:pt idx="1">
                  <c:v>Members</c:v>
                </c:pt>
              </c:strCache>
            </c:strRef>
          </c:cat>
          <c:val>
            <c:numRef>
              <c:f>'12 Months Year-2023'!$M$48:$M$49</c:f>
              <c:numCache>
                <c:formatCode>General</c:formatCode>
                <c:ptCount val="2"/>
                <c:pt idx="0">
                  <c:v>2059179</c:v>
                </c:pt>
                <c:pt idx="1">
                  <c:v>3660698</c:v>
                </c:pt>
              </c:numCache>
            </c:numRef>
          </c:val>
          <c:extLst>
            <c:ext xmlns:c16="http://schemas.microsoft.com/office/drawing/2014/chart" uri="{C3380CC4-5D6E-409C-BE32-E72D297353CC}">
              <c16:uniqueId val="{00000004-86DA-4E22-BC5E-4EFD25BDDDBB}"/>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of Ride Length in Minutes Per </a:t>
            </a:r>
            <a:r>
              <a:rPr lang="en-US" dirty="0" err="1"/>
              <a:t>Catagory</a:t>
            </a:r>
            <a:r>
              <a:rPr lang="en-US" dirty="0"/>
              <a:t> in Year-2023</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'12 Months Year-2023'!$L$82</c:f>
              <c:strCache>
                <c:ptCount val="1"/>
                <c:pt idx="0">
                  <c:v>Casual User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'12 Months Year-2023'!$M$81:$X$81</c:f>
              <c:strCache>
                <c:ptCount val="12"/>
                <c:pt idx="0">
                  <c:v>Jan-2023</c:v>
                </c:pt>
                <c:pt idx="1">
                  <c:v>Feb-2023</c:v>
                </c:pt>
                <c:pt idx="2">
                  <c:v>Mar-2023</c:v>
                </c:pt>
                <c:pt idx="3">
                  <c:v>Apr-2023</c:v>
                </c:pt>
                <c:pt idx="4">
                  <c:v>May-2023</c:v>
                </c:pt>
                <c:pt idx="5">
                  <c:v>Jun-2023</c:v>
                </c:pt>
                <c:pt idx="6">
                  <c:v>Jul-2023</c:v>
                </c:pt>
                <c:pt idx="7">
                  <c:v>Aug-2023</c:v>
                </c:pt>
                <c:pt idx="8">
                  <c:v>Sep-2023</c:v>
                </c:pt>
                <c:pt idx="9">
                  <c:v>Oct-2023</c:v>
                </c:pt>
                <c:pt idx="10">
                  <c:v>Nov-2023</c:v>
                </c:pt>
                <c:pt idx="11">
                  <c:v>Dec-2023</c:v>
                </c:pt>
              </c:strCache>
            </c:strRef>
          </c:cat>
          <c:val>
            <c:numRef>
              <c:f>'12 Months Year-2023'!$M$82:$X$82</c:f>
              <c:numCache>
                <c:formatCode>[mm]</c:formatCode>
                <c:ptCount val="12"/>
                <c:pt idx="0">
                  <c:v>1.5913083297692303E-2</c:v>
                </c:pt>
                <c:pt idx="1">
                  <c:v>1.6105914132295434E-2</c:v>
                </c:pt>
                <c:pt idx="2">
                  <c:v>1.4869635782025646E-2</c:v>
                </c:pt>
                <c:pt idx="3">
                  <c:v>1.9217191820091843E-2</c:v>
                </c:pt>
                <c:pt idx="4">
                  <c:v>1.9805438213983218E-2</c:v>
                </c:pt>
                <c:pt idx="5">
                  <c:v>2.0420961403922556E-2</c:v>
                </c:pt>
                <c:pt idx="6">
                  <c:v>2.2453530175374582E-2</c:v>
                </c:pt>
                <c:pt idx="7">
                  <c:v>2.447413508971456E-2</c:v>
                </c:pt>
                <c:pt idx="8">
                  <c:v>1.7488820391568728E-2</c:v>
                </c:pt>
                <c:pt idx="9">
                  <c:v>1.5881889460222925E-2</c:v>
                </c:pt>
                <c:pt idx="10">
                  <c:v>1.3500550307274119E-2</c:v>
                </c:pt>
                <c:pt idx="11">
                  <c:v>1.3844628224756834E-2</c:v>
                </c:pt>
              </c:numCache>
            </c:numRef>
          </c:val>
          <c:extLst>
            <c:ext xmlns:c16="http://schemas.microsoft.com/office/drawing/2014/chart" uri="{C3380CC4-5D6E-409C-BE32-E72D297353CC}">
              <c16:uniqueId val="{00000000-66C6-4517-B220-F60F4DBAA2F5}"/>
            </c:ext>
          </c:extLst>
        </c:ser>
        <c:ser>
          <c:idx val="1"/>
          <c:order val="1"/>
          <c:tx>
            <c:strRef>
              <c:f>'12 Months Year-2023'!$L$83</c:f>
              <c:strCache>
                <c:ptCount val="1"/>
                <c:pt idx="0">
                  <c:v>Member User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'12 Months Year-2023'!$M$81:$X$81</c:f>
              <c:strCache>
                <c:ptCount val="12"/>
                <c:pt idx="0">
                  <c:v>Jan-2023</c:v>
                </c:pt>
                <c:pt idx="1">
                  <c:v>Feb-2023</c:v>
                </c:pt>
                <c:pt idx="2">
                  <c:v>Mar-2023</c:v>
                </c:pt>
                <c:pt idx="3">
                  <c:v>Apr-2023</c:v>
                </c:pt>
                <c:pt idx="4">
                  <c:v>May-2023</c:v>
                </c:pt>
                <c:pt idx="5">
                  <c:v>Jun-2023</c:v>
                </c:pt>
                <c:pt idx="6">
                  <c:v>Jul-2023</c:v>
                </c:pt>
                <c:pt idx="7">
                  <c:v>Aug-2023</c:v>
                </c:pt>
                <c:pt idx="8">
                  <c:v>Sep-2023</c:v>
                </c:pt>
                <c:pt idx="9">
                  <c:v>Oct-2023</c:v>
                </c:pt>
                <c:pt idx="10">
                  <c:v>Nov-2023</c:v>
                </c:pt>
                <c:pt idx="11">
                  <c:v>Dec-2023</c:v>
                </c:pt>
              </c:strCache>
            </c:strRef>
          </c:cat>
          <c:val>
            <c:numRef>
              <c:f>'12 Months Year-2023'!$M$83:$X$83</c:f>
              <c:numCache>
                <c:formatCode>[mm]</c:formatCode>
                <c:ptCount val="12"/>
                <c:pt idx="0">
                  <c:v>7.1956696130102606E-3</c:v>
                </c:pt>
                <c:pt idx="1">
                  <c:v>7.4404655360783573E-3</c:v>
                </c:pt>
                <c:pt idx="2">
                  <c:v>7.2515425186891478E-3</c:v>
                </c:pt>
                <c:pt idx="3">
                  <c:v>8.120654557907149E-3</c:v>
                </c:pt>
                <c:pt idx="4">
                  <c:v>9.0555290627713815E-3</c:v>
                </c:pt>
                <c:pt idx="5">
                  <c:v>9.1667619397409784E-3</c:v>
                </c:pt>
                <c:pt idx="6">
                  <c:v>9.5077232933700427E-3</c:v>
                </c:pt>
                <c:pt idx="7">
                  <c:v>9.5637721296182813E-3</c:v>
                </c:pt>
                <c:pt idx="8">
                  <c:v>9.1281661470776036E-3</c:v>
                </c:pt>
                <c:pt idx="9">
                  <c:v>8.4377275326107861E-3</c:v>
                </c:pt>
                <c:pt idx="10">
                  <c:v>7.9195479374182861E-3</c:v>
                </c:pt>
                <c:pt idx="11">
                  <c:v>7.9486058235890694E-3</c:v>
                </c:pt>
              </c:numCache>
            </c:numRef>
          </c:val>
          <c:extLst>
            <c:ext xmlns:c16="http://schemas.microsoft.com/office/drawing/2014/chart" uri="{C3380CC4-5D6E-409C-BE32-E72D297353CC}">
              <c16:uniqueId val="{00000001-66C6-4517-B220-F60F4DBAA2F5}"/>
            </c:ext>
          </c:extLst>
        </c:ser>
        <c:dLbls>
          <c:showLegendKey val="0"/>
          <c:showVal val="0"/>
          <c:showCatName val="0"/>
          <c:showSerName val="0"/>
          <c:showPercent val="0"/>
          <c:showBubbleSize val="0"/>
        </c:dLbls>
        <c:gapWidth val="100"/>
        <c:overlap val="-24"/>
        <c:axId val="1950212847"/>
        <c:axId val="1950196047"/>
      </c:barChart>
      <c:catAx>
        <c:axId val="19502128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50196047"/>
        <c:crosses val="autoZero"/>
        <c:auto val="1"/>
        <c:lblAlgn val="ctr"/>
        <c:lblOffset val="100"/>
        <c:noMultiLvlLbl val="0"/>
      </c:catAx>
      <c:valAx>
        <c:axId val="1950196047"/>
        <c:scaling>
          <c:orientation val="minMax"/>
        </c:scaling>
        <c:delete val="0"/>
        <c:axPos val="l"/>
        <c:majorGridlines>
          <c:spPr>
            <a:ln w="9525" cap="flat" cmpd="sng" algn="ctr">
              <a:solidFill>
                <a:schemeClr val="lt1">
                  <a:lumMod val="95000"/>
                  <a:alpha val="10000"/>
                </a:schemeClr>
              </a:solidFill>
              <a:round/>
            </a:ln>
            <a:effectLst/>
          </c:spPr>
        </c:majorGridlines>
        <c:numFmt formatCode="[m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50212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JAN-2023</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'12 Months Year-2023'!$M$106</c:f>
              <c:strCache>
                <c:ptCount val="1"/>
                <c:pt idx="0">
                  <c:v>Casual</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'12 Months Year-2023'!$L$107:$L$113</c:f>
              <c:strCache>
                <c:ptCount val="7"/>
                <c:pt idx="0">
                  <c:v>Sunday</c:v>
                </c:pt>
                <c:pt idx="1">
                  <c:v>Monday</c:v>
                </c:pt>
                <c:pt idx="2">
                  <c:v>Tuesday</c:v>
                </c:pt>
                <c:pt idx="3">
                  <c:v>Wednessday</c:v>
                </c:pt>
                <c:pt idx="4">
                  <c:v>Thrusday</c:v>
                </c:pt>
                <c:pt idx="5">
                  <c:v>Friday</c:v>
                </c:pt>
                <c:pt idx="6">
                  <c:v>Saturday</c:v>
                </c:pt>
              </c:strCache>
            </c:strRef>
          </c:cat>
          <c:val>
            <c:numRef>
              <c:f>'12 Months Year-2023'!$M$107:$M$113</c:f>
              <c:numCache>
                <c:formatCode>[mm]</c:formatCode>
                <c:ptCount val="7"/>
                <c:pt idx="0">
                  <c:v>2.3107612571800454E-2</c:v>
                </c:pt>
                <c:pt idx="1">
                  <c:v>1.5337425493675528E-2</c:v>
                </c:pt>
                <c:pt idx="2">
                  <c:v>1.2628479933801189E-2</c:v>
                </c:pt>
                <c:pt idx="3">
                  <c:v>1.317903106142276E-2</c:v>
                </c:pt>
                <c:pt idx="4">
                  <c:v>1.5158872719294329E-2</c:v>
                </c:pt>
                <c:pt idx="5">
                  <c:v>1.404527744524257E-2</c:v>
                </c:pt>
                <c:pt idx="6">
                  <c:v>1.7820745114757966E-2</c:v>
                </c:pt>
              </c:numCache>
            </c:numRef>
          </c:val>
          <c:smooth val="0"/>
          <c:extLst>
            <c:ext xmlns:c16="http://schemas.microsoft.com/office/drawing/2014/chart" uri="{C3380CC4-5D6E-409C-BE32-E72D297353CC}">
              <c16:uniqueId val="{00000000-952B-41C2-9030-800BD7E5615F}"/>
            </c:ext>
          </c:extLst>
        </c:ser>
        <c:ser>
          <c:idx val="1"/>
          <c:order val="1"/>
          <c:tx>
            <c:strRef>
              <c:f>'12 Months Year-2023'!$N$106</c:f>
              <c:strCache>
                <c:ptCount val="1"/>
                <c:pt idx="0">
                  <c:v>Member</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'12 Months Year-2023'!$L$107:$L$113</c:f>
              <c:strCache>
                <c:ptCount val="7"/>
                <c:pt idx="0">
                  <c:v>Sunday</c:v>
                </c:pt>
                <c:pt idx="1">
                  <c:v>Monday</c:v>
                </c:pt>
                <c:pt idx="2">
                  <c:v>Tuesday</c:v>
                </c:pt>
                <c:pt idx="3">
                  <c:v>Wednessday</c:v>
                </c:pt>
                <c:pt idx="4">
                  <c:v>Thrusday</c:v>
                </c:pt>
                <c:pt idx="5">
                  <c:v>Friday</c:v>
                </c:pt>
                <c:pt idx="6">
                  <c:v>Saturday</c:v>
                </c:pt>
              </c:strCache>
            </c:strRef>
          </c:cat>
          <c:val>
            <c:numRef>
              <c:f>'12 Months Year-2023'!$N$107:$N$113</c:f>
              <c:numCache>
                <c:formatCode>[mm]</c:formatCode>
                <c:ptCount val="7"/>
                <c:pt idx="0">
                  <c:v>8.0430339261020004E-3</c:v>
                </c:pt>
                <c:pt idx="1">
                  <c:v>7.1626578231726162E-3</c:v>
                </c:pt>
                <c:pt idx="2">
                  <c:v>6.9818816118430056E-3</c:v>
                </c:pt>
                <c:pt idx="3">
                  <c:v>7.0200742334906724E-3</c:v>
                </c:pt>
                <c:pt idx="4">
                  <c:v>6.829096746890426E-3</c:v>
                </c:pt>
                <c:pt idx="5">
                  <c:v>7.2945128448106272E-3</c:v>
                </c:pt>
                <c:pt idx="6">
                  <c:v>7.4756091716843207E-3</c:v>
                </c:pt>
              </c:numCache>
            </c:numRef>
          </c:val>
          <c:smooth val="0"/>
          <c:extLst>
            <c:ext xmlns:c16="http://schemas.microsoft.com/office/drawing/2014/chart" uri="{C3380CC4-5D6E-409C-BE32-E72D297353CC}">
              <c16:uniqueId val="{00000001-952B-41C2-9030-800BD7E5615F}"/>
            </c:ext>
          </c:extLst>
        </c:ser>
        <c:dLbls>
          <c:showLegendKey val="0"/>
          <c:showVal val="0"/>
          <c:showCatName val="0"/>
          <c:showSerName val="0"/>
          <c:showPercent val="0"/>
          <c:showBubbleSize val="0"/>
        </c:dLbls>
        <c:smooth val="0"/>
        <c:axId val="2034573215"/>
        <c:axId val="2034582815"/>
      </c:lineChart>
      <c:catAx>
        <c:axId val="203457321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WeekDays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034582815"/>
        <c:crosses val="autoZero"/>
        <c:auto val="1"/>
        <c:lblAlgn val="ctr"/>
        <c:lblOffset val="100"/>
        <c:noMultiLvlLbl val="0"/>
      </c:catAx>
      <c:valAx>
        <c:axId val="203458281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Average  Ride Length in Minutes</a:t>
                </a:r>
              </a:p>
            </c:rich>
          </c:tx>
          <c:layout>
            <c:manualLayout>
              <c:xMode val="edge"/>
              <c:yMode val="edge"/>
              <c:x val="4.0560471976401183E-2"/>
              <c:y val="0.17661945243313781"/>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m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034573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FEB-2023</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'12 Months Year-2023'!$Q$106</c:f>
              <c:strCache>
                <c:ptCount val="1"/>
                <c:pt idx="0">
                  <c:v>Casual</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'12 Months Year-2023'!$P$107:$P$113</c:f>
              <c:strCache>
                <c:ptCount val="7"/>
                <c:pt idx="0">
                  <c:v>Sunday</c:v>
                </c:pt>
                <c:pt idx="1">
                  <c:v>Monday</c:v>
                </c:pt>
                <c:pt idx="2">
                  <c:v>Tuesday</c:v>
                </c:pt>
                <c:pt idx="3">
                  <c:v>Wednessday</c:v>
                </c:pt>
                <c:pt idx="4">
                  <c:v>Thrusday</c:v>
                </c:pt>
                <c:pt idx="5">
                  <c:v>Friday</c:v>
                </c:pt>
                <c:pt idx="6">
                  <c:v>Saturday</c:v>
                </c:pt>
              </c:strCache>
            </c:strRef>
          </c:cat>
          <c:val>
            <c:numRef>
              <c:f>'12 Months Year-2023'!$Q$107:$Q$113</c:f>
              <c:numCache>
                <c:formatCode>[mm]</c:formatCode>
                <c:ptCount val="7"/>
                <c:pt idx="0">
                  <c:v>1.8390235225180029E-2</c:v>
                </c:pt>
                <c:pt idx="1">
                  <c:v>1.4115364259368358E-2</c:v>
                </c:pt>
                <c:pt idx="2">
                  <c:v>1.4085222543789914E-2</c:v>
                </c:pt>
                <c:pt idx="3">
                  <c:v>1.1338855104831696E-2</c:v>
                </c:pt>
                <c:pt idx="4">
                  <c:v>1.0983007438338114E-2</c:v>
                </c:pt>
                <c:pt idx="5">
                  <c:v>1.3313088235294153E-2</c:v>
                </c:pt>
                <c:pt idx="6">
                  <c:v>2.4436651582188235E-2</c:v>
                </c:pt>
              </c:numCache>
            </c:numRef>
          </c:val>
          <c:smooth val="0"/>
          <c:extLst>
            <c:ext xmlns:c16="http://schemas.microsoft.com/office/drawing/2014/chart" uri="{C3380CC4-5D6E-409C-BE32-E72D297353CC}">
              <c16:uniqueId val="{00000000-F845-4ABC-9FD0-24C18FA4821A}"/>
            </c:ext>
          </c:extLst>
        </c:ser>
        <c:ser>
          <c:idx val="1"/>
          <c:order val="1"/>
          <c:tx>
            <c:strRef>
              <c:f>'12 Months Year-2023'!$R$106</c:f>
              <c:strCache>
                <c:ptCount val="1"/>
                <c:pt idx="0">
                  <c:v>Member</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'12 Months Year-2023'!$P$107:$P$113</c:f>
              <c:strCache>
                <c:ptCount val="7"/>
                <c:pt idx="0">
                  <c:v>Sunday</c:v>
                </c:pt>
                <c:pt idx="1">
                  <c:v>Monday</c:v>
                </c:pt>
                <c:pt idx="2">
                  <c:v>Tuesday</c:v>
                </c:pt>
                <c:pt idx="3">
                  <c:v>Wednessday</c:v>
                </c:pt>
                <c:pt idx="4">
                  <c:v>Thrusday</c:v>
                </c:pt>
                <c:pt idx="5">
                  <c:v>Friday</c:v>
                </c:pt>
                <c:pt idx="6">
                  <c:v>Saturday</c:v>
                </c:pt>
              </c:strCache>
            </c:strRef>
          </c:cat>
          <c:val>
            <c:numRef>
              <c:f>'12 Months Year-2023'!$R$107:$R$113</c:f>
              <c:numCache>
                <c:formatCode>[mm]</c:formatCode>
                <c:ptCount val="7"/>
                <c:pt idx="0">
                  <c:v>8.775288017279205E-3</c:v>
                </c:pt>
                <c:pt idx="1">
                  <c:v>7.3854199408707371E-3</c:v>
                </c:pt>
                <c:pt idx="2">
                  <c:v>6.9768313159654918E-3</c:v>
                </c:pt>
                <c:pt idx="3">
                  <c:v>6.8449177730641811E-3</c:v>
                </c:pt>
                <c:pt idx="4">
                  <c:v>6.8906269141247208E-3</c:v>
                </c:pt>
                <c:pt idx="5">
                  <c:v>7.0984737011577101E-3</c:v>
                </c:pt>
                <c:pt idx="6">
                  <c:v>8.359764703942155E-3</c:v>
                </c:pt>
              </c:numCache>
            </c:numRef>
          </c:val>
          <c:smooth val="0"/>
          <c:extLst>
            <c:ext xmlns:c16="http://schemas.microsoft.com/office/drawing/2014/chart" uri="{C3380CC4-5D6E-409C-BE32-E72D297353CC}">
              <c16:uniqueId val="{00000001-F845-4ABC-9FD0-24C18FA4821A}"/>
            </c:ext>
          </c:extLst>
        </c:ser>
        <c:dLbls>
          <c:showLegendKey val="0"/>
          <c:showVal val="0"/>
          <c:showCatName val="0"/>
          <c:showSerName val="0"/>
          <c:showPercent val="0"/>
          <c:showBubbleSize val="0"/>
        </c:dLbls>
        <c:smooth val="0"/>
        <c:axId val="1647074143"/>
        <c:axId val="1647051103"/>
      </c:lineChart>
      <c:catAx>
        <c:axId val="164707414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WeekDays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7051103"/>
        <c:crosses val="autoZero"/>
        <c:auto val="1"/>
        <c:lblAlgn val="ctr"/>
        <c:lblOffset val="100"/>
        <c:noMultiLvlLbl val="0"/>
      </c:catAx>
      <c:valAx>
        <c:axId val="164705110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Average  Ride Length in Minutes</a:t>
                </a:r>
              </a:p>
            </c:rich>
          </c:tx>
          <c:layout>
            <c:manualLayout>
              <c:xMode val="edge"/>
              <c:yMode val="edge"/>
              <c:x val="2.9354207436399216E-2"/>
              <c:y val="0.17679768436897589"/>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m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70741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MAR-2023</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'12 Months Year-2023'!$U$106</c:f>
              <c:strCache>
                <c:ptCount val="1"/>
                <c:pt idx="0">
                  <c:v>Casual</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'12 Months Year-2023'!$T$107:$T$113</c:f>
              <c:strCache>
                <c:ptCount val="7"/>
                <c:pt idx="0">
                  <c:v>Sunday</c:v>
                </c:pt>
                <c:pt idx="1">
                  <c:v>Monday</c:v>
                </c:pt>
                <c:pt idx="2">
                  <c:v>Tuesday</c:v>
                </c:pt>
                <c:pt idx="3">
                  <c:v>Wednessday</c:v>
                </c:pt>
                <c:pt idx="4">
                  <c:v>Thrusday</c:v>
                </c:pt>
                <c:pt idx="5">
                  <c:v>Friday</c:v>
                </c:pt>
                <c:pt idx="6">
                  <c:v>Saturday</c:v>
                </c:pt>
              </c:strCache>
            </c:strRef>
          </c:cat>
          <c:val>
            <c:numRef>
              <c:f>'12 Months Year-2023'!$U$107:$U$113</c:f>
              <c:numCache>
                <c:formatCode>[mm]</c:formatCode>
                <c:ptCount val="7"/>
                <c:pt idx="0">
                  <c:v>1.7393014248678659E-2</c:v>
                </c:pt>
                <c:pt idx="1">
                  <c:v>1.7058044541681541E-2</c:v>
                </c:pt>
                <c:pt idx="2">
                  <c:v>1.3393940603745063E-2</c:v>
                </c:pt>
                <c:pt idx="3">
                  <c:v>1.5313276041410801E-2</c:v>
                </c:pt>
                <c:pt idx="4">
                  <c:v>1.1572288523091006E-2</c:v>
                </c:pt>
                <c:pt idx="5">
                  <c:v>1.3395258709360935E-2</c:v>
                </c:pt>
                <c:pt idx="6">
                  <c:v>1.7651954288059716E-2</c:v>
                </c:pt>
              </c:numCache>
            </c:numRef>
          </c:val>
          <c:smooth val="0"/>
          <c:extLst>
            <c:ext xmlns:c16="http://schemas.microsoft.com/office/drawing/2014/chart" uri="{C3380CC4-5D6E-409C-BE32-E72D297353CC}">
              <c16:uniqueId val="{00000000-93EB-49A5-93B2-3110A1E5A558}"/>
            </c:ext>
          </c:extLst>
        </c:ser>
        <c:ser>
          <c:idx val="1"/>
          <c:order val="1"/>
          <c:tx>
            <c:strRef>
              <c:f>'12 Months Year-2023'!$V$106</c:f>
              <c:strCache>
                <c:ptCount val="1"/>
                <c:pt idx="0">
                  <c:v>Member</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'12 Months Year-2023'!$T$107:$T$113</c:f>
              <c:strCache>
                <c:ptCount val="7"/>
                <c:pt idx="0">
                  <c:v>Sunday</c:v>
                </c:pt>
                <c:pt idx="1">
                  <c:v>Monday</c:v>
                </c:pt>
                <c:pt idx="2">
                  <c:v>Tuesday</c:v>
                </c:pt>
                <c:pt idx="3">
                  <c:v>Wednessday</c:v>
                </c:pt>
                <c:pt idx="4">
                  <c:v>Thrusday</c:v>
                </c:pt>
                <c:pt idx="5">
                  <c:v>Friday</c:v>
                </c:pt>
                <c:pt idx="6">
                  <c:v>Saturday</c:v>
                </c:pt>
              </c:strCache>
            </c:strRef>
          </c:cat>
          <c:val>
            <c:numRef>
              <c:f>'12 Months Year-2023'!$V$107:$V$113</c:f>
              <c:numCache>
                <c:formatCode>[mm]</c:formatCode>
                <c:ptCount val="7"/>
                <c:pt idx="0">
                  <c:v>7.6404975027095489E-3</c:v>
                </c:pt>
                <c:pt idx="1">
                  <c:v>6.9991338818141133E-3</c:v>
                </c:pt>
                <c:pt idx="2">
                  <c:v>7.2793962316244059E-3</c:v>
                </c:pt>
                <c:pt idx="3">
                  <c:v>7.2260993667058399E-3</c:v>
                </c:pt>
                <c:pt idx="4">
                  <c:v>6.9451050003404595E-3</c:v>
                </c:pt>
                <c:pt idx="5">
                  <c:v>7.1743733207568442E-3</c:v>
                </c:pt>
                <c:pt idx="6">
                  <c:v>8.0233266517313658E-3</c:v>
                </c:pt>
              </c:numCache>
            </c:numRef>
          </c:val>
          <c:smooth val="0"/>
          <c:extLst>
            <c:ext xmlns:c16="http://schemas.microsoft.com/office/drawing/2014/chart" uri="{C3380CC4-5D6E-409C-BE32-E72D297353CC}">
              <c16:uniqueId val="{00000001-93EB-49A5-93B2-3110A1E5A558}"/>
            </c:ext>
          </c:extLst>
        </c:ser>
        <c:dLbls>
          <c:showLegendKey val="0"/>
          <c:showVal val="0"/>
          <c:showCatName val="0"/>
          <c:showSerName val="0"/>
          <c:showPercent val="0"/>
          <c:showBubbleSize val="0"/>
        </c:dLbls>
        <c:smooth val="0"/>
        <c:axId val="1643022943"/>
        <c:axId val="1643023423"/>
      </c:lineChart>
      <c:catAx>
        <c:axId val="164302294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WeekDays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3023423"/>
        <c:crosses val="autoZero"/>
        <c:auto val="1"/>
        <c:lblAlgn val="ctr"/>
        <c:lblOffset val="100"/>
        <c:noMultiLvlLbl val="0"/>
      </c:catAx>
      <c:valAx>
        <c:axId val="164302342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Average  Ride Length in Minutes</a:t>
                </a:r>
              </a:p>
            </c:rich>
          </c:tx>
          <c:layout>
            <c:manualLayout>
              <c:xMode val="edge"/>
              <c:yMode val="edge"/>
              <c:x val="3.3185831072796587E-2"/>
              <c:y val="0.17679740438159075"/>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m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30229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DE732538-B521-213E-A390-2F4540AA0AFF}"/>
              </a:ext>
            </a:extLst>
          </p:cNvPr>
          <p:cNvGraphicFramePr>
            <a:graphicFrameLocks noChangeAspect="1"/>
          </p:cNvGraphicFramePr>
          <p:nvPr userDrawn="1">
            <p:custDataLst>
              <p:tags r:id="rId19"/>
            </p:custDataLst>
            <p:extLst>
              <p:ext uri="{D42A27DB-BD31-4B8C-83A1-F6EECF244321}">
                <p14:modId xmlns:p14="http://schemas.microsoft.com/office/powerpoint/2010/main" val="2895487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24" imgH="324" progId="TCLayout.ActiveDocument.1">
                  <p:embed/>
                </p:oleObj>
              </mc:Choice>
              <mc:Fallback>
                <p:oleObj name="think-cell Slide" r:id="rId20" imgW="324" imgH="324"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chart" Target="../charts/chart3.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chart" Target="../charts/chart4.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chart" Target="../charts/chart7.xml"/><Relationship Id="rId2"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0.xml"/><Relationship Id="rId1" Type="http://schemas.openxmlformats.org/officeDocument/2006/relationships/tags" Target="../tags/tag12.x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hyperlink" Target="mailto:tahirkhali@gmail.com" TargetMode="External"/><Relationship Id="rId2" Type="http://schemas.openxmlformats.org/officeDocument/2006/relationships/hyperlink" Target="mailto:tahirkhalid@hot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chart" Target="../charts/chart1.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chart" Target="../charts/char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06C3BB68-BC54-23FD-6A1B-9F198DF0B088}"/>
              </a:ext>
            </a:extLst>
          </p:cNvPr>
          <p:cNvGraphicFramePr>
            <a:graphicFrameLocks noChangeAspect="1"/>
          </p:cNvGraphicFramePr>
          <p:nvPr>
            <p:custDataLst>
              <p:tags r:id="rId1"/>
            </p:custDataLst>
            <p:extLst>
              <p:ext uri="{D42A27DB-BD31-4B8C-83A1-F6EECF244321}">
                <p14:modId xmlns:p14="http://schemas.microsoft.com/office/powerpoint/2010/main" val="2192805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3176" y="2514940"/>
            <a:ext cx="3678175" cy="1044910"/>
          </a:xfrm>
        </p:spPr>
        <p:txBody>
          <a:bodyPr vert="horz"/>
          <a:lstStyle/>
          <a:p>
            <a:r>
              <a:rPr lang="en-US" dirty="0">
                <a:latin typeface="GoogleSans18pt-Regular"/>
              </a:rPr>
              <a:t>C</a:t>
            </a:r>
            <a:r>
              <a:rPr lang="en-US" sz="6000" b="0" i="0" u="none" strike="noStrike" baseline="0" dirty="0">
                <a:latin typeface="GoogleSans18pt-Regular"/>
              </a:rPr>
              <a:t>ase Study</a:t>
            </a:r>
            <a:endParaRPr lang="en-US" dirty="0"/>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3176" y="3685625"/>
            <a:ext cx="2585645" cy="625117"/>
          </a:xfrm>
        </p:spPr>
        <p:txBody>
          <a:bodyPr/>
          <a:lstStyle/>
          <a:p>
            <a:r>
              <a:rPr lang="en-US" sz="1800" b="0" i="0" u="none" strike="noStrike" baseline="0" dirty="0">
                <a:latin typeface="GoogleSans18pt-Regular"/>
              </a:rPr>
              <a:t>Cyclistic bike-share analysis</a:t>
            </a:r>
            <a:endParaRPr lang="en-US" altLang="zh-CN" dirty="0"/>
          </a:p>
        </p:txBody>
      </p:sp>
      <p:pic>
        <p:nvPicPr>
          <p:cNvPr id="8" name="Picture Placeholder 7">
            <a:extLst>
              <a:ext uri="{FF2B5EF4-FFF2-40B4-BE49-F238E27FC236}">
                <a16:creationId xmlns:a16="http://schemas.microsoft.com/office/drawing/2014/main" id="{B253F7E2-3ACF-798E-38FF-59D4A8B477D8}"/>
              </a:ext>
            </a:extLst>
          </p:cNvPr>
          <p:cNvPicPr>
            <a:picLocks noGrp="1" noChangeAspect="1"/>
          </p:cNvPicPr>
          <p:nvPr>
            <p:ph type="pic" sz="quarter" idx="10"/>
          </p:nvPr>
        </p:nvPicPr>
        <p:blipFill>
          <a:blip r:embed="rId5"/>
          <a:srcRect l="1682" r="1682"/>
          <a:stretch/>
        </p:blipFill>
        <p:spPr>
          <a:xfrm>
            <a:off x="5092700" y="618598"/>
            <a:ext cx="6022975" cy="5897562"/>
          </a:xfrm>
        </p:spPr>
      </p:pic>
    </p:spTree>
    <p:extLst>
      <p:ext uri="{BB962C8B-B14F-4D97-AF65-F5344CB8AC3E}">
        <p14:creationId xmlns:p14="http://schemas.microsoft.com/office/powerpoint/2010/main" val="3752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BC17E-CECE-83E5-977E-66386C1104EC}"/>
            </a:ext>
          </a:extLst>
        </p:cNvPr>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E6EF3E3B-B6F7-1B04-512E-5549419C76EB}"/>
              </a:ext>
            </a:extLst>
          </p:cNvPr>
          <p:cNvGraphicFramePr>
            <a:graphicFrameLocks noChangeAspect="1"/>
          </p:cNvGraphicFramePr>
          <p:nvPr>
            <p:custDataLst>
              <p:tags r:id="rId1"/>
            </p:custDataLst>
            <p:extLst>
              <p:ext uri="{D42A27DB-BD31-4B8C-83A1-F6EECF244321}">
                <p14:modId xmlns:p14="http://schemas.microsoft.com/office/powerpoint/2010/main" val="3122485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7" name="think-cell data - do not delete" hidden="1">
                        <a:extLst>
                          <a:ext uri="{FF2B5EF4-FFF2-40B4-BE49-F238E27FC236}">
                            <a16:creationId xmlns:a16="http://schemas.microsoft.com/office/drawing/2014/main" id="{10A2C09E-860D-F52E-D27E-D9119C39A1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itle 10">
            <a:extLst>
              <a:ext uri="{FF2B5EF4-FFF2-40B4-BE49-F238E27FC236}">
                <a16:creationId xmlns:a16="http://schemas.microsoft.com/office/drawing/2014/main" id="{C6330E5D-76C0-B123-18A6-00800541CBDF}"/>
              </a:ext>
            </a:extLst>
          </p:cNvPr>
          <p:cNvSpPr>
            <a:spLocks noGrp="1"/>
          </p:cNvSpPr>
          <p:nvPr>
            <p:ph type="title"/>
          </p:nvPr>
        </p:nvSpPr>
        <p:spPr>
          <a:xfrm>
            <a:off x="1203960" y="24384"/>
            <a:ext cx="11071860" cy="745236"/>
          </a:xfrm>
        </p:spPr>
        <p:txBody>
          <a:bodyPr vert="horz"/>
          <a:lstStyle/>
          <a:p>
            <a:r>
              <a:rPr lang="en-US" sz="2800" dirty="0"/>
              <a:t>Users Distribution in Year-2023  per Category</a:t>
            </a:r>
          </a:p>
        </p:txBody>
      </p:sp>
      <p:sp>
        <p:nvSpPr>
          <p:cNvPr id="4" name="Slide Number Placeholder 3">
            <a:extLst>
              <a:ext uri="{FF2B5EF4-FFF2-40B4-BE49-F238E27FC236}">
                <a16:creationId xmlns:a16="http://schemas.microsoft.com/office/drawing/2014/main" id="{82FAB31D-675E-1489-CD8D-165B6B48A765}"/>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092A2A1-C672-0B8E-F471-36EDCD383130}"/>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A4BFF88-E978-D60E-2F67-AE8FA004962F}"/>
              </a:ext>
            </a:extLst>
          </p:cNvPr>
          <p:cNvSpPr>
            <a:spLocks noGrp="1"/>
          </p:cNvSpPr>
          <p:nvPr>
            <p:ph type="dt" sz="half" idx="10"/>
          </p:nvPr>
        </p:nvSpPr>
        <p:spPr/>
        <p:txBody>
          <a:bodyPr/>
          <a:lstStyle/>
          <a:p>
            <a:r>
              <a:rPr lang="en-US" dirty="0"/>
              <a:t>20XX</a:t>
            </a:r>
          </a:p>
        </p:txBody>
      </p:sp>
      <p:graphicFrame>
        <p:nvGraphicFramePr>
          <p:cNvPr id="9" name="Content Placeholder 8">
            <a:extLst>
              <a:ext uri="{FF2B5EF4-FFF2-40B4-BE49-F238E27FC236}">
                <a16:creationId xmlns:a16="http://schemas.microsoft.com/office/drawing/2014/main" id="{98908A69-1EAB-842F-91CD-D2E892C0BA66}"/>
              </a:ext>
            </a:extLst>
          </p:cNvPr>
          <p:cNvGraphicFramePr>
            <a:graphicFrameLocks noGrp="1"/>
          </p:cNvGraphicFramePr>
          <p:nvPr>
            <p:ph idx="1"/>
            <p:extLst>
              <p:ext uri="{D42A27DB-BD31-4B8C-83A1-F6EECF244321}">
                <p14:modId xmlns:p14="http://schemas.microsoft.com/office/powerpoint/2010/main" val="1151371566"/>
              </p:ext>
            </p:extLst>
          </p:nvPr>
        </p:nvGraphicFramePr>
        <p:xfrm>
          <a:off x="1554480" y="864180"/>
          <a:ext cx="8852524" cy="710962"/>
        </p:xfrm>
        <a:graphic>
          <a:graphicData uri="http://schemas.openxmlformats.org/drawingml/2006/table">
            <a:tbl>
              <a:tblPr>
                <a:tableStyleId>{284E427A-3D55-4303-BF80-6455036E1DE7}</a:tableStyleId>
              </a:tblPr>
              <a:tblGrid>
                <a:gridCol w="1901656">
                  <a:extLst>
                    <a:ext uri="{9D8B030D-6E8A-4147-A177-3AD203B41FA5}">
                      <a16:colId xmlns:a16="http://schemas.microsoft.com/office/drawing/2014/main" val="3069867563"/>
                    </a:ext>
                  </a:extLst>
                </a:gridCol>
                <a:gridCol w="868861">
                  <a:extLst>
                    <a:ext uri="{9D8B030D-6E8A-4147-A177-3AD203B41FA5}">
                      <a16:colId xmlns:a16="http://schemas.microsoft.com/office/drawing/2014/main" val="2796290282"/>
                    </a:ext>
                  </a:extLst>
                </a:gridCol>
                <a:gridCol w="508200">
                  <a:extLst>
                    <a:ext uri="{9D8B030D-6E8A-4147-A177-3AD203B41FA5}">
                      <a16:colId xmlns:a16="http://schemas.microsoft.com/office/drawing/2014/main" val="1269123276"/>
                    </a:ext>
                  </a:extLst>
                </a:gridCol>
                <a:gridCol w="508200">
                  <a:extLst>
                    <a:ext uri="{9D8B030D-6E8A-4147-A177-3AD203B41FA5}">
                      <a16:colId xmlns:a16="http://schemas.microsoft.com/office/drawing/2014/main" val="2612390705"/>
                    </a:ext>
                  </a:extLst>
                </a:gridCol>
                <a:gridCol w="508200">
                  <a:extLst>
                    <a:ext uri="{9D8B030D-6E8A-4147-A177-3AD203B41FA5}">
                      <a16:colId xmlns:a16="http://schemas.microsoft.com/office/drawing/2014/main" val="143253620"/>
                    </a:ext>
                  </a:extLst>
                </a:gridCol>
                <a:gridCol w="508200">
                  <a:extLst>
                    <a:ext uri="{9D8B030D-6E8A-4147-A177-3AD203B41FA5}">
                      <a16:colId xmlns:a16="http://schemas.microsoft.com/office/drawing/2014/main" val="2868310026"/>
                    </a:ext>
                  </a:extLst>
                </a:gridCol>
                <a:gridCol w="508200">
                  <a:extLst>
                    <a:ext uri="{9D8B030D-6E8A-4147-A177-3AD203B41FA5}">
                      <a16:colId xmlns:a16="http://schemas.microsoft.com/office/drawing/2014/main" val="3975747234"/>
                    </a:ext>
                  </a:extLst>
                </a:gridCol>
                <a:gridCol w="508200">
                  <a:extLst>
                    <a:ext uri="{9D8B030D-6E8A-4147-A177-3AD203B41FA5}">
                      <a16:colId xmlns:a16="http://schemas.microsoft.com/office/drawing/2014/main" val="1366621347"/>
                    </a:ext>
                  </a:extLst>
                </a:gridCol>
                <a:gridCol w="491807">
                  <a:extLst>
                    <a:ext uri="{9D8B030D-6E8A-4147-A177-3AD203B41FA5}">
                      <a16:colId xmlns:a16="http://schemas.microsoft.com/office/drawing/2014/main" val="3743144526"/>
                    </a:ext>
                  </a:extLst>
                </a:gridCol>
                <a:gridCol w="508200">
                  <a:extLst>
                    <a:ext uri="{9D8B030D-6E8A-4147-A177-3AD203B41FA5}">
                      <a16:colId xmlns:a16="http://schemas.microsoft.com/office/drawing/2014/main" val="1386276741"/>
                    </a:ext>
                  </a:extLst>
                </a:gridCol>
                <a:gridCol w="508200">
                  <a:extLst>
                    <a:ext uri="{9D8B030D-6E8A-4147-A177-3AD203B41FA5}">
                      <a16:colId xmlns:a16="http://schemas.microsoft.com/office/drawing/2014/main" val="211365287"/>
                    </a:ext>
                  </a:extLst>
                </a:gridCol>
                <a:gridCol w="508200">
                  <a:extLst>
                    <a:ext uri="{9D8B030D-6E8A-4147-A177-3AD203B41FA5}">
                      <a16:colId xmlns:a16="http://schemas.microsoft.com/office/drawing/2014/main" val="1650975612"/>
                    </a:ext>
                  </a:extLst>
                </a:gridCol>
                <a:gridCol w="508200">
                  <a:extLst>
                    <a:ext uri="{9D8B030D-6E8A-4147-A177-3AD203B41FA5}">
                      <a16:colId xmlns:a16="http://schemas.microsoft.com/office/drawing/2014/main" val="2533817978"/>
                    </a:ext>
                  </a:extLst>
                </a:gridCol>
                <a:gridCol w="508200">
                  <a:extLst>
                    <a:ext uri="{9D8B030D-6E8A-4147-A177-3AD203B41FA5}">
                      <a16:colId xmlns:a16="http://schemas.microsoft.com/office/drawing/2014/main" val="933774102"/>
                    </a:ext>
                  </a:extLst>
                </a:gridCol>
              </a:tblGrid>
              <a:tr h="409496">
                <a:tc>
                  <a:txBody>
                    <a:bodyPr/>
                    <a:lstStyle/>
                    <a:p>
                      <a:pPr algn="l" fontAlgn="b"/>
                      <a:r>
                        <a:rPr lang="en-US" sz="900" u="none" strike="noStrike" dirty="0">
                          <a:effectLst/>
                        </a:rPr>
                        <a:t>Membership Type</a:t>
                      </a:r>
                      <a:endParaRPr lang="en-US" sz="900" b="0" i="0" u="none" strike="noStrike" dirty="0">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Users Distribution in Year-2023 per Category</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Jan-2023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Feb-2023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Mar-2023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Apr-2023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May-2023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Jun-2023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Jul-2023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Aug-2023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Sep-2023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Oct-2023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Nov-2023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l" fontAlgn="b"/>
                      <a:r>
                        <a:rPr lang="en-US" sz="900" u="none" strike="noStrike">
                          <a:effectLst/>
                        </a:rPr>
                        <a:t>Dec-2023</a:t>
                      </a:r>
                      <a:endParaRPr lang="en-US" sz="900" b="0" i="0" u="none" strike="noStrike">
                        <a:solidFill>
                          <a:srgbClr val="000000"/>
                        </a:solidFill>
                        <a:effectLst/>
                        <a:latin typeface="Calibri" panose="020F0502020204030204" pitchFamily="34" charset="0"/>
                      </a:endParaRPr>
                    </a:p>
                  </a:txBody>
                  <a:tcPr marL="6112" marR="6112" marT="6112" marB="0" anchor="b"/>
                </a:tc>
                <a:extLst>
                  <a:ext uri="{0D108BD9-81ED-4DB2-BD59-A6C34878D82A}">
                    <a16:rowId xmlns:a16="http://schemas.microsoft.com/office/drawing/2014/main" val="3315493730"/>
                  </a:ext>
                </a:extLst>
              </a:tr>
              <a:tr h="146685">
                <a:tc>
                  <a:txBody>
                    <a:bodyPr/>
                    <a:lstStyle/>
                    <a:p>
                      <a:pPr algn="l" fontAlgn="b"/>
                      <a:r>
                        <a:rPr lang="en-US" sz="900" u="none" strike="noStrike">
                          <a:effectLst/>
                        </a:rPr>
                        <a:t>Casual</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2059179</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40008</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43016</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62201</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147285</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234181</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301230</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331358</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311130</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261635</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177071</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98392</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51672</a:t>
                      </a:r>
                      <a:endParaRPr lang="en-US" sz="900" b="0" i="0" u="none" strike="noStrike">
                        <a:solidFill>
                          <a:srgbClr val="000000"/>
                        </a:solidFill>
                        <a:effectLst/>
                        <a:latin typeface="Calibri" panose="020F0502020204030204" pitchFamily="34" charset="0"/>
                      </a:endParaRPr>
                    </a:p>
                  </a:txBody>
                  <a:tcPr marL="6112" marR="6112" marT="6112" marB="0" anchor="b"/>
                </a:tc>
                <a:extLst>
                  <a:ext uri="{0D108BD9-81ED-4DB2-BD59-A6C34878D82A}">
                    <a16:rowId xmlns:a16="http://schemas.microsoft.com/office/drawing/2014/main" val="1705155064"/>
                  </a:ext>
                </a:extLst>
              </a:tr>
              <a:tr h="146685">
                <a:tc>
                  <a:txBody>
                    <a:bodyPr/>
                    <a:lstStyle/>
                    <a:p>
                      <a:pPr algn="l" fontAlgn="b"/>
                      <a:r>
                        <a:rPr lang="en-US" sz="900" u="none" strike="noStrike">
                          <a:effectLst/>
                        </a:rPr>
                        <a:t>Members</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3660698</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150293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147429</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196477</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279305</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370646</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418388</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436292</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460563</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404736</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360042</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a:effectLst/>
                        </a:rPr>
                        <a:t>264126</a:t>
                      </a:r>
                      <a:endParaRPr lang="en-US" sz="900" b="0" i="0" u="none" strike="noStrike">
                        <a:solidFill>
                          <a:srgbClr val="000000"/>
                        </a:solidFill>
                        <a:effectLst/>
                        <a:latin typeface="Calibri" panose="020F0502020204030204" pitchFamily="34" charset="0"/>
                      </a:endParaRPr>
                    </a:p>
                  </a:txBody>
                  <a:tcPr marL="6112" marR="6112" marT="6112" marB="0" anchor="b"/>
                </a:tc>
                <a:tc>
                  <a:txBody>
                    <a:bodyPr/>
                    <a:lstStyle/>
                    <a:p>
                      <a:pPr algn="r" fontAlgn="b"/>
                      <a:r>
                        <a:rPr lang="en-US" sz="900" u="none" strike="noStrike" dirty="0">
                          <a:effectLst/>
                        </a:rPr>
                        <a:t>172401</a:t>
                      </a:r>
                      <a:endParaRPr lang="en-US" sz="900" b="0" i="0" u="none" strike="noStrike" dirty="0">
                        <a:solidFill>
                          <a:srgbClr val="000000"/>
                        </a:solidFill>
                        <a:effectLst/>
                        <a:latin typeface="Calibri" panose="020F0502020204030204" pitchFamily="34" charset="0"/>
                      </a:endParaRPr>
                    </a:p>
                  </a:txBody>
                  <a:tcPr marL="6112" marR="6112" marT="6112" marB="0" anchor="b"/>
                </a:tc>
                <a:extLst>
                  <a:ext uri="{0D108BD9-81ED-4DB2-BD59-A6C34878D82A}">
                    <a16:rowId xmlns:a16="http://schemas.microsoft.com/office/drawing/2014/main" val="452157832"/>
                  </a:ext>
                </a:extLst>
              </a:tr>
            </a:tbl>
          </a:graphicData>
        </a:graphic>
      </p:graphicFrame>
      <p:graphicFrame>
        <p:nvGraphicFramePr>
          <p:cNvPr id="10" name="Chart 9">
            <a:extLst>
              <a:ext uri="{FF2B5EF4-FFF2-40B4-BE49-F238E27FC236}">
                <a16:creationId xmlns:a16="http://schemas.microsoft.com/office/drawing/2014/main" id="{679FCFB8-347D-708D-760B-59D74EB80203}"/>
              </a:ext>
            </a:extLst>
          </p:cNvPr>
          <p:cNvGraphicFramePr>
            <a:graphicFrameLocks/>
          </p:cNvGraphicFramePr>
          <p:nvPr>
            <p:extLst>
              <p:ext uri="{D42A27DB-BD31-4B8C-83A1-F6EECF244321}">
                <p14:modId xmlns:p14="http://schemas.microsoft.com/office/powerpoint/2010/main" val="3537218016"/>
              </p:ext>
            </p:extLst>
          </p:nvPr>
        </p:nvGraphicFramePr>
        <p:xfrm>
          <a:off x="2918460" y="1669702"/>
          <a:ext cx="6537960" cy="31308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8554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08029-1D64-19DC-F278-6FA6FA309AF2}"/>
            </a:ext>
          </a:extLst>
        </p:cNvPr>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43AC7A16-0914-7EC8-6F81-413E0B139A4F}"/>
              </a:ext>
            </a:extLst>
          </p:cNvPr>
          <p:cNvGraphicFramePr>
            <a:graphicFrameLocks noChangeAspect="1"/>
          </p:cNvGraphicFramePr>
          <p:nvPr>
            <p:custDataLst>
              <p:tags r:id="rId1"/>
            </p:custDataLst>
            <p:extLst>
              <p:ext uri="{D42A27DB-BD31-4B8C-83A1-F6EECF244321}">
                <p14:modId xmlns:p14="http://schemas.microsoft.com/office/powerpoint/2010/main" val="9590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7" name="think-cell data - do not delete" hidden="1">
                        <a:extLst>
                          <a:ext uri="{FF2B5EF4-FFF2-40B4-BE49-F238E27FC236}">
                            <a16:creationId xmlns:a16="http://schemas.microsoft.com/office/drawing/2014/main" id="{10A2C09E-860D-F52E-D27E-D9119C39A1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itle 10">
            <a:extLst>
              <a:ext uri="{FF2B5EF4-FFF2-40B4-BE49-F238E27FC236}">
                <a16:creationId xmlns:a16="http://schemas.microsoft.com/office/drawing/2014/main" id="{4D11E668-1504-C2FE-1904-5DA766F5D78C}"/>
              </a:ext>
            </a:extLst>
          </p:cNvPr>
          <p:cNvSpPr>
            <a:spLocks noGrp="1"/>
          </p:cNvSpPr>
          <p:nvPr>
            <p:ph type="title"/>
          </p:nvPr>
        </p:nvSpPr>
        <p:spPr>
          <a:xfrm>
            <a:off x="1203960" y="24384"/>
            <a:ext cx="11071860" cy="745236"/>
          </a:xfrm>
        </p:spPr>
        <p:txBody>
          <a:bodyPr vert="horz"/>
          <a:lstStyle/>
          <a:p>
            <a:r>
              <a:rPr lang="en-US" sz="2800" dirty="0"/>
              <a:t>Average of Ride Length in Minutes Per Category in Year-2023</a:t>
            </a:r>
          </a:p>
        </p:txBody>
      </p:sp>
      <p:sp>
        <p:nvSpPr>
          <p:cNvPr id="4" name="Slide Number Placeholder 3">
            <a:extLst>
              <a:ext uri="{FF2B5EF4-FFF2-40B4-BE49-F238E27FC236}">
                <a16:creationId xmlns:a16="http://schemas.microsoft.com/office/drawing/2014/main" id="{D5147511-9620-BFF2-1E67-4A6DEE939805}"/>
              </a:ext>
            </a:extLst>
          </p:cNvPr>
          <p:cNvSpPr>
            <a:spLocks noGrp="1"/>
          </p:cNvSpPr>
          <p:nvPr>
            <p:ph type="sldNum" sz="quarter" idx="12"/>
          </p:nvPr>
        </p:nvSpPr>
        <p:spPr/>
        <p:txBody>
          <a:bodyPr/>
          <a:lstStyle/>
          <a:p>
            <a:fld id="{8D0AFDD5-844D-364D-8AEC-50CF4D36D55D}" type="slidenum">
              <a:rPr lang="en-US" smtClean="0"/>
              <a:t>11</a:t>
            </a:fld>
            <a:endParaRPr lang="en-US" dirty="0"/>
          </a:p>
        </p:txBody>
      </p:sp>
      <p:sp>
        <p:nvSpPr>
          <p:cNvPr id="3" name="Footer Placeholder 2">
            <a:extLst>
              <a:ext uri="{FF2B5EF4-FFF2-40B4-BE49-F238E27FC236}">
                <a16:creationId xmlns:a16="http://schemas.microsoft.com/office/drawing/2014/main" id="{3A397406-1BAF-B506-8462-69FAE1958F19}"/>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144DCFBC-4925-87C6-AFBB-9E1905CB8BCF}"/>
              </a:ext>
            </a:extLst>
          </p:cNvPr>
          <p:cNvSpPr>
            <a:spLocks noGrp="1"/>
          </p:cNvSpPr>
          <p:nvPr>
            <p:ph type="dt" sz="half" idx="10"/>
          </p:nvPr>
        </p:nvSpPr>
        <p:spPr/>
        <p:txBody>
          <a:bodyPr/>
          <a:lstStyle/>
          <a:p>
            <a:r>
              <a:rPr lang="en-US" dirty="0"/>
              <a:t>20XX</a:t>
            </a:r>
          </a:p>
        </p:txBody>
      </p:sp>
      <p:graphicFrame>
        <p:nvGraphicFramePr>
          <p:cNvPr id="9" name="Content Placeholder 8">
            <a:extLst>
              <a:ext uri="{FF2B5EF4-FFF2-40B4-BE49-F238E27FC236}">
                <a16:creationId xmlns:a16="http://schemas.microsoft.com/office/drawing/2014/main" id="{C54EF2D0-1D3A-E1C7-EAE4-2E9131779E7F}"/>
              </a:ext>
            </a:extLst>
          </p:cNvPr>
          <p:cNvGraphicFramePr>
            <a:graphicFrameLocks noGrp="1"/>
          </p:cNvGraphicFramePr>
          <p:nvPr>
            <p:ph idx="1"/>
            <p:extLst>
              <p:ext uri="{D42A27DB-BD31-4B8C-83A1-F6EECF244321}">
                <p14:modId xmlns:p14="http://schemas.microsoft.com/office/powerpoint/2010/main" val="3539798786"/>
              </p:ext>
            </p:extLst>
          </p:nvPr>
        </p:nvGraphicFramePr>
        <p:xfrm>
          <a:off x="2285999" y="749057"/>
          <a:ext cx="8844120" cy="603023"/>
        </p:xfrm>
        <a:graphic>
          <a:graphicData uri="http://schemas.openxmlformats.org/drawingml/2006/table">
            <a:tbl>
              <a:tblPr>
                <a:tableStyleId>{08FB837D-C827-4EFA-A057-4D05807E0F7C}</a:tableStyleId>
              </a:tblPr>
              <a:tblGrid>
                <a:gridCol w="2015556">
                  <a:extLst>
                    <a:ext uri="{9D8B030D-6E8A-4147-A177-3AD203B41FA5}">
                      <a16:colId xmlns:a16="http://schemas.microsoft.com/office/drawing/2014/main" val="2711058695"/>
                    </a:ext>
                  </a:extLst>
                </a:gridCol>
                <a:gridCol w="517206">
                  <a:extLst>
                    <a:ext uri="{9D8B030D-6E8A-4147-A177-3AD203B41FA5}">
                      <a16:colId xmlns:a16="http://schemas.microsoft.com/office/drawing/2014/main" val="278504719"/>
                    </a:ext>
                  </a:extLst>
                </a:gridCol>
                <a:gridCol w="942334">
                  <a:extLst>
                    <a:ext uri="{9D8B030D-6E8A-4147-A177-3AD203B41FA5}">
                      <a16:colId xmlns:a16="http://schemas.microsoft.com/office/drawing/2014/main" val="2831850776"/>
                    </a:ext>
                  </a:extLst>
                </a:gridCol>
                <a:gridCol w="538640">
                  <a:extLst>
                    <a:ext uri="{9D8B030D-6E8A-4147-A177-3AD203B41FA5}">
                      <a16:colId xmlns:a16="http://schemas.microsoft.com/office/drawing/2014/main" val="766116724"/>
                    </a:ext>
                  </a:extLst>
                </a:gridCol>
                <a:gridCol w="538640">
                  <a:extLst>
                    <a:ext uri="{9D8B030D-6E8A-4147-A177-3AD203B41FA5}">
                      <a16:colId xmlns:a16="http://schemas.microsoft.com/office/drawing/2014/main" val="1901379176"/>
                    </a:ext>
                  </a:extLst>
                </a:gridCol>
                <a:gridCol w="538640">
                  <a:extLst>
                    <a:ext uri="{9D8B030D-6E8A-4147-A177-3AD203B41FA5}">
                      <a16:colId xmlns:a16="http://schemas.microsoft.com/office/drawing/2014/main" val="3721383773"/>
                    </a:ext>
                  </a:extLst>
                </a:gridCol>
                <a:gridCol w="538640">
                  <a:extLst>
                    <a:ext uri="{9D8B030D-6E8A-4147-A177-3AD203B41FA5}">
                      <a16:colId xmlns:a16="http://schemas.microsoft.com/office/drawing/2014/main" val="1547131680"/>
                    </a:ext>
                  </a:extLst>
                </a:gridCol>
                <a:gridCol w="538640">
                  <a:extLst>
                    <a:ext uri="{9D8B030D-6E8A-4147-A177-3AD203B41FA5}">
                      <a16:colId xmlns:a16="http://schemas.microsoft.com/office/drawing/2014/main" val="4094840149"/>
                    </a:ext>
                  </a:extLst>
                </a:gridCol>
                <a:gridCol w="521264">
                  <a:extLst>
                    <a:ext uri="{9D8B030D-6E8A-4147-A177-3AD203B41FA5}">
                      <a16:colId xmlns:a16="http://schemas.microsoft.com/office/drawing/2014/main" val="2645944955"/>
                    </a:ext>
                  </a:extLst>
                </a:gridCol>
                <a:gridCol w="538640">
                  <a:extLst>
                    <a:ext uri="{9D8B030D-6E8A-4147-A177-3AD203B41FA5}">
                      <a16:colId xmlns:a16="http://schemas.microsoft.com/office/drawing/2014/main" val="3729952371"/>
                    </a:ext>
                  </a:extLst>
                </a:gridCol>
                <a:gridCol w="538640">
                  <a:extLst>
                    <a:ext uri="{9D8B030D-6E8A-4147-A177-3AD203B41FA5}">
                      <a16:colId xmlns:a16="http://schemas.microsoft.com/office/drawing/2014/main" val="847104080"/>
                    </a:ext>
                  </a:extLst>
                </a:gridCol>
                <a:gridCol w="538640">
                  <a:extLst>
                    <a:ext uri="{9D8B030D-6E8A-4147-A177-3AD203B41FA5}">
                      <a16:colId xmlns:a16="http://schemas.microsoft.com/office/drawing/2014/main" val="3849635504"/>
                    </a:ext>
                  </a:extLst>
                </a:gridCol>
                <a:gridCol w="538640">
                  <a:extLst>
                    <a:ext uri="{9D8B030D-6E8A-4147-A177-3AD203B41FA5}">
                      <a16:colId xmlns:a16="http://schemas.microsoft.com/office/drawing/2014/main" val="1300717931"/>
                    </a:ext>
                  </a:extLst>
                </a:gridCol>
              </a:tblGrid>
              <a:tr h="291785">
                <a:tc>
                  <a:txBody>
                    <a:bodyPr/>
                    <a:lstStyle/>
                    <a:p>
                      <a:pPr algn="l" fontAlgn="b"/>
                      <a:r>
                        <a:rPr lang="en-US" sz="900" u="none" strike="noStrike" dirty="0">
                          <a:effectLst/>
                        </a:rPr>
                        <a:t>Average of Ride Length in Minutes Approx. per Category</a:t>
                      </a:r>
                      <a:endParaRPr lang="en-US" sz="900" b="0" i="0" u="none" strike="noStrike" dirty="0">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Jan-2023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Feb-2023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Mar-2023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Apr-2023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May-2023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Jun-2023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Jul-2023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Aug-2023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Sep-2023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Oct-2023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Nov-2023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l" fontAlgn="b"/>
                      <a:r>
                        <a:rPr lang="en-US" sz="900" u="none" strike="noStrike">
                          <a:effectLst/>
                        </a:rPr>
                        <a:t>Dec-2023</a:t>
                      </a:r>
                      <a:endParaRPr lang="en-US" sz="900" b="0" i="0" u="none" strike="noStrike">
                        <a:solidFill>
                          <a:srgbClr val="000000"/>
                        </a:solidFill>
                        <a:effectLst/>
                        <a:latin typeface="Calibri" panose="020F0502020204030204" pitchFamily="34" charset="0"/>
                      </a:endParaRPr>
                    </a:p>
                  </a:txBody>
                  <a:tcPr marL="6484" marR="6484" marT="6484" marB="0" anchor="b"/>
                </a:tc>
                <a:extLst>
                  <a:ext uri="{0D108BD9-81ED-4DB2-BD59-A6C34878D82A}">
                    <a16:rowId xmlns:a16="http://schemas.microsoft.com/office/drawing/2014/main" val="1456278221"/>
                  </a:ext>
                </a:extLst>
              </a:tr>
              <a:tr h="155619">
                <a:tc>
                  <a:txBody>
                    <a:bodyPr/>
                    <a:lstStyle/>
                    <a:p>
                      <a:pPr algn="l" fontAlgn="b"/>
                      <a:r>
                        <a:rPr lang="en-US" sz="900" u="none" strike="noStrike">
                          <a:effectLst/>
                        </a:rPr>
                        <a:t>Casual User</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27</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28</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29</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32</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35</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484" marR="6484" marT="6484" marB="0" anchor="b"/>
                </a:tc>
                <a:extLst>
                  <a:ext uri="{0D108BD9-81ED-4DB2-BD59-A6C34878D82A}">
                    <a16:rowId xmlns:a16="http://schemas.microsoft.com/office/drawing/2014/main" val="491909532"/>
                  </a:ext>
                </a:extLst>
              </a:tr>
              <a:tr h="155619">
                <a:tc>
                  <a:txBody>
                    <a:bodyPr/>
                    <a:lstStyle/>
                    <a:p>
                      <a:pPr algn="l" fontAlgn="b"/>
                      <a:r>
                        <a:rPr lang="en-US" sz="900" u="none" strike="noStrike">
                          <a:effectLst/>
                        </a:rPr>
                        <a:t>Member User</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484" marR="6484" marT="6484" marB="0" anchor="b"/>
                </a:tc>
                <a:tc>
                  <a:txBody>
                    <a:bodyPr/>
                    <a:lstStyle/>
                    <a:p>
                      <a:pPr algn="r" fontAlgn="b"/>
                      <a:r>
                        <a:rPr lang="en-US" sz="900" u="none" strike="noStrike" dirty="0">
                          <a:effectLst/>
                        </a:rPr>
                        <a:t>11</a:t>
                      </a:r>
                      <a:endParaRPr lang="en-US" sz="900" b="0" i="0" u="none" strike="noStrike" dirty="0">
                        <a:solidFill>
                          <a:srgbClr val="000000"/>
                        </a:solidFill>
                        <a:effectLst/>
                        <a:latin typeface="Calibri" panose="020F0502020204030204" pitchFamily="34" charset="0"/>
                      </a:endParaRPr>
                    </a:p>
                  </a:txBody>
                  <a:tcPr marL="6484" marR="6484" marT="6484" marB="0" anchor="b"/>
                </a:tc>
                <a:extLst>
                  <a:ext uri="{0D108BD9-81ED-4DB2-BD59-A6C34878D82A}">
                    <a16:rowId xmlns:a16="http://schemas.microsoft.com/office/drawing/2014/main" val="848622697"/>
                  </a:ext>
                </a:extLst>
              </a:tr>
            </a:tbl>
          </a:graphicData>
        </a:graphic>
      </p:graphicFrame>
      <p:graphicFrame>
        <p:nvGraphicFramePr>
          <p:cNvPr id="10" name="Chart 9">
            <a:extLst>
              <a:ext uri="{FF2B5EF4-FFF2-40B4-BE49-F238E27FC236}">
                <a16:creationId xmlns:a16="http://schemas.microsoft.com/office/drawing/2014/main" id="{98386B31-1544-A287-F5ED-F500C8F1A82F}"/>
              </a:ext>
            </a:extLst>
          </p:cNvPr>
          <p:cNvGraphicFramePr>
            <a:graphicFrameLocks/>
          </p:cNvGraphicFramePr>
          <p:nvPr>
            <p:extLst>
              <p:ext uri="{D42A27DB-BD31-4B8C-83A1-F6EECF244321}">
                <p14:modId xmlns:p14="http://schemas.microsoft.com/office/powerpoint/2010/main" val="3890478160"/>
              </p:ext>
            </p:extLst>
          </p:nvPr>
        </p:nvGraphicFramePr>
        <p:xfrm>
          <a:off x="2461259" y="1577340"/>
          <a:ext cx="8668859"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6270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9F60B-6C15-AB21-B600-5949C6E0205D}"/>
            </a:ext>
          </a:extLst>
        </p:cNvPr>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B496CC7C-2F7F-3DD2-C9B8-4AC667EA38DD}"/>
              </a:ext>
            </a:extLst>
          </p:cNvPr>
          <p:cNvGraphicFramePr>
            <a:graphicFrameLocks noChangeAspect="1"/>
          </p:cNvGraphicFramePr>
          <p:nvPr>
            <p:custDataLst>
              <p:tags r:id="rId1"/>
            </p:custDataLst>
            <p:extLst>
              <p:ext uri="{D42A27DB-BD31-4B8C-83A1-F6EECF244321}">
                <p14:modId xmlns:p14="http://schemas.microsoft.com/office/powerpoint/2010/main" val="12571035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7" name="think-cell data - do not delete" hidden="1">
                        <a:extLst>
                          <a:ext uri="{FF2B5EF4-FFF2-40B4-BE49-F238E27FC236}">
                            <a16:creationId xmlns:a16="http://schemas.microsoft.com/office/drawing/2014/main" id="{43AC7A16-0914-7EC8-6F81-413E0B139A4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itle 10">
            <a:extLst>
              <a:ext uri="{FF2B5EF4-FFF2-40B4-BE49-F238E27FC236}">
                <a16:creationId xmlns:a16="http://schemas.microsoft.com/office/drawing/2014/main" id="{D9CBF692-665F-AAC2-A6E1-2ED48BB2BF63}"/>
              </a:ext>
            </a:extLst>
          </p:cNvPr>
          <p:cNvSpPr>
            <a:spLocks noGrp="1"/>
          </p:cNvSpPr>
          <p:nvPr>
            <p:ph type="title"/>
          </p:nvPr>
        </p:nvSpPr>
        <p:spPr>
          <a:xfrm>
            <a:off x="838200" y="24384"/>
            <a:ext cx="11437620" cy="745236"/>
          </a:xfrm>
        </p:spPr>
        <p:txBody>
          <a:bodyPr vert="horz"/>
          <a:lstStyle/>
          <a:p>
            <a:r>
              <a:rPr lang="en-US" sz="2000" dirty="0"/>
              <a:t>Average Ride Length time in Minutes for Casual User and Member User</a:t>
            </a:r>
            <a:br>
              <a:rPr lang="en-US" sz="2000" dirty="0"/>
            </a:br>
            <a:r>
              <a:rPr lang="en-US" sz="2000" dirty="0"/>
              <a:t>per Day in week for the Month in January, February and March in year 2023</a:t>
            </a:r>
          </a:p>
        </p:txBody>
      </p:sp>
      <p:sp>
        <p:nvSpPr>
          <p:cNvPr id="4" name="Slide Number Placeholder 3">
            <a:extLst>
              <a:ext uri="{FF2B5EF4-FFF2-40B4-BE49-F238E27FC236}">
                <a16:creationId xmlns:a16="http://schemas.microsoft.com/office/drawing/2014/main" id="{9ACD1858-D76D-974D-EFB3-E4DE6CD5546B}"/>
              </a:ext>
            </a:extLst>
          </p:cNvPr>
          <p:cNvSpPr>
            <a:spLocks noGrp="1"/>
          </p:cNvSpPr>
          <p:nvPr>
            <p:ph type="sldNum" sz="quarter" idx="12"/>
          </p:nvPr>
        </p:nvSpPr>
        <p:spPr/>
        <p:txBody>
          <a:bodyPr/>
          <a:lstStyle/>
          <a:p>
            <a:fld id="{8D0AFDD5-844D-364D-8AEC-50CF4D36D55D}" type="slidenum">
              <a:rPr lang="en-US" smtClean="0"/>
              <a:t>12</a:t>
            </a:fld>
            <a:endParaRPr lang="en-US" dirty="0"/>
          </a:p>
        </p:txBody>
      </p:sp>
      <p:sp>
        <p:nvSpPr>
          <p:cNvPr id="3" name="Footer Placeholder 2">
            <a:extLst>
              <a:ext uri="{FF2B5EF4-FFF2-40B4-BE49-F238E27FC236}">
                <a16:creationId xmlns:a16="http://schemas.microsoft.com/office/drawing/2014/main" id="{1745F58C-9939-99CE-37B1-2AA49608F3B1}"/>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566C6632-F6CA-04C2-750C-B7A474EEFF08}"/>
              </a:ext>
            </a:extLst>
          </p:cNvPr>
          <p:cNvSpPr>
            <a:spLocks noGrp="1"/>
          </p:cNvSpPr>
          <p:nvPr>
            <p:ph type="dt" sz="half" idx="10"/>
          </p:nvPr>
        </p:nvSpPr>
        <p:spPr/>
        <p:txBody>
          <a:bodyPr/>
          <a:lstStyle/>
          <a:p>
            <a:r>
              <a:rPr lang="en-US" dirty="0"/>
              <a:t>20XX</a:t>
            </a:r>
          </a:p>
        </p:txBody>
      </p:sp>
      <p:graphicFrame>
        <p:nvGraphicFramePr>
          <p:cNvPr id="7" name="Table 6">
            <a:extLst>
              <a:ext uri="{FF2B5EF4-FFF2-40B4-BE49-F238E27FC236}">
                <a16:creationId xmlns:a16="http://schemas.microsoft.com/office/drawing/2014/main" id="{F666D9E1-18E6-3340-0A11-0824193DF2A6}"/>
              </a:ext>
            </a:extLst>
          </p:cNvPr>
          <p:cNvGraphicFramePr>
            <a:graphicFrameLocks noGrp="1"/>
          </p:cNvGraphicFramePr>
          <p:nvPr>
            <p:extLst>
              <p:ext uri="{D42A27DB-BD31-4B8C-83A1-F6EECF244321}">
                <p14:modId xmlns:p14="http://schemas.microsoft.com/office/powerpoint/2010/main" val="1016614422"/>
              </p:ext>
            </p:extLst>
          </p:nvPr>
        </p:nvGraphicFramePr>
        <p:xfrm>
          <a:off x="746760" y="769621"/>
          <a:ext cx="10622279" cy="1435113"/>
        </p:xfrm>
        <a:graphic>
          <a:graphicData uri="http://schemas.openxmlformats.org/drawingml/2006/table">
            <a:tbl>
              <a:tblPr>
                <a:tableStyleId>{69C7853C-536D-4A76-A0AE-DD22124D55A5}</a:tableStyleId>
              </a:tblPr>
              <a:tblGrid>
                <a:gridCol w="1739416">
                  <a:extLst>
                    <a:ext uri="{9D8B030D-6E8A-4147-A177-3AD203B41FA5}">
                      <a16:colId xmlns:a16="http://schemas.microsoft.com/office/drawing/2014/main" val="3998504415"/>
                    </a:ext>
                  </a:extLst>
                </a:gridCol>
                <a:gridCol w="2050024">
                  <a:extLst>
                    <a:ext uri="{9D8B030D-6E8A-4147-A177-3AD203B41FA5}">
                      <a16:colId xmlns:a16="http://schemas.microsoft.com/office/drawing/2014/main" val="2692771904"/>
                    </a:ext>
                  </a:extLst>
                </a:gridCol>
                <a:gridCol w="981527">
                  <a:extLst>
                    <a:ext uri="{9D8B030D-6E8A-4147-A177-3AD203B41FA5}">
                      <a16:colId xmlns:a16="http://schemas.microsoft.com/office/drawing/2014/main" val="1173805920"/>
                    </a:ext>
                  </a:extLst>
                </a:gridCol>
                <a:gridCol w="1428805">
                  <a:extLst>
                    <a:ext uri="{9D8B030D-6E8A-4147-A177-3AD203B41FA5}">
                      <a16:colId xmlns:a16="http://schemas.microsoft.com/office/drawing/2014/main" val="578113355"/>
                    </a:ext>
                  </a:extLst>
                </a:gridCol>
                <a:gridCol w="931829">
                  <a:extLst>
                    <a:ext uri="{9D8B030D-6E8A-4147-A177-3AD203B41FA5}">
                      <a16:colId xmlns:a16="http://schemas.microsoft.com/office/drawing/2014/main" val="3562846674"/>
                    </a:ext>
                  </a:extLst>
                </a:gridCol>
                <a:gridCol w="832434">
                  <a:extLst>
                    <a:ext uri="{9D8B030D-6E8A-4147-A177-3AD203B41FA5}">
                      <a16:colId xmlns:a16="http://schemas.microsoft.com/office/drawing/2014/main" val="4024611853"/>
                    </a:ext>
                  </a:extLst>
                </a:gridCol>
                <a:gridCol w="1006910">
                  <a:extLst>
                    <a:ext uri="{9D8B030D-6E8A-4147-A177-3AD203B41FA5}">
                      <a16:colId xmlns:a16="http://schemas.microsoft.com/office/drawing/2014/main" val="2925004743"/>
                    </a:ext>
                  </a:extLst>
                </a:gridCol>
                <a:gridCol w="825667">
                  <a:extLst>
                    <a:ext uri="{9D8B030D-6E8A-4147-A177-3AD203B41FA5}">
                      <a16:colId xmlns:a16="http://schemas.microsoft.com/office/drawing/2014/main" val="285410571"/>
                    </a:ext>
                  </a:extLst>
                </a:gridCol>
                <a:gridCol w="825667">
                  <a:extLst>
                    <a:ext uri="{9D8B030D-6E8A-4147-A177-3AD203B41FA5}">
                      <a16:colId xmlns:a16="http://schemas.microsoft.com/office/drawing/2014/main" val="3604977152"/>
                    </a:ext>
                  </a:extLst>
                </a:gridCol>
              </a:tblGrid>
              <a:tr h="109220">
                <a:tc>
                  <a:txBody>
                    <a:bodyPr/>
                    <a:lstStyle/>
                    <a:p>
                      <a:pPr algn="l" fontAlgn="b"/>
                      <a:r>
                        <a:rPr lang="en-US" sz="1000" b="0" i="0" u="none" strike="noStrike" dirty="0">
                          <a:solidFill>
                            <a:srgbClr val="000000"/>
                          </a:solidFill>
                          <a:effectLst/>
                          <a:latin typeface="Calibri" panose="020F0502020204030204" pitchFamily="34" charset="0"/>
                        </a:rPr>
                        <a:t>Months</a:t>
                      </a:r>
                    </a:p>
                  </a:txBody>
                  <a:tcPr marL="7057" marR="7057" marT="7057" marB="0" anchor="b"/>
                </a:tc>
                <a:tc gridSpan="2">
                  <a:txBody>
                    <a:bodyPr/>
                    <a:lstStyle/>
                    <a:p>
                      <a:pPr algn="ctr" fontAlgn="ctr"/>
                      <a:r>
                        <a:rPr lang="en-US" sz="1000" u="none" strike="noStrike">
                          <a:effectLst/>
                        </a:rPr>
                        <a:t>Jan-2023</a:t>
                      </a:r>
                      <a:endParaRPr lang="en-US" sz="1000" b="0" i="0" u="none" strike="noStrike">
                        <a:solidFill>
                          <a:srgbClr val="000000"/>
                        </a:solidFill>
                        <a:effectLst/>
                        <a:latin typeface="Calibri" panose="020F0502020204030204" pitchFamily="34" charset="0"/>
                      </a:endParaRPr>
                    </a:p>
                  </a:txBody>
                  <a:tcPr marL="7057" marR="7057" marT="7057" marB="0" anchor="ctr"/>
                </a:tc>
                <a:tc hMerge="1">
                  <a:txBody>
                    <a:bodyPr/>
                    <a:lstStyle/>
                    <a:p>
                      <a:endParaRPr lang="en-US"/>
                    </a:p>
                  </a:txBody>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7057" marR="7057" marT="7057" marB="0" anchor="b"/>
                </a:tc>
                <a:tc gridSpan="2">
                  <a:txBody>
                    <a:bodyPr/>
                    <a:lstStyle/>
                    <a:p>
                      <a:pPr algn="ctr" fontAlgn="b"/>
                      <a:r>
                        <a:rPr lang="en-US" sz="1000" u="none" strike="noStrike" dirty="0">
                          <a:effectLst/>
                        </a:rPr>
                        <a:t>Feb-2023</a:t>
                      </a:r>
                      <a:endParaRPr lang="en-US" sz="1000" b="0" i="0" u="none" strike="noStrike" dirty="0">
                        <a:solidFill>
                          <a:srgbClr val="000000"/>
                        </a:solidFill>
                        <a:effectLst/>
                        <a:latin typeface="Calibri" panose="020F0502020204030204" pitchFamily="34" charset="0"/>
                      </a:endParaRPr>
                    </a:p>
                  </a:txBody>
                  <a:tcPr marL="7057" marR="7057" marT="7057"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7057" marR="7057" marT="7057" marB="0" anchor="b"/>
                </a:tc>
                <a:tc gridSpan="2">
                  <a:txBody>
                    <a:bodyPr/>
                    <a:lstStyle/>
                    <a:p>
                      <a:pPr algn="ctr" fontAlgn="b"/>
                      <a:r>
                        <a:rPr lang="en-US" sz="1000" u="none" strike="noStrike">
                          <a:effectLst/>
                        </a:rPr>
                        <a:t>Mar-2023</a:t>
                      </a:r>
                      <a:endParaRPr lang="en-US" sz="1000" b="0" i="0" u="none" strike="noStrike">
                        <a:solidFill>
                          <a:srgbClr val="000000"/>
                        </a:solidFill>
                        <a:effectLst/>
                        <a:latin typeface="Calibri" panose="020F0502020204030204" pitchFamily="34" charset="0"/>
                      </a:endParaRPr>
                    </a:p>
                  </a:txBody>
                  <a:tcPr marL="7057" marR="7057" marT="7057" marB="0" anchor="b"/>
                </a:tc>
                <a:tc hMerge="1">
                  <a:txBody>
                    <a:bodyPr/>
                    <a:lstStyle/>
                    <a:p>
                      <a:endParaRPr lang="en-US"/>
                    </a:p>
                  </a:txBody>
                  <a:tcPr/>
                </a:tc>
                <a:extLst>
                  <a:ext uri="{0D108BD9-81ED-4DB2-BD59-A6C34878D82A}">
                    <a16:rowId xmlns:a16="http://schemas.microsoft.com/office/drawing/2014/main" val="158613691"/>
                  </a:ext>
                </a:extLst>
              </a:tr>
              <a:tr h="109220">
                <a:tc>
                  <a:txBody>
                    <a:bodyPr/>
                    <a:lstStyle/>
                    <a:p>
                      <a:pPr algn="l" fontAlgn="b"/>
                      <a:r>
                        <a:rPr lang="en-US" sz="1000" u="none" strike="noStrike" dirty="0" err="1">
                          <a:effectLst/>
                        </a:rPr>
                        <a:t>WeekDays</a:t>
                      </a:r>
                      <a:endParaRPr lang="en-US" sz="1000" b="0" i="0" u="none" strike="noStrike" dirty="0">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dirty="0">
                          <a:effectLst/>
                        </a:rPr>
                        <a:t>Casual</a:t>
                      </a:r>
                      <a:endParaRPr lang="en-US" sz="1000" b="0" i="0" u="none" strike="noStrike" dirty="0">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Member</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WeekDays</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Casual</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Member</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WeekDays</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Casual</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Member</a:t>
                      </a:r>
                      <a:endParaRPr lang="en-US" sz="1000" b="0" i="0" u="none" strike="noStrike">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2054733800"/>
                  </a:ext>
                </a:extLst>
              </a:tr>
              <a:tr h="109220">
                <a:tc>
                  <a:txBody>
                    <a:bodyPr/>
                    <a:lstStyle/>
                    <a:p>
                      <a:pPr algn="l" fontAlgn="b"/>
                      <a:r>
                        <a:rPr lang="en-US" sz="1000" u="none" strike="noStrike">
                          <a:effectLst/>
                        </a:rPr>
                        <a:t>Sunday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dirty="0">
                          <a:effectLst/>
                        </a:rPr>
                        <a:t>33</a:t>
                      </a:r>
                      <a:endParaRPr lang="en-US" sz="1000" b="0" i="0" u="none" strike="noStrike" dirty="0">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Sunday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26</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Sunday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3644729054"/>
                  </a:ext>
                </a:extLst>
              </a:tr>
              <a:tr h="109220">
                <a:tc>
                  <a:txBody>
                    <a:bodyPr/>
                    <a:lstStyle/>
                    <a:p>
                      <a:pPr algn="l" fontAlgn="b"/>
                      <a:r>
                        <a:rPr lang="en-US" sz="1000" u="none" strike="noStrike">
                          <a:effectLst/>
                        </a:rPr>
                        <a:t>Monday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Monday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Monday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24</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686852485"/>
                  </a:ext>
                </a:extLst>
              </a:tr>
              <a:tr h="109220">
                <a:tc>
                  <a:txBody>
                    <a:bodyPr/>
                    <a:lstStyle/>
                    <a:p>
                      <a:pPr algn="l" fontAlgn="b"/>
                      <a:r>
                        <a:rPr lang="en-US" sz="1000" u="none" strike="noStrike">
                          <a:effectLst/>
                        </a:rPr>
                        <a:t>Tuesday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Tuesday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Tuesday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2234121654"/>
                  </a:ext>
                </a:extLst>
              </a:tr>
              <a:tr h="109220">
                <a:tc>
                  <a:txBody>
                    <a:bodyPr/>
                    <a:lstStyle/>
                    <a:p>
                      <a:pPr algn="l" fontAlgn="b"/>
                      <a:r>
                        <a:rPr lang="en-US" sz="1000" u="none" strike="noStrike">
                          <a:effectLst/>
                        </a:rPr>
                        <a:t>Wednessday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Wednessday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Wednessday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22</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2047312653"/>
                  </a:ext>
                </a:extLst>
              </a:tr>
              <a:tr h="109220">
                <a:tc>
                  <a:txBody>
                    <a:bodyPr/>
                    <a:lstStyle/>
                    <a:p>
                      <a:pPr algn="l" fontAlgn="b"/>
                      <a:r>
                        <a:rPr lang="en-US" sz="1000" u="none" strike="noStrike">
                          <a:effectLst/>
                        </a:rPr>
                        <a:t>Thrusday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Thrusday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Thrusday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686976693"/>
                  </a:ext>
                </a:extLst>
              </a:tr>
              <a:tr h="109220">
                <a:tc>
                  <a:txBody>
                    <a:bodyPr/>
                    <a:lstStyle/>
                    <a:p>
                      <a:pPr algn="l" fontAlgn="b"/>
                      <a:r>
                        <a:rPr lang="en-US" sz="1000" u="none" strike="noStrike">
                          <a:effectLst/>
                        </a:rPr>
                        <a:t>Friday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Friday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a:effectLst/>
                        </a:rPr>
                        <a:t>Friday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3735354763"/>
                  </a:ext>
                </a:extLst>
              </a:tr>
              <a:tr h="109220">
                <a:tc>
                  <a:txBody>
                    <a:bodyPr/>
                    <a:lstStyle/>
                    <a:p>
                      <a:pPr algn="l" fontAlgn="b"/>
                      <a:r>
                        <a:rPr lang="en-US" sz="1000" u="none" strike="noStrike">
                          <a:effectLst/>
                        </a:rPr>
                        <a:t>Saturday</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dirty="0">
                          <a:effectLst/>
                        </a:rPr>
                        <a:t>Saturday</a:t>
                      </a:r>
                      <a:endParaRPr lang="en-US" sz="1000" b="0" i="0" u="none" strike="noStrike" dirty="0">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35</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l" fontAlgn="b"/>
                      <a:r>
                        <a:rPr lang="en-US" sz="1000" u="none" strike="noStrike" dirty="0">
                          <a:effectLst/>
                        </a:rPr>
                        <a:t>Saturday</a:t>
                      </a:r>
                      <a:endParaRPr lang="en-US" sz="1000" b="0" i="0" u="none" strike="noStrike" dirty="0">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7057" marR="7057" marT="7057" marB="0" anchor="b"/>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7057" marR="7057" marT="7057" marB="0" anchor="b"/>
                </a:tc>
                <a:extLst>
                  <a:ext uri="{0D108BD9-81ED-4DB2-BD59-A6C34878D82A}">
                    <a16:rowId xmlns:a16="http://schemas.microsoft.com/office/drawing/2014/main" val="3335908278"/>
                  </a:ext>
                </a:extLst>
              </a:tr>
            </a:tbl>
          </a:graphicData>
        </a:graphic>
      </p:graphicFrame>
      <p:graphicFrame>
        <p:nvGraphicFramePr>
          <p:cNvPr id="55" name="Chart 54">
            <a:extLst>
              <a:ext uri="{FF2B5EF4-FFF2-40B4-BE49-F238E27FC236}">
                <a16:creationId xmlns:a16="http://schemas.microsoft.com/office/drawing/2014/main" id="{6367889D-6ACD-1E9B-7385-E445A2330CA3}"/>
              </a:ext>
            </a:extLst>
          </p:cNvPr>
          <p:cNvGraphicFramePr>
            <a:graphicFrameLocks/>
          </p:cNvGraphicFramePr>
          <p:nvPr>
            <p:extLst>
              <p:ext uri="{D42A27DB-BD31-4B8C-83A1-F6EECF244321}">
                <p14:modId xmlns:p14="http://schemas.microsoft.com/office/powerpoint/2010/main" val="2455016607"/>
              </p:ext>
            </p:extLst>
          </p:nvPr>
        </p:nvGraphicFramePr>
        <p:xfrm>
          <a:off x="678181" y="2251081"/>
          <a:ext cx="3444240" cy="25257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a:extLst>
              <a:ext uri="{FF2B5EF4-FFF2-40B4-BE49-F238E27FC236}">
                <a16:creationId xmlns:a16="http://schemas.microsoft.com/office/drawing/2014/main" id="{35DDFF78-2C49-E42F-ED15-1CA38B27F033}"/>
              </a:ext>
            </a:extLst>
          </p:cNvPr>
          <p:cNvGraphicFramePr>
            <a:graphicFrameLocks/>
          </p:cNvGraphicFramePr>
          <p:nvPr>
            <p:extLst>
              <p:ext uri="{D42A27DB-BD31-4B8C-83A1-F6EECF244321}">
                <p14:modId xmlns:p14="http://schemas.microsoft.com/office/powerpoint/2010/main" val="1231233010"/>
              </p:ext>
            </p:extLst>
          </p:nvPr>
        </p:nvGraphicFramePr>
        <p:xfrm>
          <a:off x="4122421" y="2251080"/>
          <a:ext cx="3893820" cy="25257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7" name="Chart 56">
            <a:extLst>
              <a:ext uri="{FF2B5EF4-FFF2-40B4-BE49-F238E27FC236}">
                <a16:creationId xmlns:a16="http://schemas.microsoft.com/office/drawing/2014/main" id="{834C70E7-5FDD-422B-A65B-EB484043BC73}"/>
              </a:ext>
            </a:extLst>
          </p:cNvPr>
          <p:cNvGraphicFramePr>
            <a:graphicFrameLocks/>
          </p:cNvGraphicFramePr>
          <p:nvPr>
            <p:extLst>
              <p:ext uri="{D42A27DB-BD31-4B8C-83A1-F6EECF244321}">
                <p14:modId xmlns:p14="http://schemas.microsoft.com/office/powerpoint/2010/main" val="2613710630"/>
              </p:ext>
            </p:extLst>
          </p:nvPr>
        </p:nvGraphicFramePr>
        <p:xfrm>
          <a:off x="8008621" y="2251078"/>
          <a:ext cx="3444241" cy="252579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62274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C8CB20A-14C0-7D4D-7EF9-CD339D02470E}"/>
              </a:ext>
            </a:extLst>
          </p:cNvPr>
          <p:cNvGraphicFramePr>
            <a:graphicFrameLocks noChangeAspect="1"/>
          </p:cNvGraphicFramePr>
          <p:nvPr>
            <p:custDataLst>
              <p:tags r:id="rId1"/>
            </p:custDataLst>
            <p:extLst>
              <p:ext uri="{D42A27DB-BD31-4B8C-83A1-F6EECF244321}">
                <p14:modId xmlns:p14="http://schemas.microsoft.com/office/powerpoint/2010/main" val="4100305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vert="horz"/>
          <a:lstStyle/>
          <a:p>
            <a:r>
              <a:rPr lang="en-US" dirty="0"/>
              <a:t>Key findings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sz="1200" dirty="0"/>
              <a:t>In Summer Months Total Rides per month  increased which may lead to revenue for the company and  In Winter the Total Rides per Months decrease</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sz="1200" dirty="0"/>
              <a:t>It can be clearly observed in data that in colder months casual users Rides decreased to much  as compared to  member users which remain constant</a:t>
            </a: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sz="1200" dirty="0"/>
              <a:t>There is much more possibility that Casual User can be motivated or encourage to buy membership through special offers and by providing advance booking facility of bikes</a:t>
            </a:r>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dirty="0"/>
              <a:t> </a:t>
            </a:r>
            <a:r>
              <a:rPr lang="en-US" sz="1200" dirty="0"/>
              <a:t>Membership Users are more   profitable as compared to Casual Users</a:t>
            </a:r>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sz="1200" dirty="0"/>
              <a:t>The data shows that casual riders primarily take bike trips during the weekend usually on Friday, Saturday and Sunday,</a:t>
            </a:r>
          </a:p>
        </p:txBody>
      </p:sp>
    </p:spTree>
    <p:extLst>
      <p:ext uri="{BB962C8B-B14F-4D97-AF65-F5344CB8AC3E}">
        <p14:creationId xmlns:p14="http://schemas.microsoft.com/office/powerpoint/2010/main" val="55935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Tahir Khalid</a:t>
            </a:r>
          </a:p>
          <a:p>
            <a:r>
              <a:rPr lang="en-US" dirty="0">
                <a:hlinkClick r:id="rId2"/>
              </a:rPr>
              <a:t>tahirkhalid@hotmail.com</a:t>
            </a:r>
            <a:endParaRPr lang="en-US" dirty="0"/>
          </a:p>
          <a:p>
            <a:r>
              <a:rPr lang="en-US" dirty="0">
                <a:hlinkClick r:id="rId3"/>
              </a:rPr>
              <a:t>tahirkhali@gmail.com</a:t>
            </a:r>
            <a:endParaRPr lang="en-US" dirty="0"/>
          </a:p>
          <a:p>
            <a:r>
              <a:rPr lang="en-US" dirty="0"/>
              <a:t>www.contoso.com</a:t>
            </a:r>
          </a:p>
          <a:p>
            <a:endParaRPr lang="en-US" dirty="0"/>
          </a:p>
          <a:p>
            <a:endParaRPr lang="en-US" dirty="0"/>
          </a:p>
        </p:txBody>
      </p:sp>
      <p:sp>
        <p:nvSpPr>
          <p:cNvPr id="3" name="Picture Placeholder 2">
            <a:extLst>
              <a:ext uri="{FF2B5EF4-FFF2-40B4-BE49-F238E27FC236}">
                <a16:creationId xmlns:a16="http://schemas.microsoft.com/office/drawing/2014/main" id="{BA8DF225-56F0-55F1-EF37-8AC30475D17C}"/>
              </a:ext>
            </a:extLst>
          </p:cNvPr>
          <p:cNvSpPr>
            <a:spLocks noGrp="1"/>
          </p:cNvSpPr>
          <p:nvPr>
            <p:ph type="pic" sz="quarter" idx="10"/>
          </p:nvPr>
        </p:nvSpPr>
        <p:spPr/>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35632" y="4326702"/>
            <a:ext cx="2232696" cy="630936"/>
          </a:xfrm>
        </p:spPr>
        <p:txBody>
          <a:bodyPr/>
          <a:lstStyle/>
          <a:p>
            <a:r>
              <a:rPr lang="en-US" sz="1800" dirty="0"/>
              <a:t>statement of the business task</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Areas of Growth</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Timeline</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61975-070A-1990-B5FF-D7BEB3FCD65F}"/>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C59EBF0-FB9A-055B-631D-7127314D31D2}"/>
              </a:ext>
            </a:extLst>
          </p:cNvPr>
          <p:cNvGraphicFramePr>
            <a:graphicFrameLocks noChangeAspect="1"/>
          </p:cNvGraphicFramePr>
          <p:nvPr>
            <p:custDataLst>
              <p:tags r:id="rId1"/>
            </p:custDataLst>
            <p:extLst>
              <p:ext uri="{D42A27DB-BD31-4B8C-83A1-F6EECF244321}">
                <p14:modId xmlns:p14="http://schemas.microsoft.com/office/powerpoint/2010/main" val="1593152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itle 10">
            <a:extLst>
              <a:ext uri="{FF2B5EF4-FFF2-40B4-BE49-F238E27FC236}">
                <a16:creationId xmlns:a16="http://schemas.microsoft.com/office/drawing/2014/main" id="{EDC0B1C1-61B6-CB8D-0916-90BA7D273965}"/>
              </a:ext>
            </a:extLst>
          </p:cNvPr>
          <p:cNvSpPr>
            <a:spLocks noGrp="1"/>
          </p:cNvSpPr>
          <p:nvPr>
            <p:ph type="title"/>
          </p:nvPr>
        </p:nvSpPr>
        <p:spPr>
          <a:xfrm>
            <a:off x="-83127" y="3176"/>
            <a:ext cx="5640780" cy="1014984"/>
          </a:xfrm>
        </p:spPr>
        <p:txBody>
          <a:bodyPr vert="horz"/>
          <a:lstStyle/>
          <a:p>
            <a:r>
              <a:rPr lang="en-US" sz="3200" dirty="0"/>
              <a:t> Company Introduction</a:t>
            </a:r>
          </a:p>
        </p:txBody>
      </p:sp>
      <p:sp>
        <p:nvSpPr>
          <p:cNvPr id="4" name="Slide Number Placeholder 3">
            <a:extLst>
              <a:ext uri="{FF2B5EF4-FFF2-40B4-BE49-F238E27FC236}">
                <a16:creationId xmlns:a16="http://schemas.microsoft.com/office/drawing/2014/main" id="{0FA1404D-95E9-2957-C3A0-C98EE3203ABA}"/>
              </a:ext>
            </a:extLst>
          </p:cNvPr>
          <p:cNvSpPr>
            <a:spLocks noGrp="1"/>
          </p:cNvSpPr>
          <p:nvPr>
            <p:ph type="sldNum" sz="quarter" idx="12"/>
          </p:nvPr>
        </p:nvSpPr>
        <p:spPr/>
        <p:txBody>
          <a:bodyPr/>
          <a:lstStyle/>
          <a:p>
            <a:r>
              <a:rPr lang="en-US" dirty="0"/>
              <a:t>1</a:t>
            </a:r>
          </a:p>
        </p:txBody>
      </p:sp>
      <p:sp>
        <p:nvSpPr>
          <p:cNvPr id="3" name="Footer Placeholder 2">
            <a:extLst>
              <a:ext uri="{FF2B5EF4-FFF2-40B4-BE49-F238E27FC236}">
                <a16:creationId xmlns:a16="http://schemas.microsoft.com/office/drawing/2014/main" id="{0132A9BF-DE3F-15DD-CD86-99B53BB873C8}"/>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F1C45390-A32C-91BF-354C-257AA97A2101}"/>
              </a:ext>
            </a:extLst>
          </p:cNvPr>
          <p:cNvSpPr>
            <a:spLocks noGrp="1"/>
          </p:cNvSpPr>
          <p:nvPr>
            <p:ph type="dt" sz="half" idx="10"/>
          </p:nvPr>
        </p:nvSpPr>
        <p:spPr/>
        <p:txBody>
          <a:bodyPr/>
          <a:lstStyle/>
          <a:p>
            <a:r>
              <a:rPr lang="en-US" dirty="0"/>
              <a:t>20XX</a:t>
            </a:r>
          </a:p>
        </p:txBody>
      </p:sp>
      <p:sp>
        <p:nvSpPr>
          <p:cNvPr id="12" name="Content Placeholder 3">
            <a:extLst>
              <a:ext uri="{FF2B5EF4-FFF2-40B4-BE49-F238E27FC236}">
                <a16:creationId xmlns:a16="http://schemas.microsoft.com/office/drawing/2014/main" id="{BBDB9592-BC5D-06AA-EC16-D62A9A08A336}"/>
              </a:ext>
            </a:extLst>
          </p:cNvPr>
          <p:cNvSpPr>
            <a:spLocks noGrp="1"/>
          </p:cNvSpPr>
          <p:nvPr>
            <p:ph idx="1"/>
          </p:nvPr>
        </p:nvSpPr>
        <p:spPr>
          <a:xfrm>
            <a:off x="1021080" y="1336620"/>
            <a:ext cx="10869305" cy="3698518"/>
          </a:xfrm>
        </p:spPr>
        <p:txBody>
          <a:bodyPr/>
          <a:lstStyle/>
          <a:p>
            <a:pPr marL="342900" marR="0" lvl="0" indent="-342900" rtl="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Times New Roman" panose="02020603050405020304" pitchFamily="18" charset="0"/>
                <a:cs typeface="Arial" panose="020B0604020202020204" pitchFamily="34" charset="0"/>
              </a:rPr>
              <a:t>Cyclistic, a bike-share company in Chicago</a:t>
            </a:r>
          </a:p>
          <a:p>
            <a:pPr marL="342900" indent="-3429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Cyclistic has executive team including Director of Marketing (Lily Moreno), Marketing Analytics team</a:t>
            </a:r>
          </a:p>
          <a:p>
            <a:pPr marL="342900" marR="0" lvl="0" indent="-342900" rtl="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Times New Roman" panose="02020603050405020304" pitchFamily="18" charset="0"/>
                <a:cs typeface="Arial" panose="020B0604020202020204" pitchFamily="34" charset="0"/>
              </a:rPr>
              <a:t>Cyclistic launched a successful bike-share offering Program </a:t>
            </a:r>
          </a:p>
          <a:p>
            <a:pPr marL="342900" marR="0" lvl="0" indent="-342900" rtl="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Times New Roman" panose="02020603050405020304" pitchFamily="18" charset="0"/>
                <a:cs typeface="Arial" panose="020B0604020202020204" pitchFamily="34" charset="0"/>
              </a:rPr>
              <a:t> grown up to a fleet of 5,824 bicycles and 692 docking Station</a:t>
            </a:r>
            <a:r>
              <a:rPr lang="en-US" dirty="0"/>
              <a:t> </a:t>
            </a:r>
          </a:p>
          <a:p>
            <a:pPr marL="57150" marR="0" indent="-285750">
              <a:lnSpc>
                <a:spcPct val="107000"/>
              </a:lnSpc>
              <a:spcAft>
                <a:spcPts val="80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Arial" panose="020B0604020202020204" pitchFamily="34" charset="0"/>
              </a:rPr>
              <a:t>Cyclistic has two type of customers</a:t>
            </a:r>
            <a:endParaRPr lang="en-US" sz="1800" dirty="0">
              <a:latin typeface="Calibri" panose="020F0502020204030204" pitchFamily="34" charset="0"/>
              <a:cs typeface="Arial" panose="020B0604020202020204" pitchFamily="34" charset="0"/>
            </a:endParaRPr>
          </a:p>
          <a:p>
            <a:pPr marL="0" marR="0" indent="0">
              <a:lnSpc>
                <a:spcPct val="107000"/>
              </a:lnSpc>
              <a:spcAft>
                <a:spcPts val="800"/>
              </a:spcAft>
              <a:buNone/>
            </a:pPr>
            <a:r>
              <a:rPr lang="en-US" sz="1800" b="1" dirty="0">
                <a:latin typeface="Calibri" panose="020F0502020204030204" pitchFamily="34" charset="0"/>
                <a:cs typeface="Arial" panose="020B0604020202020204" pitchFamily="34" charset="0"/>
              </a:rPr>
              <a:t>Casual riders </a:t>
            </a:r>
            <a:r>
              <a:rPr lang="en-US" sz="1800" dirty="0">
                <a:latin typeface="Calibri" panose="020F0502020204030204" pitchFamily="34" charset="0"/>
                <a:cs typeface="Arial" panose="020B0604020202020204" pitchFamily="34" charset="0"/>
              </a:rPr>
              <a:t>Customers who purchase single-ride or full-day passes are referred</a:t>
            </a:r>
          </a:p>
          <a:p>
            <a:pPr marL="0" marR="0" indent="0">
              <a:lnSpc>
                <a:spcPct val="107000"/>
              </a:lnSpc>
              <a:spcAft>
                <a:spcPts val="800"/>
              </a:spcAft>
              <a:buNone/>
            </a:pPr>
            <a:r>
              <a:rPr lang="en-US" sz="1800" b="1" dirty="0">
                <a:latin typeface="Calibri" panose="020F0502020204030204" pitchFamily="34" charset="0"/>
                <a:cs typeface="Arial" panose="020B0604020202020204" pitchFamily="34" charset="0"/>
              </a:rPr>
              <a:t>Memberships riders  </a:t>
            </a:r>
            <a:r>
              <a:rPr lang="en-US" sz="1800" dirty="0">
                <a:latin typeface="Calibri" panose="020F0502020204030204" pitchFamily="34" charset="0"/>
                <a:cs typeface="Arial" panose="020B0604020202020204" pitchFamily="34" charset="0"/>
              </a:rPr>
              <a:t>Customers who purchase annual memberships are Cyclistic members</a:t>
            </a:r>
            <a:endParaRPr lang="en-US" sz="1800" kern="1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nSpc>
                <a:spcPct val="107000"/>
              </a:lnSpc>
              <a:spcAft>
                <a:spcPts val="800"/>
              </a:spcAft>
              <a:buNone/>
            </a:pPr>
            <a:endParaRPr lang="en-US" dirty="0"/>
          </a:p>
          <a:p>
            <a:pPr marL="0" indent="0">
              <a:buNone/>
            </a:pPr>
            <a:endParaRPr lang="en-US" dirty="0"/>
          </a:p>
        </p:txBody>
      </p:sp>
    </p:spTree>
    <p:extLst>
      <p:ext uri="{BB962C8B-B14F-4D97-AF65-F5344CB8AC3E}">
        <p14:creationId xmlns:p14="http://schemas.microsoft.com/office/powerpoint/2010/main" val="392340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BFE06779-5254-3FE4-03D4-DA547987F6E0}"/>
              </a:ext>
            </a:extLst>
          </p:cNvPr>
          <p:cNvGraphicFramePr>
            <a:graphicFrameLocks noChangeAspect="1"/>
          </p:cNvGraphicFramePr>
          <p:nvPr>
            <p:custDataLst>
              <p:tags r:id="rId1"/>
            </p:custDataLst>
            <p:extLst>
              <p:ext uri="{D42A27DB-BD31-4B8C-83A1-F6EECF244321}">
                <p14:modId xmlns:p14="http://schemas.microsoft.com/office/powerpoint/2010/main" val="23174300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1724567"/>
            <a:ext cx="6473952" cy="1901952"/>
          </a:xfrm>
        </p:spPr>
        <p:txBody>
          <a:bodyPr vert="horz"/>
          <a:lstStyle/>
          <a:p>
            <a:r>
              <a:rPr lang="en-US" dirty="0"/>
              <a:t>How do annual members and casual riders use rental bikes differently.</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r>
              <a:rPr lang="en-US" dirty="0"/>
              <a:t>2</a:t>
            </a:r>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sz="1800" b="1" dirty="0">
                <a:effectLst/>
                <a:latin typeface="Calibri" panose="020F0502020204030204" pitchFamily="34" charset="0"/>
                <a:ea typeface="Times New Roman" panose="02020603050405020304" pitchFamily="18" charset="0"/>
                <a:cs typeface="Arial" panose="020B0604020202020204" pitchFamily="34" charset="0"/>
              </a:rPr>
              <a:t>business task</a:t>
            </a:r>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16" name="Title 10">
            <a:extLst>
              <a:ext uri="{FF2B5EF4-FFF2-40B4-BE49-F238E27FC236}">
                <a16:creationId xmlns:a16="http://schemas.microsoft.com/office/drawing/2014/main" id="{D4A55177-E530-39A7-C85F-3B64D2E4181D}"/>
              </a:ext>
            </a:extLst>
          </p:cNvPr>
          <p:cNvSpPr txBox="1">
            <a:spLocks/>
          </p:cNvSpPr>
          <p:nvPr/>
        </p:nvSpPr>
        <p:spPr>
          <a:xfrm>
            <a:off x="2980706" y="725690"/>
            <a:ext cx="6602681" cy="10149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200" dirty="0"/>
              <a:t>statement of the business task</a:t>
            </a:r>
          </a:p>
        </p:txBody>
      </p:sp>
      <p:sp>
        <p:nvSpPr>
          <p:cNvPr id="11" name="TextBox 10">
            <a:extLst>
              <a:ext uri="{FF2B5EF4-FFF2-40B4-BE49-F238E27FC236}">
                <a16:creationId xmlns:a16="http://schemas.microsoft.com/office/drawing/2014/main" id="{48B1DA66-C1B3-44C2-362C-4B2E7A5590F4}"/>
              </a:ext>
            </a:extLst>
          </p:cNvPr>
          <p:cNvSpPr txBox="1"/>
          <p:nvPr/>
        </p:nvSpPr>
        <p:spPr>
          <a:xfrm>
            <a:off x="2220012" y="3812031"/>
            <a:ext cx="6796726" cy="1200329"/>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cs typeface="Arial" panose="020B0604020202020204" pitchFamily="34" charset="0"/>
              </a:rPr>
              <a:t>The future success of the company depends on the conversion of casual riders to annual memberships. The purpose of this analysis is therefore to know the </a:t>
            </a:r>
            <a:r>
              <a:rPr lang="en-US" dirty="0">
                <a:latin typeface="Calibri" panose="020F0502020204030204" pitchFamily="34" charset="0"/>
                <a:ea typeface="Times New Roman" panose="02020603050405020304" pitchFamily="18" charset="0"/>
                <a:cs typeface="Arial" panose="020B0604020202020204" pitchFamily="34" charset="0"/>
              </a:rPr>
              <a:t>main</a:t>
            </a:r>
            <a:r>
              <a:rPr lang="en-US" sz="1800" dirty="0">
                <a:effectLst/>
                <a:latin typeface="Calibri" panose="020F0502020204030204" pitchFamily="34" charset="0"/>
                <a:ea typeface="Times New Roman" panose="02020603050405020304" pitchFamily="18" charset="0"/>
                <a:cs typeface="Arial" panose="020B0604020202020204" pitchFamily="34" charset="0"/>
              </a:rPr>
              <a:t> differences in the using of rental bikes by 2 different users of the bikes: annual members and casual riders</a:t>
            </a:r>
            <a:endParaRPr lang="en-US" dirty="0"/>
          </a:p>
        </p:txBody>
      </p:sp>
    </p:spTree>
    <p:extLst>
      <p:ext uri="{BB962C8B-B14F-4D97-AF65-F5344CB8AC3E}">
        <p14:creationId xmlns:p14="http://schemas.microsoft.com/office/powerpoint/2010/main" val="61328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9C43FAC-03CD-D32E-ABA1-3C739F76E89D}"/>
              </a:ext>
            </a:extLst>
          </p:cNvPr>
          <p:cNvGraphicFramePr>
            <a:graphicFrameLocks noChangeAspect="1"/>
          </p:cNvGraphicFramePr>
          <p:nvPr>
            <p:custDataLst>
              <p:tags r:id="rId1"/>
            </p:custDataLst>
            <p:extLst>
              <p:ext uri="{D42A27DB-BD31-4B8C-83A1-F6EECF244321}">
                <p14:modId xmlns:p14="http://schemas.microsoft.com/office/powerpoint/2010/main" val="2215733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a:xfrm>
            <a:off x="358218" y="331843"/>
            <a:ext cx="11981469" cy="1014984"/>
          </a:xfrm>
        </p:spPr>
        <p:txBody>
          <a:bodyPr vert="horz"/>
          <a:lstStyle/>
          <a:p>
            <a:r>
              <a:rPr lang="en-US" sz="5000" dirty="0"/>
              <a:t>Documentation &amp; data sources</a:t>
            </a:r>
            <a:endParaRPr lang="en-US" dirty="0"/>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a:xfrm>
            <a:off x="1030493" y="2101051"/>
            <a:ext cx="10268712" cy="1505315"/>
          </a:xfrm>
        </p:spPr>
        <p:txBody>
          <a:bodyPr/>
          <a:lstStyle/>
          <a:p>
            <a:r>
              <a:rPr lang="en-US" dirty="0"/>
              <a:t>Integrity of  </a:t>
            </a:r>
            <a:br>
              <a:rPr lang="en-US" dirty="0"/>
            </a:br>
            <a:r>
              <a:rPr lang="en-US" dirty="0"/>
              <a:t>data</a:t>
            </a:r>
          </a:p>
          <a:p>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3912124" y="2007884"/>
            <a:ext cx="7141699" cy="1330189"/>
          </a:xfrm>
        </p:spPr>
        <p:txBody>
          <a:bodyPr/>
          <a:lstStyle/>
          <a:p>
            <a:r>
              <a:rPr lang="en-US" dirty="0"/>
              <a:t>All the data of 12 Months are taken through website</a:t>
            </a:r>
          </a:p>
          <a:p>
            <a:r>
              <a:rPr lang="en-US" dirty="0"/>
              <a:t>https://divvy-tripdata.s3.amazonaws.com/index.html </a:t>
            </a:r>
          </a:p>
          <a:p>
            <a:r>
              <a:rPr lang="en-US" dirty="0"/>
              <a:t>It is  based on 1st party divvy from their website under license</a:t>
            </a:r>
          </a:p>
          <a:p>
            <a:endParaRPr lang="en-US"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a:xfrm>
            <a:off x="1030493" y="3853541"/>
            <a:ext cx="10268712" cy="2141906"/>
          </a:xfrm>
        </p:spPr>
        <p:txBody>
          <a:bodyPr/>
          <a:lstStyle/>
          <a:p>
            <a:r>
              <a:rPr lang="en-US" dirty="0"/>
              <a:t>Steps in cleaning &amp; manipulation of data</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a:xfrm>
            <a:off x="4645152" y="3853541"/>
            <a:ext cx="6408671" cy="2028785"/>
          </a:xfrm>
        </p:spPr>
        <p:txBody>
          <a:bodyPr/>
          <a:lstStyle/>
          <a:p>
            <a:r>
              <a:rPr lang="en-US" dirty="0"/>
              <a:t>Downloading the  csv files in case study folder and subfolders</a:t>
            </a:r>
          </a:p>
          <a:p>
            <a:r>
              <a:rPr lang="en-US" dirty="0"/>
              <a:t>Converting csv files to xlsx files</a:t>
            </a:r>
          </a:p>
          <a:p>
            <a:r>
              <a:rPr lang="en-US" dirty="0"/>
              <a:t>Use Excel as tool to process  &amp; prepare the data</a:t>
            </a:r>
          </a:p>
          <a:p>
            <a:r>
              <a:rPr lang="en-US" dirty="0"/>
              <a:t>Adding columns that is new </a:t>
            </a:r>
            <a:r>
              <a:rPr lang="en-US" dirty="0" err="1"/>
              <a:t>ride_length</a:t>
            </a:r>
            <a:r>
              <a:rPr lang="en-US" dirty="0"/>
              <a:t> and </a:t>
            </a:r>
            <a:r>
              <a:rPr lang="en-US" dirty="0" err="1"/>
              <a:t>day_of_week</a:t>
            </a:r>
            <a:endParaRPr lang="en-US" dirty="0"/>
          </a:p>
          <a:p>
            <a:r>
              <a:rPr lang="en-US" dirty="0"/>
              <a:t>Filtering the missing values/blank values from the dataset</a:t>
            </a:r>
          </a:p>
          <a:p>
            <a:r>
              <a:rPr lang="en-US" dirty="0"/>
              <a:t>Apply Excel  function to transform, and to format and clean  data</a:t>
            </a:r>
          </a:p>
          <a:p>
            <a:r>
              <a:rPr lang="en-US" dirty="0"/>
              <a:t>Formatting  "</a:t>
            </a:r>
            <a:r>
              <a:rPr lang="en-US" dirty="0" err="1"/>
              <a:t>ride_length</a:t>
            </a:r>
            <a:r>
              <a:rPr lang="en-US" dirty="0"/>
              <a:t>" column from time  to numeric in order to run calculations</a:t>
            </a:r>
          </a:p>
          <a:p>
            <a:r>
              <a:rPr lang="en-US" dirty="0"/>
              <a:t>Preparing  Pivot tables in Excel to have clear picture and summary of data</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a:xfrm>
            <a:off x="4168218" y="6279269"/>
            <a:ext cx="3855563" cy="246888"/>
          </a:xfrm>
        </p:spPr>
        <p:txBody>
          <a:bodyPr/>
          <a:lstStyle/>
          <a:p>
            <a:r>
              <a:rPr lang="en-US" dirty="0"/>
              <a:t>Documentation of any cleaning or manipulation of data</a:t>
            </a:r>
          </a:p>
        </p:txBody>
      </p:sp>
    </p:spTree>
    <p:extLst>
      <p:ext uri="{BB962C8B-B14F-4D97-AF65-F5344CB8AC3E}">
        <p14:creationId xmlns:p14="http://schemas.microsoft.com/office/powerpoint/2010/main" val="164672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2920861"/>
            <a:ext cx="4818888" cy="2130552"/>
          </a:xfrm>
        </p:spPr>
        <p:txBody>
          <a:bodyPr/>
          <a:lstStyle/>
          <a:p>
            <a:r>
              <a:rPr lang="en-US" dirty="0"/>
              <a:t>The data shows that casual riders mainly take bike trips during the weekend as compare to members users who take bike rides constant as their average ride Length time remain consistent throughout the week. </a:t>
            </a:r>
          </a:p>
          <a:p>
            <a:endParaRPr lang="en-US" altLang="zh-CN" dirty="0"/>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a:xfrm>
            <a:off x="7726200" y="6277460"/>
            <a:ext cx="852192" cy="246888"/>
          </a:xfrm>
        </p:spPr>
        <p:txBody>
          <a:bodyPr/>
          <a:lstStyle/>
          <a:p>
            <a:r>
              <a:rPr lang="en-US" altLang="zh-CN" dirty="0"/>
              <a:t>Summary</a:t>
            </a:r>
            <a:endParaRPr lang="en-US" dirty="0"/>
          </a:p>
        </p:txBody>
      </p:sp>
      <p:sp>
        <p:nvSpPr>
          <p:cNvPr id="8" name="Picture Placeholder 7">
            <a:extLst>
              <a:ext uri="{FF2B5EF4-FFF2-40B4-BE49-F238E27FC236}">
                <a16:creationId xmlns:a16="http://schemas.microsoft.com/office/drawing/2014/main" id="{5E32E17B-E075-9F5E-0F3F-84C4F197703A}"/>
              </a:ext>
            </a:extLst>
          </p:cNvPr>
          <p:cNvSpPr>
            <a:spLocks noGrp="1"/>
          </p:cNvSpPr>
          <p:nvPr>
            <p:ph type="pic" sz="quarter" idx="13"/>
          </p:nvPr>
        </p:nvSpPr>
        <p:spPr/>
      </p:sp>
      <p:pic>
        <p:nvPicPr>
          <p:cNvPr id="10" name="Picture 9">
            <a:extLst>
              <a:ext uri="{FF2B5EF4-FFF2-40B4-BE49-F238E27FC236}">
                <a16:creationId xmlns:a16="http://schemas.microsoft.com/office/drawing/2014/main" id="{51E1763E-9EFC-7BBB-0ACD-330A8D4AF827}"/>
              </a:ext>
            </a:extLst>
          </p:cNvPr>
          <p:cNvPicPr>
            <a:picLocks noChangeAspect="1"/>
          </p:cNvPicPr>
          <p:nvPr/>
        </p:nvPicPr>
        <p:blipFill>
          <a:blip r:embed="rId2"/>
          <a:stretch>
            <a:fillRect/>
          </a:stretch>
        </p:blipFill>
        <p:spPr>
          <a:xfrm>
            <a:off x="-1" y="3062338"/>
            <a:ext cx="4351127" cy="3687253"/>
          </a:xfrm>
          <a:prstGeom prst="rect">
            <a:avLst/>
          </a:prstGeom>
          <a:ln>
            <a:noFill/>
          </a:ln>
          <a:effectLst>
            <a:softEdge rad="112500"/>
          </a:effectLst>
        </p:spPr>
      </p:pic>
      <p:pic>
        <p:nvPicPr>
          <p:cNvPr id="11" name="Picture Placeholder 7">
            <a:extLst>
              <a:ext uri="{FF2B5EF4-FFF2-40B4-BE49-F238E27FC236}">
                <a16:creationId xmlns:a16="http://schemas.microsoft.com/office/drawing/2014/main" id="{EB11291E-D3F2-F079-6933-CBC3A6B2D17A}"/>
              </a:ext>
            </a:extLst>
          </p:cNvPr>
          <p:cNvPicPr>
            <a:picLocks noChangeAspect="1"/>
          </p:cNvPicPr>
          <p:nvPr/>
        </p:nvPicPr>
        <p:blipFill>
          <a:blip r:embed="rId3"/>
          <a:srcRect l="1682" r="1682"/>
          <a:stretch/>
        </p:blipFill>
        <p:spPr>
          <a:xfrm>
            <a:off x="483917" y="189908"/>
            <a:ext cx="3175899" cy="2872430"/>
          </a:xfrm>
          <a:prstGeom prst="ellipse">
            <a:avLst/>
          </a:prstGeom>
        </p:spPr>
      </p:pic>
    </p:spTree>
    <p:extLst>
      <p:ext uri="{BB962C8B-B14F-4D97-AF65-F5344CB8AC3E}">
        <p14:creationId xmlns:p14="http://schemas.microsoft.com/office/powerpoint/2010/main" val="59172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0A08E54-5669-7C34-24E5-D2CFE64DA750}"/>
              </a:ext>
            </a:extLst>
          </p:cNvPr>
          <p:cNvGraphicFramePr>
            <a:graphicFrameLocks noChangeAspect="1"/>
          </p:cNvGraphicFramePr>
          <p:nvPr>
            <p:custDataLst>
              <p:tags r:id="rId1"/>
            </p:custDataLst>
            <p:extLst>
              <p:ext uri="{D42A27DB-BD31-4B8C-83A1-F6EECF244321}">
                <p14:modId xmlns:p14="http://schemas.microsoft.com/office/powerpoint/2010/main" val="659579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490194" y="512064"/>
            <a:ext cx="11368726" cy="1014984"/>
          </a:xfrm>
        </p:spPr>
        <p:txBody>
          <a:bodyPr vert="horz"/>
          <a:lstStyle/>
          <a:p>
            <a:r>
              <a:rPr lang="en-US" dirty="0"/>
              <a:t>Top Thee Recommendations​</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1800" dirty="0"/>
              <a:t>Quarterly Membership </a:t>
            </a:r>
          </a:p>
          <a:p>
            <a:pPr marL="0" marR="0" lvl="1" indent="0">
              <a:spcBef>
                <a:spcPts val="1000"/>
              </a:spcBef>
              <a:spcAft>
                <a:spcPts val="800"/>
              </a:spcAft>
              <a:buNone/>
              <a:tabLst>
                <a:tab pos="914400" algn="l"/>
              </a:tabLst>
            </a:pPr>
            <a:endParaRPr lang="en-US" sz="1600" dirty="0"/>
          </a:p>
          <a:p>
            <a:pPr marL="0" marR="0" lvl="1" indent="0">
              <a:spcBef>
                <a:spcPts val="1000"/>
              </a:spcBef>
              <a:spcAft>
                <a:spcPts val="800"/>
              </a:spcAft>
              <a:buNone/>
              <a:tabLst>
                <a:tab pos="914400" algn="l"/>
              </a:tabLst>
            </a:pPr>
            <a:r>
              <a:rPr lang="en-US" sz="1600" dirty="0"/>
              <a:t>Offer a quarterly membership from instead of the full year annual membership.</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sz="1800" dirty="0"/>
              <a:t>Offers and facility</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pPr marL="0" lvl="1" indent="0">
              <a:lnSpc>
                <a:spcPct val="90000"/>
              </a:lnSpc>
              <a:spcBef>
                <a:spcPts val="1000"/>
              </a:spcBef>
              <a:spcAft>
                <a:spcPts val="800"/>
              </a:spcAft>
              <a:buNone/>
              <a:tabLst>
                <a:tab pos="914400" algn="l"/>
              </a:tabLst>
            </a:pPr>
            <a:r>
              <a:rPr lang="en-US" sz="1600" dirty="0"/>
              <a:t>Special Offers at weekend to attract casual users at a different price point that will motivate and encourage to purchase membership​</a:t>
            </a:r>
          </a:p>
          <a:p>
            <a:endParaRPr lang="en-US" dirty="0"/>
          </a:p>
          <a:p>
            <a:r>
              <a:rPr lang="en-US" dirty="0"/>
              <a:t>Must provide a facility or service to  reserve the bike in advance</a:t>
            </a:r>
          </a:p>
          <a:p>
            <a:endParaRPr lang="en-US"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sz="1800" dirty="0"/>
              <a:t>Advertisement​</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dirty="0"/>
              <a:t>Marketing  and Advertisement that will increase the value of membership through social media, TV and word of mouth  ​</a:t>
            </a:r>
            <a:br>
              <a:rPr lang="en-US" dirty="0"/>
            </a:br>
            <a:br>
              <a:rPr lang="en-US" dirty="0"/>
            </a:br>
            <a:endParaRPr lang="en-US" dirty="0"/>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Recommendations</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0952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3A411F9A-DDC5-AAB2-7E45-E5A0EA80BE26}"/>
              </a:ext>
            </a:extLst>
          </p:cNvPr>
          <p:cNvGraphicFramePr>
            <a:graphicFrameLocks noChangeAspect="1"/>
          </p:cNvGraphicFramePr>
          <p:nvPr>
            <p:custDataLst>
              <p:tags r:id="rId1"/>
            </p:custDataLst>
            <p:extLst>
              <p:ext uri="{D42A27DB-BD31-4B8C-83A1-F6EECF244321}">
                <p14:modId xmlns:p14="http://schemas.microsoft.com/office/powerpoint/2010/main" val="2222363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203960" y="24384"/>
            <a:ext cx="9912096" cy="1014984"/>
          </a:xfrm>
        </p:spPr>
        <p:txBody>
          <a:bodyPr vert="horz"/>
          <a:lstStyle/>
          <a:p>
            <a:r>
              <a:rPr lang="en-US" sz="3600" dirty="0"/>
              <a:t>Total Rides per Month in year 2023</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8</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graphicFrame>
        <p:nvGraphicFramePr>
          <p:cNvPr id="12" name="Content Placeholder 11">
            <a:extLst>
              <a:ext uri="{FF2B5EF4-FFF2-40B4-BE49-F238E27FC236}">
                <a16:creationId xmlns:a16="http://schemas.microsoft.com/office/drawing/2014/main" id="{70F2CF08-E1DD-2A6B-6730-CEC74CA9C5E3}"/>
              </a:ext>
            </a:extLst>
          </p:cNvPr>
          <p:cNvGraphicFramePr>
            <a:graphicFrameLocks noGrp="1"/>
          </p:cNvGraphicFramePr>
          <p:nvPr>
            <p:ph idx="1"/>
            <p:extLst>
              <p:ext uri="{D42A27DB-BD31-4B8C-83A1-F6EECF244321}">
                <p14:modId xmlns:p14="http://schemas.microsoft.com/office/powerpoint/2010/main" val="119402100"/>
              </p:ext>
            </p:extLst>
          </p:nvPr>
        </p:nvGraphicFramePr>
        <p:xfrm>
          <a:off x="1021080" y="1181100"/>
          <a:ext cx="10769600" cy="883920"/>
        </p:xfrm>
        <a:graphic>
          <a:graphicData uri="http://schemas.openxmlformats.org/drawingml/2006/table">
            <a:tbl>
              <a:tblPr>
                <a:tableStyleId>{37CE84F3-28C3-443E-9E96-99CF82512B78}</a:tableStyleId>
              </a:tblPr>
              <a:tblGrid>
                <a:gridCol w="1394460">
                  <a:extLst>
                    <a:ext uri="{9D8B030D-6E8A-4147-A177-3AD203B41FA5}">
                      <a16:colId xmlns:a16="http://schemas.microsoft.com/office/drawing/2014/main" val="2232657546"/>
                    </a:ext>
                  </a:extLst>
                </a:gridCol>
                <a:gridCol w="739140">
                  <a:extLst>
                    <a:ext uri="{9D8B030D-6E8A-4147-A177-3AD203B41FA5}">
                      <a16:colId xmlns:a16="http://schemas.microsoft.com/office/drawing/2014/main" val="1442106794"/>
                    </a:ext>
                  </a:extLst>
                </a:gridCol>
                <a:gridCol w="787400">
                  <a:extLst>
                    <a:ext uri="{9D8B030D-6E8A-4147-A177-3AD203B41FA5}">
                      <a16:colId xmlns:a16="http://schemas.microsoft.com/office/drawing/2014/main" val="1286085196"/>
                    </a:ext>
                  </a:extLst>
                </a:gridCol>
                <a:gridCol w="787400">
                  <a:extLst>
                    <a:ext uri="{9D8B030D-6E8A-4147-A177-3AD203B41FA5}">
                      <a16:colId xmlns:a16="http://schemas.microsoft.com/office/drawing/2014/main" val="820293473"/>
                    </a:ext>
                  </a:extLst>
                </a:gridCol>
                <a:gridCol w="787400">
                  <a:extLst>
                    <a:ext uri="{9D8B030D-6E8A-4147-A177-3AD203B41FA5}">
                      <a16:colId xmlns:a16="http://schemas.microsoft.com/office/drawing/2014/main" val="336020905"/>
                    </a:ext>
                  </a:extLst>
                </a:gridCol>
                <a:gridCol w="787400">
                  <a:extLst>
                    <a:ext uri="{9D8B030D-6E8A-4147-A177-3AD203B41FA5}">
                      <a16:colId xmlns:a16="http://schemas.microsoft.com/office/drawing/2014/main" val="3501527231"/>
                    </a:ext>
                  </a:extLst>
                </a:gridCol>
                <a:gridCol w="787400">
                  <a:extLst>
                    <a:ext uri="{9D8B030D-6E8A-4147-A177-3AD203B41FA5}">
                      <a16:colId xmlns:a16="http://schemas.microsoft.com/office/drawing/2014/main" val="1875906271"/>
                    </a:ext>
                  </a:extLst>
                </a:gridCol>
                <a:gridCol w="762000">
                  <a:extLst>
                    <a:ext uri="{9D8B030D-6E8A-4147-A177-3AD203B41FA5}">
                      <a16:colId xmlns:a16="http://schemas.microsoft.com/office/drawing/2014/main" val="4126776966"/>
                    </a:ext>
                  </a:extLst>
                </a:gridCol>
                <a:gridCol w="787400">
                  <a:extLst>
                    <a:ext uri="{9D8B030D-6E8A-4147-A177-3AD203B41FA5}">
                      <a16:colId xmlns:a16="http://schemas.microsoft.com/office/drawing/2014/main" val="2092705406"/>
                    </a:ext>
                  </a:extLst>
                </a:gridCol>
                <a:gridCol w="787400">
                  <a:extLst>
                    <a:ext uri="{9D8B030D-6E8A-4147-A177-3AD203B41FA5}">
                      <a16:colId xmlns:a16="http://schemas.microsoft.com/office/drawing/2014/main" val="2607846882"/>
                    </a:ext>
                  </a:extLst>
                </a:gridCol>
                <a:gridCol w="787400">
                  <a:extLst>
                    <a:ext uri="{9D8B030D-6E8A-4147-A177-3AD203B41FA5}">
                      <a16:colId xmlns:a16="http://schemas.microsoft.com/office/drawing/2014/main" val="3597311207"/>
                    </a:ext>
                  </a:extLst>
                </a:gridCol>
                <a:gridCol w="787400">
                  <a:extLst>
                    <a:ext uri="{9D8B030D-6E8A-4147-A177-3AD203B41FA5}">
                      <a16:colId xmlns:a16="http://schemas.microsoft.com/office/drawing/2014/main" val="3720617674"/>
                    </a:ext>
                  </a:extLst>
                </a:gridCol>
                <a:gridCol w="787400">
                  <a:extLst>
                    <a:ext uri="{9D8B030D-6E8A-4147-A177-3AD203B41FA5}">
                      <a16:colId xmlns:a16="http://schemas.microsoft.com/office/drawing/2014/main" val="3773098845"/>
                    </a:ext>
                  </a:extLst>
                </a:gridCol>
              </a:tblGrid>
              <a:tr h="86868">
                <a:tc>
                  <a:txBody>
                    <a:bodyPr/>
                    <a:lstStyle/>
                    <a:p>
                      <a:pPr algn="l" fontAlgn="b"/>
                      <a:r>
                        <a:rPr lang="en-US" sz="1100" b="0" u="none" strike="noStrike" dirty="0">
                          <a:solidFill>
                            <a:srgbClr val="000000"/>
                          </a:solidFill>
                          <a:effectLst/>
                        </a:rPr>
                        <a:t>Months</a:t>
                      </a:r>
                      <a:endParaRPr lang="en-US"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Jan-2023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Feb-2023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Mar-2023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Apr-2023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May-2023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Jun-2023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Jul-2023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Aug-2023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Sep-2023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Oct-2023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Nov-2023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b="0" u="none" strike="noStrike">
                          <a:solidFill>
                            <a:srgbClr val="000000"/>
                          </a:solidFill>
                          <a:effectLst/>
                        </a:rPr>
                        <a:t>Dec-2023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7587946"/>
                  </a:ext>
                </a:extLst>
              </a:tr>
              <a:tr h="182880">
                <a:tc>
                  <a:txBody>
                    <a:bodyPr/>
                    <a:lstStyle/>
                    <a:p>
                      <a:pPr algn="l" fontAlgn="b"/>
                      <a:r>
                        <a:rPr lang="en-US" sz="1100" b="0" u="none" strike="noStrike" dirty="0">
                          <a:solidFill>
                            <a:srgbClr val="000000"/>
                          </a:solidFill>
                          <a:effectLst/>
                        </a:rPr>
                        <a:t>Total Rides per Months in Year 2023</a:t>
                      </a:r>
                      <a:endParaRPr lang="en-US"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190,301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190,445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258,678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426,590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604,827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solidFill>
                            <a:srgbClr val="000000"/>
                          </a:solidFill>
                          <a:effectLst/>
                        </a:rPr>
                        <a:t>        719,618 </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767,650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771,693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666,371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537,113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362,518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solidFill>
                            <a:srgbClr val="000000"/>
                          </a:solidFill>
                          <a:effectLst/>
                        </a:rPr>
                        <a:t>        224,073 </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525336"/>
                  </a:ext>
                </a:extLst>
              </a:tr>
              <a:tr h="182880">
                <a:tc>
                  <a:txBody>
                    <a:bodyPr/>
                    <a:lstStyle/>
                    <a:p>
                      <a:pPr algn="l" fontAlgn="b"/>
                      <a:r>
                        <a:rPr lang="en-US" sz="1100" b="0" u="none" strike="noStrike">
                          <a:solidFill>
                            <a:srgbClr val="000000"/>
                          </a:solidFill>
                          <a:effectLst/>
                        </a:rPr>
                        <a:t>Casual</a:t>
                      </a:r>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40008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43016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62201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147285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234181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301230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331358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311130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261635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177071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98392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51672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121511"/>
                  </a:ext>
                </a:extLst>
              </a:tr>
              <a:tr h="182880">
                <a:tc>
                  <a:txBody>
                    <a:bodyPr/>
                    <a:lstStyle/>
                    <a:p>
                      <a:pPr algn="l" fontAlgn="b"/>
                      <a:r>
                        <a:rPr lang="en-US" sz="1100" b="0" u="none" strike="noStrike">
                          <a:solidFill>
                            <a:srgbClr val="000000"/>
                          </a:solidFill>
                          <a:effectLst/>
                        </a:rPr>
                        <a:t>Member</a:t>
                      </a:r>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150293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147429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196477</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279305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370646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418388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436292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460563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404736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360042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a:solidFill>
                            <a:srgbClr val="000000"/>
                          </a:solidFill>
                          <a:effectLst/>
                        </a:rPr>
                        <a:t>264126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100" b="0" u="none" strike="noStrike" dirty="0">
                          <a:solidFill>
                            <a:srgbClr val="000000"/>
                          </a:solidFill>
                          <a:effectLst/>
                        </a:rPr>
                        <a:t>172401</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8794762"/>
                  </a:ext>
                </a:extLst>
              </a:tr>
            </a:tbl>
          </a:graphicData>
        </a:graphic>
      </p:graphicFrame>
      <p:graphicFrame>
        <p:nvGraphicFramePr>
          <p:cNvPr id="19" name="Chart 18">
            <a:extLst>
              <a:ext uri="{FF2B5EF4-FFF2-40B4-BE49-F238E27FC236}">
                <a16:creationId xmlns:a16="http://schemas.microsoft.com/office/drawing/2014/main" id="{D1AC9D12-EB15-5093-C9E8-B73D54D0CC74}"/>
              </a:ext>
            </a:extLst>
          </p:cNvPr>
          <p:cNvGraphicFramePr>
            <a:graphicFrameLocks/>
          </p:cNvGraphicFramePr>
          <p:nvPr>
            <p:extLst>
              <p:ext uri="{D42A27DB-BD31-4B8C-83A1-F6EECF244321}">
                <p14:modId xmlns:p14="http://schemas.microsoft.com/office/powerpoint/2010/main" val="4092242424"/>
              </p:ext>
            </p:extLst>
          </p:nvPr>
        </p:nvGraphicFramePr>
        <p:xfrm>
          <a:off x="2316480" y="2396490"/>
          <a:ext cx="9334500" cy="22631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110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AFA4F-0599-7DE2-F6E3-DDB7BFF976C5}"/>
            </a:ext>
          </a:extLst>
        </p:cNvPr>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10A2C09E-860D-F52E-D27E-D9119C39A164}"/>
              </a:ext>
            </a:extLst>
          </p:cNvPr>
          <p:cNvGraphicFramePr>
            <a:graphicFrameLocks noChangeAspect="1"/>
          </p:cNvGraphicFramePr>
          <p:nvPr>
            <p:custDataLst>
              <p:tags r:id="rId1"/>
            </p:custDataLst>
            <p:extLst>
              <p:ext uri="{D42A27DB-BD31-4B8C-83A1-F6EECF244321}">
                <p14:modId xmlns:p14="http://schemas.microsoft.com/office/powerpoint/2010/main" val="41266320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7" name="think-cell data - do not delete" hidden="1">
                        <a:extLst>
                          <a:ext uri="{FF2B5EF4-FFF2-40B4-BE49-F238E27FC236}">
                            <a16:creationId xmlns:a16="http://schemas.microsoft.com/office/drawing/2014/main" id="{3A411F9A-DDC5-AAB2-7E45-E5A0EA80BE2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itle 10">
            <a:extLst>
              <a:ext uri="{FF2B5EF4-FFF2-40B4-BE49-F238E27FC236}">
                <a16:creationId xmlns:a16="http://schemas.microsoft.com/office/drawing/2014/main" id="{947815CB-8CCA-27BF-0FCF-6FE753E29B4B}"/>
              </a:ext>
            </a:extLst>
          </p:cNvPr>
          <p:cNvSpPr>
            <a:spLocks noGrp="1"/>
          </p:cNvSpPr>
          <p:nvPr>
            <p:ph type="title"/>
          </p:nvPr>
        </p:nvSpPr>
        <p:spPr>
          <a:xfrm>
            <a:off x="1203960" y="24384"/>
            <a:ext cx="11071860" cy="745236"/>
          </a:xfrm>
        </p:spPr>
        <p:txBody>
          <a:bodyPr vert="horz"/>
          <a:lstStyle/>
          <a:p>
            <a:r>
              <a:rPr lang="en-US" sz="2800" dirty="0"/>
              <a:t>Casual Users VS Member Users in year 2023</a:t>
            </a:r>
          </a:p>
        </p:txBody>
      </p:sp>
      <p:sp>
        <p:nvSpPr>
          <p:cNvPr id="4" name="Slide Number Placeholder 3">
            <a:extLst>
              <a:ext uri="{FF2B5EF4-FFF2-40B4-BE49-F238E27FC236}">
                <a16:creationId xmlns:a16="http://schemas.microsoft.com/office/drawing/2014/main" id="{EE900C6A-E0A0-BFA4-70C1-87DF0DA2CF60}"/>
              </a:ext>
            </a:extLst>
          </p:cNvPr>
          <p:cNvSpPr>
            <a:spLocks noGrp="1"/>
          </p:cNvSpPr>
          <p:nvPr>
            <p:ph type="sldNum" sz="quarter" idx="12"/>
          </p:nvPr>
        </p:nvSpPr>
        <p:spPr/>
        <p:txBody>
          <a:bodyPr/>
          <a:lstStyle/>
          <a:p>
            <a:fld id="{8D0AFDD5-844D-364D-8AEC-50CF4D36D55D}" type="slidenum">
              <a:rPr lang="en-US" smtClean="0"/>
              <a:t>9</a:t>
            </a:fld>
            <a:endParaRPr lang="en-US" dirty="0"/>
          </a:p>
        </p:txBody>
      </p:sp>
      <p:sp>
        <p:nvSpPr>
          <p:cNvPr id="3" name="Footer Placeholder 2">
            <a:extLst>
              <a:ext uri="{FF2B5EF4-FFF2-40B4-BE49-F238E27FC236}">
                <a16:creationId xmlns:a16="http://schemas.microsoft.com/office/drawing/2014/main" id="{F25642CA-B5A1-2AC4-CB70-98255B45ECFC}"/>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D4C89C0F-FCC7-8C70-1455-6E7DB92DB6E8}"/>
              </a:ext>
            </a:extLst>
          </p:cNvPr>
          <p:cNvSpPr>
            <a:spLocks noGrp="1"/>
          </p:cNvSpPr>
          <p:nvPr>
            <p:ph type="dt" sz="half" idx="10"/>
          </p:nvPr>
        </p:nvSpPr>
        <p:spPr/>
        <p:txBody>
          <a:bodyPr/>
          <a:lstStyle/>
          <a:p>
            <a:r>
              <a:rPr lang="en-US" dirty="0"/>
              <a:t>20XX</a:t>
            </a:r>
          </a:p>
        </p:txBody>
      </p:sp>
      <p:graphicFrame>
        <p:nvGraphicFramePr>
          <p:cNvPr id="7" name="Content Placeholder 6">
            <a:extLst>
              <a:ext uri="{FF2B5EF4-FFF2-40B4-BE49-F238E27FC236}">
                <a16:creationId xmlns:a16="http://schemas.microsoft.com/office/drawing/2014/main" id="{19CF849E-EC9F-006C-EE3B-D67F19DEE26D}"/>
              </a:ext>
            </a:extLst>
          </p:cNvPr>
          <p:cNvGraphicFramePr>
            <a:graphicFrameLocks noGrp="1"/>
          </p:cNvGraphicFramePr>
          <p:nvPr>
            <p:ph idx="1"/>
            <p:extLst>
              <p:ext uri="{D42A27DB-BD31-4B8C-83A1-F6EECF244321}">
                <p14:modId xmlns:p14="http://schemas.microsoft.com/office/powerpoint/2010/main" val="3009692830"/>
              </p:ext>
            </p:extLst>
          </p:nvPr>
        </p:nvGraphicFramePr>
        <p:xfrm>
          <a:off x="881380" y="977213"/>
          <a:ext cx="10769600" cy="548640"/>
        </p:xfrm>
        <a:graphic>
          <a:graphicData uri="http://schemas.openxmlformats.org/drawingml/2006/table">
            <a:tbl>
              <a:tblPr>
                <a:tableStyleId>{284E427A-3D55-4303-BF80-6455036E1DE7}</a:tableStyleId>
              </a:tblPr>
              <a:tblGrid>
                <a:gridCol w="1346200">
                  <a:extLst>
                    <a:ext uri="{9D8B030D-6E8A-4147-A177-3AD203B41FA5}">
                      <a16:colId xmlns:a16="http://schemas.microsoft.com/office/drawing/2014/main" val="116683189"/>
                    </a:ext>
                  </a:extLst>
                </a:gridCol>
                <a:gridCol w="787400">
                  <a:extLst>
                    <a:ext uri="{9D8B030D-6E8A-4147-A177-3AD203B41FA5}">
                      <a16:colId xmlns:a16="http://schemas.microsoft.com/office/drawing/2014/main" val="3295090336"/>
                    </a:ext>
                  </a:extLst>
                </a:gridCol>
                <a:gridCol w="787400">
                  <a:extLst>
                    <a:ext uri="{9D8B030D-6E8A-4147-A177-3AD203B41FA5}">
                      <a16:colId xmlns:a16="http://schemas.microsoft.com/office/drawing/2014/main" val="2603439491"/>
                    </a:ext>
                  </a:extLst>
                </a:gridCol>
                <a:gridCol w="787400">
                  <a:extLst>
                    <a:ext uri="{9D8B030D-6E8A-4147-A177-3AD203B41FA5}">
                      <a16:colId xmlns:a16="http://schemas.microsoft.com/office/drawing/2014/main" val="531618134"/>
                    </a:ext>
                  </a:extLst>
                </a:gridCol>
                <a:gridCol w="787400">
                  <a:extLst>
                    <a:ext uri="{9D8B030D-6E8A-4147-A177-3AD203B41FA5}">
                      <a16:colId xmlns:a16="http://schemas.microsoft.com/office/drawing/2014/main" val="3469590609"/>
                    </a:ext>
                  </a:extLst>
                </a:gridCol>
                <a:gridCol w="787400">
                  <a:extLst>
                    <a:ext uri="{9D8B030D-6E8A-4147-A177-3AD203B41FA5}">
                      <a16:colId xmlns:a16="http://schemas.microsoft.com/office/drawing/2014/main" val="1469043471"/>
                    </a:ext>
                  </a:extLst>
                </a:gridCol>
                <a:gridCol w="787400">
                  <a:extLst>
                    <a:ext uri="{9D8B030D-6E8A-4147-A177-3AD203B41FA5}">
                      <a16:colId xmlns:a16="http://schemas.microsoft.com/office/drawing/2014/main" val="357123386"/>
                    </a:ext>
                  </a:extLst>
                </a:gridCol>
                <a:gridCol w="762000">
                  <a:extLst>
                    <a:ext uri="{9D8B030D-6E8A-4147-A177-3AD203B41FA5}">
                      <a16:colId xmlns:a16="http://schemas.microsoft.com/office/drawing/2014/main" val="201674381"/>
                    </a:ext>
                  </a:extLst>
                </a:gridCol>
                <a:gridCol w="787400">
                  <a:extLst>
                    <a:ext uri="{9D8B030D-6E8A-4147-A177-3AD203B41FA5}">
                      <a16:colId xmlns:a16="http://schemas.microsoft.com/office/drawing/2014/main" val="3379532986"/>
                    </a:ext>
                  </a:extLst>
                </a:gridCol>
                <a:gridCol w="787400">
                  <a:extLst>
                    <a:ext uri="{9D8B030D-6E8A-4147-A177-3AD203B41FA5}">
                      <a16:colId xmlns:a16="http://schemas.microsoft.com/office/drawing/2014/main" val="498058197"/>
                    </a:ext>
                  </a:extLst>
                </a:gridCol>
                <a:gridCol w="787400">
                  <a:extLst>
                    <a:ext uri="{9D8B030D-6E8A-4147-A177-3AD203B41FA5}">
                      <a16:colId xmlns:a16="http://schemas.microsoft.com/office/drawing/2014/main" val="3681348376"/>
                    </a:ext>
                  </a:extLst>
                </a:gridCol>
                <a:gridCol w="787400">
                  <a:extLst>
                    <a:ext uri="{9D8B030D-6E8A-4147-A177-3AD203B41FA5}">
                      <a16:colId xmlns:a16="http://schemas.microsoft.com/office/drawing/2014/main" val="353345819"/>
                    </a:ext>
                  </a:extLst>
                </a:gridCol>
                <a:gridCol w="787400">
                  <a:extLst>
                    <a:ext uri="{9D8B030D-6E8A-4147-A177-3AD203B41FA5}">
                      <a16:colId xmlns:a16="http://schemas.microsoft.com/office/drawing/2014/main" val="2655777250"/>
                    </a:ext>
                  </a:extLst>
                </a:gridCol>
              </a:tblGrid>
              <a:tr h="182880">
                <a:tc>
                  <a:txBody>
                    <a:bodyPr/>
                    <a:lstStyle/>
                    <a:p>
                      <a:pPr algn="l" fontAlgn="b"/>
                      <a:r>
                        <a:rPr lang="en-US" sz="1100" u="none" strike="noStrike">
                          <a:effectLst/>
                        </a:rPr>
                        <a:t>Membership Type</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Jan-2023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Feb-2023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Mar-2023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Apr-2023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May-2023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Jun-2023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Jul-2023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Aug-2023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Sep-2023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Oct-2023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Nov-2023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Dec-2023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1237324"/>
                  </a:ext>
                </a:extLst>
              </a:tr>
              <a:tr h="182880">
                <a:tc>
                  <a:txBody>
                    <a:bodyPr/>
                    <a:lstStyle/>
                    <a:p>
                      <a:pPr algn="l" fontAlgn="b"/>
                      <a:r>
                        <a:rPr lang="en-US" sz="1100" u="none" strike="noStrike">
                          <a:effectLst/>
                        </a:rPr>
                        <a:t>Casual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40008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43016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62201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147285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234181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301230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331358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311130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261635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177071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98392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51672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8260728"/>
                  </a:ext>
                </a:extLst>
              </a:tr>
              <a:tr h="182880">
                <a:tc>
                  <a:txBody>
                    <a:bodyPr/>
                    <a:lstStyle/>
                    <a:p>
                      <a:pPr algn="l" fontAlgn="b"/>
                      <a:r>
                        <a:rPr lang="en-US" sz="1100" u="none" strike="noStrike">
                          <a:effectLst/>
                        </a:rPr>
                        <a:t>Members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150293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147429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196477</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279305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370646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418388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436292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460563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404736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360042</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264126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172401</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353077"/>
                  </a:ext>
                </a:extLst>
              </a:tr>
            </a:tbl>
          </a:graphicData>
        </a:graphic>
      </p:graphicFrame>
      <p:graphicFrame>
        <p:nvGraphicFramePr>
          <p:cNvPr id="8" name="Chart 7">
            <a:extLst>
              <a:ext uri="{FF2B5EF4-FFF2-40B4-BE49-F238E27FC236}">
                <a16:creationId xmlns:a16="http://schemas.microsoft.com/office/drawing/2014/main" id="{09901470-1F88-4C22-3174-AE404FC7564B}"/>
              </a:ext>
            </a:extLst>
          </p:cNvPr>
          <p:cNvGraphicFramePr>
            <a:graphicFrameLocks/>
          </p:cNvGraphicFramePr>
          <p:nvPr>
            <p:extLst>
              <p:ext uri="{D42A27DB-BD31-4B8C-83A1-F6EECF244321}">
                <p14:modId xmlns:p14="http://schemas.microsoft.com/office/powerpoint/2010/main" val="2799812253"/>
              </p:ext>
            </p:extLst>
          </p:nvPr>
        </p:nvGraphicFramePr>
        <p:xfrm>
          <a:off x="3158489" y="2057400"/>
          <a:ext cx="7470655"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40572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71af3243-3dd4-4a8d-8c0d-dd76da1f02a5"/>
    <ds:schemaRef ds:uri="http://purl.org/dc/dcmitype/"/>
    <ds:schemaRef ds:uri="http://schemas.microsoft.com/office/infopath/2007/PartnerControls"/>
    <ds:schemaRef ds:uri="http://schemas.microsoft.com/office/2006/documentManagement/types"/>
    <ds:schemaRef ds:uri="http://purl.org/dc/terms/"/>
    <ds:schemaRef ds:uri="16c05727-aa75-4e4a-9b5f-8a80a1165891"/>
    <ds:schemaRef ds:uri="http://schemas.openxmlformats.org/package/2006/metadata/core-properties"/>
    <ds:schemaRef ds:uri="http://purl.org/dc/elements/1.1/"/>
    <ds:schemaRef ds:uri="230e9df3-be65-4c73-a93b-d1236ebd677e"/>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{10C2A26F-19DE-49D9-A57A-F90CB5489D16}tf11429527_win32</Template>
  <TotalTime>687</TotalTime>
  <Words>991</Words>
  <Application>Microsoft Office PowerPoint</Application>
  <PresentationFormat>Widescreen</PresentationFormat>
  <Paragraphs>363</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Century Gothic</vt:lpstr>
      <vt:lpstr>GoogleSans18pt-Regular</vt:lpstr>
      <vt:lpstr>Karla</vt:lpstr>
      <vt:lpstr>Univers Condensed Light</vt:lpstr>
      <vt:lpstr>Wingdings</vt:lpstr>
      <vt:lpstr>Office Theme</vt:lpstr>
      <vt:lpstr>think-cell Slide</vt:lpstr>
      <vt:lpstr>Case Study</vt:lpstr>
      <vt:lpstr>Agenda</vt:lpstr>
      <vt:lpstr> Company Introduction</vt:lpstr>
      <vt:lpstr>How do annual members and casual riders use rental bikes differently.</vt:lpstr>
      <vt:lpstr>Documentation &amp; data sources</vt:lpstr>
      <vt:lpstr>Summary </vt:lpstr>
      <vt:lpstr>Top Thee Recommendations​</vt:lpstr>
      <vt:lpstr>Total Rides per Month in year 2023</vt:lpstr>
      <vt:lpstr>Casual Users VS Member Users in year 2023</vt:lpstr>
      <vt:lpstr>Users Distribution in Year-2023  per Category</vt:lpstr>
      <vt:lpstr>Average of Ride Length in Minutes Per Category in Year-2023</vt:lpstr>
      <vt:lpstr>Average Ride Length time in Minutes for Casual User and Member User per Day in week for the Month in January, February and March in year 2023</vt:lpstr>
      <vt:lpstr>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tkkhalid.c@stc.com.sa</dc:creator>
  <cp:lastModifiedBy>tkkhalid.c@stc.com.sa</cp:lastModifiedBy>
  <cp:revision>26</cp:revision>
  <dcterms:created xsi:type="dcterms:W3CDTF">2024-11-20T02:57:02Z</dcterms:created>
  <dcterms:modified xsi:type="dcterms:W3CDTF">2024-11-20T16:44:52Z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