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51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512"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cb851d02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cb851d02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ecb851d029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ecb851d02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cb851d02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cb851d02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ecb851d02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ecb851d02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cb851d02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cb851d02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cb851d02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cb851d02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cb851d02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cb851d02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ecb851d029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ecb851d029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ecb851d02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ecb851d02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ecb851d02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ecb851d02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cb851d02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cb851d02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cb851d02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cb851d02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cb851d02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cb851d02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cb851d02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cb851d02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cb851d02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cb851d02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jpg"/><Relationship Id="rId4" Type="http://schemas.openxmlformats.org/officeDocument/2006/relationships/hyperlink" Target="http://arduino.esp8266.com/stable/package_esp8266com_index.js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84025" y="1166750"/>
            <a:ext cx="8520600" cy="925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chemeClr val="accent5"/>
                </a:solidFill>
              </a:rPr>
              <a:t>NODE MCU</a:t>
            </a:r>
            <a:endParaRPr>
              <a:solidFill>
                <a:schemeClr val="accent5"/>
              </a:solidFill>
            </a:endParaRPr>
          </a:p>
        </p:txBody>
      </p:sp>
      <p:sp>
        <p:nvSpPr>
          <p:cNvPr id="55" name="Google Shape;55;p13"/>
          <p:cNvSpPr txBox="1"/>
          <p:nvPr>
            <p:ph idx="1" type="subTitle"/>
          </p:nvPr>
        </p:nvSpPr>
        <p:spPr>
          <a:xfrm>
            <a:off x="1856400" y="4325500"/>
            <a:ext cx="6975900" cy="706500"/>
          </a:xfrm>
          <a:prstGeom prst="rect">
            <a:avLst/>
          </a:prstGeom>
        </p:spPr>
        <p:txBody>
          <a:bodyPr anchorCtr="0" anchor="t" bIns="91425" lIns="91425" spcFirstLastPara="1" rIns="91425" wrap="square" tIns="91425">
            <a:normAutofit lnSpcReduction="20000"/>
          </a:bodyPr>
          <a:lstStyle/>
          <a:p>
            <a:pPr indent="0" lvl="0" marL="0" rtl="0" algn="r">
              <a:lnSpc>
                <a:spcPct val="130000"/>
              </a:lnSpc>
              <a:spcBef>
                <a:spcPts val="0"/>
              </a:spcBef>
              <a:spcAft>
                <a:spcPts val="0"/>
              </a:spcAft>
              <a:buSzPts val="1018"/>
              <a:buNone/>
            </a:pPr>
            <a:r>
              <a:rPr lang="en" sz="1890"/>
              <a:t>Presented by: Mohammad Tahir Mirji</a:t>
            </a:r>
            <a:endParaRPr sz="1890"/>
          </a:p>
          <a:p>
            <a:pPr indent="0" lvl="0" marL="0" rtl="0" algn="r">
              <a:lnSpc>
                <a:spcPct val="130000"/>
              </a:lnSpc>
              <a:spcBef>
                <a:spcPts val="0"/>
              </a:spcBef>
              <a:spcAft>
                <a:spcPts val="0"/>
              </a:spcAft>
              <a:buSzPts val="1018"/>
              <a:buNone/>
            </a:pPr>
            <a:r>
              <a:rPr lang="en" sz="1272"/>
              <a:t>BE,MTech CSE</a:t>
            </a:r>
            <a:endParaRPr sz="1272"/>
          </a:p>
        </p:txBody>
      </p:sp>
      <p:pic>
        <p:nvPicPr>
          <p:cNvPr id="56" name="Google Shape;56;p13"/>
          <p:cNvPicPr preferRelativeResize="0"/>
          <p:nvPr/>
        </p:nvPicPr>
        <p:blipFill>
          <a:blip r:embed="rId3">
            <a:alphaModFix/>
          </a:blip>
          <a:stretch>
            <a:fillRect/>
          </a:stretch>
        </p:blipFill>
        <p:spPr>
          <a:xfrm>
            <a:off x="2781797" y="240950"/>
            <a:ext cx="3725051" cy="925800"/>
          </a:xfrm>
          <a:prstGeom prst="rect">
            <a:avLst/>
          </a:prstGeom>
          <a:noFill/>
          <a:ln>
            <a:noFill/>
          </a:ln>
        </p:spPr>
      </p:pic>
      <p:pic>
        <p:nvPicPr>
          <p:cNvPr id="57" name="Google Shape;57;p13"/>
          <p:cNvPicPr preferRelativeResize="0"/>
          <p:nvPr/>
        </p:nvPicPr>
        <p:blipFill>
          <a:blip r:embed="rId4">
            <a:alphaModFix/>
          </a:blip>
          <a:stretch>
            <a:fillRect/>
          </a:stretch>
        </p:blipFill>
        <p:spPr>
          <a:xfrm>
            <a:off x="2842752" y="2013325"/>
            <a:ext cx="3172123" cy="2305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idx="1" type="body"/>
          </p:nvPr>
        </p:nvSpPr>
        <p:spPr>
          <a:xfrm>
            <a:off x="284550" y="284900"/>
            <a:ext cx="8574900" cy="47718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275"/>
              <a:buFont typeface="Arial"/>
              <a:buNone/>
            </a:pPr>
            <a:r>
              <a:rPr lang="en" sz="1200">
                <a:solidFill>
                  <a:schemeClr val="dk1"/>
                </a:solidFill>
                <a:latin typeface="Courier New"/>
                <a:ea typeface="Courier New"/>
                <a:cs typeface="Courier New"/>
                <a:sym typeface="Courier New"/>
              </a:rPr>
              <a:t>void handleSave() {</a:t>
            </a:r>
            <a:endParaRPr sz="1200">
              <a:solidFill>
                <a:schemeClr val="dk1"/>
              </a:solidFill>
              <a:latin typeface="Courier New"/>
              <a:ea typeface="Courier New"/>
              <a:cs typeface="Courier New"/>
              <a:sym typeface="Courier New"/>
            </a:endParaRPr>
          </a:p>
          <a:p>
            <a:pPr indent="0" lvl="0" marL="0" rtl="0" algn="l">
              <a:lnSpc>
                <a:spcPct val="80000"/>
              </a:lnSpc>
              <a:spcBef>
                <a:spcPts val="1200"/>
              </a:spcBef>
              <a:spcAft>
                <a:spcPts val="0"/>
              </a:spcAft>
              <a:buClr>
                <a:schemeClr val="dk1"/>
              </a:buClr>
              <a:buSzPts val="275"/>
              <a:buFont typeface="Arial"/>
              <a:buNone/>
            </a:pPr>
            <a:r>
              <a:rPr lang="en" sz="1200">
                <a:solidFill>
                  <a:schemeClr val="dk1"/>
                </a:solidFill>
                <a:latin typeface="Courier New"/>
                <a:ea typeface="Courier New"/>
                <a:cs typeface="Courier New"/>
                <a:sym typeface="Courier New"/>
              </a:rPr>
              <a:t> if (server.arg("pass") != "") {</a:t>
            </a:r>
            <a:endParaRPr sz="1200">
              <a:solidFill>
                <a:schemeClr val="dk1"/>
              </a:solidFill>
              <a:latin typeface="Courier New"/>
              <a:ea typeface="Courier New"/>
              <a:cs typeface="Courier New"/>
              <a:sym typeface="Courier New"/>
            </a:endParaRPr>
          </a:p>
          <a:p>
            <a:pPr indent="0" lvl="0" marL="0" rtl="0" algn="l">
              <a:lnSpc>
                <a:spcPct val="80000"/>
              </a:lnSpc>
              <a:spcBef>
                <a:spcPts val="1200"/>
              </a:spcBef>
              <a:spcAft>
                <a:spcPts val="0"/>
              </a:spcAft>
              <a:buClr>
                <a:schemeClr val="dk1"/>
              </a:buClr>
              <a:buSzPts val="275"/>
              <a:buFont typeface="Arial"/>
              <a:buNone/>
            </a:pPr>
            <a:r>
              <a:rPr lang="en" sz="1200">
                <a:solidFill>
                  <a:schemeClr val="dk1"/>
                </a:solidFill>
                <a:latin typeface="Courier New"/>
                <a:ea typeface="Courier New"/>
                <a:cs typeface="Courier New"/>
                <a:sym typeface="Courier New"/>
              </a:rPr>
              <a:t>   Serial.println(server.arg("pass"));</a:t>
            </a:r>
            <a:endParaRPr sz="1200">
              <a:solidFill>
                <a:schemeClr val="dk1"/>
              </a:solidFill>
              <a:latin typeface="Courier New"/>
              <a:ea typeface="Courier New"/>
              <a:cs typeface="Courier New"/>
              <a:sym typeface="Courier New"/>
            </a:endParaRPr>
          </a:p>
          <a:p>
            <a:pPr indent="0" lvl="0" marL="0" rtl="0" algn="l">
              <a:lnSpc>
                <a:spcPct val="80000"/>
              </a:lnSpc>
              <a:spcBef>
                <a:spcPts val="1200"/>
              </a:spcBef>
              <a:spcAft>
                <a:spcPts val="0"/>
              </a:spcAft>
              <a:buClr>
                <a:schemeClr val="dk1"/>
              </a:buClr>
              <a:buSzPts val="275"/>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indent="0" lvl="0" marL="0" rtl="0" algn="l">
              <a:lnSpc>
                <a:spcPct val="80000"/>
              </a:lnSpc>
              <a:spcBef>
                <a:spcPts val="1200"/>
              </a:spcBef>
              <a:spcAft>
                <a:spcPts val="0"/>
              </a:spcAft>
              <a:buClr>
                <a:schemeClr val="dk1"/>
              </a:buClr>
              <a:buSzPts val="275"/>
              <a:buFont typeface="Arial"/>
              <a:buNone/>
            </a:pP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lnSpc>
                <a:spcPct val="80000"/>
              </a:lnSpc>
              <a:spcBef>
                <a:spcPts val="1200"/>
              </a:spcBef>
              <a:spcAft>
                <a:spcPts val="0"/>
              </a:spcAft>
              <a:buClr>
                <a:schemeClr val="dk1"/>
              </a:buClr>
              <a:buSzPts val="275"/>
              <a:buFont typeface="Arial"/>
              <a:buNone/>
            </a:pPr>
            <a:r>
              <a:rPr lang="en" sz="1200">
                <a:solidFill>
                  <a:schemeClr val="dk1"/>
                </a:solidFill>
                <a:latin typeface="Courier New"/>
                <a:ea typeface="Courier New"/>
                <a:cs typeface="Courier New"/>
                <a:sym typeface="Courier New"/>
              </a:rPr>
              <a:t>void setup() {</a:t>
            </a:r>
            <a:endParaRPr sz="1200">
              <a:solidFill>
                <a:schemeClr val="dk1"/>
              </a:solidFill>
              <a:latin typeface="Courier New"/>
              <a:ea typeface="Courier New"/>
              <a:cs typeface="Courier New"/>
              <a:sym typeface="Courier New"/>
            </a:endParaRPr>
          </a:p>
          <a:p>
            <a:pPr indent="0" lvl="0" marL="0" rtl="0" algn="l">
              <a:lnSpc>
                <a:spcPct val="80000"/>
              </a:lnSpc>
              <a:spcBef>
                <a:spcPts val="1200"/>
              </a:spcBef>
              <a:spcAft>
                <a:spcPts val="0"/>
              </a:spcAft>
              <a:buClr>
                <a:schemeClr val="dk1"/>
              </a:buClr>
              <a:buSzPts val="275"/>
              <a:buFont typeface="Arial"/>
              <a:buNone/>
            </a:pPr>
            <a:r>
              <a:rPr lang="en" sz="1200">
                <a:solidFill>
                  <a:schemeClr val="dk1"/>
                </a:solidFill>
                <a:latin typeface="Courier New"/>
                <a:ea typeface="Courier New"/>
                <a:cs typeface="Courier New"/>
                <a:sym typeface="Courier New"/>
              </a:rPr>
              <a:t> pinMode(LED_BUILTIN, OUTPUT);</a:t>
            </a:r>
            <a:endParaRPr sz="1200">
              <a:solidFill>
                <a:schemeClr val="dk1"/>
              </a:solidFill>
              <a:latin typeface="Courier New"/>
              <a:ea typeface="Courier New"/>
              <a:cs typeface="Courier New"/>
              <a:sym typeface="Courier New"/>
            </a:endParaRPr>
          </a:p>
          <a:p>
            <a:pPr indent="0" lvl="0" marL="0" rtl="0" algn="l">
              <a:lnSpc>
                <a:spcPct val="80000"/>
              </a:lnSpc>
              <a:spcBef>
                <a:spcPts val="1200"/>
              </a:spcBef>
              <a:spcAft>
                <a:spcPts val="0"/>
              </a:spcAft>
              <a:buClr>
                <a:schemeClr val="dk1"/>
              </a:buClr>
              <a:buSzPts val="275"/>
              <a:buFont typeface="Arial"/>
              <a:buNone/>
            </a:pPr>
            <a:r>
              <a:rPr lang="en" sz="1200">
                <a:solidFill>
                  <a:schemeClr val="dk1"/>
                </a:solidFill>
                <a:latin typeface="Courier New"/>
                <a:ea typeface="Courier New"/>
                <a:cs typeface="Courier New"/>
                <a:sym typeface="Courier New"/>
              </a:rPr>
              <a:t> delay(3000);</a:t>
            </a:r>
            <a:endParaRPr sz="1200">
              <a:solidFill>
                <a:schemeClr val="dk1"/>
              </a:solidFill>
              <a:latin typeface="Courier New"/>
              <a:ea typeface="Courier New"/>
              <a:cs typeface="Courier New"/>
              <a:sym typeface="Courier New"/>
            </a:endParaRPr>
          </a:p>
          <a:p>
            <a:pPr indent="0" lvl="0" marL="0" rtl="0" algn="l">
              <a:lnSpc>
                <a:spcPct val="80000"/>
              </a:lnSpc>
              <a:spcBef>
                <a:spcPts val="1200"/>
              </a:spcBef>
              <a:spcAft>
                <a:spcPts val="0"/>
              </a:spcAft>
              <a:buClr>
                <a:schemeClr val="dk1"/>
              </a:buClr>
              <a:buSzPts val="275"/>
              <a:buFont typeface="Arial"/>
              <a:buNone/>
            </a:pPr>
            <a:r>
              <a:rPr lang="en" sz="1200">
                <a:solidFill>
                  <a:schemeClr val="dk1"/>
                </a:solidFill>
                <a:latin typeface="Courier New"/>
                <a:ea typeface="Courier New"/>
                <a:cs typeface="Courier New"/>
                <a:sym typeface="Courier New"/>
              </a:rPr>
              <a:t> Serial.begin(115200);</a:t>
            </a:r>
            <a:endParaRPr sz="1200">
              <a:solidFill>
                <a:schemeClr val="dk1"/>
              </a:solidFill>
              <a:latin typeface="Courier New"/>
              <a:ea typeface="Courier New"/>
              <a:cs typeface="Courier New"/>
              <a:sym typeface="Courier New"/>
            </a:endParaRPr>
          </a:p>
          <a:p>
            <a:pPr indent="0" lvl="0" marL="0" rtl="0" algn="l">
              <a:lnSpc>
                <a:spcPct val="80000"/>
              </a:lnSpc>
              <a:spcBef>
                <a:spcPts val="1200"/>
              </a:spcBef>
              <a:spcAft>
                <a:spcPts val="0"/>
              </a:spcAft>
              <a:buClr>
                <a:schemeClr val="dk1"/>
              </a:buClr>
              <a:buSzPts val="275"/>
              <a:buFont typeface="Arial"/>
              <a:buNone/>
            </a:pPr>
            <a:r>
              <a:rPr lang="en" sz="1200">
                <a:solidFill>
                  <a:schemeClr val="dk1"/>
                </a:solidFill>
                <a:latin typeface="Courier New"/>
                <a:ea typeface="Courier New"/>
                <a:cs typeface="Courier New"/>
                <a:sym typeface="Courier New"/>
              </a:rPr>
              <a:t> Serial.println();</a:t>
            </a:r>
            <a:endParaRPr sz="1200">
              <a:solidFill>
                <a:schemeClr val="dk1"/>
              </a:solidFill>
              <a:latin typeface="Courier New"/>
              <a:ea typeface="Courier New"/>
              <a:cs typeface="Courier New"/>
              <a:sym typeface="Courier New"/>
            </a:endParaRPr>
          </a:p>
          <a:p>
            <a:pPr indent="0" lvl="0" marL="0" rtl="0" algn="l">
              <a:lnSpc>
                <a:spcPct val="80000"/>
              </a:lnSpc>
              <a:spcBef>
                <a:spcPts val="1200"/>
              </a:spcBef>
              <a:spcAft>
                <a:spcPts val="0"/>
              </a:spcAft>
              <a:buClr>
                <a:schemeClr val="dk1"/>
              </a:buClr>
              <a:buSzPts val="275"/>
              <a:buFont typeface="Arial"/>
              <a:buNone/>
            </a:pPr>
            <a:r>
              <a:rPr lang="en" sz="1200">
                <a:solidFill>
                  <a:schemeClr val="dk1"/>
                </a:solidFill>
                <a:latin typeface="Courier New"/>
                <a:ea typeface="Courier New"/>
                <a:cs typeface="Courier New"/>
                <a:sym typeface="Courier New"/>
              </a:rPr>
              <a:t> Serial.print("Configuring access point...");</a:t>
            </a:r>
            <a:endParaRPr sz="1200">
              <a:solidFill>
                <a:schemeClr val="dk1"/>
              </a:solidFill>
              <a:latin typeface="Courier New"/>
              <a:ea typeface="Courier New"/>
              <a:cs typeface="Courier New"/>
              <a:sym typeface="Courier New"/>
            </a:endParaRPr>
          </a:p>
          <a:p>
            <a:pPr indent="0" lvl="0" marL="0" rtl="0" algn="l">
              <a:lnSpc>
                <a:spcPct val="80000"/>
              </a:lnSpc>
              <a:spcBef>
                <a:spcPts val="1200"/>
              </a:spcBef>
              <a:spcAft>
                <a:spcPts val="0"/>
              </a:spcAft>
              <a:buClr>
                <a:schemeClr val="dk1"/>
              </a:buClr>
              <a:buSzPts val="275"/>
              <a:buFont typeface="Arial"/>
              <a:buNone/>
            </a:pPr>
            <a:r>
              <a:rPr lang="en" sz="1200">
                <a:solidFill>
                  <a:schemeClr val="dk1"/>
                </a:solidFill>
                <a:latin typeface="Courier New"/>
                <a:ea typeface="Courier New"/>
                <a:cs typeface="Courier New"/>
                <a:sym typeface="Courier New"/>
              </a:rPr>
              <a:t> WiFi.begin(ssid, password);</a:t>
            </a:r>
            <a:endParaRPr sz="1200">
              <a:solidFill>
                <a:schemeClr val="dk1"/>
              </a:solidFill>
              <a:latin typeface="Courier New"/>
              <a:ea typeface="Courier New"/>
              <a:cs typeface="Courier New"/>
              <a:sym typeface="Courier New"/>
            </a:endParaRPr>
          </a:p>
          <a:p>
            <a:pPr indent="0" lvl="0" marL="0" rtl="0" algn="l">
              <a:lnSpc>
                <a:spcPct val="80000"/>
              </a:lnSpc>
              <a:spcBef>
                <a:spcPts val="1200"/>
              </a:spcBef>
              <a:spcAft>
                <a:spcPts val="0"/>
              </a:spcAft>
              <a:buClr>
                <a:schemeClr val="dk1"/>
              </a:buClr>
              <a:buSzPts val="275"/>
              <a:buFont typeface="Arial"/>
              <a:buNone/>
            </a:pPr>
            <a:r>
              <a:rPr lang="en" sz="1200">
                <a:solidFill>
                  <a:schemeClr val="dk1"/>
                </a:solidFill>
                <a:latin typeface="Courier New"/>
                <a:ea typeface="Courier New"/>
                <a:cs typeface="Courier New"/>
                <a:sym typeface="Courier New"/>
              </a:rPr>
              <a:t> while (WiFi.status() != WL_CONNECTED) {</a:t>
            </a:r>
            <a:endParaRPr sz="1200">
              <a:solidFill>
                <a:schemeClr val="dk1"/>
              </a:solidFill>
              <a:latin typeface="Courier New"/>
              <a:ea typeface="Courier New"/>
              <a:cs typeface="Courier New"/>
              <a:sym typeface="Courier New"/>
            </a:endParaRPr>
          </a:p>
          <a:p>
            <a:pPr indent="0" lvl="0" marL="0" rtl="0" algn="l">
              <a:lnSpc>
                <a:spcPct val="80000"/>
              </a:lnSpc>
              <a:spcBef>
                <a:spcPts val="1200"/>
              </a:spcBef>
              <a:spcAft>
                <a:spcPts val="0"/>
              </a:spcAft>
              <a:buClr>
                <a:schemeClr val="dk1"/>
              </a:buClr>
              <a:buSzPts val="275"/>
              <a:buFont typeface="Arial"/>
              <a:buNone/>
            </a:pPr>
            <a:r>
              <a:rPr lang="en" sz="1200">
                <a:solidFill>
                  <a:schemeClr val="dk1"/>
                </a:solidFill>
                <a:latin typeface="Courier New"/>
                <a:ea typeface="Courier New"/>
                <a:cs typeface="Courier New"/>
                <a:sym typeface="Courier New"/>
              </a:rPr>
              <a:t>   delay(500);</a:t>
            </a:r>
            <a:endParaRPr sz="1200">
              <a:solidFill>
                <a:schemeClr val="dk1"/>
              </a:solidFill>
              <a:latin typeface="Courier New"/>
              <a:ea typeface="Courier New"/>
              <a:cs typeface="Courier New"/>
              <a:sym typeface="Courier New"/>
            </a:endParaRPr>
          </a:p>
          <a:p>
            <a:pPr indent="0" lvl="0" marL="0" rtl="0" algn="l">
              <a:lnSpc>
                <a:spcPct val="80000"/>
              </a:lnSpc>
              <a:spcBef>
                <a:spcPts val="1200"/>
              </a:spcBef>
              <a:spcAft>
                <a:spcPts val="0"/>
              </a:spcAft>
              <a:buClr>
                <a:schemeClr val="dk1"/>
              </a:buClr>
              <a:buSzPts val="275"/>
              <a:buFont typeface="Arial"/>
              <a:buNone/>
            </a:pPr>
            <a:r>
              <a:rPr lang="en" sz="1200">
                <a:solidFill>
                  <a:schemeClr val="dk1"/>
                </a:solidFill>
                <a:latin typeface="Courier New"/>
                <a:ea typeface="Courier New"/>
                <a:cs typeface="Courier New"/>
                <a:sym typeface="Courier New"/>
              </a:rPr>
              <a:t>   Serial.print(".");</a:t>
            </a:r>
            <a:endParaRPr sz="1200">
              <a:solidFill>
                <a:schemeClr val="dk1"/>
              </a:solidFill>
              <a:latin typeface="Courier New"/>
              <a:ea typeface="Courier New"/>
              <a:cs typeface="Courier New"/>
              <a:sym typeface="Courier New"/>
            </a:endParaRPr>
          </a:p>
          <a:p>
            <a:pPr indent="0" lvl="0" marL="0" rtl="0" algn="l">
              <a:lnSpc>
                <a:spcPct val="80000"/>
              </a:lnSpc>
              <a:spcBef>
                <a:spcPts val="1200"/>
              </a:spcBef>
              <a:spcAft>
                <a:spcPts val="1200"/>
              </a:spcAft>
              <a:buClr>
                <a:schemeClr val="dk1"/>
              </a:buClr>
              <a:buSzPts val="275"/>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idx="1" type="body"/>
          </p:nvPr>
        </p:nvSpPr>
        <p:spPr>
          <a:xfrm>
            <a:off x="284550" y="284900"/>
            <a:ext cx="4437600" cy="47718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en" sz="1200">
                <a:solidFill>
                  <a:schemeClr val="dk1"/>
                </a:solidFill>
                <a:latin typeface="Courier New"/>
                <a:ea typeface="Courier New"/>
                <a:cs typeface="Courier New"/>
                <a:sym typeface="Courier New"/>
              </a:rPr>
              <a:t> Serial.println("");</a:t>
            </a:r>
            <a:endParaRPr sz="1200">
              <a:solidFill>
                <a:schemeClr val="dk1"/>
              </a:solidFill>
              <a:latin typeface="Courier New"/>
              <a:ea typeface="Courier New"/>
              <a:cs typeface="Courier New"/>
              <a:sym typeface="Courier New"/>
            </a:endParaRPr>
          </a:p>
          <a:p>
            <a:pPr indent="0" lvl="0" marL="0" rtl="0" algn="l">
              <a:lnSpc>
                <a:spcPct val="80000"/>
              </a:lnSpc>
              <a:spcBef>
                <a:spcPts val="1200"/>
              </a:spcBef>
              <a:spcAft>
                <a:spcPts val="0"/>
              </a:spcAft>
              <a:buSzPts val="275"/>
              <a:buNone/>
            </a:pPr>
            <a:r>
              <a:rPr lang="en" sz="1200">
                <a:solidFill>
                  <a:schemeClr val="dk1"/>
                </a:solidFill>
                <a:latin typeface="Courier New"/>
                <a:ea typeface="Courier New"/>
                <a:cs typeface="Courier New"/>
                <a:sym typeface="Courier New"/>
              </a:rPr>
              <a:t> Serial.println("WiFi connected");</a:t>
            </a:r>
            <a:endParaRPr sz="1200">
              <a:solidFill>
                <a:schemeClr val="dk1"/>
              </a:solidFill>
              <a:latin typeface="Courier New"/>
              <a:ea typeface="Courier New"/>
              <a:cs typeface="Courier New"/>
              <a:sym typeface="Courier New"/>
            </a:endParaRPr>
          </a:p>
          <a:p>
            <a:pPr indent="0" lvl="0" marL="0" rtl="0" algn="l">
              <a:lnSpc>
                <a:spcPct val="80000"/>
              </a:lnSpc>
              <a:spcBef>
                <a:spcPts val="1200"/>
              </a:spcBef>
              <a:spcAft>
                <a:spcPts val="0"/>
              </a:spcAft>
              <a:buSzPts val="275"/>
              <a:buNone/>
            </a:pPr>
            <a:r>
              <a:rPr lang="en" sz="1200">
                <a:solidFill>
                  <a:schemeClr val="dk1"/>
                </a:solidFill>
                <a:latin typeface="Courier New"/>
                <a:ea typeface="Courier New"/>
                <a:cs typeface="Courier New"/>
                <a:sym typeface="Courier New"/>
              </a:rPr>
              <a:t> Serial.println("IP address: ");</a:t>
            </a:r>
            <a:endParaRPr sz="1200">
              <a:solidFill>
                <a:schemeClr val="dk1"/>
              </a:solidFill>
              <a:latin typeface="Courier New"/>
              <a:ea typeface="Courier New"/>
              <a:cs typeface="Courier New"/>
              <a:sym typeface="Courier New"/>
            </a:endParaRPr>
          </a:p>
          <a:p>
            <a:pPr indent="0" lvl="0" marL="0" rtl="0" algn="l">
              <a:lnSpc>
                <a:spcPct val="80000"/>
              </a:lnSpc>
              <a:spcBef>
                <a:spcPts val="1200"/>
              </a:spcBef>
              <a:spcAft>
                <a:spcPts val="0"/>
              </a:spcAft>
              <a:buSzPts val="275"/>
              <a:buNone/>
            </a:pPr>
            <a:r>
              <a:rPr lang="en" sz="1200">
                <a:solidFill>
                  <a:schemeClr val="dk1"/>
                </a:solidFill>
                <a:latin typeface="Courier New"/>
                <a:ea typeface="Courier New"/>
                <a:cs typeface="Courier New"/>
                <a:sym typeface="Courier New"/>
              </a:rPr>
              <a:t> Serial.println(WiFi.localIP());</a:t>
            </a:r>
            <a:endParaRPr sz="1200">
              <a:solidFill>
                <a:schemeClr val="dk1"/>
              </a:solidFill>
              <a:latin typeface="Courier New"/>
              <a:ea typeface="Courier New"/>
              <a:cs typeface="Courier New"/>
              <a:sym typeface="Courier New"/>
            </a:endParaRPr>
          </a:p>
          <a:p>
            <a:pPr indent="0" lvl="0" marL="0" rtl="0" algn="l">
              <a:lnSpc>
                <a:spcPct val="80000"/>
              </a:lnSpc>
              <a:spcBef>
                <a:spcPts val="1200"/>
              </a:spcBef>
              <a:spcAft>
                <a:spcPts val="0"/>
              </a:spcAft>
              <a:buSzPts val="275"/>
              <a:buNone/>
            </a:pPr>
            <a:r>
              <a:rPr lang="en" sz="1200">
                <a:solidFill>
                  <a:schemeClr val="dk1"/>
                </a:solidFill>
                <a:latin typeface="Courier New"/>
                <a:ea typeface="Courier New"/>
                <a:cs typeface="Courier New"/>
                <a:sym typeface="Courier New"/>
              </a:rPr>
              <a:t> server.on ( "/", handleRoot );</a:t>
            </a:r>
            <a:endParaRPr sz="1200">
              <a:solidFill>
                <a:schemeClr val="dk1"/>
              </a:solidFill>
              <a:latin typeface="Courier New"/>
              <a:ea typeface="Courier New"/>
              <a:cs typeface="Courier New"/>
              <a:sym typeface="Courier New"/>
            </a:endParaRPr>
          </a:p>
          <a:p>
            <a:pPr indent="0" lvl="0" marL="0" rtl="0" algn="l">
              <a:lnSpc>
                <a:spcPct val="80000"/>
              </a:lnSpc>
              <a:spcBef>
                <a:spcPts val="1200"/>
              </a:spcBef>
              <a:spcAft>
                <a:spcPts val="0"/>
              </a:spcAft>
              <a:buSzPts val="275"/>
              <a:buNone/>
            </a:pPr>
            <a:r>
              <a:rPr lang="en" sz="1200">
                <a:solidFill>
                  <a:schemeClr val="dk1"/>
                </a:solidFill>
                <a:latin typeface="Courier New"/>
                <a:ea typeface="Courier New"/>
                <a:cs typeface="Courier New"/>
                <a:sym typeface="Courier New"/>
              </a:rPr>
              <a:t> server.on ("/save", handleSave);</a:t>
            </a:r>
            <a:endParaRPr sz="1200">
              <a:solidFill>
                <a:schemeClr val="dk1"/>
              </a:solidFill>
              <a:latin typeface="Courier New"/>
              <a:ea typeface="Courier New"/>
              <a:cs typeface="Courier New"/>
              <a:sym typeface="Courier New"/>
            </a:endParaRPr>
          </a:p>
          <a:p>
            <a:pPr indent="0" lvl="0" marL="0" rtl="0" algn="l">
              <a:lnSpc>
                <a:spcPct val="80000"/>
              </a:lnSpc>
              <a:spcBef>
                <a:spcPts val="1200"/>
              </a:spcBef>
              <a:spcAft>
                <a:spcPts val="0"/>
              </a:spcAft>
              <a:buSzPts val="275"/>
              <a:buNone/>
            </a:pPr>
            <a:r>
              <a:rPr lang="en" sz="1200">
                <a:solidFill>
                  <a:schemeClr val="dk1"/>
                </a:solidFill>
                <a:latin typeface="Courier New"/>
                <a:ea typeface="Courier New"/>
                <a:cs typeface="Courier New"/>
                <a:sym typeface="Courier New"/>
              </a:rPr>
              <a:t> server.begin();</a:t>
            </a:r>
            <a:endParaRPr sz="1200">
              <a:solidFill>
                <a:schemeClr val="dk1"/>
              </a:solidFill>
              <a:latin typeface="Courier New"/>
              <a:ea typeface="Courier New"/>
              <a:cs typeface="Courier New"/>
              <a:sym typeface="Courier New"/>
            </a:endParaRPr>
          </a:p>
          <a:p>
            <a:pPr indent="0" lvl="0" marL="0" rtl="0" algn="l">
              <a:lnSpc>
                <a:spcPct val="80000"/>
              </a:lnSpc>
              <a:spcBef>
                <a:spcPts val="1200"/>
              </a:spcBef>
              <a:spcAft>
                <a:spcPts val="0"/>
              </a:spcAft>
              <a:buSzPts val="275"/>
              <a:buNone/>
            </a:pPr>
            <a:r>
              <a:rPr lang="en" sz="1200">
                <a:solidFill>
                  <a:schemeClr val="dk1"/>
                </a:solidFill>
                <a:latin typeface="Courier New"/>
                <a:ea typeface="Courier New"/>
                <a:cs typeface="Courier New"/>
                <a:sym typeface="Courier New"/>
              </a:rPr>
              <a:t> Serial.println ( "HTTP server started" );</a:t>
            </a:r>
            <a:endParaRPr sz="1200">
              <a:solidFill>
                <a:schemeClr val="dk1"/>
              </a:solidFill>
              <a:latin typeface="Courier New"/>
              <a:ea typeface="Courier New"/>
              <a:cs typeface="Courier New"/>
              <a:sym typeface="Courier New"/>
            </a:endParaRPr>
          </a:p>
          <a:p>
            <a:pPr indent="0" lvl="0" marL="0" rtl="0" algn="l">
              <a:lnSpc>
                <a:spcPct val="80000"/>
              </a:lnSpc>
              <a:spcBef>
                <a:spcPts val="1200"/>
              </a:spcBef>
              <a:spcAft>
                <a:spcPts val="0"/>
              </a:spcAft>
              <a:buSzPts val="275"/>
              <a:buNone/>
            </a:pPr>
            <a:r>
              <a:rPr lang="en" sz="1200">
                <a:solidFill>
                  <a:schemeClr val="dk1"/>
                </a:solidFill>
                <a:latin typeface="Courier New"/>
                <a:ea typeface="Courier New"/>
                <a:cs typeface="Courier New"/>
                <a:sym typeface="Courier New"/>
              </a:rPr>
              <a:t> server.on("/LED_BUILTIN_on", []() {</a:t>
            </a:r>
            <a:endParaRPr sz="1200">
              <a:solidFill>
                <a:schemeClr val="dk1"/>
              </a:solidFill>
              <a:latin typeface="Courier New"/>
              <a:ea typeface="Courier New"/>
              <a:cs typeface="Courier New"/>
              <a:sym typeface="Courier New"/>
            </a:endParaRPr>
          </a:p>
          <a:p>
            <a:pPr indent="0" lvl="0" marL="0" rtl="0" algn="l">
              <a:lnSpc>
                <a:spcPct val="80000"/>
              </a:lnSpc>
              <a:spcBef>
                <a:spcPts val="1200"/>
              </a:spcBef>
              <a:spcAft>
                <a:spcPts val="0"/>
              </a:spcAft>
              <a:buSzPts val="275"/>
              <a:buNone/>
            </a:pPr>
            <a:r>
              <a:rPr lang="en" sz="1200">
                <a:solidFill>
                  <a:schemeClr val="dk1"/>
                </a:solidFill>
                <a:latin typeface="Courier New"/>
                <a:ea typeface="Courier New"/>
                <a:cs typeface="Courier New"/>
                <a:sym typeface="Courier New"/>
              </a:rPr>
              <a:t>   digitalWrite(LED_BUILTIN, 1);</a:t>
            </a:r>
            <a:endParaRPr sz="1200">
              <a:solidFill>
                <a:schemeClr val="dk1"/>
              </a:solidFill>
              <a:latin typeface="Courier New"/>
              <a:ea typeface="Courier New"/>
              <a:cs typeface="Courier New"/>
              <a:sym typeface="Courier New"/>
            </a:endParaRPr>
          </a:p>
          <a:p>
            <a:pPr indent="0" lvl="0" marL="0" rtl="0" algn="l">
              <a:lnSpc>
                <a:spcPct val="80000"/>
              </a:lnSpc>
              <a:spcBef>
                <a:spcPts val="1200"/>
              </a:spcBef>
              <a:spcAft>
                <a:spcPts val="0"/>
              </a:spcAft>
              <a:buSzPts val="275"/>
              <a:buNone/>
            </a:pPr>
            <a:r>
              <a:rPr lang="en" sz="1200">
                <a:solidFill>
                  <a:schemeClr val="dk1"/>
                </a:solidFill>
                <a:latin typeface="Courier New"/>
                <a:ea typeface="Courier New"/>
                <a:cs typeface="Courier New"/>
                <a:sym typeface="Courier New"/>
              </a:rPr>
              <a:t>   Serial.println("on");</a:t>
            </a:r>
            <a:endParaRPr sz="1200">
              <a:solidFill>
                <a:schemeClr val="dk1"/>
              </a:solidFill>
              <a:latin typeface="Courier New"/>
              <a:ea typeface="Courier New"/>
              <a:cs typeface="Courier New"/>
              <a:sym typeface="Courier New"/>
            </a:endParaRPr>
          </a:p>
          <a:p>
            <a:pPr indent="0" lvl="0" marL="0" rtl="0" algn="l">
              <a:lnSpc>
                <a:spcPct val="80000"/>
              </a:lnSpc>
              <a:spcBef>
                <a:spcPts val="1200"/>
              </a:spcBef>
              <a:spcAft>
                <a:spcPts val="0"/>
              </a:spcAft>
              <a:buSzPts val="275"/>
              <a:buNone/>
            </a:pPr>
            <a:r>
              <a:rPr lang="en" sz="1200">
                <a:solidFill>
                  <a:schemeClr val="dk1"/>
                </a:solidFill>
                <a:latin typeface="Courier New"/>
                <a:ea typeface="Courier New"/>
                <a:cs typeface="Courier New"/>
                <a:sym typeface="Courier New"/>
              </a:rPr>
              <a:t>   handleRoot();</a:t>
            </a:r>
            <a:endParaRPr sz="1200">
              <a:solidFill>
                <a:schemeClr val="dk1"/>
              </a:solidFill>
              <a:latin typeface="Courier New"/>
              <a:ea typeface="Courier New"/>
              <a:cs typeface="Courier New"/>
              <a:sym typeface="Courier New"/>
            </a:endParaRPr>
          </a:p>
          <a:p>
            <a:pPr indent="0" lvl="0" marL="0" rtl="0" algn="l">
              <a:lnSpc>
                <a:spcPct val="80000"/>
              </a:lnSpc>
              <a:spcBef>
                <a:spcPts val="1200"/>
              </a:spcBef>
              <a:spcAft>
                <a:spcPts val="0"/>
              </a:spcAft>
              <a:buSzPts val="275"/>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indent="0" lvl="0" marL="0" rtl="0" algn="l">
              <a:lnSpc>
                <a:spcPct val="80000"/>
              </a:lnSpc>
              <a:spcBef>
                <a:spcPts val="1200"/>
              </a:spcBef>
              <a:spcAft>
                <a:spcPts val="1200"/>
              </a:spcAft>
              <a:buSzPts val="275"/>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p:txBody>
      </p:sp>
      <p:sp>
        <p:nvSpPr>
          <p:cNvPr id="120" name="Google Shape;120;p23"/>
          <p:cNvSpPr txBox="1"/>
          <p:nvPr/>
        </p:nvSpPr>
        <p:spPr>
          <a:xfrm>
            <a:off x="5540075" y="619700"/>
            <a:ext cx="3420900" cy="28938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lang="en" sz="1200">
                <a:solidFill>
                  <a:schemeClr val="dk1"/>
                </a:solidFill>
                <a:latin typeface="Courier New"/>
                <a:ea typeface="Courier New"/>
                <a:cs typeface="Courier New"/>
                <a:sym typeface="Courier New"/>
              </a:rPr>
              <a:t>server.on("/LED_BUILTIN_off", []() {</a:t>
            </a:r>
            <a:endParaRPr sz="1200">
              <a:solidFill>
                <a:schemeClr val="dk1"/>
              </a:solidFill>
              <a:latin typeface="Courier New"/>
              <a:ea typeface="Courier New"/>
              <a:cs typeface="Courier New"/>
              <a:sym typeface="Courier New"/>
            </a:endParaRPr>
          </a:p>
          <a:p>
            <a:pPr indent="0" lvl="0" marL="0" rtl="0" algn="l">
              <a:lnSpc>
                <a:spcPct val="80000"/>
              </a:lnSpc>
              <a:spcBef>
                <a:spcPts val="1200"/>
              </a:spcBef>
              <a:spcAft>
                <a:spcPts val="0"/>
              </a:spcAft>
              <a:buNone/>
            </a:pPr>
            <a:r>
              <a:rPr lang="en" sz="1200">
                <a:solidFill>
                  <a:schemeClr val="dk1"/>
                </a:solidFill>
                <a:latin typeface="Courier New"/>
                <a:ea typeface="Courier New"/>
                <a:cs typeface="Courier New"/>
                <a:sym typeface="Courier New"/>
              </a:rPr>
              <a:t>   digitalWrite(LED_BUILTIN, 0);</a:t>
            </a:r>
            <a:endParaRPr sz="1200">
              <a:solidFill>
                <a:schemeClr val="dk1"/>
              </a:solidFill>
              <a:latin typeface="Courier New"/>
              <a:ea typeface="Courier New"/>
              <a:cs typeface="Courier New"/>
              <a:sym typeface="Courier New"/>
            </a:endParaRPr>
          </a:p>
          <a:p>
            <a:pPr indent="0" lvl="0" marL="0" rtl="0" algn="l">
              <a:lnSpc>
                <a:spcPct val="80000"/>
              </a:lnSpc>
              <a:spcBef>
                <a:spcPts val="1200"/>
              </a:spcBef>
              <a:spcAft>
                <a:spcPts val="0"/>
              </a:spcAft>
              <a:buNone/>
            </a:pPr>
            <a:r>
              <a:rPr lang="en" sz="1200">
                <a:solidFill>
                  <a:schemeClr val="dk1"/>
                </a:solidFill>
                <a:latin typeface="Courier New"/>
                <a:ea typeface="Courier New"/>
                <a:cs typeface="Courier New"/>
                <a:sym typeface="Courier New"/>
              </a:rPr>
              <a:t>   Serial.println("off");</a:t>
            </a:r>
            <a:endParaRPr sz="1200">
              <a:solidFill>
                <a:schemeClr val="dk1"/>
              </a:solidFill>
              <a:latin typeface="Courier New"/>
              <a:ea typeface="Courier New"/>
              <a:cs typeface="Courier New"/>
              <a:sym typeface="Courier New"/>
            </a:endParaRPr>
          </a:p>
          <a:p>
            <a:pPr indent="0" lvl="0" marL="0" rtl="0" algn="l">
              <a:lnSpc>
                <a:spcPct val="80000"/>
              </a:lnSpc>
              <a:spcBef>
                <a:spcPts val="1200"/>
              </a:spcBef>
              <a:spcAft>
                <a:spcPts val="0"/>
              </a:spcAft>
              <a:buNone/>
            </a:pPr>
            <a:r>
              <a:rPr lang="en" sz="1200">
                <a:solidFill>
                  <a:schemeClr val="dk1"/>
                </a:solidFill>
                <a:latin typeface="Courier New"/>
                <a:ea typeface="Courier New"/>
                <a:cs typeface="Courier New"/>
                <a:sym typeface="Courier New"/>
              </a:rPr>
              <a:t>   handleRoot();</a:t>
            </a:r>
            <a:endParaRPr sz="1200">
              <a:solidFill>
                <a:schemeClr val="dk1"/>
              </a:solidFill>
              <a:latin typeface="Courier New"/>
              <a:ea typeface="Courier New"/>
              <a:cs typeface="Courier New"/>
              <a:sym typeface="Courier New"/>
            </a:endParaRPr>
          </a:p>
          <a:p>
            <a:pPr indent="0" lvl="0" marL="0" rtl="0" algn="l">
              <a:lnSpc>
                <a:spcPct val="80000"/>
              </a:lnSpc>
              <a:spcBef>
                <a:spcPts val="1200"/>
              </a:spcBef>
              <a:spcAft>
                <a:spcPts val="0"/>
              </a:spcAft>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indent="0" lvl="0" marL="0" rtl="0" algn="l">
              <a:lnSpc>
                <a:spcPct val="80000"/>
              </a:lnSpc>
              <a:spcBef>
                <a:spcPts val="1200"/>
              </a:spcBef>
              <a:spcAft>
                <a:spcPts val="0"/>
              </a:spcAft>
              <a:buNone/>
            </a:pP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lnSpc>
                <a:spcPct val="80000"/>
              </a:lnSpc>
              <a:spcBef>
                <a:spcPts val="1200"/>
              </a:spcBef>
              <a:spcAft>
                <a:spcPts val="0"/>
              </a:spcAft>
              <a:buNone/>
            </a:pPr>
            <a:r>
              <a:rPr lang="en" sz="1200">
                <a:solidFill>
                  <a:schemeClr val="dk1"/>
                </a:solidFill>
                <a:latin typeface="Courier New"/>
                <a:ea typeface="Courier New"/>
                <a:cs typeface="Courier New"/>
                <a:sym typeface="Courier New"/>
              </a:rPr>
              <a:t>void loop() {</a:t>
            </a:r>
            <a:endParaRPr sz="1200">
              <a:solidFill>
                <a:schemeClr val="dk1"/>
              </a:solidFill>
              <a:latin typeface="Courier New"/>
              <a:ea typeface="Courier New"/>
              <a:cs typeface="Courier New"/>
              <a:sym typeface="Courier New"/>
            </a:endParaRPr>
          </a:p>
          <a:p>
            <a:pPr indent="0" lvl="0" marL="0" rtl="0" algn="l">
              <a:lnSpc>
                <a:spcPct val="80000"/>
              </a:lnSpc>
              <a:spcBef>
                <a:spcPts val="1200"/>
              </a:spcBef>
              <a:spcAft>
                <a:spcPts val="0"/>
              </a:spcAft>
              <a:buNone/>
            </a:pPr>
            <a:r>
              <a:rPr lang="en" sz="1200">
                <a:solidFill>
                  <a:schemeClr val="dk1"/>
                </a:solidFill>
                <a:latin typeface="Courier New"/>
                <a:ea typeface="Courier New"/>
                <a:cs typeface="Courier New"/>
                <a:sym typeface="Courier New"/>
              </a:rPr>
              <a:t> server.handleClient();</a:t>
            </a:r>
            <a:endParaRPr sz="1200">
              <a:solidFill>
                <a:schemeClr val="dk1"/>
              </a:solidFill>
              <a:latin typeface="Courier New"/>
              <a:ea typeface="Courier New"/>
              <a:cs typeface="Courier New"/>
              <a:sym typeface="Courier New"/>
            </a:endParaRPr>
          </a:p>
          <a:p>
            <a:pPr indent="0" lvl="0" marL="76200" marR="76200" rtl="0" algn="l">
              <a:lnSpc>
                <a:spcPct val="80000"/>
              </a:lnSpc>
              <a:spcBef>
                <a:spcPts val="1200"/>
              </a:spcBef>
              <a:spcAft>
                <a:spcPts val="1100"/>
              </a:spcAft>
              <a:buNone/>
            </a:pP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p:txBody>
      </p:sp>
      <p:cxnSp>
        <p:nvCxnSpPr>
          <p:cNvPr id="121" name="Google Shape;121;p23"/>
          <p:cNvCxnSpPr/>
          <p:nvPr/>
        </p:nvCxnSpPr>
        <p:spPr>
          <a:xfrm>
            <a:off x="4821250" y="570125"/>
            <a:ext cx="0" cy="3544800"/>
          </a:xfrm>
          <a:prstGeom prst="straightConnector1">
            <a:avLst/>
          </a:prstGeom>
          <a:noFill/>
          <a:ln cap="flat" cmpd="sng" w="9525">
            <a:solidFill>
              <a:schemeClr val="dk2"/>
            </a:solidFill>
            <a:prstDash val="solid"/>
            <a:round/>
            <a:headEnd len="med" w="med" type="none"/>
            <a:tailEnd len="med" w="med" type="none"/>
          </a:ln>
        </p:spPr>
      </p:cxnSp>
      <p:sp>
        <p:nvSpPr>
          <p:cNvPr id="122" name="Google Shape;122;p23"/>
          <p:cNvSpPr txBox="1"/>
          <p:nvPr/>
        </p:nvSpPr>
        <p:spPr>
          <a:xfrm>
            <a:off x="91500" y="4456400"/>
            <a:ext cx="8961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solidFill>
                  <a:schemeClr val="dk1"/>
                </a:solidFill>
                <a:highlight>
                  <a:srgbClr val="FFFFFF"/>
                </a:highlight>
              </a:rPr>
              <a:t>After opening the Serial Monitor, if the Internet connection is established, you will be given the IP address of the page you have created (for example 192.168.1.18).copy and paste it in your browser to open the HTTP page.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Connect LED Via Wifi</a:t>
            </a:r>
            <a:endParaRPr/>
          </a:p>
        </p:txBody>
      </p:sp>
      <p:sp>
        <p:nvSpPr>
          <p:cNvPr id="128" name="Google Shape;128;p24"/>
          <p:cNvSpPr txBox="1"/>
          <p:nvPr/>
        </p:nvSpPr>
        <p:spPr>
          <a:xfrm>
            <a:off x="0" y="1017725"/>
            <a:ext cx="8576700" cy="4179000"/>
          </a:xfrm>
          <a:prstGeom prst="rect">
            <a:avLst/>
          </a:prstGeom>
          <a:noFill/>
          <a:ln>
            <a:noFill/>
          </a:ln>
        </p:spPr>
        <p:txBody>
          <a:bodyPr anchorCtr="0" anchor="t" bIns="91425" lIns="91425" spcFirstLastPara="1" rIns="91425" wrap="square" tIns="91425">
            <a:spAutoFit/>
          </a:bodyPr>
          <a:lstStyle/>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#include &lt;ESP8266WiFi.h&gt;</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const char *ssid = "YOUR SSID"; //put your SSID</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const char *password = "YOURPASSWORD";//put your password</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int ledPin = 12; // GPI12</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WiFiServer server(80);</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void setup() {</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Serial.begin(115200);</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delay(10);</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pinMode(ledPin, OUTPUT);</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digitalWrite(ledPin, LOW);</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 Connect to WiFi network</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Serial.println();</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Serial.println();</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Serial.print("Connecting to ");</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Serial.println(ssid);</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WiFi.begin(ssid, password);</a:t>
            </a:r>
            <a:endParaRPr sz="1200">
              <a:solidFill>
                <a:schemeClr val="dk1"/>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Connect LED Via Wifi</a:t>
            </a:r>
            <a:endParaRPr/>
          </a:p>
        </p:txBody>
      </p:sp>
      <p:sp>
        <p:nvSpPr>
          <p:cNvPr id="134" name="Google Shape;134;p25"/>
          <p:cNvSpPr txBox="1"/>
          <p:nvPr/>
        </p:nvSpPr>
        <p:spPr>
          <a:xfrm>
            <a:off x="0" y="1017725"/>
            <a:ext cx="8576700" cy="4179000"/>
          </a:xfrm>
          <a:prstGeom prst="rect">
            <a:avLst/>
          </a:prstGeom>
          <a:noFill/>
          <a:ln>
            <a:noFill/>
          </a:ln>
        </p:spPr>
        <p:txBody>
          <a:bodyPr anchorCtr="0" anchor="t" bIns="91425" lIns="91425" spcFirstLastPara="1" rIns="91425" wrap="square" tIns="91425">
            <a:spAutoFit/>
          </a:bodyPr>
          <a:lstStyle/>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while (WiFi.status() != WL_CONNECTED) {</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delay(500);</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Serial.print(".");</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Serial.println("");</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Serial.println("WiFi connected");</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 Start the server</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server.begin();</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Serial.println("Server started");</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 Print the IP address</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Serial.print("Use this URL to connect: ");</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Serial.print("http://");</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Serial.print(WiFi.localIP());</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Serial.println("/");</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197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Connect LED Via Wifi</a:t>
            </a:r>
            <a:endParaRPr/>
          </a:p>
        </p:txBody>
      </p:sp>
      <p:sp>
        <p:nvSpPr>
          <p:cNvPr id="140" name="Google Shape;140;p26"/>
          <p:cNvSpPr txBox="1"/>
          <p:nvPr/>
        </p:nvSpPr>
        <p:spPr>
          <a:xfrm>
            <a:off x="0" y="769850"/>
            <a:ext cx="4572000" cy="4433100"/>
          </a:xfrm>
          <a:prstGeom prst="rect">
            <a:avLst/>
          </a:prstGeom>
          <a:noFill/>
          <a:ln>
            <a:noFill/>
          </a:ln>
        </p:spPr>
        <p:txBody>
          <a:bodyPr anchorCtr="0" anchor="t" bIns="91425" lIns="91425" spcFirstLastPara="1" rIns="91425" wrap="square" tIns="91425">
            <a:spAutoFit/>
          </a:bodyPr>
          <a:lstStyle/>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void loop() {</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 Check if a client has connected</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WiFiClient client = server.available();</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if (!client) {</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return;</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 Wait until the client sends some data</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Serial.println("new client");</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while(!client.available()){</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delay(1);</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 Read the first line of the request</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String request = client.readStringUntil('\r');</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Serial.println(request);</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client.flush();</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 Match the request</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t/>
            </a:r>
            <a:endParaRPr sz="1200">
              <a:solidFill>
                <a:schemeClr val="dk1"/>
              </a:solidFill>
              <a:latin typeface="Courier New"/>
              <a:ea typeface="Courier New"/>
              <a:cs typeface="Courier New"/>
              <a:sym typeface="Courier New"/>
            </a:endParaRPr>
          </a:p>
        </p:txBody>
      </p:sp>
      <p:sp>
        <p:nvSpPr>
          <p:cNvPr id="141" name="Google Shape;141;p26"/>
          <p:cNvSpPr txBox="1"/>
          <p:nvPr/>
        </p:nvSpPr>
        <p:spPr>
          <a:xfrm>
            <a:off x="5106325" y="928200"/>
            <a:ext cx="3804900" cy="2655300"/>
          </a:xfrm>
          <a:prstGeom prst="rect">
            <a:avLst/>
          </a:prstGeom>
          <a:noFill/>
          <a:ln>
            <a:noFill/>
          </a:ln>
        </p:spPr>
        <p:txBody>
          <a:bodyPr anchorCtr="0" anchor="t" bIns="91425" lIns="91425" spcFirstLastPara="1" rIns="91425" wrap="square" tIns="91425">
            <a:spAutoFit/>
          </a:bodyPr>
          <a:lstStyle/>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int value = LOW;</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if (request.indexOf("/LED=ON") != -1) {</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digitalWrite(ledPin, HIGH);</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value = HIGH;</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if (request.indexOf("/LED=OFF") != -1) {</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digitalWrite(ledPin, LOW);</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value = LOW;</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a:t>
            </a:r>
            <a:endParaRPr/>
          </a:p>
        </p:txBody>
      </p:sp>
      <p:cxnSp>
        <p:nvCxnSpPr>
          <p:cNvPr id="142" name="Google Shape;142;p26"/>
          <p:cNvCxnSpPr/>
          <p:nvPr/>
        </p:nvCxnSpPr>
        <p:spPr>
          <a:xfrm>
            <a:off x="4697325" y="644475"/>
            <a:ext cx="0" cy="3705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197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Connect LED Via Wifi</a:t>
            </a:r>
            <a:endParaRPr/>
          </a:p>
        </p:txBody>
      </p:sp>
      <p:sp>
        <p:nvSpPr>
          <p:cNvPr id="148" name="Google Shape;148;p27"/>
          <p:cNvSpPr txBox="1"/>
          <p:nvPr/>
        </p:nvSpPr>
        <p:spPr>
          <a:xfrm>
            <a:off x="0" y="769850"/>
            <a:ext cx="4572000" cy="3924900"/>
          </a:xfrm>
          <a:prstGeom prst="rect">
            <a:avLst/>
          </a:prstGeom>
          <a:noFill/>
          <a:ln>
            <a:noFill/>
          </a:ln>
        </p:spPr>
        <p:txBody>
          <a:bodyPr anchorCtr="0" anchor="t" bIns="91425" lIns="91425" spcFirstLastPara="1" rIns="91425" wrap="square" tIns="91425">
            <a:spAutoFit/>
          </a:bodyPr>
          <a:lstStyle/>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 Set ledPin according to the request</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//digitalWrite(ledPin, value);</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 Return the response</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client.println("HTTP/1.1 200 OK");</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client.println("Content-Type: text/html");</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client.println(""); // do not forget this one</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client.println("&lt;!DOCTYPE HTML&gt;");</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client.println("&lt;html&gt;&lt;body&gt;");</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client.print("Led pin is now: ");</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if(value == HIGH) {</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client.print("On");</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 else {</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client.print("Off");</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t/>
            </a:r>
            <a:endParaRPr sz="1200">
              <a:solidFill>
                <a:schemeClr val="dk1"/>
              </a:solidFill>
              <a:latin typeface="Courier New"/>
              <a:ea typeface="Courier New"/>
              <a:cs typeface="Courier New"/>
              <a:sym typeface="Courier New"/>
            </a:endParaRPr>
          </a:p>
        </p:txBody>
      </p:sp>
      <p:sp>
        <p:nvSpPr>
          <p:cNvPr id="149" name="Google Shape;149;p27"/>
          <p:cNvSpPr txBox="1"/>
          <p:nvPr/>
        </p:nvSpPr>
        <p:spPr>
          <a:xfrm>
            <a:off x="5106325" y="928200"/>
            <a:ext cx="3804900" cy="3163200"/>
          </a:xfrm>
          <a:prstGeom prst="rect">
            <a:avLst/>
          </a:prstGeom>
          <a:noFill/>
          <a:ln>
            <a:noFill/>
          </a:ln>
        </p:spPr>
        <p:txBody>
          <a:bodyPr anchorCtr="0" anchor="t" bIns="91425" lIns="91425" spcFirstLastPara="1" rIns="91425" wrap="square" tIns="91425">
            <a:spAutoFit/>
          </a:bodyPr>
          <a:lstStyle/>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client.println("&lt;br&gt;&lt;br&gt;");</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client.println("Click &lt;a href=\"/LED=ON\"&gt;here&lt;/a&gt; turn the LED on pin 2 ON&lt;br&gt;");</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client.println("Click &lt;a href=\"/LED=OFF\"&gt;here&lt;/a&gt; turn the LED on pin 2 OFF&lt;br&gt;");</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client.println("&lt;/body&gt;&lt;/html&gt;");</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delay(1);</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Serial.println("Client disonnected");</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Serial.println("");</a:t>
            </a:r>
            <a:endParaRPr sz="1200">
              <a:solidFill>
                <a:schemeClr val="dk1"/>
              </a:solidFill>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p:txBody>
      </p:sp>
      <p:cxnSp>
        <p:nvCxnSpPr>
          <p:cNvPr id="150" name="Google Shape;150;p27"/>
          <p:cNvCxnSpPr/>
          <p:nvPr/>
        </p:nvCxnSpPr>
        <p:spPr>
          <a:xfrm>
            <a:off x="4572000" y="769850"/>
            <a:ext cx="0" cy="3543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Circuit Diagram</a:t>
            </a:r>
            <a:endParaRPr/>
          </a:p>
        </p:txBody>
      </p:sp>
      <p:pic>
        <p:nvPicPr>
          <p:cNvPr id="156" name="Google Shape;156;p28"/>
          <p:cNvPicPr preferRelativeResize="0"/>
          <p:nvPr/>
        </p:nvPicPr>
        <p:blipFill rotWithShape="1">
          <a:blip r:embed="rId3">
            <a:alphaModFix/>
          </a:blip>
          <a:srcRect b="8206" l="0" r="0" t="0"/>
          <a:stretch/>
        </p:blipFill>
        <p:spPr>
          <a:xfrm>
            <a:off x="549000" y="1665850"/>
            <a:ext cx="7817574" cy="2870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78846"/>
              </a:lnSpc>
              <a:spcBef>
                <a:spcPts val="3000"/>
              </a:spcBef>
              <a:spcAft>
                <a:spcPts val="0"/>
              </a:spcAft>
              <a:buClr>
                <a:schemeClr val="dk1"/>
              </a:buClr>
              <a:buSzPct val="53658"/>
              <a:buFont typeface="Arial"/>
              <a:buNone/>
            </a:pPr>
            <a:r>
              <a:rPr b="1" lang="en" sz="2050">
                <a:solidFill>
                  <a:srgbClr val="666666"/>
                </a:solidFill>
              </a:rPr>
              <a:t>What Is NodeMCU?</a:t>
            </a:r>
            <a:endParaRPr b="1" sz="2050">
              <a:solidFill>
                <a:srgbClr val="666666"/>
              </a:solidFill>
            </a:endParaRPr>
          </a:p>
          <a:p>
            <a:pPr indent="0" lvl="0" marL="0" rtl="0" algn="l">
              <a:spcBef>
                <a:spcPts val="1500"/>
              </a:spcBef>
              <a:spcAft>
                <a:spcPts val="0"/>
              </a:spcAft>
              <a:buNone/>
            </a:pPr>
            <a:r>
              <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just">
              <a:lnSpc>
                <a:spcPct val="150000"/>
              </a:lnSpc>
              <a:spcBef>
                <a:spcPts val="0"/>
              </a:spcBef>
              <a:spcAft>
                <a:spcPts val="0"/>
              </a:spcAft>
              <a:buNone/>
            </a:pPr>
            <a:r>
              <a:rPr b="1" lang="en" sz="1508">
                <a:solidFill>
                  <a:schemeClr val="dk1"/>
                </a:solidFill>
              </a:rPr>
              <a:t>NodeMCU is an open source platform based on ESP8266 which can connect objects and let data transfer using the Wi-Fi protocol. In addition, by providing some of the most important features of microcontrollers such as GPIO, PWM, ADC, and etc, it can solve many of the project’s needs alone.</a:t>
            </a:r>
            <a:endParaRPr b="1" sz="1508">
              <a:solidFill>
                <a:schemeClr val="dk1"/>
              </a:solidFill>
            </a:endParaRPr>
          </a:p>
          <a:p>
            <a:pPr indent="-301466" lvl="0" marL="457200" rtl="0" algn="l">
              <a:lnSpc>
                <a:spcPct val="150000"/>
              </a:lnSpc>
              <a:spcBef>
                <a:spcPts val="2500"/>
              </a:spcBef>
              <a:spcAft>
                <a:spcPts val="0"/>
              </a:spcAft>
              <a:buClr>
                <a:schemeClr val="dk1"/>
              </a:buClr>
              <a:buSzPct val="100000"/>
              <a:buChar char="●"/>
            </a:pPr>
            <a:r>
              <a:rPr lang="en" sz="1350">
                <a:solidFill>
                  <a:schemeClr val="dk1"/>
                </a:solidFill>
              </a:rPr>
              <a:t>Easy to use</a:t>
            </a:r>
            <a:endParaRPr sz="1350">
              <a:solidFill>
                <a:schemeClr val="dk1"/>
              </a:solidFill>
            </a:endParaRPr>
          </a:p>
          <a:p>
            <a:pPr indent="-301466" lvl="0" marL="457200" rtl="0" algn="l">
              <a:lnSpc>
                <a:spcPct val="150000"/>
              </a:lnSpc>
              <a:spcBef>
                <a:spcPts val="0"/>
              </a:spcBef>
              <a:spcAft>
                <a:spcPts val="0"/>
              </a:spcAft>
              <a:buClr>
                <a:schemeClr val="dk1"/>
              </a:buClr>
              <a:buSzPct val="100000"/>
              <a:buChar char="●"/>
            </a:pPr>
            <a:r>
              <a:rPr lang="en" sz="1350">
                <a:solidFill>
                  <a:schemeClr val="dk1"/>
                </a:solidFill>
              </a:rPr>
              <a:t>Programmability with Arduino IDE or IUA languages</a:t>
            </a:r>
            <a:endParaRPr sz="1350">
              <a:solidFill>
                <a:schemeClr val="dk1"/>
              </a:solidFill>
            </a:endParaRPr>
          </a:p>
          <a:p>
            <a:pPr indent="-301466" lvl="0" marL="457200" rtl="0" algn="l">
              <a:lnSpc>
                <a:spcPct val="150000"/>
              </a:lnSpc>
              <a:spcBef>
                <a:spcPts val="0"/>
              </a:spcBef>
              <a:spcAft>
                <a:spcPts val="0"/>
              </a:spcAft>
              <a:buClr>
                <a:schemeClr val="dk1"/>
              </a:buClr>
              <a:buSzPct val="100000"/>
              <a:buChar char="●"/>
            </a:pPr>
            <a:r>
              <a:rPr lang="en" sz="1350">
                <a:solidFill>
                  <a:schemeClr val="dk1"/>
                </a:solidFill>
              </a:rPr>
              <a:t>Available as an access point or station</a:t>
            </a:r>
            <a:endParaRPr sz="1350">
              <a:solidFill>
                <a:schemeClr val="dk1"/>
              </a:solidFill>
            </a:endParaRPr>
          </a:p>
          <a:p>
            <a:pPr indent="-301466" lvl="0" marL="457200" rtl="0" algn="l">
              <a:lnSpc>
                <a:spcPct val="150000"/>
              </a:lnSpc>
              <a:spcBef>
                <a:spcPts val="0"/>
              </a:spcBef>
              <a:spcAft>
                <a:spcPts val="0"/>
              </a:spcAft>
              <a:buClr>
                <a:schemeClr val="dk1"/>
              </a:buClr>
              <a:buSzPct val="100000"/>
              <a:buChar char="●"/>
            </a:pPr>
            <a:r>
              <a:rPr lang="en" sz="1350">
                <a:solidFill>
                  <a:schemeClr val="dk1"/>
                </a:solidFill>
              </a:rPr>
              <a:t>practicable in Event-driven API applications</a:t>
            </a:r>
            <a:endParaRPr sz="1350">
              <a:solidFill>
                <a:schemeClr val="dk1"/>
              </a:solidFill>
            </a:endParaRPr>
          </a:p>
          <a:p>
            <a:pPr indent="-301466" lvl="0" marL="457200" rtl="0" algn="l">
              <a:lnSpc>
                <a:spcPct val="150000"/>
              </a:lnSpc>
              <a:spcBef>
                <a:spcPts val="0"/>
              </a:spcBef>
              <a:spcAft>
                <a:spcPts val="0"/>
              </a:spcAft>
              <a:buClr>
                <a:schemeClr val="dk1"/>
              </a:buClr>
              <a:buSzPct val="100000"/>
              <a:buChar char="●"/>
            </a:pPr>
            <a:r>
              <a:rPr lang="en" sz="1350">
                <a:solidFill>
                  <a:schemeClr val="dk1"/>
                </a:solidFill>
              </a:rPr>
              <a:t>Having an internal antenna</a:t>
            </a:r>
            <a:endParaRPr sz="1350">
              <a:solidFill>
                <a:schemeClr val="dk1"/>
              </a:solidFill>
            </a:endParaRPr>
          </a:p>
          <a:p>
            <a:pPr indent="-301466" lvl="0" marL="457200" rtl="0" algn="l">
              <a:lnSpc>
                <a:spcPct val="150000"/>
              </a:lnSpc>
              <a:spcBef>
                <a:spcPts val="0"/>
              </a:spcBef>
              <a:spcAft>
                <a:spcPts val="0"/>
              </a:spcAft>
              <a:buClr>
                <a:schemeClr val="dk1"/>
              </a:buClr>
              <a:buSzPct val="100000"/>
              <a:buChar char="●"/>
            </a:pPr>
            <a:r>
              <a:rPr lang="en" sz="1350">
                <a:solidFill>
                  <a:schemeClr val="dk1"/>
                </a:solidFill>
              </a:rPr>
              <a:t>Containing 13 GPIO pins, 10 PWM channels, I2C, SPI, ADC, UART, and 1-Wire</a:t>
            </a:r>
            <a:endParaRPr sz="1350">
              <a:solidFill>
                <a:schemeClr val="dk1"/>
              </a:solidFill>
            </a:endParaRPr>
          </a:p>
          <a:p>
            <a:pPr indent="0" lvl="0" marL="0" rtl="0" algn="just">
              <a:lnSpc>
                <a:spcPct val="150000"/>
              </a:lnSpc>
              <a:spcBef>
                <a:spcPts val="2500"/>
              </a:spcBef>
              <a:spcAft>
                <a:spcPts val="1200"/>
              </a:spcAft>
              <a:buNone/>
            </a:pPr>
            <a:r>
              <a:rPr lang="en" sz="1350">
                <a:solidFill>
                  <a:schemeClr val="accent5"/>
                </a:solidFill>
              </a:rPr>
              <a:t>In order to use Arduino IDE to program the NodeMCU, you have to introduce it to the software at first.</a:t>
            </a:r>
            <a:endParaRPr sz="1200">
              <a:solidFill>
                <a:schemeClr val="accent5"/>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135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Node MCU Setup</a:t>
            </a:r>
            <a:endParaRPr/>
          </a:p>
        </p:txBody>
      </p:sp>
      <p:pic>
        <p:nvPicPr>
          <p:cNvPr id="69" name="Google Shape;69;p15"/>
          <p:cNvPicPr preferRelativeResize="0"/>
          <p:nvPr/>
        </p:nvPicPr>
        <p:blipFill>
          <a:blip r:embed="rId3">
            <a:alphaModFix/>
          </a:blip>
          <a:stretch>
            <a:fillRect/>
          </a:stretch>
        </p:blipFill>
        <p:spPr>
          <a:xfrm>
            <a:off x="1833375" y="596325"/>
            <a:ext cx="6936976" cy="4074000"/>
          </a:xfrm>
          <a:prstGeom prst="rect">
            <a:avLst/>
          </a:prstGeom>
          <a:noFill/>
          <a:ln>
            <a:noFill/>
          </a:ln>
        </p:spPr>
      </p:pic>
      <p:sp>
        <p:nvSpPr>
          <p:cNvPr id="70" name="Google Shape;70;p15"/>
          <p:cNvSpPr txBox="1"/>
          <p:nvPr/>
        </p:nvSpPr>
        <p:spPr>
          <a:xfrm>
            <a:off x="1759925" y="4751100"/>
            <a:ext cx="6705300" cy="39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solidFill>
                  <a:srgbClr val="00979C"/>
                </a:solidFill>
                <a:highlight>
                  <a:srgbClr val="FFFFFF"/>
                </a:highlight>
                <a:uFill>
                  <a:noFill/>
                </a:uFill>
                <a:hlinkClick r:id="rId4">
                  <a:extLst>
                    <a:ext uri="{A12FA001-AC4F-418D-AE19-62706E023703}">
                      <ahyp:hlinkClr val="tx"/>
                    </a:ext>
                  </a:extLst>
                </a:hlinkClick>
              </a:rPr>
              <a:t>http://arduino.esp8266.com/stable/package_esp8266com_index.json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135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Node MCU Setup</a:t>
            </a:r>
            <a:endParaRPr/>
          </a:p>
        </p:txBody>
      </p:sp>
      <p:pic>
        <p:nvPicPr>
          <p:cNvPr id="76" name="Google Shape;76;p16"/>
          <p:cNvPicPr preferRelativeResize="0"/>
          <p:nvPr/>
        </p:nvPicPr>
        <p:blipFill>
          <a:blip r:embed="rId3">
            <a:alphaModFix/>
          </a:blip>
          <a:stretch>
            <a:fillRect/>
          </a:stretch>
        </p:blipFill>
        <p:spPr>
          <a:xfrm>
            <a:off x="722525" y="785925"/>
            <a:ext cx="7098075" cy="4154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135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Node MCU Board Selection</a:t>
            </a:r>
            <a:endParaRPr/>
          </a:p>
        </p:txBody>
      </p:sp>
      <p:pic>
        <p:nvPicPr>
          <p:cNvPr id="82" name="Google Shape;82;p17"/>
          <p:cNvPicPr preferRelativeResize="0"/>
          <p:nvPr/>
        </p:nvPicPr>
        <p:blipFill>
          <a:blip r:embed="rId3">
            <a:alphaModFix/>
          </a:blip>
          <a:stretch>
            <a:fillRect/>
          </a:stretch>
        </p:blipFill>
        <p:spPr>
          <a:xfrm>
            <a:off x="152400" y="860275"/>
            <a:ext cx="7393975" cy="3936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 Setup</a:t>
            </a:r>
            <a:endParaRPr/>
          </a:p>
        </p:txBody>
      </p:sp>
      <p:pic>
        <p:nvPicPr>
          <p:cNvPr id="88" name="Google Shape;88;p18"/>
          <p:cNvPicPr preferRelativeResize="0"/>
          <p:nvPr/>
        </p:nvPicPr>
        <p:blipFill rotWithShape="1">
          <a:blip r:embed="rId3">
            <a:alphaModFix/>
          </a:blip>
          <a:srcRect b="20302" l="0" r="0" t="20296"/>
          <a:stretch/>
        </p:blipFill>
        <p:spPr>
          <a:xfrm>
            <a:off x="3086100" y="896100"/>
            <a:ext cx="5862350" cy="4247400"/>
          </a:xfrm>
          <a:prstGeom prst="rect">
            <a:avLst/>
          </a:prstGeom>
          <a:noFill/>
          <a:ln>
            <a:noFill/>
          </a:ln>
        </p:spPr>
      </p:pic>
      <p:sp>
        <p:nvSpPr>
          <p:cNvPr id="89" name="Google Shape;89;p18"/>
          <p:cNvSpPr txBox="1"/>
          <p:nvPr/>
        </p:nvSpPr>
        <p:spPr>
          <a:xfrm>
            <a:off x="86100" y="1623625"/>
            <a:ext cx="30000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333333"/>
                </a:solidFill>
                <a:highlight>
                  <a:srgbClr val="FFFFFF"/>
                </a:highlight>
                <a:latin typeface="Courier New"/>
                <a:ea typeface="Courier New"/>
                <a:cs typeface="Courier New"/>
                <a:sym typeface="Courier New"/>
              </a:rPr>
              <a:t>void setup()</a:t>
            </a:r>
            <a:endParaRPr sz="1200">
              <a:solidFill>
                <a:srgbClr val="33333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333333"/>
                </a:solidFill>
                <a:highlight>
                  <a:srgbClr val="FFFFFF"/>
                </a:highlight>
                <a:latin typeface="Courier New"/>
                <a:ea typeface="Courier New"/>
                <a:cs typeface="Courier New"/>
                <a:sym typeface="Courier New"/>
              </a:rPr>
              <a:t>{</a:t>
            </a:r>
            <a:endParaRPr sz="1200">
              <a:solidFill>
                <a:srgbClr val="33333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333333"/>
                </a:solidFill>
                <a:highlight>
                  <a:srgbClr val="FFFFFF"/>
                </a:highlight>
                <a:latin typeface="Courier New"/>
                <a:ea typeface="Courier New"/>
                <a:cs typeface="Courier New"/>
                <a:sym typeface="Courier New"/>
              </a:rPr>
              <a:t>Serial.begin(115200);//Set the baudrate to 115200,same as the software settings</a:t>
            </a:r>
            <a:endParaRPr sz="1200">
              <a:solidFill>
                <a:srgbClr val="33333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333333"/>
                </a:solidFill>
                <a:highlight>
                  <a:srgbClr val="FFFFFF"/>
                </a:highlight>
                <a:latin typeface="Courier New"/>
                <a:ea typeface="Courier New"/>
                <a:cs typeface="Courier New"/>
                <a:sym typeface="Courier New"/>
              </a:rPr>
              <a:t>}</a:t>
            </a:r>
            <a:endParaRPr sz="1200">
              <a:solidFill>
                <a:srgbClr val="33333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333333"/>
                </a:solidFill>
                <a:highlight>
                  <a:srgbClr val="FFFFFF"/>
                </a:highlight>
                <a:latin typeface="Courier New"/>
                <a:ea typeface="Courier New"/>
                <a:cs typeface="Courier New"/>
                <a:sym typeface="Courier New"/>
              </a:rPr>
              <a:t>void loop()</a:t>
            </a:r>
            <a:endParaRPr sz="1200">
              <a:solidFill>
                <a:srgbClr val="33333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333333"/>
                </a:solidFill>
                <a:highlight>
                  <a:srgbClr val="FFFFFF"/>
                </a:highlight>
                <a:latin typeface="Courier New"/>
                <a:ea typeface="Courier New"/>
                <a:cs typeface="Courier New"/>
                <a:sym typeface="Courier New"/>
              </a:rPr>
              <a:t>{</a:t>
            </a:r>
            <a:endParaRPr sz="1200">
              <a:solidFill>
                <a:srgbClr val="33333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333333"/>
                </a:solidFill>
                <a:highlight>
                  <a:srgbClr val="FFFFFF"/>
                </a:highlight>
                <a:latin typeface="Courier New"/>
                <a:ea typeface="Courier New"/>
                <a:cs typeface="Courier New"/>
                <a:sym typeface="Courier New"/>
              </a:rPr>
              <a:t>Serial.println("Hello World!");//Print character string“Hello World！”on the serial</a:t>
            </a:r>
            <a:endParaRPr sz="1200">
              <a:solidFill>
                <a:srgbClr val="33333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333333"/>
                </a:solidFill>
                <a:highlight>
                  <a:srgbClr val="FFFFFF"/>
                </a:highlight>
                <a:latin typeface="Courier New"/>
                <a:ea typeface="Courier New"/>
                <a:cs typeface="Courier New"/>
                <a:sym typeface="Courier New"/>
              </a:rPr>
              <a:t>delay(5000);// Delay 5 second</a:t>
            </a:r>
            <a:endParaRPr sz="1200">
              <a:solidFill>
                <a:srgbClr val="33333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333333"/>
                </a:solidFill>
                <a:highlight>
                  <a:srgbClr val="FFFFFF"/>
                </a:highlight>
                <a:latin typeface="Courier New"/>
                <a:ea typeface="Courier New"/>
                <a:cs typeface="Courier New"/>
                <a:sym typeface="Courier New"/>
              </a:rPr>
              <a:t>}</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 Setup</a:t>
            </a:r>
            <a:endParaRPr/>
          </a:p>
        </p:txBody>
      </p:sp>
      <p:pic>
        <p:nvPicPr>
          <p:cNvPr id="95" name="Google Shape;95;p19"/>
          <p:cNvPicPr preferRelativeResize="0"/>
          <p:nvPr/>
        </p:nvPicPr>
        <p:blipFill rotWithShape="1">
          <a:blip r:embed="rId3">
            <a:alphaModFix/>
          </a:blip>
          <a:srcRect b="16224" l="0" r="0" t="16231"/>
          <a:stretch/>
        </p:blipFill>
        <p:spPr>
          <a:xfrm>
            <a:off x="2416825" y="834125"/>
            <a:ext cx="5862350" cy="4247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PINOUT Diagram</a:t>
            </a:r>
            <a:endParaRPr/>
          </a:p>
        </p:txBody>
      </p:sp>
      <p:pic>
        <p:nvPicPr>
          <p:cNvPr id="101" name="Google Shape;101;p20"/>
          <p:cNvPicPr preferRelativeResize="0"/>
          <p:nvPr/>
        </p:nvPicPr>
        <p:blipFill rotWithShape="1">
          <a:blip r:embed="rId3">
            <a:alphaModFix/>
          </a:blip>
          <a:srcRect b="11174" l="0" r="0" t="0"/>
          <a:stretch/>
        </p:blipFill>
        <p:spPr>
          <a:xfrm>
            <a:off x="3424675" y="1017725"/>
            <a:ext cx="5590600" cy="4063801"/>
          </a:xfrm>
          <a:prstGeom prst="rect">
            <a:avLst/>
          </a:prstGeom>
          <a:noFill/>
          <a:ln>
            <a:noFill/>
          </a:ln>
        </p:spPr>
      </p:pic>
      <p:sp>
        <p:nvSpPr>
          <p:cNvPr id="102" name="Google Shape;102;p20"/>
          <p:cNvSpPr txBox="1"/>
          <p:nvPr/>
        </p:nvSpPr>
        <p:spPr>
          <a:xfrm>
            <a:off x="86775" y="1338550"/>
            <a:ext cx="3185100" cy="2574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350">
                <a:solidFill>
                  <a:schemeClr val="dk1"/>
                </a:solidFill>
                <a:highlight>
                  <a:srgbClr val="FFFFFF"/>
                </a:highlight>
              </a:rPr>
              <a:t>In order to use digital pins, you should select GPIO numbers. For example, the D7 pin is defined as GPIO13.</a:t>
            </a:r>
            <a:endParaRPr sz="1350">
              <a:solidFill>
                <a:schemeClr val="dk1"/>
              </a:solidFill>
              <a:highlight>
                <a:srgbClr val="FFFFFF"/>
              </a:highlight>
            </a:endParaRPr>
          </a:p>
          <a:p>
            <a:pPr indent="0" lvl="0" marL="0" rtl="0" algn="just">
              <a:lnSpc>
                <a:spcPct val="150000"/>
              </a:lnSpc>
              <a:spcBef>
                <a:spcPts val="0"/>
              </a:spcBef>
              <a:spcAft>
                <a:spcPts val="0"/>
              </a:spcAft>
              <a:buNone/>
            </a:pPr>
            <a:r>
              <a:rPr lang="en" sz="1350">
                <a:solidFill>
                  <a:schemeClr val="dk1"/>
                </a:solidFill>
                <a:highlight>
                  <a:srgbClr val="FFFFFF"/>
                </a:highlight>
              </a:rPr>
              <a:t>So you should set up the pin number 13 whenever you want to use D7 in your program. Also, you can use pin D2(GPIO4) as SDA and pin D1(GPIO5) as SCL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17235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78846"/>
              </a:lnSpc>
              <a:spcBef>
                <a:spcPts val="3000"/>
              </a:spcBef>
              <a:spcAft>
                <a:spcPts val="1500"/>
              </a:spcAft>
              <a:buNone/>
            </a:pPr>
            <a:r>
              <a:rPr b="1" lang="en" sz="2050">
                <a:solidFill>
                  <a:srgbClr val="666666"/>
                </a:solidFill>
                <a:highlight>
                  <a:srgbClr val="FFFFFF"/>
                </a:highlight>
              </a:rPr>
              <a:t>Controlling LED through an HTTP page Using NodeMCU</a:t>
            </a:r>
            <a:endParaRPr/>
          </a:p>
        </p:txBody>
      </p:sp>
      <p:sp>
        <p:nvSpPr>
          <p:cNvPr id="108" name="Google Shape;108;p21"/>
          <p:cNvSpPr txBox="1"/>
          <p:nvPr>
            <p:ph idx="1" type="body"/>
          </p:nvPr>
        </p:nvSpPr>
        <p:spPr>
          <a:xfrm>
            <a:off x="284550" y="1724425"/>
            <a:ext cx="8574900" cy="3416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en" sz="1200">
                <a:solidFill>
                  <a:schemeClr val="dk1"/>
                </a:solidFill>
                <a:latin typeface="Courier New"/>
                <a:ea typeface="Courier New"/>
                <a:cs typeface="Courier New"/>
                <a:sym typeface="Courier New"/>
              </a:rPr>
              <a:t>#include &lt;ESP8266WiFi.h&gt;</a:t>
            </a:r>
            <a:endParaRPr sz="1200">
              <a:solidFill>
                <a:schemeClr val="dk1"/>
              </a:solidFill>
              <a:latin typeface="Courier New"/>
              <a:ea typeface="Courier New"/>
              <a:cs typeface="Courier New"/>
              <a:sym typeface="Courier New"/>
            </a:endParaRPr>
          </a:p>
          <a:p>
            <a:pPr indent="0" lvl="0" marL="0" rtl="0" algn="l">
              <a:lnSpc>
                <a:spcPct val="80000"/>
              </a:lnSpc>
              <a:spcBef>
                <a:spcPts val="1200"/>
              </a:spcBef>
              <a:spcAft>
                <a:spcPts val="0"/>
              </a:spcAft>
              <a:buSzPts val="275"/>
              <a:buNone/>
            </a:pPr>
            <a:r>
              <a:rPr lang="en" sz="1200">
                <a:solidFill>
                  <a:schemeClr val="dk1"/>
                </a:solidFill>
                <a:latin typeface="Courier New"/>
                <a:ea typeface="Courier New"/>
                <a:cs typeface="Courier New"/>
                <a:sym typeface="Courier New"/>
              </a:rPr>
              <a:t>#include &lt;WiFiClient.h&gt;</a:t>
            </a:r>
            <a:endParaRPr sz="1200">
              <a:solidFill>
                <a:schemeClr val="dk1"/>
              </a:solidFill>
              <a:latin typeface="Courier New"/>
              <a:ea typeface="Courier New"/>
              <a:cs typeface="Courier New"/>
              <a:sym typeface="Courier New"/>
            </a:endParaRPr>
          </a:p>
          <a:p>
            <a:pPr indent="0" lvl="0" marL="0" rtl="0" algn="l">
              <a:lnSpc>
                <a:spcPct val="80000"/>
              </a:lnSpc>
              <a:spcBef>
                <a:spcPts val="1200"/>
              </a:spcBef>
              <a:spcAft>
                <a:spcPts val="0"/>
              </a:spcAft>
              <a:buSzPts val="275"/>
              <a:buNone/>
            </a:pPr>
            <a:r>
              <a:rPr lang="en" sz="1200">
                <a:solidFill>
                  <a:schemeClr val="dk1"/>
                </a:solidFill>
                <a:latin typeface="Courier New"/>
                <a:ea typeface="Courier New"/>
                <a:cs typeface="Courier New"/>
                <a:sym typeface="Courier New"/>
              </a:rPr>
              <a:t>#include &lt;ESP8266WebServer.h&gt;</a:t>
            </a:r>
            <a:endParaRPr sz="1200">
              <a:solidFill>
                <a:schemeClr val="dk1"/>
              </a:solidFill>
              <a:latin typeface="Courier New"/>
              <a:ea typeface="Courier New"/>
              <a:cs typeface="Courier New"/>
              <a:sym typeface="Courier New"/>
            </a:endParaRPr>
          </a:p>
          <a:p>
            <a:pPr indent="0" lvl="0" marL="0" rtl="0" algn="l">
              <a:lnSpc>
                <a:spcPct val="80000"/>
              </a:lnSpc>
              <a:spcBef>
                <a:spcPts val="1200"/>
              </a:spcBef>
              <a:spcAft>
                <a:spcPts val="0"/>
              </a:spcAft>
              <a:buSzPts val="275"/>
              <a:buNone/>
            </a:pPr>
            <a:r>
              <a:rPr lang="en" sz="1200">
                <a:solidFill>
                  <a:schemeClr val="dk1"/>
                </a:solidFill>
                <a:latin typeface="Courier New"/>
                <a:ea typeface="Courier New"/>
                <a:cs typeface="Courier New"/>
                <a:sym typeface="Courier New"/>
              </a:rPr>
              <a:t>/* Set these to your desired credentials. */</a:t>
            </a:r>
            <a:endParaRPr sz="1200">
              <a:solidFill>
                <a:schemeClr val="dk1"/>
              </a:solidFill>
              <a:latin typeface="Courier New"/>
              <a:ea typeface="Courier New"/>
              <a:cs typeface="Courier New"/>
              <a:sym typeface="Courier New"/>
            </a:endParaRPr>
          </a:p>
          <a:p>
            <a:pPr indent="0" lvl="0" marL="0" rtl="0" algn="l">
              <a:lnSpc>
                <a:spcPct val="80000"/>
              </a:lnSpc>
              <a:spcBef>
                <a:spcPts val="1200"/>
              </a:spcBef>
              <a:spcAft>
                <a:spcPts val="0"/>
              </a:spcAft>
              <a:buSzPts val="275"/>
              <a:buNone/>
            </a:pPr>
            <a:r>
              <a:rPr lang="en" sz="1200">
                <a:solidFill>
                  <a:schemeClr val="dk1"/>
                </a:solidFill>
                <a:latin typeface="Courier New"/>
                <a:ea typeface="Courier New"/>
                <a:cs typeface="Courier New"/>
                <a:sym typeface="Courier New"/>
              </a:rPr>
              <a:t>const char *ssid = "*****"; //Enter your WIFI ssid</a:t>
            </a:r>
            <a:endParaRPr sz="1200">
              <a:solidFill>
                <a:schemeClr val="dk1"/>
              </a:solidFill>
              <a:latin typeface="Courier New"/>
              <a:ea typeface="Courier New"/>
              <a:cs typeface="Courier New"/>
              <a:sym typeface="Courier New"/>
            </a:endParaRPr>
          </a:p>
          <a:p>
            <a:pPr indent="0" lvl="0" marL="0" rtl="0" algn="l">
              <a:lnSpc>
                <a:spcPct val="80000"/>
              </a:lnSpc>
              <a:spcBef>
                <a:spcPts val="1200"/>
              </a:spcBef>
              <a:spcAft>
                <a:spcPts val="0"/>
              </a:spcAft>
              <a:buSzPts val="275"/>
              <a:buNone/>
            </a:pPr>
            <a:r>
              <a:rPr lang="en" sz="1200">
                <a:solidFill>
                  <a:schemeClr val="dk1"/>
                </a:solidFill>
                <a:latin typeface="Courier New"/>
                <a:ea typeface="Courier New"/>
                <a:cs typeface="Courier New"/>
                <a:sym typeface="Courier New"/>
              </a:rPr>
              <a:t>const char *password = "*****"; //Enter your WIFI password</a:t>
            </a:r>
            <a:endParaRPr sz="1200">
              <a:solidFill>
                <a:schemeClr val="dk1"/>
              </a:solidFill>
              <a:latin typeface="Courier New"/>
              <a:ea typeface="Courier New"/>
              <a:cs typeface="Courier New"/>
              <a:sym typeface="Courier New"/>
            </a:endParaRPr>
          </a:p>
          <a:p>
            <a:pPr indent="0" lvl="0" marL="0" rtl="0" algn="l">
              <a:lnSpc>
                <a:spcPct val="80000"/>
              </a:lnSpc>
              <a:spcBef>
                <a:spcPts val="1200"/>
              </a:spcBef>
              <a:spcAft>
                <a:spcPts val="0"/>
              </a:spcAft>
              <a:buSzPts val="275"/>
              <a:buNone/>
            </a:pPr>
            <a:r>
              <a:rPr lang="en" sz="1200">
                <a:solidFill>
                  <a:schemeClr val="dk1"/>
                </a:solidFill>
                <a:latin typeface="Courier New"/>
                <a:ea typeface="Courier New"/>
                <a:cs typeface="Courier New"/>
                <a:sym typeface="Courier New"/>
              </a:rPr>
              <a:t>ESP8266WebServer server(80);</a:t>
            </a:r>
            <a:endParaRPr sz="1200">
              <a:solidFill>
                <a:schemeClr val="dk1"/>
              </a:solidFill>
              <a:latin typeface="Courier New"/>
              <a:ea typeface="Courier New"/>
              <a:cs typeface="Courier New"/>
              <a:sym typeface="Courier New"/>
            </a:endParaRPr>
          </a:p>
          <a:p>
            <a:pPr indent="0" lvl="0" marL="0" rtl="0" algn="l">
              <a:lnSpc>
                <a:spcPct val="80000"/>
              </a:lnSpc>
              <a:spcBef>
                <a:spcPts val="1200"/>
              </a:spcBef>
              <a:spcAft>
                <a:spcPts val="0"/>
              </a:spcAft>
              <a:buSzPts val="275"/>
              <a:buNone/>
            </a:pPr>
            <a:r>
              <a:rPr lang="en" sz="1200">
                <a:solidFill>
                  <a:schemeClr val="dk1"/>
                </a:solidFill>
                <a:latin typeface="Courier New"/>
                <a:ea typeface="Courier New"/>
                <a:cs typeface="Courier New"/>
                <a:sym typeface="Courier New"/>
              </a:rPr>
              <a:t>void handleRoot() {</a:t>
            </a:r>
            <a:endParaRPr sz="1200">
              <a:solidFill>
                <a:schemeClr val="dk1"/>
              </a:solidFill>
              <a:latin typeface="Courier New"/>
              <a:ea typeface="Courier New"/>
              <a:cs typeface="Courier New"/>
              <a:sym typeface="Courier New"/>
            </a:endParaRPr>
          </a:p>
          <a:p>
            <a:pPr indent="0" lvl="0" marL="0" rtl="0" algn="l">
              <a:lnSpc>
                <a:spcPct val="80000"/>
              </a:lnSpc>
              <a:spcBef>
                <a:spcPts val="1200"/>
              </a:spcBef>
              <a:spcAft>
                <a:spcPts val="0"/>
              </a:spcAft>
              <a:buSzPts val="275"/>
              <a:buNone/>
            </a:pPr>
            <a:r>
              <a:rPr lang="en" sz="1200">
                <a:solidFill>
                  <a:schemeClr val="dk1"/>
                </a:solidFill>
                <a:latin typeface="Courier New"/>
                <a:ea typeface="Courier New"/>
                <a:cs typeface="Courier New"/>
                <a:sym typeface="Courier New"/>
              </a:rPr>
              <a:t> server.send(200, "text/html", "&lt;form action=\"/LED_BUILTIN_on\" method=\"get\" id=\"form1\"&gt;&lt;/form&gt;&lt;button type=\"submit\" form=\"form1\" value=\"On\"&gt;On&lt;/button&gt;&lt;form action=\"/LED_BUILTIN_off\" method=\"get\" id=\"form2\"&gt;&lt;/form&gt;&lt;button type=\"submit\" form=\"form2\" value=\"Off\"&gt;Off&lt;/button&gt;");</a:t>
            </a:r>
            <a:endParaRPr sz="1200">
              <a:solidFill>
                <a:schemeClr val="dk1"/>
              </a:solidFill>
              <a:latin typeface="Courier New"/>
              <a:ea typeface="Courier New"/>
              <a:cs typeface="Courier New"/>
              <a:sym typeface="Courier New"/>
            </a:endParaRPr>
          </a:p>
          <a:p>
            <a:pPr indent="0" lvl="0" marL="0" rtl="0" algn="l">
              <a:lnSpc>
                <a:spcPct val="80000"/>
              </a:lnSpc>
              <a:spcBef>
                <a:spcPts val="1200"/>
              </a:spcBef>
              <a:spcAft>
                <a:spcPts val="0"/>
              </a:spcAft>
              <a:buSzPts val="275"/>
              <a:buNone/>
            </a:pP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76200" marR="76200" rtl="0" algn="l">
              <a:lnSpc>
                <a:spcPct val="80000"/>
              </a:lnSpc>
              <a:spcBef>
                <a:spcPts val="1200"/>
              </a:spcBef>
              <a:spcAft>
                <a:spcPts val="0"/>
              </a:spcAft>
              <a:buClr>
                <a:schemeClr val="dk1"/>
              </a:buClr>
              <a:buSzPts val="275"/>
              <a:buFont typeface="Arial"/>
              <a:buNone/>
            </a:pPr>
            <a:r>
              <a:t/>
            </a:r>
            <a:endParaRPr sz="1200">
              <a:solidFill>
                <a:schemeClr val="dk1"/>
              </a:solidFill>
              <a:latin typeface="Courier New"/>
              <a:ea typeface="Courier New"/>
              <a:cs typeface="Courier New"/>
              <a:sym typeface="Courier New"/>
            </a:endParaRPr>
          </a:p>
          <a:p>
            <a:pPr indent="0" lvl="0" marL="0" rtl="0" algn="l">
              <a:lnSpc>
                <a:spcPct val="80000"/>
              </a:lnSpc>
              <a:spcBef>
                <a:spcPts val="1100"/>
              </a:spcBef>
              <a:spcAft>
                <a:spcPts val="1200"/>
              </a:spcAft>
              <a:buSzPts val="275"/>
              <a:buNone/>
            </a:pPr>
            <a:r>
              <a:t/>
            </a:r>
            <a:endParaRPr sz="1200">
              <a:solidFill>
                <a:schemeClr val="dk1"/>
              </a:solidFill>
            </a:endParaRPr>
          </a:p>
        </p:txBody>
      </p:sp>
      <p:sp>
        <p:nvSpPr>
          <p:cNvPr id="109" name="Google Shape;109;p21"/>
          <p:cNvSpPr txBox="1"/>
          <p:nvPr/>
        </p:nvSpPr>
        <p:spPr>
          <a:xfrm>
            <a:off x="293775" y="516450"/>
            <a:ext cx="8759700" cy="12651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700"/>
              </a:spcBef>
              <a:spcAft>
                <a:spcPts val="700"/>
              </a:spcAft>
              <a:buNone/>
            </a:pPr>
            <a:r>
              <a:rPr lang="en" sz="1350">
                <a:solidFill>
                  <a:schemeClr val="dk1"/>
                </a:solidFill>
              </a:rPr>
              <a:t>You can connect the internet through Wi-Fi using NodeMCU, and apply your desired commands by creating an HTTP page.In this example, you can control an LED by pressing the ON and OFF key. Enter your modems SSID and password in the provided part and upload it on your NodeMCU board using Arduino IDE. (Leave other settings to the default)</a:t>
            </a:r>
            <a:endParaRPr sz="135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