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16" r:id="rId37"/>
  </p:sldIdLst>
  <p:sldSz cx="24384000" cy="13716000"/>
  <p:notesSz cx="6858000" cy="9144000"/>
  <p:embeddedFontLst>
    <p:embeddedFont>
      <p:font typeface="Proxima Nova" panose="02000506030000020004" pitchFamily="2" charset="0"/>
      <p:regular r:id="rId39"/>
      <p:bold r:id="rId40"/>
      <p:italic r:id="rId41"/>
      <p:boldItalic r:id="rId42"/>
    </p:embeddedFont>
    <p:embeddedFont>
      <p:font typeface="Segoe UI Emoji" panose="020B0502040204020203" pitchFamily="3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hdh3+2J1CYu+s6tgiExXu/YLi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DFF52-3F95-4F26-9E04-C628B68D629B}" v="3" dt="2019-11-12T04:51:27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8"/>
  </p:normalViewPr>
  <p:slideViewPr>
    <p:cSldViewPr snapToGrid="0">
      <p:cViewPr varScale="1">
        <p:scale>
          <a:sx n="58" d="100"/>
          <a:sy n="58" d="100"/>
        </p:scale>
        <p:origin x="312" y="232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9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b961354d_0_2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70b961354d_0_26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b961354d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70b961354d_0_25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b961354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70b961354d_1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b961354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70b961354d_1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b961354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70b961354d_1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b961354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b961354d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b961354d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70b961354d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b961354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70b961354d_1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b961354d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70b961354d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b961354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70b961354d_1_1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0b961354d_1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b961354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b961354d_1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b961354d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70b961354d_1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b961354d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70b961354d_1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b961354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70b961354d_1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b96135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70b961354d_1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8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072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52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48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831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26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81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7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b96135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70b961354d_1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b961354d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70b961354d_0_25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b961354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70b961354d_1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b9613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b961354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b961354d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b961354d_0_25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Headline, Subhead, 2-Col Bulle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3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title" idx="2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title" idx="2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title" idx="2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0" r:id="rId9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gTN_ngCCOiwPkfMwHZaZjtHE_SM1mB0/view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tahirramzan@alumni.vu.edu.p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eb.facebook.com/tahirRamzanOne" TargetMode="External"/><Relationship Id="rId5" Type="http://schemas.openxmlformats.org/officeDocument/2006/relationships/hyperlink" Target="https://www.linkedin.com/in/tahirramzan/" TargetMode="External"/><Relationship Id="rId4" Type="http://schemas.openxmlformats.org/officeDocument/2006/relationships/hyperlink" Target="https://github.com/tahirramz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9954125" y="1689650"/>
            <a:ext cx="7207500" cy="19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dirty="0"/>
              <a:t>Google Summer of Code</a:t>
            </a:r>
            <a:endParaRPr dirty="0"/>
          </a:p>
        </p:txBody>
      </p:sp>
      <p:sp>
        <p:nvSpPr>
          <p:cNvPr id="62" name="Google Shape;62;p1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Noor Binte Amir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GSoC Scholar 2019</a:t>
            </a:r>
            <a:br>
              <a:rPr lang="en-US"/>
            </a:br>
            <a:r>
              <a:rPr lang="en-US"/>
              <a:t>WTM Scholar 2019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Information Session</a:t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851" y="8783700"/>
            <a:ext cx="1411500" cy="141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995413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Tahir Ramzan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GSoC Scholar 2015 and 2016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GCI Mentor 2018 and 2019</a:t>
            </a:r>
            <a:endParaRPr dirty="0"/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4"/>
          <a:srcRect/>
          <a:stretch/>
        </p:blipFill>
        <p:spPr>
          <a:xfrm>
            <a:off x="8237825" y="8824486"/>
            <a:ext cx="1411500" cy="1411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9325" y="1341825"/>
            <a:ext cx="7512252" cy="21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b961354d_0_2602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Application Procedure</a:t>
            </a:r>
            <a:endParaRPr/>
          </a:p>
        </p:txBody>
      </p:sp>
      <p:sp>
        <p:nvSpPr>
          <p:cNvPr id="122" name="Google Shape;122;g70b961354d_0_2602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207126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Choose your project</a:t>
            </a:r>
            <a:r>
              <a:rPr lang="en-US" sz="6000"/>
              <a:t> and organization (upto 3)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Contribute </a:t>
            </a:r>
            <a:r>
              <a:rPr lang="en-US" sz="6000"/>
              <a:t>to organization (fix typos, minor bugs, add features)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Write proposal</a:t>
            </a:r>
            <a:r>
              <a:rPr lang="en-US" sz="6000"/>
              <a:t> for chosen project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Get proposal reviewed</a:t>
            </a:r>
            <a:r>
              <a:rPr lang="en-US" sz="6000"/>
              <a:t> by mentors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Submit </a:t>
            </a:r>
            <a:r>
              <a:rPr lang="en-US" sz="6000"/>
              <a:t>proposal, proof of enrollment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70b961354d_0_2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3994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70b961354d_0_2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50" y="10817025"/>
            <a:ext cx="9972277" cy="32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70b961354d_0_2595"/>
          <p:cNvSpPr txBox="1"/>
          <p:nvPr/>
        </p:nvSpPr>
        <p:spPr>
          <a:xfrm>
            <a:off x="881250" y="7920725"/>
            <a:ext cx="122871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FFFFF"/>
                </a:solidFill>
              </a:rPr>
              <a:t>My Journey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130" name="Google Shape;130;g70b961354d_0_2595"/>
          <p:cNvSpPr txBox="1"/>
          <p:nvPr/>
        </p:nvSpPr>
        <p:spPr>
          <a:xfrm>
            <a:off x="881254" y="981707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NOOR BINTE AMIR</a:t>
            </a:r>
            <a:endParaRPr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b961354d_1_11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QUORA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Go through procedure, perks and experiences of past students</a:t>
            </a:r>
            <a:endParaRPr sz="6000"/>
          </a:p>
        </p:txBody>
      </p:sp>
      <p:sp>
        <p:nvSpPr>
          <p:cNvPr id="136" name="Google Shape;136;g70b961354d_1_11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First Stop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137" name="Google Shape;137;g70b961354d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0" y="4375000"/>
            <a:ext cx="6237574" cy="62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b961354d_1_18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MEDIUM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Learn from experiences of past students and copy them</a:t>
            </a:r>
            <a:endParaRPr sz="6000"/>
          </a:p>
        </p:txBody>
      </p:sp>
      <p:sp>
        <p:nvSpPr>
          <p:cNvPr id="143" name="Google Shape;143;g70b961354d_1_18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Second Stop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144" name="Google Shape;144;g70b961354d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00" y="4194925"/>
            <a:ext cx="10963600" cy="61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b961354d_1_25"/>
          <p:cNvSpPr txBox="1">
            <a:spLocks noGrp="1"/>
          </p:cNvSpPr>
          <p:nvPr>
            <p:ph type="title" idx="2"/>
          </p:nvPr>
        </p:nvSpPr>
        <p:spPr>
          <a:xfrm>
            <a:off x="2029900" y="46006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GSOC SITE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6000"/>
          </a:p>
        </p:txBody>
      </p:sp>
      <p:sp>
        <p:nvSpPr>
          <p:cNvPr id="150" name="Google Shape;150;g70b961354d_1_25"/>
          <p:cNvSpPr txBox="1">
            <a:spLocks noGrp="1"/>
          </p:cNvSpPr>
          <p:nvPr>
            <p:ph type="title"/>
          </p:nvPr>
        </p:nvSpPr>
        <p:spPr>
          <a:xfrm>
            <a:off x="2029900" y="2107100"/>
            <a:ext cx="15562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Third: Getting Started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51" name="Google Shape;151;g70b961354d_1_25"/>
          <p:cNvSpPr txBox="1"/>
          <p:nvPr/>
        </p:nvSpPr>
        <p:spPr>
          <a:xfrm>
            <a:off x="2029900" y="6234200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Char char="●"/>
            </a:pPr>
            <a:r>
              <a:rPr lang="en-US" sz="6000">
                <a:solidFill>
                  <a:srgbClr val="3F3F3F"/>
                </a:solidFill>
              </a:rPr>
              <a:t> 	 </a:t>
            </a:r>
            <a:r>
              <a:rPr lang="en-US" sz="6000" b="1">
                <a:solidFill>
                  <a:srgbClr val="3F3F3F"/>
                </a:solidFill>
              </a:rPr>
              <a:t>summerofcode.withgoogle.com</a:t>
            </a:r>
            <a:endParaRPr sz="6000" b="1">
              <a:solidFill>
                <a:srgbClr val="3F3F3F"/>
              </a:solidFill>
            </a:endParaRPr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Char char="●"/>
            </a:pPr>
            <a:r>
              <a:rPr lang="en-US" sz="6000">
                <a:solidFill>
                  <a:srgbClr val="3F3F3F"/>
                </a:solidFill>
              </a:rPr>
              <a:t>   Review </a:t>
            </a:r>
            <a:r>
              <a:rPr lang="en-US" sz="6000" b="1">
                <a:solidFill>
                  <a:srgbClr val="3F3F3F"/>
                </a:solidFill>
              </a:rPr>
              <a:t>timeline</a:t>
            </a:r>
            <a:endParaRPr sz="6000" b="1">
              <a:solidFill>
                <a:srgbClr val="3F3F3F"/>
              </a:solidFill>
            </a:endParaRPr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Char char="●"/>
            </a:pPr>
            <a:r>
              <a:rPr lang="en-US" sz="6000">
                <a:solidFill>
                  <a:srgbClr val="3F3F3F"/>
                </a:solidFill>
              </a:rPr>
              <a:t>   Read student </a:t>
            </a:r>
            <a:r>
              <a:rPr lang="en-US" sz="6000" b="1">
                <a:solidFill>
                  <a:srgbClr val="3F3F3F"/>
                </a:solidFill>
              </a:rPr>
              <a:t>guides and FAQ</a:t>
            </a:r>
            <a:endParaRPr sz="6000" b="1">
              <a:solidFill>
                <a:srgbClr val="3F3F3F"/>
              </a:solidFill>
            </a:endParaRPr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Char char="●"/>
            </a:pPr>
            <a:r>
              <a:rPr lang="en-US" sz="6000">
                <a:solidFill>
                  <a:srgbClr val="3F3F3F"/>
                </a:solidFill>
              </a:rPr>
              <a:t>   </a:t>
            </a:r>
            <a:r>
              <a:rPr lang="en-US" sz="6000" b="1">
                <a:solidFill>
                  <a:srgbClr val="3F3F3F"/>
                </a:solidFill>
              </a:rPr>
              <a:t>Shortlist </a:t>
            </a:r>
            <a:r>
              <a:rPr lang="en-US" sz="6000">
                <a:solidFill>
                  <a:srgbClr val="3F3F3F"/>
                </a:solidFill>
              </a:rPr>
              <a:t>organizations and projects</a:t>
            </a:r>
            <a:endParaRPr sz="6000">
              <a:solidFill>
                <a:srgbClr val="3F3F3F"/>
              </a:solidFill>
            </a:endParaRPr>
          </a:p>
        </p:txBody>
      </p:sp>
      <p:pic>
        <p:nvPicPr>
          <p:cNvPr id="152" name="Google Shape;152;g70b961354d_1_25" descr="gsoc2016-sun-373x37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4873" y="5075812"/>
            <a:ext cx="5419675" cy="5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70b961354d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0" y="563200"/>
            <a:ext cx="23962500" cy="125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70b961354d_1_42"/>
          <p:cNvSpPr/>
          <p:nvPr/>
        </p:nvSpPr>
        <p:spPr>
          <a:xfrm>
            <a:off x="550075" y="2417200"/>
            <a:ext cx="6804900" cy="26373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0b961354d_1_42"/>
          <p:cNvSpPr/>
          <p:nvPr/>
        </p:nvSpPr>
        <p:spPr>
          <a:xfrm>
            <a:off x="16333300" y="5596600"/>
            <a:ext cx="7071000" cy="13131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b961354d_1_60"/>
          <p:cNvSpPr txBox="1">
            <a:spLocks noGrp="1"/>
          </p:cNvSpPr>
          <p:nvPr>
            <p:ph type="title" idx="2"/>
          </p:nvPr>
        </p:nvSpPr>
        <p:spPr>
          <a:xfrm>
            <a:off x="2029900" y="46006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MAKING CONTACT</a:t>
            </a:r>
            <a:endParaRPr sz="6000"/>
          </a:p>
        </p:txBody>
      </p:sp>
      <p:sp>
        <p:nvSpPr>
          <p:cNvPr id="165" name="Google Shape;165;g70b961354d_1_60"/>
          <p:cNvSpPr txBox="1">
            <a:spLocks noGrp="1"/>
          </p:cNvSpPr>
          <p:nvPr>
            <p:ph type="title"/>
          </p:nvPr>
        </p:nvSpPr>
        <p:spPr>
          <a:xfrm>
            <a:off x="2029900" y="2107100"/>
            <a:ext cx="15562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Fourth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66" name="Google Shape;166;g70b961354d_1_60"/>
          <p:cNvSpPr txBox="1"/>
          <p:nvPr/>
        </p:nvSpPr>
        <p:spPr>
          <a:xfrm>
            <a:off x="2029900" y="6234200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	 Scout all </a:t>
            </a:r>
            <a:r>
              <a:rPr lang="en-US" sz="5500" b="1">
                <a:solidFill>
                  <a:srgbClr val="3F3F3F"/>
                </a:solidFill>
              </a:rPr>
              <a:t>contact options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Email </a:t>
            </a:r>
            <a:r>
              <a:rPr lang="en-US" sz="5500">
                <a:solidFill>
                  <a:srgbClr val="3F3F3F"/>
                </a:solidFill>
              </a:rPr>
              <a:t>mentors to show interest asap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Ask for advice</a:t>
            </a:r>
            <a:r>
              <a:rPr lang="en-US" sz="5500">
                <a:solidFill>
                  <a:srgbClr val="3F3F3F"/>
                </a:solidFill>
              </a:rPr>
              <a:t> and tips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Show enthusiasm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Find </a:t>
            </a:r>
            <a:r>
              <a:rPr lang="en-US" sz="5500" b="1">
                <a:solidFill>
                  <a:srgbClr val="3F3F3F"/>
                </a:solidFill>
              </a:rPr>
              <a:t>chat forums</a:t>
            </a:r>
            <a:endParaRPr sz="5500" b="1">
              <a:solidFill>
                <a:srgbClr val="3F3F3F"/>
              </a:solidFill>
            </a:endParaRPr>
          </a:p>
        </p:txBody>
      </p:sp>
      <p:pic>
        <p:nvPicPr>
          <p:cNvPr id="167" name="Google Shape;167;g70b961354d_1_60"/>
          <p:cNvPicPr preferRelativeResize="0"/>
          <p:nvPr/>
        </p:nvPicPr>
        <p:blipFill rotWithShape="1">
          <a:blip r:embed="rId3">
            <a:alphaModFix/>
          </a:blip>
          <a:srcRect l="6051" r="22412" b="4370"/>
          <a:stretch/>
        </p:blipFill>
        <p:spPr>
          <a:xfrm>
            <a:off x="15471925" y="4965075"/>
            <a:ext cx="7918176" cy="57639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b961354d_1_68"/>
          <p:cNvSpPr txBox="1">
            <a:spLocks noGrp="1"/>
          </p:cNvSpPr>
          <p:nvPr>
            <p:ph type="title" idx="2"/>
          </p:nvPr>
        </p:nvSpPr>
        <p:spPr>
          <a:xfrm>
            <a:off x="2029900" y="35338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ANALYZE</a:t>
            </a:r>
            <a:endParaRPr sz="6000"/>
          </a:p>
        </p:txBody>
      </p:sp>
      <p:sp>
        <p:nvSpPr>
          <p:cNvPr id="173" name="Google Shape;173;g70b961354d_1_68"/>
          <p:cNvSpPr txBox="1">
            <a:spLocks noGrp="1"/>
          </p:cNvSpPr>
          <p:nvPr>
            <p:ph type="title"/>
          </p:nvPr>
        </p:nvSpPr>
        <p:spPr>
          <a:xfrm>
            <a:off x="2029900" y="1404725"/>
            <a:ext cx="15562500" cy="2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Fifth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74" name="Google Shape;174;g70b961354d_1_68"/>
          <p:cNvSpPr txBox="1"/>
          <p:nvPr/>
        </p:nvSpPr>
        <p:spPr>
          <a:xfrm>
            <a:off x="2029900" y="5167400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●"/>
            </a:pPr>
            <a:r>
              <a:rPr lang="en-US" sz="4800">
                <a:solidFill>
                  <a:srgbClr val="3F3F3F"/>
                </a:solidFill>
              </a:rPr>
              <a:t> 	 Shortlist </a:t>
            </a:r>
            <a:r>
              <a:rPr lang="en-US" sz="4800" b="1">
                <a:solidFill>
                  <a:srgbClr val="3F3F3F"/>
                </a:solidFill>
              </a:rPr>
              <a:t>active </a:t>
            </a:r>
            <a:r>
              <a:rPr lang="en-US" sz="4800">
                <a:solidFill>
                  <a:srgbClr val="3F3F3F"/>
                </a:solidFill>
              </a:rPr>
              <a:t>organizations</a:t>
            </a:r>
            <a:endParaRPr sz="4800" b="1">
              <a:solidFill>
                <a:srgbClr val="3F3F3F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●"/>
            </a:pPr>
            <a:r>
              <a:rPr lang="en-US" sz="4800">
                <a:solidFill>
                  <a:srgbClr val="3F3F3F"/>
                </a:solidFill>
              </a:rPr>
              <a:t>   Determine </a:t>
            </a:r>
            <a:r>
              <a:rPr lang="en-US" sz="4800" b="1">
                <a:solidFill>
                  <a:srgbClr val="3F3F3F"/>
                </a:solidFill>
              </a:rPr>
              <a:t>competition</a:t>
            </a:r>
            <a:endParaRPr sz="4800" b="1">
              <a:solidFill>
                <a:srgbClr val="3F3F3F"/>
              </a:solidFill>
            </a:endParaRPr>
          </a:p>
          <a:p>
            <a:pPr marL="91440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○"/>
            </a:pPr>
            <a:r>
              <a:rPr lang="en-US" sz="4800">
                <a:solidFill>
                  <a:srgbClr val="3F3F3F"/>
                </a:solidFill>
              </a:rPr>
              <a:t>   Number of gsoc students interested</a:t>
            </a:r>
            <a:endParaRPr sz="4800">
              <a:solidFill>
                <a:srgbClr val="3F3F3F"/>
              </a:solidFill>
            </a:endParaRPr>
          </a:p>
          <a:p>
            <a:pPr marL="91440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○"/>
            </a:pPr>
            <a:r>
              <a:rPr lang="en-US" sz="4800">
                <a:solidFill>
                  <a:srgbClr val="3F3F3F"/>
                </a:solidFill>
              </a:rPr>
              <a:t>   Read chats</a:t>
            </a:r>
            <a:endParaRPr sz="4800">
              <a:solidFill>
                <a:srgbClr val="3F3F3F"/>
              </a:solidFill>
            </a:endParaRPr>
          </a:p>
          <a:p>
            <a:pPr marL="91440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○"/>
            </a:pPr>
            <a:r>
              <a:rPr lang="en-US" sz="4800">
                <a:solidFill>
                  <a:srgbClr val="3F3F3F"/>
                </a:solidFill>
              </a:rPr>
              <a:t>   Check number of contributing students on github</a:t>
            </a:r>
            <a:endParaRPr sz="4800">
              <a:solidFill>
                <a:srgbClr val="3F3F3F"/>
              </a:solidFill>
            </a:endParaRPr>
          </a:p>
          <a:p>
            <a:pPr marL="91440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○"/>
            </a:pPr>
            <a:r>
              <a:rPr lang="en-US" sz="4800">
                <a:solidFill>
                  <a:srgbClr val="3F3F3F"/>
                </a:solidFill>
              </a:rPr>
              <a:t>   Ask mentor how you can one up the competition</a:t>
            </a:r>
            <a:endParaRPr sz="4800">
              <a:solidFill>
                <a:srgbClr val="3F3F3F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Char char="●"/>
            </a:pPr>
            <a:r>
              <a:rPr lang="en-US" sz="4800">
                <a:solidFill>
                  <a:srgbClr val="3F3F3F"/>
                </a:solidFill>
              </a:rPr>
              <a:t>   Download and </a:t>
            </a:r>
            <a:r>
              <a:rPr lang="en-US" sz="4800" b="1">
                <a:solidFill>
                  <a:srgbClr val="3F3F3F"/>
                </a:solidFill>
              </a:rPr>
              <a:t>Install </a:t>
            </a:r>
            <a:r>
              <a:rPr lang="en-US" sz="4800">
                <a:solidFill>
                  <a:srgbClr val="3F3F3F"/>
                </a:solidFill>
              </a:rPr>
              <a:t>softwares</a:t>
            </a:r>
            <a:endParaRPr sz="4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b961354d_1_75"/>
          <p:cNvSpPr txBox="1">
            <a:spLocks noGrp="1"/>
          </p:cNvSpPr>
          <p:nvPr>
            <p:ph type="title" idx="2"/>
          </p:nvPr>
        </p:nvSpPr>
        <p:spPr>
          <a:xfrm>
            <a:off x="2029900" y="35338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WRITING PROPOSAL</a:t>
            </a:r>
            <a:endParaRPr sz="6000"/>
          </a:p>
        </p:txBody>
      </p:sp>
      <p:sp>
        <p:nvSpPr>
          <p:cNvPr id="180" name="Google Shape;180;g70b961354d_1_75"/>
          <p:cNvSpPr txBox="1">
            <a:spLocks noGrp="1"/>
          </p:cNvSpPr>
          <p:nvPr>
            <p:ph type="title"/>
          </p:nvPr>
        </p:nvSpPr>
        <p:spPr>
          <a:xfrm>
            <a:off x="2029900" y="1404725"/>
            <a:ext cx="15562500" cy="2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Sixth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81" name="Google Shape;181;g70b961354d_1_75"/>
          <p:cNvSpPr txBox="1"/>
          <p:nvPr/>
        </p:nvSpPr>
        <p:spPr>
          <a:xfrm>
            <a:off x="2029900" y="5167400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	 Follow any given </a:t>
            </a:r>
            <a:r>
              <a:rPr lang="en-US" sz="5500" b="1">
                <a:solidFill>
                  <a:srgbClr val="3F3F3F"/>
                </a:solidFill>
              </a:rPr>
              <a:t>guidelines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Focus on </a:t>
            </a:r>
            <a:r>
              <a:rPr lang="en-US" sz="5500" b="1">
                <a:solidFill>
                  <a:srgbClr val="3F3F3F"/>
                </a:solidFill>
              </a:rPr>
              <a:t>presentation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Refer to proposals</a:t>
            </a:r>
            <a:r>
              <a:rPr lang="en-US" sz="5500">
                <a:solidFill>
                  <a:srgbClr val="3F3F3F"/>
                </a:solidFill>
              </a:rPr>
              <a:t> by past selected students</a:t>
            </a:r>
            <a:endParaRPr sz="5500"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u="sng">
                <a:solidFill>
                  <a:srgbClr val="000000"/>
                </a:solidFill>
                <a:hlinkClick r:id="rId3"/>
              </a:rPr>
              <a:t>DEMO</a:t>
            </a:r>
            <a:endParaRPr sz="7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7200"/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2029900" y="4870175"/>
            <a:ext cx="143721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Writing Proposal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Noor Binte Amir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3"/>
          </p:nvPr>
        </p:nvSpPr>
        <p:spPr>
          <a:xfrm>
            <a:off x="1520910" y="4837526"/>
            <a:ext cx="18089099" cy="651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Final Year Student at </a:t>
            </a:r>
            <a:r>
              <a:rPr lang="en-US" b="1"/>
              <a:t>NUST H-12</a:t>
            </a:r>
            <a:br>
              <a:rPr lang="en-US"/>
            </a:br>
            <a:r>
              <a:rPr lang="en-US" b="1"/>
              <a:t>Google Summer of Code </a:t>
            </a:r>
            <a:r>
              <a:rPr lang="en-US"/>
              <a:t>Intern 2019</a:t>
            </a:r>
            <a:br>
              <a:rPr lang="en-US"/>
            </a:br>
            <a:r>
              <a:rPr lang="en-US"/>
              <a:t>Google </a:t>
            </a:r>
            <a:r>
              <a:rPr lang="en-US" b="1"/>
              <a:t>Women Techmakers </a:t>
            </a:r>
            <a:r>
              <a:rPr lang="en-US"/>
              <a:t>Scholar 2019</a:t>
            </a:r>
            <a:br>
              <a:rPr lang="en-US"/>
            </a:br>
            <a:r>
              <a:rPr lang="en-US"/>
              <a:t>Winner of </a:t>
            </a:r>
            <a:r>
              <a:rPr lang="en-US" b="1"/>
              <a:t>HackACM</a:t>
            </a:r>
            <a:r>
              <a:rPr lang="en-US"/>
              <a:t> 2019</a:t>
            </a:r>
            <a:br>
              <a:rPr lang="en-US"/>
            </a:br>
            <a:r>
              <a:rPr lang="en-US" b="1"/>
              <a:t>Game Development Project Lead </a:t>
            </a:r>
            <a:r>
              <a:rPr lang="en-US"/>
              <a:t>at CRIMSON</a:t>
            </a:r>
            <a:br>
              <a:rPr lang="en-US"/>
            </a:b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73916" y="3506363"/>
            <a:ext cx="6703274" cy="670327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WRITING PROPOSAL</a:t>
            </a:r>
            <a:endParaRPr sz="6000"/>
          </a:p>
        </p:txBody>
      </p:sp>
      <p:sp>
        <p:nvSpPr>
          <p:cNvPr id="193" name="Google Shape;193;g70b961354d_1_82"/>
          <p:cNvSpPr txBox="1"/>
          <p:nvPr/>
        </p:nvSpPr>
        <p:spPr>
          <a:xfrm>
            <a:off x="2029900" y="4253000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	 </a:t>
            </a:r>
            <a:r>
              <a:rPr lang="en-US" sz="5500" b="1">
                <a:solidFill>
                  <a:srgbClr val="3F3F3F"/>
                </a:solidFill>
              </a:rPr>
              <a:t>Highlight strengths</a:t>
            </a:r>
            <a:r>
              <a:rPr lang="en-US" sz="5500">
                <a:solidFill>
                  <a:srgbClr val="3F3F3F"/>
                </a:solidFill>
              </a:rPr>
              <a:t> you have</a:t>
            </a:r>
            <a:endParaRPr sz="5500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Talk about your </a:t>
            </a:r>
            <a:r>
              <a:rPr lang="en-US" sz="5500" b="1">
                <a:solidFill>
                  <a:srgbClr val="3F3F3F"/>
                </a:solidFill>
              </a:rPr>
              <a:t>projects </a:t>
            </a:r>
            <a:r>
              <a:rPr lang="en-US" sz="5500">
                <a:solidFill>
                  <a:srgbClr val="3F3F3F"/>
                </a:solidFill>
              </a:rPr>
              <a:t>that solve problems</a:t>
            </a:r>
            <a:endParaRPr sz="5500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Present them well</a:t>
            </a:r>
            <a:r>
              <a:rPr lang="en-US" sz="5500">
                <a:solidFill>
                  <a:srgbClr val="3F3F3F"/>
                </a:solidFill>
              </a:rPr>
              <a:t> on github</a:t>
            </a:r>
            <a:r>
              <a:rPr lang="en-US" sz="5500" b="1">
                <a:solidFill>
                  <a:srgbClr val="3F3F3F"/>
                </a:solidFill>
              </a:rPr>
              <a:t> </a:t>
            </a:r>
            <a:r>
              <a:rPr lang="en-US" sz="5500">
                <a:solidFill>
                  <a:srgbClr val="3F3F3F"/>
                </a:solidFill>
              </a:rPr>
              <a:t>with screenshots</a:t>
            </a:r>
            <a:endParaRPr sz="5500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Well defined </a:t>
            </a:r>
            <a:r>
              <a:rPr lang="en-US" sz="5500" b="1">
                <a:solidFill>
                  <a:srgbClr val="3F3F3F"/>
                </a:solidFill>
              </a:rPr>
              <a:t>timeline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Support with </a:t>
            </a:r>
            <a:r>
              <a:rPr lang="en-US" sz="5500" b="1">
                <a:solidFill>
                  <a:srgbClr val="3F3F3F"/>
                </a:solidFill>
              </a:rPr>
              <a:t>code </a:t>
            </a:r>
            <a:r>
              <a:rPr lang="en-US" sz="5500">
                <a:solidFill>
                  <a:srgbClr val="3F3F3F"/>
                </a:solidFill>
              </a:rPr>
              <a:t>and </a:t>
            </a:r>
            <a:r>
              <a:rPr lang="en-US" sz="5500" b="1">
                <a:solidFill>
                  <a:srgbClr val="3F3F3F"/>
                </a:solidFill>
              </a:rPr>
              <a:t>diagrams</a:t>
            </a:r>
            <a:endParaRPr sz="5500" b="1">
              <a:solidFill>
                <a:srgbClr val="3F3F3F"/>
              </a:solidFill>
            </a:endParaRPr>
          </a:p>
          <a:p>
            <a:pPr marL="457200" lvl="0" indent="-552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Char char="●"/>
            </a:pPr>
            <a:r>
              <a:rPr lang="en-US" sz="5500">
                <a:solidFill>
                  <a:srgbClr val="3F3F3F"/>
                </a:solidFill>
              </a:rPr>
              <a:t>   </a:t>
            </a:r>
            <a:r>
              <a:rPr lang="en-US" sz="5500" b="1">
                <a:solidFill>
                  <a:srgbClr val="3F3F3F"/>
                </a:solidFill>
              </a:rPr>
              <a:t>Show enthusiasm!</a:t>
            </a:r>
            <a:endParaRPr sz="5500"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b961354d_1_100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66335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Get your proposal reviewed!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b961354d_1_94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GITHUB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Fix typos, bugs and add features</a:t>
            </a:r>
            <a:endParaRPr sz="6000"/>
          </a:p>
        </p:txBody>
      </p:sp>
      <p:sp>
        <p:nvSpPr>
          <p:cNvPr id="204" name="Google Shape;204;g70b961354d_1_94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Final Step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205" name="Google Shape;205;g70b961354d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650" y="3391263"/>
            <a:ext cx="7677200" cy="693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70b961354d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0" y="629475"/>
            <a:ext cx="22005751" cy="108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b961354d_1_113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81464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Keep in touch with your mentor!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0b961354d_1_144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81464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Stay active during application review period!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77299" cy="143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1826750" y="3264975"/>
            <a:ext cx="112533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/>
              <a:t>My Internship Experience</a:t>
            </a:r>
            <a:endParaRPr sz="7200"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2300" y="724563"/>
            <a:ext cx="5539701" cy="1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7647" y="2769006"/>
            <a:ext cx="4088985" cy="817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1826750" y="4892400"/>
            <a:ext cx="11024700" cy="7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Helpful mentors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Confidence in working on    collaborative projects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Improved approach towards writing code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Comprehensive skill development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70b961354d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77299" cy="143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70b961354d_1_122"/>
          <p:cNvSpPr txBox="1">
            <a:spLocks noGrp="1"/>
          </p:cNvSpPr>
          <p:nvPr>
            <p:ph type="title"/>
          </p:nvPr>
        </p:nvSpPr>
        <p:spPr>
          <a:xfrm>
            <a:off x="1750550" y="2274375"/>
            <a:ext cx="119556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/>
              <a:t>Outcomes and Opportunities</a:t>
            </a:r>
            <a:endParaRPr sz="7200"/>
          </a:p>
        </p:txBody>
      </p:sp>
      <p:pic>
        <p:nvPicPr>
          <p:cNvPr id="236" name="Google Shape;236;g70b961354d_1_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2300" y="724563"/>
            <a:ext cx="5539701" cy="1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70b961354d_1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7647" y="2769006"/>
            <a:ext cx="4088985" cy="817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70b961354d_1_122"/>
          <p:cNvSpPr txBox="1"/>
          <p:nvPr/>
        </p:nvSpPr>
        <p:spPr>
          <a:xfrm>
            <a:off x="1750550" y="3901800"/>
            <a:ext cx="11024700" cy="7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Mentorship Opportunity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STIPEND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Cool Google T-shirt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Further opportunities like WTM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Job and internship preference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Speaking at notable events like DevFest</a:t>
            </a:r>
            <a:endParaRPr sz="4800">
              <a:solidFill>
                <a:schemeClr val="lt1"/>
              </a:solidFill>
            </a:endParaRPr>
          </a:p>
          <a:p>
            <a:pPr marL="457200" lvl="0" indent="-508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collaborations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b961354d_1_130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44" name="Google Shape;244;g70b961354d_1_130"/>
          <p:cNvSpPr txBox="1"/>
          <p:nvPr/>
        </p:nvSpPr>
        <p:spPr>
          <a:xfrm>
            <a:off x="5558803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</a:rPr>
              <a:t>Noor Binte Amir</a:t>
            </a:r>
            <a:endParaRPr sz="200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</a:rPr>
              <a:t>GSoC Scholar 2019</a:t>
            </a:r>
            <a:br>
              <a:rPr lang="en-US" sz="2000">
                <a:solidFill>
                  <a:srgbClr val="202124"/>
                </a:solidFill>
              </a:rPr>
            </a:br>
            <a:r>
              <a:rPr lang="en-US" sz="2000">
                <a:solidFill>
                  <a:srgbClr val="202124"/>
                </a:solidFill>
              </a:rPr>
              <a:t>WTM Scholar 2019</a:t>
            </a:r>
            <a:endParaRPr sz="200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02124"/>
              </a:solidFill>
            </a:endParaRPr>
          </a:p>
        </p:txBody>
      </p:sp>
      <p:pic>
        <p:nvPicPr>
          <p:cNvPr id="245" name="Google Shape;245;g70b961354d_1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3576" y="8783700"/>
            <a:ext cx="1411500" cy="141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What is GSoC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dirty="0"/>
              <a:t>Contribute to Free and Opensource Software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 idx="3"/>
          </p:nvPr>
        </p:nvSpPr>
        <p:spPr>
          <a:xfrm>
            <a:off x="1520909" y="4837527"/>
            <a:ext cx="14620141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dirty="0"/>
              <a:t>=&gt; GSoC as Open</a:t>
            </a:r>
            <a:br>
              <a:rPr lang="en-US" sz="4800" dirty="0"/>
            </a:br>
            <a:r>
              <a:rPr lang="en-US" sz="4800" dirty="0"/>
              <a:t>=&gt; GSoC as Inclusive</a:t>
            </a:r>
            <a:br>
              <a:rPr lang="en-US" sz="4800" dirty="0"/>
            </a:br>
            <a:r>
              <a:rPr lang="en-US" sz="4800" dirty="0"/>
              <a:t>=&gt; GSoC as Opportunity </a:t>
            </a:r>
            <a:br>
              <a:rPr lang="en-US" sz="4800" dirty="0"/>
            </a:br>
            <a:endParaRPr sz="6000" dirty="0"/>
          </a:p>
        </p:txBody>
      </p:sp>
      <p:pic>
        <p:nvPicPr>
          <p:cNvPr id="83" name="Google Shape;83;p4" descr="gsoc2016-sun-373x37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1048" y="4148162"/>
            <a:ext cx="5419675" cy="541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09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dirty="0"/>
              <a:t>Tahir Ramzan</a:t>
            </a:r>
            <a:endParaRPr dirty="0"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3"/>
          </p:nvPr>
        </p:nvSpPr>
        <p:spPr>
          <a:xfrm>
            <a:off x="1520910" y="4837526"/>
            <a:ext cx="18089099" cy="752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b="1" dirty="0"/>
              <a:t>Google Summer of Code </a:t>
            </a:r>
            <a:r>
              <a:rPr lang="en-US" dirty="0"/>
              <a:t>Student 2015 (CiviCRM)</a:t>
            </a:r>
            <a:br>
              <a:rPr lang="en-US" dirty="0"/>
            </a:br>
            <a:r>
              <a:rPr lang="en-US" b="1" dirty="0"/>
              <a:t>Google Summer of Code </a:t>
            </a:r>
            <a:r>
              <a:rPr lang="en-US" dirty="0"/>
              <a:t>Student 2016 (</a:t>
            </a:r>
            <a:r>
              <a:rPr lang="en-US" dirty="0" err="1"/>
              <a:t>ModSec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Google Code-in </a:t>
            </a:r>
            <a:r>
              <a:rPr lang="en-US" dirty="0"/>
              <a:t>Mentor 2018 (PostgreSQL)</a:t>
            </a:r>
            <a:br>
              <a:rPr lang="en-US" dirty="0"/>
            </a:br>
            <a:r>
              <a:rPr lang="en-US" b="1" dirty="0"/>
              <a:t>Google Code-in </a:t>
            </a:r>
            <a:r>
              <a:rPr lang="en-US" dirty="0"/>
              <a:t>Mentor 2019 (TensorFlow)</a:t>
            </a:r>
            <a:br>
              <a:rPr lang="en-US" dirty="0"/>
            </a:br>
            <a:r>
              <a:rPr lang="en-US" dirty="0"/>
              <a:t>Facilitator &amp; Organizer of </a:t>
            </a:r>
            <a:r>
              <a:rPr lang="en-US" b="1" dirty="0"/>
              <a:t>Google Android Students </a:t>
            </a:r>
            <a:r>
              <a:rPr lang="en-US" dirty="0"/>
              <a:t>Club 2015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/>
          <a:srcRect/>
          <a:stretch/>
        </p:blipFill>
        <p:spPr>
          <a:xfrm>
            <a:off x="14824364" y="3700059"/>
            <a:ext cx="6552826" cy="631588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84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What is Opensource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 idx="3"/>
          </p:nvPr>
        </p:nvSpPr>
        <p:spPr>
          <a:xfrm>
            <a:off x="1520909" y="3325091"/>
            <a:ext cx="21496185" cy="872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dirty="0"/>
              <a:t>It is a philosophy, or methodology that promotes free redistribution and access to a product’s design or ideas and implementation details.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-&gt; Open as in free</a:t>
            </a:r>
            <a:br>
              <a:rPr lang="en-US" sz="4800" dirty="0"/>
            </a:br>
            <a:r>
              <a:rPr lang="en-US" sz="4800" dirty="0"/>
              <a:t>-&gt; Open as in access</a:t>
            </a:r>
            <a:br>
              <a:rPr lang="en-US" sz="4800" dirty="0"/>
            </a:br>
            <a:r>
              <a:rPr lang="en-US" sz="4800" dirty="0"/>
              <a:t>-&gt; Open as in use and reuse</a:t>
            </a:r>
            <a:br>
              <a:rPr lang="en-US" sz="4800" dirty="0"/>
            </a:br>
            <a:r>
              <a:rPr lang="en-US" sz="4800" dirty="0"/>
              <a:t>-&gt; Open as in distribute and redistribute </a:t>
            </a:r>
          </a:p>
        </p:txBody>
      </p:sp>
    </p:spTree>
    <p:extLst>
      <p:ext uri="{BB962C8B-B14F-4D97-AF65-F5344CB8AC3E}">
        <p14:creationId xmlns:p14="http://schemas.microsoft.com/office/powerpoint/2010/main" val="29848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What is Opensource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 idx="3"/>
          </p:nvPr>
        </p:nvSpPr>
        <p:spPr>
          <a:xfrm>
            <a:off x="1520909" y="3325091"/>
            <a:ext cx="21496185" cy="872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4800" dirty="0"/>
            </a:br>
            <a:r>
              <a:rPr lang="en-US" sz="4800" dirty="0"/>
              <a:t>-&gt; The freedom to use the software and have access to the source code.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-&gt; The freedom to modify the software.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-&gt; The freedom to redistribute the software.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-&gt; The freedom to ensure that all modifications must be redistributable.</a:t>
            </a:r>
          </a:p>
        </p:txBody>
      </p:sp>
    </p:spTree>
    <p:extLst>
      <p:ext uri="{BB962C8B-B14F-4D97-AF65-F5344CB8AC3E}">
        <p14:creationId xmlns:p14="http://schemas.microsoft.com/office/powerpoint/2010/main" val="1168510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My journey 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 idx="3"/>
          </p:nvPr>
        </p:nvSpPr>
        <p:spPr>
          <a:xfrm>
            <a:off x="1520909" y="3325091"/>
            <a:ext cx="21496185" cy="872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4800" dirty="0"/>
            </a:br>
            <a:r>
              <a:rPr lang="en-US" sz="4800" dirty="0"/>
              <a:t>-&gt; GSoC </a:t>
            </a:r>
            <a:r>
              <a:rPr lang="en-US" sz="4800"/>
              <a:t>2013 (</a:t>
            </a:r>
            <a:r>
              <a:rPr lang="en-US" sz="4800" dirty="0"/>
              <a:t>Failure)</a:t>
            </a:r>
            <a:br>
              <a:rPr lang="en-US" sz="4800" dirty="0"/>
            </a:br>
            <a:r>
              <a:rPr lang="en-US" sz="4800" dirty="0"/>
              <a:t>-&gt; GSoC 2014 (Rejected)</a:t>
            </a:r>
            <a:br>
              <a:rPr lang="en-US" sz="4800" dirty="0"/>
            </a:br>
            <a:r>
              <a:rPr lang="en-US" sz="4800" dirty="0"/>
              <a:t>-&gt; GSoC 2015 (Accepted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r>
              <a:rPr lang="en-US" sz="4800" dirty="0"/>
              <a:t>)</a:t>
            </a:r>
            <a:br>
              <a:rPr lang="en-US" sz="4800" dirty="0"/>
            </a:br>
            <a:r>
              <a:rPr lang="en-US" sz="4800" dirty="0"/>
              <a:t>-&gt; GSoC 2016 (Shortlisted by two organizations and accepted</a:t>
            </a:r>
            <a:r>
              <a:rPr lang="en-US" sz="4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☺</a:t>
            </a:r>
            <a:r>
              <a:rPr lang="en-US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4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Questions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5D3F6B-D35A-48A8-8069-A90F0AB5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95672"/>
              </p:ext>
            </p:extLst>
          </p:nvPr>
        </p:nvGraphicFramePr>
        <p:xfrm>
          <a:off x="1366905" y="2947600"/>
          <a:ext cx="21862799" cy="880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799">
                  <a:extLst>
                    <a:ext uri="{9D8B030D-6E8A-4147-A177-3AD203B41FA5}">
                      <a16:colId xmlns:a16="http://schemas.microsoft.com/office/drawing/2014/main" val="908219255"/>
                    </a:ext>
                  </a:extLst>
                </a:gridCol>
              </a:tblGrid>
              <a:tr h="8801055"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1.	What is Google Summer of Code?</a:t>
                      </a:r>
                    </a:p>
                    <a:p>
                      <a:r>
                        <a:rPr lang="en-US" sz="4800" dirty="0"/>
                        <a:t>2.	What is an Organization in GSoC?</a:t>
                      </a:r>
                    </a:p>
                    <a:p>
                      <a:r>
                        <a:rPr lang="en-US" sz="4800" dirty="0"/>
                        <a:t>3.	What is an Umbrella Organization?</a:t>
                      </a:r>
                    </a:p>
                    <a:p>
                      <a:r>
                        <a:rPr lang="en-US" sz="4800" dirty="0"/>
                        <a:t>4.	What is a Project? </a:t>
                      </a:r>
                    </a:p>
                    <a:p>
                      <a:r>
                        <a:rPr lang="en-US" sz="4800" dirty="0"/>
                        <a:t>5.	What is a Project Idea?</a:t>
                      </a:r>
                    </a:p>
                    <a:p>
                      <a:r>
                        <a:rPr lang="en-US" sz="4800" dirty="0"/>
                        <a:t>6.	What is a Project Proposal?</a:t>
                      </a:r>
                    </a:p>
                    <a:p>
                      <a:r>
                        <a:rPr lang="en-US" sz="4800" dirty="0"/>
                        <a:t>7.	Who are the Mentors?</a:t>
                      </a:r>
                    </a:p>
                    <a:p>
                      <a:r>
                        <a:rPr lang="en-US" sz="4800" dirty="0"/>
                        <a:t>8.	Who are the Organization Administrators?</a:t>
                      </a:r>
                    </a:p>
                    <a:p>
                      <a:r>
                        <a:rPr lang="en-US" sz="4800" dirty="0"/>
                        <a:t>9.	How to Participate?</a:t>
                      </a:r>
                    </a:p>
                    <a:p>
                      <a:r>
                        <a:rPr lang="en-US" sz="4800" dirty="0"/>
                        <a:t>10.	How to select an organization?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8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3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 dirty="0"/>
              <a:t>Questions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5D3F6B-D35A-48A8-8069-A90F0AB5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42349"/>
              </p:ext>
            </p:extLst>
          </p:nvPr>
        </p:nvGraphicFramePr>
        <p:xfrm>
          <a:off x="1366905" y="2947600"/>
          <a:ext cx="21862799" cy="880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799">
                  <a:extLst>
                    <a:ext uri="{9D8B030D-6E8A-4147-A177-3AD203B41FA5}">
                      <a16:colId xmlns:a16="http://schemas.microsoft.com/office/drawing/2014/main" val="908219255"/>
                    </a:ext>
                  </a:extLst>
                </a:gridCol>
              </a:tblGrid>
              <a:tr h="8801055"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11.	How to connect to an organization?</a:t>
                      </a:r>
                    </a:p>
                    <a:p>
                      <a:r>
                        <a:rPr lang="en-US" sz="4800" dirty="0"/>
                        <a:t>12.	How to communicate to a mentor?</a:t>
                      </a:r>
                    </a:p>
                    <a:p>
                      <a:r>
                        <a:rPr lang="en-US" sz="4800" dirty="0"/>
                        <a:t>13.	How to collaborate with the community?</a:t>
                      </a:r>
                    </a:p>
                    <a:p>
                      <a:r>
                        <a:rPr lang="en-US" sz="4800" dirty="0"/>
                        <a:t>14.	Which idea you can propose? </a:t>
                      </a:r>
                    </a:p>
                    <a:p>
                      <a:r>
                        <a:rPr lang="en-US" sz="4800" dirty="0"/>
                        <a:t>15.	Which skills are needed?</a:t>
                      </a:r>
                    </a:p>
                    <a:p>
                      <a:r>
                        <a:rPr lang="en-US" sz="4800" dirty="0"/>
                        <a:t>16.	How to write a proposal?</a:t>
                      </a:r>
                    </a:p>
                    <a:p>
                      <a:r>
                        <a:rPr lang="en-US" sz="4800" dirty="0"/>
                        <a:t>17.	When to start working?</a:t>
                      </a:r>
                    </a:p>
                    <a:p>
                      <a:r>
                        <a:rPr lang="en-US" sz="4800" dirty="0"/>
                        <a:t>18.	What is the role of GitHub profile?</a:t>
                      </a:r>
                    </a:p>
                    <a:p>
                      <a:r>
                        <a:rPr lang="en-US" sz="4800" dirty="0"/>
                        <a:t>19.	What is the role of LinkedIn profile?</a:t>
                      </a:r>
                    </a:p>
                    <a:p>
                      <a:r>
                        <a:rPr lang="en-US" sz="4800" dirty="0"/>
                        <a:t>20.	What are the perks of GSoC student?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8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2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Qualities of GSoC Aspirer </a:t>
            </a:r>
            <a:endParaRPr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5D3F6B-D35A-48A8-8069-A90F0AB5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15641"/>
              </p:ext>
            </p:extLst>
          </p:nvPr>
        </p:nvGraphicFramePr>
        <p:xfrm>
          <a:off x="1366905" y="2947600"/>
          <a:ext cx="21862799" cy="9299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799">
                  <a:extLst>
                    <a:ext uri="{9D8B030D-6E8A-4147-A177-3AD203B41FA5}">
                      <a16:colId xmlns:a16="http://schemas.microsoft.com/office/drawing/2014/main" val="908219255"/>
                    </a:ext>
                  </a:extLst>
                </a:gridCol>
              </a:tblGrid>
              <a:tr h="9299818">
                <a:tc>
                  <a:txBody>
                    <a:bodyPr/>
                    <a:lstStyle/>
                    <a:p>
                      <a:endParaRPr lang="en-US" sz="4800" dirty="0"/>
                    </a:p>
                    <a:p>
                      <a:r>
                        <a:rPr lang="en-US" sz="4800" dirty="0"/>
                        <a:t>• Logic over Syntax</a:t>
                      </a:r>
                    </a:p>
                    <a:p>
                      <a:r>
                        <a:rPr lang="en-US" sz="4800" dirty="0"/>
                        <a:t>• Understanding of Code </a:t>
                      </a:r>
                    </a:p>
                    <a:p>
                      <a:r>
                        <a:rPr lang="en-US" sz="4800" dirty="0"/>
                        <a:t>• Reading of Documentation</a:t>
                      </a:r>
                    </a:p>
                    <a:p>
                      <a:r>
                        <a:rPr lang="en-US" sz="4800" dirty="0"/>
                        <a:t>• Fast Learners and Quick Adopter</a:t>
                      </a:r>
                    </a:p>
                    <a:p>
                      <a:r>
                        <a:rPr lang="en-US" sz="4800" dirty="0"/>
                        <a:t>• Independent Thinkers and Team Players</a:t>
                      </a:r>
                    </a:p>
                    <a:p>
                      <a:r>
                        <a:rPr lang="en-US" sz="4800" dirty="0"/>
                        <a:t>• Comfortable with Linux Environment </a:t>
                      </a:r>
                    </a:p>
                    <a:p>
                      <a:r>
                        <a:rPr lang="en-US" sz="4800" dirty="0"/>
                        <a:t>• Good Foundation of Data Structures and Algorithms </a:t>
                      </a:r>
                    </a:p>
                    <a:p>
                      <a:r>
                        <a:rPr lang="en-US" sz="4800" dirty="0"/>
                        <a:t>• Used to with Distributed Version Control System E.g. Git (GitHub)</a:t>
                      </a:r>
                    </a:p>
                    <a:p>
                      <a:r>
                        <a:rPr lang="en-US" sz="4800" dirty="0"/>
                        <a:t>• Confidence, Communication, Collaboration and 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8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93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b961354d_1_130"/>
          <p:cNvSpPr txBox="1">
            <a:spLocks noGrp="1"/>
          </p:cNvSpPr>
          <p:nvPr>
            <p:ph type="title"/>
          </p:nvPr>
        </p:nvSpPr>
        <p:spPr>
          <a:xfrm>
            <a:off x="3463636" y="3641649"/>
            <a:ext cx="13937673" cy="674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latin typeface="UTM Ericsson Capital" panose="02040603050506020204" pitchFamily="18" charset="0"/>
              </a:rPr>
              <a:t>Thank You!</a:t>
            </a:r>
            <a:br>
              <a:rPr lang="en-US" sz="3600" dirty="0">
                <a:latin typeface="UTM Ericsson Capital" panose="02040603050506020204" pitchFamily="18" charset="0"/>
              </a:rPr>
            </a:br>
            <a:br>
              <a:rPr lang="en-US" sz="3600" dirty="0"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  <a:t>Contact: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  <a:t>+92-312-5518018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tahirramzan@alumni.vu.edu.pk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https://github.com/tahirramzan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https://www.linkedin.com/in/tahirramzan/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https://web.facebook.com/tahirRamzanOne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</a:br>
            <a:br>
              <a:rPr lang="en-US" sz="3600" dirty="0">
                <a:latin typeface="UTM Ericsson Capital" panose="02040603050506020204" pitchFamily="18" charset="0"/>
              </a:rPr>
            </a:br>
            <a:endParaRPr sz="3600" dirty="0">
              <a:latin typeface="UTM Ericsson Capita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1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What is GSoC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Brief Introduction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 idx="3"/>
          </p:nvPr>
        </p:nvSpPr>
        <p:spPr>
          <a:xfrm>
            <a:off x="1520909" y="4837527"/>
            <a:ext cx="14620141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Google Summer of Code is a program designed to encourage university students </a:t>
            </a:r>
            <a:r>
              <a:rPr lang="en-US" sz="4800" b="1"/>
              <a:t>participation in open source software development</a:t>
            </a:r>
            <a:r>
              <a:rPr lang="en-US" sz="4800"/>
              <a:t>. </a:t>
            </a:r>
            <a:br>
              <a:rPr lang="en-US" sz="4800"/>
            </a:br>
            <a:br>
              <a:rPr lang="en-US" sz="4800"/>
            </a:br>
            <a:r>
              <a:rPr lang="en-US" sz="4800"/>
              <a:t>Students work with an open source organization on a </a:t>
            </a:r>
            <a:r>
              <a:rPr lang="en-US" sz="4800" b="1"/>
              <a:t>3 month programming project</a:t>
            </a:r>
            <a:r>
              <a:rPr lang="en-US" sz="4800"/>
              <a:t>.</a:t>
            </a:r>
            <a:br>
              <a:rPr lang="en-US" sz="6000"/>
            </a:br>
            <a:endParaRPr sz="6000"/>
          </a:p>
        </p:txBody>
      </p:sp>
      <p:pic>
        <p:nvPicPr>
          <p:cNvPr id="83" name="Google Shape;83;p4" descr="gsoc2016-sun-373x37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1048" y="4148162"/>
            <a:ext cx="5419675" cy="5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Why Participate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Perks</a:t>
            </a: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1531825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/>
              <a:t> 	</a:t>
            </a:r>
            <a:r>
              <a:rPr lang="en-US" sz="4800" b="1"/>
              <a:t>3000USD Stipend </a:t>
            </a:r>
            <a:r>
              <a:rPr lang="en-US" sz="4800"/>
              <a:t>for Pakistan</a:t>
            </a:r>
            <a:endParaRPr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/>
              <a:t>   Google tag for your </a:t>
            </a:r>
            <a:r>
              <a:rPr lang="en-US" sz="4800" b="1"/>
              <a:t>resume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Real-world software development </a:t>
            </a:r>
            <a:r>
              <a:rPr lang="en-US" sz="4800" b="1">
                <a:solidFill>
                  <a:schemeClr val="accent3"/>
                </a:solidFill>
              </a:rPr>
              <a:t>skills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Useful </a:t>
            </a:r>
            <a:r>
              <a:rPr lang="en-US" sz="4800" b="1">
                <a:solidFill>
                  <a:schemeClr val="accent3"/>
                </a:solidFill>
              </a:rPr>
              <a:t>contacts </a:t>
            </a:r>
            <a:r>
              <a:rPr lang="en-US" sz="4800">
                <a:solidFill>
                  <a:schemeClr val="accent3"/>
                </a:solidFill>
              </a:rPr>
              <a:t>worldwide</a:t>
            </a:r>
            <a:endParaRPr sz="4800">
              <a:solidFill>
                <a:schemeClr val="accent3"/>
              </a:solidFill>
            </a:endParaRPr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One time referral for </a:t>
            </a:r>
            <a:r>
              <a:rPr lang="en-US" sz="4800" b="1">
                <a:solidFill>
                  <a:schemeClr val="accent3"/>
                </a:solidFill>
              </a:rPr>
              <a:t>interview at Google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  </a:t>
            </a:r>
            <a:r>
              <a:rPr lang="en-US" sz="4800" b="1">
                <a:solidFill>
                  <a:schemeClr val="accent3"/>
                </a:solidFill>
              </a:rPr>
              <a:t>Gateway for big opportunities</a:t>
            </a:r>
            <a:r>
              <a:rPr lang="en-US" sz="4800">
                <a:solidFill>
                  <a:schemeClr val="accent3"/>
                </a:solidFill>
              </a:rPr>
              <a:t> and events</a:t>
            </a:r>
            <a:endParaRPr sz="4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961354d_0_257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Eligibility</a:t>
            </a:r>
            <a:endParaRPr/>
          </a:p>
        </p:txBody>
      </p:sp>
      <p:sp>
        <p:nvSpPr>
          <p:cNvPr id="96" name="Google Shape;96;g70b961354d_0_2579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	 Aged </a:t>
            </a:r>
            <a:r>
              <a:rPr lang="en-US" sz="6000" b="1"/>
              <a:t>18 </a:t>
            </a:r>
            <a:r>
              <a:rPr lang="en-US" sz="6000"/>
              <a:t>or over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Enrolled in University</a:t>
            </a:r>
            <a:r>
              <a:rPr lang="en-US" sz="6000"/>
              <a:t> during proposal period</a:t>
            </a:r>
            <a:endParaRPr sz="6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b961354d_1_3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Skills Required</a:t>
            </a:r>
            <a:endParaRPr/>
          </a:p>
        </p:txBody>
      </p:sp>
      <p:sp>
        <p:nvSpPr>
          <p:cNvPr id="102" name="Google Shape;102;g70b961354d_1_36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177402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	 </a:t>
            </a:r>
            <a:r>
              <a:rPr lang="en-US" sz="6000" b="1"/>
              <a:t>Interest </a:t>
            </a:r>
            <a:r>
              <a:rPr lang="en-US" sz="6000"/>
              <a:t>in learning to code</a:t>
            </a:r>
            <a:endParaRPr sz="6000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Dedication</a:t>
            </a:r>
            <a:endParaRPr sz="6000" b="1"/>
          </a:p>
          <a:p>
            <a:pPr marL="457200" lvl="0" indent="-584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No prior coding skills necessary</a:t>
            </a:r>
            <a:endParaRPr sz="6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70b961354d_0_0"/>
          <p:cNvPicPr preferRelativeResize="0"/>
          <p:nvPr/>
        </p:nvPicPr>
        <p:blipFill rotWithShape="1">
          <a:blip r:embed="rId3">
            <a:alphaModFix/>
          </a:blip>
          <a:srcRect l="14181" r="3514"/>
          <a:stretch/>
        </p:blipFill>
        <p:spPr>
          <a:xfrm>
            <a:off x="0" y="2896500"/>
            <a:ext cx="24383999" cy="91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70b961354d_0_0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09" name="Google Shape;109;g70b961354d_0_0"/>
          <p:cNvSpPr/>
          <p:nvPr/>
        </p:nvSpPr>
        <p:spPr>
          <a:xfrm>
            <a:off x="2578475" y="7596700"/>
            <a:ext cx="6195600" cy="925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0b961354d_0_0"/>
          <p:cNvSpPr/>
          <p:nvPr/>
        </p:nvSpPr>
        <p:spPr>
          <a:xfrm>
            <a:off x="4691375" y="4405025"/>
            <a:ext cx="4082400" cy="925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b961354d_0_258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116" name="Google Shape;116;g70b961354d_0_2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" y="3100000"/>
            <a:ext cx="23896625" cy="8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1035</Words>
  <Application>Microsoft Macintosh PowerPoint</Application>
  <PresentationFormat>Custom</PresentationFormat>
  <Paragraphs>150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Proxima Nova</vt:lpstr>
      <vt:lpstr>Segoe UI Emoji</vt:lpstr>
      <vt:lpstr>UTM Ericsson Capital</vt:lpstr>
      <vt:lpstr>Arial</vt:lpstr>
      <vt:lpstr>DSC Master</vt:lpstr>
      <vt:lpstr>Google Summer of Code</vt:lpstr>
      <vt:lpstr>About Me</vt:lpstr>
      <vt:lpstr>About Me</vt:lpstr>
      <vt:lpstr>What is GSoC</vt:lpstr>
      <vt:lpstr>Why Participate</vt:lpstr>
      <vt:lpstr>Eligibility</vt:lpstr>
      <vt:lpstr>Skills Required</vt:lpstr>
      <vt:lpstr>Timeline</vt:lpstr>
      <vt:lpstr>Timeline</vt:lpstr>
      <vt:lpstr>Application Procedure</vt:lpstr>
      <vt:lpstr>PowerPoint Presentation</vt:lpstr>
      <vt:lpstr>QUORA Go through procedure, perks and experiences of past students</vt:lpstr>
      <vt:lpstr>MEDIUM Learn from experiences of past students and copy them</vt:lpstr>
      <vt:lpstr>GSOC SITE </vt:lpstr>
      <vt:lpstr>PowerPoint Presentation</vt:lpstr>
      <vt:lpstr>MAKING CONTACT</vt:lpstr>
      <vt:lpstr>ANALYZE</vt:lpstr>
      <vt:lpstr>WRITING PROPOSAL</vt:lpstr>
      <vt:lpstr>DEMO </vt:lpstr>
      <vt:lpstr>WRITING PROPOSAL</vt:lpstr>
      <vt:lpstr>Get your proposal reviewed!</vt:lpstr>
      <vt:lpstr>GITHUB Fix typos, bugs and add features</vt:lpstr>
      <vt:lpstr>PowerPoint Presentation</vt:lpstr>
      <vt:lpstr>Keep in touch with your mentor!</vt:lpstr>
      <vt:lpstr>Stay active during application review period!</vt:lpstr>
      <vt:lpstr>My Internship Experience</vt:lpstr>
      <vt:lpstr>Outcomes and Opportunities</vt:lpstr>
      <vt:lpstr>Thank You!</vt:lpstr>
      <vt:lpstr>What is GSoC</vt:lpstr>
      <vt:lpstr>What is Opensource</vt:lpstr>
      <vt:lpstr>What is Opensource</vt:lpstr>
      <vt:lpstr>My journey </vt:lpstr>
      <vt:lpstr>Questions</vt:lpstr>
      <vt:lpstr>Questions</vt:lpstr>
      <vt:lpstr>Qualities of GSoC Aspirer </vt:lpstr>
      <vt:lpstr>Thank You!  Contact: +92-312-5518018  tahirramzan@alumni.vu.edu.pk  https://github.com/tahirramzan https://www.linkedin.com/in/tahirramzan/ https://web.facebook.com/tahirRamzanOne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Summer of Code</dc:title>
  <cp:lastModifiedBy>Tahir Ramzan</cp:lastModifiedBy>
  <cp:revision>19</cp:revision>
  <dcterms:modified xsi:type="dcterms:W3CDTF">2021-01-17T11:00:04Z</dcterms:modified>
</cp:coreProperties>
</file>