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
  </p:notesMasterIdLst>
  <p:sldIdLst>
    <p:sldId id="256" r:id="rId2"/>
    <p:sldId id="257" r:id="rId3"/>
    <p:sldId id="261" r:id="rId4"/>
    <p:sldId id="260" r:id="rId5"/>
  </p:sldIdLst>
  <p:sldSz cx="9144000" cy="6858000" type="screen4x3"/>
  <p:notesSz cx="6858000" cy="9144000"/>
  <p:embeddedFontLst>
    <p:embeddedFont>
      <p:font typeface="Georgia" pitchFamily="18" charset="0"/>
      <p:regular r:id="rId7"/>
      <p:bold r:id="rId8"/>
      <p:italic r:id="rId9"/>
      <p:boldItalic r:id="rId10"/>
    </p:embeddedFont>
    <p:embeddedFont>
      <p:font typeface="Proxima Nova" charset="0"/>
      <p:regular r:id="rId11"/>
      <p:bold r:id="rId12"/>
      <p:italic r:id="rId13"/>
      <p:boldItalic r:id="rId14"/>
    </p:embeddedFont>
    <p:embeddedFont>
      <p:font typeface="Alfa Slab One" charset="0"/>
      <p:regular r:id="rId15"/>
    </p:embeddedFont>
    <p:embeddedFont>
      <p:font typeface="Calibri"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ableStyles" Target="tableStyle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3668217"/>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794633"/>
            <a:ext cx="8520600" cy="26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4221097"/>
            <a:ext cx="8520600" cy="9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557233"/>
            <a:ext cx="8520600" cy="264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4299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rtl="0">
              <a:spcBef>
                <a:spcPts val="0"/>
              </a:spcBef>
              <a:spcAft>
                <a:spcPts val="0"/>
              </a:spcAft>
              <a:buClr>
                <a:schemeClr val="dk2"/>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13"/>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lvl1pPr marL="457200" lvl="0" indent="-337185" algn="l" rtl="0">
              <a:spcBef>
                <a:spcPts val="360"/>
              </a:spcBef>
              <a:spcAft>
                <a:spcPts val="0"/>
              </a:spcAft>
              <a:buSzPts val="1710"/>
              <a:buChar char="●"/>
              <a:defRPr/>
            </a:lvl1pPr>
            <a:lvl2pPr marL="914400" lvl="1" indent="-325755" algn="l" rtl="0">
              <a:spcBef>
                <a:spcPts val="1600"/>
              </a:spcBef>
              <a:spcAft>
                <a:spcPts val="0"/>
              </a:spcAft>
              <a:buSzPts val="1530"/>
              <a:buChar char="○"/>
              <a:defRPr/>
            </a:lvl2pPr>
            <a:lvl3pPr marL="1371600" lvl="2" indent="-308610" algn="l" rtl="0">
              <a:spcBef>
                <a:spcPts val="1600"/>
              </a:spcBef>
              <a:spcAft>
                <a:spcPts val="0"/>
              </a:spcAft>
              <a:buSzPts val="1260"/>
              <a:buChar char="■"/>
              <a:defRPr/>
            </a:lvl3pPr>
            <a:lvl4pPr marL="1828800" lvl="3" indent="-302894" algn="l" rtl="0">
              <a:spcBef>
                <a:spcPts val="1600"/>
              </a:spcBef>
              <a:spcAft>
                <a:spcPts val="0"/>
              </a:spcAft>
              <a:buSzPts val="1170"/>
              <a:buChar char="●"/>
              <a:defRPr/>
            </a:lvl4pPr>
            <a:lvl5pPr marL="2286000" lvl="4" indent="-302895" algn="l" rtl="0">
              <a:spcBef>
                <a:spcPts val="1600"/>
              </a:spcBef>
              <a:spcAft>
                <a:spcPts val="0"/>
              </a:spcAft>
              <a:buSzPts val="1170"/>
              <a:buChar char="○"/>
              <a:defRPr/>
            </a:lvl5pPr>
            <a:lvl6pPr marL="2743200" lvl="5" indent="-320039" algn="l" rtl="0">
              <a:spcBef>
                <a:spcPts val="1600"/>
              </a:spcBef>
              <a:spcAft>
                <a:spcPts val="0"/>
              </a:spcAft>
              <a:buSzPts val="1440"/>
              <a:buChar char="■"/>
              <a:defRPr/>
            </a:lvl6pPr>
            <a:lvl7pPr marL="3200400" lvl="6" indent="-320039" algn="l" rtl="0">
              <a:spcBef>
                <a:spcPts val="1600"/>
              </a:spcBef>
              <a:spcAft>
                <a:spcPts val="0"/>
              </a:spcAft>
              <a:buSzPts val="1440"/>
              <a:buChar char="●"/>
              <a:defRPr/>
            </a:lvl7pPr>
            <a:lvl8pPr marL="3657600" lvl="7" indent="-342900" algn="l" rtl="0">
              <a:spcBef>
                <a:spcPts val="1600"/>
              </a:spcBef>
              <a:spcAft>
                <a:spcPts val="0"/>
              </a:spcAft>
              <a:buSzPts val="1800"/>
              <a:buChar char="○"/>
              <a:defRPr/>
            </a:lvl8pPr>
            <a:lvl9pPr marL="4114800" lvl="8" indent="-342900" algn="l" rtl="0">
              <a:spcBef>
                <a:spcPts val="1600"/>
              </a:spcBef>
              <a:spcAft>
                <a:spcPts val="1600"/>
              </a:spcAft>
              <a:buSzPts val="1800"/>
              <a:buChar char="■"/>
              <a:defRPr/>
            </a:lvl9pPr>
          </a:lstStyle>
          <a:p>
            <a:endParaRPr/>
          </a:p>
        </p:txBody>
      </p:sp>
      <p:sp>
        <p:nvSpPr>
          <p:cNvPr id="55" name="Google Shape;55;p13"/>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2667000" y="6356350"/>
            <a:ext cx="3352800" cy="3651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3307400"/>
            <a:ext cx="8114400" cy="32613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8424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987833"/>
            <a:ext cx="2808000" cy="410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701800"/>
            <a:ext cx="5683800" cy="5454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33"/>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834132"/>
            <a:ext cx="4045200" cy="20691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3974834"/>
            <a:ext cx="40452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5644967"/>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de-DE"/>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prstGeom prst="rect">
            <a:avLst/>
          </a:prstGeom>
          <a:noFill/>
          <a:ln>
            <a:noFill/>
          </a:ln>
        </p:spPr>
        <p:txBody>
          <a:bodyPr spcFirstLastPara="1" wrap="square" lIns="0" tIns="0" rIns="18275" bIns="0" anchor="b" anchorCtr="0">
            <a:noAutofit/>
          </a:bodyPr>
          <a:lstStyle/>
          <a:p>
            <a:pPr marL="0" lvl="0" indent="0" algn="ctr" rtl="0">
              <a:spcBef>
                <a:spcPts val="0"/>
              </a:spcBef>
              <a:spcAft>
                <a:spcPts val="0"/>
              </a:spcAft>
              <a:buClr>
                <a:srgbClr val="4CE0EA"/>
              </a:buClr>
              <a:buSzPts val="5600"/>
              <a:buFont typeface="Arial"/>
              <a:buNone/>
            </a:pPr>
            <a:r>
              <a:rPr lang="de-DE">
                <a:latin typeface="Georgia"/>
                <a:ea typeface="Georgia"/>
                <a:cs typeface="Georgia"/>
                <a:sym typeface="Georgia"/>
              </a:rPr>
              <a:t>Effective </a:t>
            </a:r>
            <a:r>
              <a:rPr lang="de-DE" smtClean="0">
                <a:latin typeface="Georgia"/>
                <a:ea typeface="Georgia"/>
                <a:cs typeface="Georgia"/>
                <a:sym typeface="Georgia"/>
              </a:rPr>
              <a:t>Verilog </a:t>
            </a:r>
            <a:r>
              <a:rPr lang="de-DE" dirty="0">
                <a:latin typeface="Georgia"/>
                <a:ea typeface="Georgia"/>
                <a:cs typeface="Georgia"/>
                <a:sym typeface="Georgia"/>
              </a:rPr>
              <a:t>Learning with Intel FPGA</a:t>
            </a:r>
            <a:endParaRPr>
              <a:latin typeface="Georgia"/>
              <a:ea typeface="Georgia"/>
              <a:cs typeface="Georgia"/>
              <a:sym typeface="Georgia"/>
            </a:endParaRPr>
          </a:p>
        </p:txBody>
      </p:sp>
      <p:sp>
        <p:nvSpPr>
          <p:cNvPr id="63" name="Google Shape;63;p14"/>
          <p:cNvSpPr txBox="1">
            <a:spLocks noGrp="1"/>
          </p:cNvSpPr>
          <p:nvPr>
            <p:ph type="subTitle" idx="1"/>
          </p:nvPr>
        </p:nvSpPr>
        <p:spPr>
          <a:prstGeom prst="rect">
            <a:avLst/>
          </a:prstGeom>
          <a:noFill/>
          <a:ln>
            <a:noFill/>
          </a:ln>
        </p:spPr>
        <p:txBody>
          <a:bodyPr spcFirstLastPara="1" wrap="square" lIns="0" tIns="45700" rIns="18275" bIns="45700" anchor="t" anchorCtr="0">
            <a:noAutofit/>
          </a:bodyPr>
          <a:lstStyle/>
          <a:p>
            <a:pPr marL="0" marR="45720" lvl="0" indent="0" algn="r" rtl="0">
              <a:spcBef>
                <a:spcPts val="0"/>
              </a:spcBef>
              <a:spcAft>
                <a:spcPts val="0"/>
              </a:spcAft>
              <a:buSzPts val="2470"/>
              <a:buNone/>
            </a:pPr>
            <a:r>
              <a:rPr lang="de-DE"/>
              <a:t> </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57200" y="485775"/>
            <a:ext cx="8229600" cy="485775"/>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Clr>
                <a:schemeClr val="dk2"/>
              </a:buClr>
              <a:buSzPts val="5000"/>
              <a:buFont typeface="Calibri"/>
              <a:buNone/>
            </a:pPr>
            <a:r>
              <a:rPr lang="de-DE" dirty="0" smtClean="0">
                <a:solidFill>
                  <a:schemeClr val="accent1">
                    <a:lumMod val="50000"/>
                  </a:schemeClr>
                </a:solidFill>
                <a:latin typeface="Arial" pitchFamily="34" charset="0"/>
                <a:cs typeface="Arial" pitchFamily="34" charset="0"/>
              </a:rPr>
              <a:t>How will we be going through the course?</a:t>
            </a:r>
            <a:endParaRPr>
              <a:solidFill>
                <a:schemeClr val="accent1">
                  <a:lumMod val="50000"/>
                </a:schemeClr>
              </a:solidFill>
              <a:latin typeface="Arial" pitchFamily="34" charset="0"/>
              <a:cs typeface="Arial" pitchFamily="34" charset="0"/>
            </a:endParaRPr>
          </a:p>
        </p:txBody>
      </p:sp>
      <p:sp>
        <p:nvSpPr>
          <p:cNvPr id="69" name="Google Shape;69;p15"/>
          <p:cNvSpPr txBox="1">
            <a:spLocks noGrp="1"/>
          </p:cNvSpPr>
          <p:nvPr>
            <p:ph type="body" idx="1"/>
          </p:nvPr>
        </p:nvSpPr>
        <p:spPr>
          <a:xfrm>
            <a:off x="457200" y="1428751"/>
            <a:ext cx="8229600" cy="4895730"/>
          </a:xfrm>
          <a:prstGeom prst="rect">
            <a:avLst/>
          </a:prstGeom>
          <a:noFill/>
          <a:ln>
            <a:noFill/>
          </a:ln>
        </p:spPr>
        <p:txBody>
          <a:bodyPr spcFirstLastPara="1" wrap="square" lIns="91425" tIns="45700" rIns="91425" bIns="45700" anchor="t" anchorCtr="0">
            <a:noAutofit/>
          </a:bodyPr>
          <a:lstStyle/>
          <a:p>
            <a:pPr marL="640080" lvl="1" indent="-246888">
              <a:spcBef>
                <a:spcPts val="480"/>
              </a:spcBef>
              <a:buSzPts val="2040"/>
            </a:pPr>
            <a:r>
              <a:rPr lang="de-DE" dirty="0" smtClean="0">
                <a:solidFill>
                  <a:srgbClr val="080808"/>
                </a:solidFill>
              </a:rPr>
              <a:t>What is FPGA, what  does it do, and how it can be used.</a:t>
            </a:r>
          </a:p>
          <a:p>
            <a:pPr marL="1097280" lvl="2" indent="-246888">
              <a:spcBef>
                <a:spcPts val="480"/>
              </a:spcBef>
              <a:buSzPts val="2040"/>
              <a:buFont typeface="Arial" pitchFamily="34" charset="0"/>
              <a:buChar char="•"/>
            </a:pPr>
            <a:r>
              <a:rPr lang="de-DE" dirty="0" smtClean="0">
                <a:solidFill>
                  <a:srgbClr val="080808"/>
                </a:solidFill>
              </a:rPr>
              <a:t>Differnt technical and systematic issues relating to FPGAs</a:t>
            </a:r>
          </a:p>
          <a:p>
            <a:pPr marL="640080" lvl="1" indent="-246888">
              <a:spcBef>
                <a:spcPts val="480"/>
              </a:spcBef>
              <a:buSzPts val="2040"/>
            </a:pPr>
            <a:r>
              <a:rPr lang="de-DE" dirty="0" smtClean="0">
                <a:solidFill>
                  <a:srgbClr val="080808"/>
                </a:solidFill>
              </a:rPr>
              <a:t>Internal Functionality and basic concepts of FPGAs</a:t>
            </a:r>
          </a:p>
          <a:p>
            <a:pPr marL="1097280" lvl="2" indent="-246888">
              <a:spcBef>
                <a:spcPts val="480"/>
              </a:spcBef>
              <a:buSzPts val="2040"/>
              <a:buFont typeface="Arial" pitchFamily="34" charset="0"/>
              <a:buChar char="•"/>
            </a:pPr>
            <a:r>
              <a:rPr lang="de-DE" dirty="0" smtClean="0">
                <a:solidFill>
                  <a:srgbClr val="080808"/>
                </a:solidFill>
              </a:rPr>
              <a:t>Some of the cheapest FPGAs development boards available on internet will be introduced (</a:t>
            </a:r>
            <a:r>
              <a:rPr lang="en-US" sz="1100" b="1" i="1" dirty="0" smtClean="0">
                <a:solidFill>
                  <a:srgbClr val="080808"/>
                </a:solidFill>
              </a:rPr>
              <a:t>This course doesn’t require purchasing a board. Development board is totally optional).</a:t>
            </a:r>
            <a:endParaRPr lang="de-DE" sz="1100" b="1" i="1" dirty="0" smtClean="0">
              <a:solidFill>
                <a:srgbClr val="080808"/>
              </a:solidFill>
            </a:endParaRPr>
          </a:p>
          <a:p>
            <a:pPr marL="640080" lvl="1" indent="-246888">
              <a:spcBef>
                <a:spcPts val="480"/>
              </a:spcBef>
              <a:buSzPts val="2040"/>
            </a:pPr>
            <a:r>
              <a:rPr lang="de-DE" dirty="0" smtClean="0">
                <a:solidFill>
                  <a:srgbClr val="080808"/>
                </a:solidFill>
              </a:rPr>
              <a:t>Development environments</a:t>
            </a:r>
          </a:p>
          <a:p>
            <a:pPr marL="1097280" lvl="2" indent="-246888">
              <a:spcBef>
                <a:spcPts val="480"/>
              </a:spcBef>
              <a:buSzPts val="2040"/>
              <a:buFont typeface="Arial" pitchFamily="34" charset="0"/>
              <a:buChar char="•"/>
            </a:pPr>
            <a:r>
              <a:rPr lang="de-DE" dirty="0" smtClean="0">
                <a:solidFill>
                  <a:srgbClr val="080808"/>
                </a:solidFill>
              </a:rPr>
              <a:t>Software(freely available) and Language</a:t>
            </a:r>
          </a:p>
          <a:p>
            <a:pPr marL="640080" lvl="1" indent="-246888">
              <a:spcBef>
                <a:spcPts val="480"/>
              </a:spcBef>
              <a:buSzPts val="2040"/>
            </a:pPr>
            <a:r>
              <a:rPr lang="de-DE" dirty="0" smtClean="0">
                <a:solidFill>
                  <a:srgbClr val="080808"/>
                </a:solidFill>
              </a:rPr>
              <a:t>Fundamentals of  Verilog and in-depth intro to different language constructs</a:t>
            </a:r>
          </a:p>
          <a:p>
            <a:pPr marL="640080" lvl="1" indent="-246888">
              <a:spcBef>
                <a:spcPts val="480"/>
              </a:spcBef>
              <a:buSzPts val="2040"/>
            </a:pPr>
            <a:r>
              <a:rPr lang="de-DE" dirty="0" smtClean="0">
                <a:solidFill>
                  <a:srgbClr val="080808"/>
                </a:solidFill>
              </a:rPr>
              <a:t>Introduction to testing using Testbenches(static and dynamic testbenches)</a:t>
            </a:r>
          </a:p>
          <a:p>
            <a:pPr marL="640080" lvl="1" indent="-246888">
              <a:spcBef>
                <a:spcPts val="480"/>
              </a:spcBef>
              <a:buSzPts val="2040"/>
            </a:pPr>
            <a:r>
              <a:rPr lang="de-DE" dirty="0" smtClean="0">
                <a:solidFill>
                  <a:srgbClr val="080808"/>
                </a:solidFill>
              </a:rPr>
              <a:t>In-depth dive into Verilog with more complex examples</a:t>
            </a:r>
          </a:p>
          <a:p>
            <a:pPr marL="640080" lvl="1" indent="-246888">
              <a:spcBef>
                <a:spcPts val="480"/>
              </a:spcBef>
              <a:buSzPts val="2040"/>
            </a:pPr>
            <a:r>
              <a:rPr lang="de-DE" dirty="0" smtClean="0">
                <a:solidFill>
                  <a:srgbClr val="080808"/>
                </a:solidFill>
              </a:rPr>
              <a:t>Testing automation using TCL will be introduced.</a:t>
            </a:r>
          </a:p>
          <a:p>
            <a:pPr marL="640080" lvl="1" indent="-246888">
              <a:spcBef>
                <a:spcPts val="480"/>
              </a:spcBef>
              <a:buSzPts val="2040"/>
            </a:pPr>
            <a:r>
              <a:rPr lang="de-DE" dirty="0" smtClean="0">
                <a:solidFill>
                  <a:srgbClr val="080808"/>
                </a:solidFill>
              </a:rPr>
              <a:t>Hardware development process through Quartus and ModelSim software will be introduced.</a:t>
            </a:r>
          </a:p>
          <a:p>
            <a:pPr marL="640080" lvl="1" indent="-246888">
              <a:spcBef>
                <a:spcPts val="480"/>
              </a:spcBef>
              <a:buSzPts val="2040"/>
            </a:pPr>
            <a:r>
              <a:rPr lang="de-DE" dirty="0" smtClean="0">
                <a:solidFill>
                  <a:srgbClr val="080808"/>
                </a:solidFill>
              </a:rPr>
              <a:t>More complex designs will be examined and interfacing with computer will be demostrated in last </a:t>
            </a:r>
            <a:r>
              <a:rPr lang="de-DE" smtClean="0">
                <a:solidFill>
                  <a:srgbClr val="080808"/>
                </a:solidFill>
              </a:rPr>
              <a:t>section.</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274320" lvl="0" indent="-117475" algn="l" rtl="0">
              <a:spcBef>
                <a:spcPts val="520"/>
              </a:spcBef>
              <a:spcAft>
                <a:spcPts val="1600"/>
              </a:spcAft>
              <a:buSzPts val="2470"/>
              <a:buNone/>
            </a:pPr>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96087"/>
          </a:xfrm>
        </p:spPr>
        <p:txBody>
          <a:bodyPr/>
          <a:lstStyle/>
          <a:p>
            <a:r>
              <a:rPr lang="de-DE" dirty="0" smtClean="0">
                <a:solidFill>
                  <a:schemeClr val="accent1">
                    <a:lumMod val="50000"/>
                  </a:schemeClr>
                </a:solidFill>
                <a:latin typeface="Arial" pitchFamily="34" charset="0"/>
                <a:cs typeface="Arial" pitchFamily="34" charset="0"/>
              </a:rPr>
              <a:t>How you should do this course?</a:t>
            </a:r>
            <a:endParaRPr lang="en-US" dirty="0"/>
          </a:p>
        </p:txBody>
      </p:sp>
      <p:sp>
        <p:nvSpPr>
          <p:cNvPr id="3" name="Text Placeholder 2"/>
          <p:cNvSpPr>
            <a:spLocks noGrp="1"/>
          </p:cNvSpPr>
          <p:nvPr>
            <p:ph type="body" idx="1"/>
          </p:nvPr>
        </p:nvSpPr>
        <p:spPr>
          <a:xfrm>
            <a:off x="457200" y="1609725"/>
            <a:ext cx="8229600" cy="4714755"/>
          </a:xfrm>
        </p:spPr>
        <p:txBody>
          <a:bodyPr/>
          <a:lstStyle/>
          <a:p>
            <a:pPr>
              <a:buFont typeface="Courier New" pitchFamily="49" charset="0"/>
              <a:buChar char="o"/>
            </a:pPr>
            <a:r>
              <a:rPr lang="en-US" dirty="0" smtClean="0">
                <a:solidFill>
                  <a:srgbClr val="080808"/>
                </a:solidFill>
              </a:rPr>
              <a:t>It is recommended that, after completion of every section, go through and experiment with other related material on internet as well. And then start next course section.</a:t>
            </a:r>
          </a:p>
          <a:p>
            <a:pPr>
              <a:buFont typeface="Courier New" pitchFamily="49" charset="0"/>
              <a:buChar char="o"/>
            </a:pPr>
            <a:r>
              <a:rPr lang="en-US" dirty="0" smtClean="0">
                <a:solidFill>
                  <a:srgbClr val="080808"/>
                </a:solidFill>
              </a:rPr>
              <a:t>Take sufficient time to absorb the concepts, don’t hurry up.</a:t>
            </a:r>
          </a:p>
          <a:p>
            <a:pPr>
              <a:buFont typeface="Courier New" pitchFamily="49" charset="0"/>
              <a:buChar char="o"/>
            </a:pPr>
            <a:r>
              <a:rPr lang="en-US" dirty="0" smtClean="0">
                <a:solidFill>
                  <a:srgbClr val="080808"/>
                </a:solidFill>
              </a:rPr>
              <a:t>Post questions in discussion area, and wait for moderator to </a:t>
            </a:r>
            <a:r>
              <a:rPr lang="en-US" dirty="0" smtClean="0">
                <a:solidFill>
                  <a:srgbClr val="080808"/>
                </a:solidFill>
              </a:rPr>
              <a:t>answer, might get few hours late.</a:t>
            </a:r>
            <a:endParaRPr lang="en-US" dirty="0" smtClean="0">
              <a:solidFill>
                <a:srgbClr val="080808"/>
              </a:solidFill>
            </a:endParaRPr>
          </a:p>
          <a:p>
            <a:pPr>
              <a:buFont typeface="Courier New" pitchFamily="49" charset="0"/>
              <a:buChar char="o"/>
            </a:pPr>
            <a:r>
              <a:rPr lang="en-US" dirty="0" smtClean="0">
                <a:solidFill>
                  <a:srgbClr val="080808"/>
                </a:solidFill>
              </a:rPr>
              <a:t>The more you experiment, the more you learn.</a:t>
            </a:r>
          </a:p>
          <a:p>
            <a:pPr>
              <a:buFont typeface="Courier New" pitchFamily="49" charset="0"/>
              <a:buChar char="o"/>
            </a:pPr>
            <a:r>
              <a:rPr lang="en-US" dirty="0" smtClean="0">
                <a:solidFill>
                  <a:srgbClr val="080808"/>
                </a:solidFill>
              </a:rPr>
              <a:t>Always check out the material embedded with each lecture.</a:t>
            </a:r>
          </a:p>
          <a:p>
            <a:pPr>
              <a:buFont typeface="Courier New" pitchFamily="49" charset="0"/>
              <a:buChar char="o"/>
            </a:pPr>
            <a:r>
              <a:rPr lang="en-US" dirty="0" smtClean="0">
                <a:solidFill>
                  <a:srgbClr val="080808"/>
                </a:solidFill>
              </a:rPr>
              <a:t>Learning a programming language is a long process, so it’s a good practice to keep reviewing concepts every now and again.</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67487"/>
          </a:xfrm>
        </p:spPr>
        <p:txBody>
          <a:bodyPr/>
          <a:lstStyle/>
          <a:p>
            <a:pPr algn="ctr"/>
            <a:r>
              <a:rPr lang="en-US" dirty="0" smtClean="0">
                <a:solidFill>
                  <a:srgbClr val="000000"/>
                </a:solidFill>
                <a:latin typeface="+mj-lt"/>
              </a:rPr>
              <a:t>The Mantra of Learning</a:t>
            </a:r>
            <a:endParaRPr lang="en-US" dirty="0">
              <a:solidFill>
                <a:srgbClr val="000000"/>
              </a:solidFill>
              <a:latin typeface="+mj-lt"/>
            </a:endParaRPr>
          </a:p>
        </p:txBody>
      </p:sp>
      <p:sp>
        <p:nvSpPr>
          <p:cNvPr id="3" name="Text Placeholder 2"/>
          <p:cNvSpPr>
            <a:spLocks noGrp="1"/>
          </p:cNvSpPr>
          <p:nvPr>
            <p:ph type="body" idx="1"/>
          </p:nvPr>
        </p:nvSpPr>
        <p:spPr>
          <a:xfrm>
            <a:off x="457200" y="1466850"/>
            <a:ext cx="8229600" cy="4857630"/>
          </a:xfrm>
        </p:spPr>
        <p:txBody>
          <a:bodyPr/>
          <a:lstStyle/>
          <a:p>
            <a:pPr marL="57150" indent="0" algn="just">
              <a:buNone/>
            </a:pPr>
            <a:r>
              <a:rPr lang="en-US" dirty="0" smtClean="0">
                <a:solidFill>
                  <a:srgbClr val="000000"/>
                </a:solidFill>
              </a:rPr>
              <a:t>The more you practice a thing, the more you think about it. The more you think about something, the more you relate it with other things. And more you relate it with other things, the more you experiment with it. This diversity of experimentation is called “Experience”, and natural urge to learn more is called “passion”</a:t>
            </a:r>
          </a:p>
          <a:p>
            <a:pPr marL="57150" indent="0" algn="just">
              <a:buNone/>
            </a:pPr>
            <a:endParaRPr lang="en-US" dirty="0" smtClean="0">
              <a:solidFill>
                <a:srgbClr val="000000"/>
              </a:solidFill>
            </a:endParaRPr>
          </a:p>
          <a:p>
            <a:pPr marL="57150" indent="0" algn="just">
              <a:buNone/>
            </a:pPr>
            <a:r>
              <a:rPr lang="en-US" dirty="0" smtClean="0">
                <a:solidFill>
                  <a:srgbClr val="000000"/>
                </a:solidFill>
              </a:rPr>
              <a:t>So, experiment passionately. That’s the essence of learning.</a:t>
            </a:r>
          </a:p>
          <a:p>
            <a:pPr>
              <a:buNone/>
            </a:pPr>
            <a:r>
              <a:rPr lang="en-US" dirty="0" smtClean="0">
                <a:solidFill>
                  <a:srgbClr val="000000"/>
                </a:solidFill>
              </a:rPr>
              <a:t>                                                                                     </a:t>
            </a:r>
            <a:endParaRPr lang="en-US" dirty="0">
              <a:solidFill>
                <a:srgbClr val="000000"/>
              </a:solidFill>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themeOverride>
</file>

<file path=docProps/app.xml><?xml version="1.0" encoding="utf-8"?>
<Properties xmlns="http://schemas.openxmlformats.org/officeDocument/2006/extended-properties" xmlns:vt="http://schemas.openxmlformats.org/officeDocument/2006/docPropsVTypes">
  <Template/>
  <TotalTime>192</TotalTime>
  <Words>340</Words>
  <PresentationFormat>On-screen Show (4:3)</PresentationFormat>
  <Paragraphs>29</Paragraphs>
  <Slides>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Georgia</vt:lpstr>
      <vt:lpstr>Proxima Nova</vt:lpstr>
      <vt:lpstr>Alfa Slab One</vt:lpstr>
      <vt:lpstr>Calibri</vt:lpstr>
      <vt:lpstr>Courier New</vt:lpstr>
      <vt:lpstr>Gameday</vt:lpstr>
      <vt:lpstr>Effective Verilog Learning with Intel FPGA</vt:lpstr>
      <vt:lpstr>How will we be going through the course?</vt:lpstr>
      <vt:lpstr>How you should do this course?</vt:lpstr>
      <vt:lpstr>The Mantra of Learning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HDL Learning with Intel FPGA</dc:title>
  <cp:lastModifiedBy>MUHAMMAD TAHIR RANA</cp:lastModifiedBy>
  <cp:revision>92</cp:revision>
  <dcterms:modified xsi:type="dcterms:W3CDTF">2020-06-27T16:42:32Z</dcterms:modified>
</cp:coreProperties>
</file>