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embeddedFontLst>
    <p:embeddedFont>
      <p:font typeface="Georgia" pitchFamily="18" charset="0"/>
      <p:regular r:id="rId16"/>
      <p:bold r:id="rId17"/>
      <p:italic r:id="rId18"/>
      <p:boldItalic r:id="rId19"/>
    </p:embeddedFont>
    <p:embeddedFont>
      <p:font typeface="Proxima Nova" charset="0"/>
      <p:regular r:id="rId20"/>
      <p:bold r:id="rId21"/>
      <p:italic r:id="rId22"/>
      <p:boldItalic r:id="rId23"/>
    </p:embeddedFont>
    <p:embeddedFont>
      <p:font typeface="Alfa Slab One" charset="0"/>
      <p:regular r:id="rId24"/>
    </p:embeddedFont>
    <p:embeddedFont>
      <p:font typeface="Calibri" pitchFamily="34" charset="0"/>
      <p:regular r:id="rId25"/>
      <p:bold r:id="rId26"/>
      <p:italic r:id="rId27"/>
      <p:boldItalic r:id="rId28"/>
    </p:embeddedFont>
    <p:embeddedFont>
      <p:font typeface="Constantia" pitchFamily="18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3668217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794633"/>
            <a:ext cx="8520600" cy="26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4221097"/>
            <a:ext cx="85206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557233"/>
            <a:ext cx="8520600" cy="26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4299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7185" algn="l" rtl="0">
              <a:spcBef>
                <a:spcPts val="360"/>
              </a:spcBef>
              <a:spcAft>
                <a:spcPts val="0"/>
              </a:spcAft>
              <a:buSzPts val="1710"/>
              <a:buChar char="●"/>
              <a:defRPr/>
            </a:lvl1pPr>
            <a:lvl2pPr marL="914400" lvl="1" indent="-325755" algn="l" rtl="0">
              <a:spcBef>
                <a:spcPts val="1600"/>
              </a:spcBef>
              <a:spcAft>
                <a:spcPts val="0"/>
              </a:spcAft>
              <a:buSzPts val="1530"/>
              <a:buChar char="○"/>
              <a:defRPr/>
            </a:lvl2pPr>
            <a:lvl3pPr marL="1371600" lvl="2" indent="-308610" algn="l" rtl="0">
              <a:spcBef>
                <a:spcPts val="1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2894" algn="l" rtl="0">
              <a:spcBef>
                <a:spcPts val="1600"/>
              </a:spcBef>
              <a:spcAft>
                <a:spcPts val="0"/>
              </a:spcAft>
              <a:buSzPts val="1170"/>
              <a:buChar char="●"/>
              <a:defRPr/>
            </a:lvl4pPr>
            <a:lvl5pPr marL="2286000" lvl="4" indent="-302895" algn="l" rtl="0">
              <a:spcBef>
                <a:spcPts val="1600"/>
              </a:spcBef>
              <a:spcAft>
                <a:spcPts val="0"/>
              </a:spcAft>
              <a:buSzPts val="1170"/>
              <a:buChar char="○"/>
              <a:defRPr/>
            </a:lvl5pPr>
            <a:lvl6pPr marL="2743200" lvl="5" indent="-320039" algn="l" rtl="0">
              <a:spcBef>
                <a:spcPts val="160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 rtl="0">
              <a:spcBef>
                <a:spcPts val="1600"/>
              </a:spcBef>
              <a:spcAft>
                <a:spcPts val="0"/>
              </a:spcAft>
              <a:buSzPts val="144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3307400"/>
            <a:ext cx="8114400" cy="32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8424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987833"/>
            <a:ext cx="2808000" cy="41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83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834132"/>
            <a:ext cx="4045200" cy="206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3974834"/>
            <a:ext cx="40452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5644967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0" y="818708"/>
            <a:ext cx="8520600" cy="26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</a:pPr>
            <a:r>
              <a:rPr lang="de-DE">
                <a:latin typeface="Georgia"/>
                <a:ea typeface="Georgia"/>
                <a:cs typeface="Georgia"/>
                <a:sym typeface="Georgia"/>
              </a:rPr>
              <a:t>What is FPGA?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11700" y="4221097"/>
            <a:ext cx="85206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de-DE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de-DE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2 input LUT acting as AND gate</a:t>
            </a:r>
            <a:endParaRPr b="1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9" name="Google Shape;149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85786" y="2643182"/>
            <a:ext cx="3929090" cy="2643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6314" y="3286124"/>
            <a:ext cx="3643338" cy="1989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57884" y="2285992"/>
            <a:ext cx="1500198" cy="64294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56616" y="2112264"/>
            <a:ext cx="1179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SRAM Cells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1408176" y="2377440"/>
            <a:ext cx="237744" cy="219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08760" y="2311873"/>
            <a:ext cx="676656" cy="330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>
            <a:off x="1536192" y="2266153"/>
            <a:ext cx="1499616" cy="330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517904" y="2183857"/>
            <a:ext cx="2231136" cy="440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de-DE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2 input LUT acting as OR gate</a:t>
            </a:r>
            <a:endParaRPr b="1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1600"/>
              </a:spcAft>
              <a:buSzPts val="2470"/>
              <a:buNone/>
            </a:pPr>
            <a:r>
              <a:rPr lang="de-DE"/>
              <a:t> 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786" y="2500306"/>
            <a:ext cx="4071965" cy="3286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43504" y="3643314"/>
            <a:ext cx="3376613" cy="2211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19803" y="2214554"/>
            <a:ext cx="1652593" cy="857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62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de-DE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2 input LUT acting as XOR gate</a:t>
            </a:r>
            <a:endParaRPr b="1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66" name="Google Shape;166;p2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1600"/>
              </a:spcAft>
              <a:buSzPts val="2470"/>
              <a:buNone/>
            </a:pPr>
            <a:r>
              <a:rPr lang="de-DE"/>
              <a:t> </a:t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348" y="2428868"/>
            <a:ext cx="4429156" cy="3357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57818" y="3786190"/>
            <a:ext cx="3357586" cy="1919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00760" y="2428868"/>
            <a:ext cx="1785950" cy="723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60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de-DE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Applications of FPGAs</a:t>
            </a:r>
            <a:endParaRPr b="1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75" name="Google Shape;175;p2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0" lvl="1" indent="-24688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40"/>
              <a:buFont typeface="Arial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Historically for prototyping, but now production as well:</a:t>
            </a:r>
            <a:endParaRPr>
              <a:solidFill>
                <a:srgbClr val="000000"/>
              </a:solidFill>
            </a:endParaRPr>
          </a:p>
          <a:p>
            <a:pPr marL="914400" lvl="2" indent="-246887" algn="l" rtl="0"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1470"/>
              <a:buFont typeface="Arial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Aviation and Aerospace</a:t>
            </a:r>
            <a:endParaRPr>
              <a:solidFill>
                <a:srgbClr val="000000"/>
              </a:solidFill>
            </a:endParaRPr>
          </a:p>
          <a:p>
            <a:pPr marL="914400" lvl="2" indent="-246887" algn="l" rtl="0"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1470"/>
              <a:buFont typeface="Arial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Communications</a:t>
            </a:r>
            <a:endParaRPr>
              <a:solidFill>
                <a:srgbClr val="000000"/>
              </a:solidFill>
            </a:endParaRPr>
          </a:p>
          <a:p>
            <a:pPr marL="914400" lvl="2" indent="-246887" algn="l" rtl="0"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1470"/>
              <a:buFont typeface="Arial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Computers</a:t>
            </a:r>
            <a:endParaRPr>
              <a:solidFill>
                <a:srgbClr val="000000"/>
              </a:solidFill>
            </a:endParaRPr>
          </a:p>
          <a:p>
            <a:pPr marL="914400" lvl="2" indent="-246887" algn="l" rtl="0"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1470"/>
              <a:buFont typeface="Arial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Control</a:t>
            </a:r>
            <a:endParaRPr>
              <a:solidFill>
                <a:srgbClr val="000000"/>
              </a:solidFill>
            </a:endParaRPr>
          </a:p>
          <a:p>
            <a:pPr marL="914400" lvl="2" indent="-246887" algn="l" rtl="0"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1470"/>
              <a:buFont typeface="Arial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Graphics </a:t>
            </a:r>
            <a:endParaRPr>
              <a:solidFill>
                <a:srgbClr val="000000"/>
              </a:solidFill>
            </a:endParaRPr>
          </a:p>
          <a:p>
            <a:pPr marL="914400" lvl="2" indent="-246887" algn="l" rtl="0">
              <a:spcBef>
                <a:spcPts val="420"/>
              </a:spcBef>
              <a:spcAft>
                <a:spcPts val="1600"/>
              </a:spcAft>
              <a:buClr>
                <a:srgbClr val="000000"/>
              </a:buClr>
              <a:buSzPts val="1470"/>
              <a:buFont typeface="Arial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Networking and much more.....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de-DE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What is FPGA?</a:t>
            </a:r>
            <a:endParaRPr b="1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57200" y="1935475"/>
            <a:ext cx="83439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de-DE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Some people say : Is this a cloud based service, or Arduino like set-up , or PLC like hardware? The answer is: No, its a </a:t>
            </a:r>
            <a:r>
              <a:rPr lang="de-DE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IC or a Chip</a:t>
            </a:r>
            <a:r>
              <a:rPr lang="de-DE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457200" lvl="0" indent="-337185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Arial" pitchFamily="34" charset="0"/>
              <a:buChar char="•"/>
            </a:pPr>
            <a:r>
              <a:rPr lang="de-DE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FPGA stands </a:t>
            </a:r>
            <a:r>
              <a:rPr lang="de-D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for Field Programmable Gate </a:t>
            </a:r>
            <a:r>
              <a:rPr lang="de-DE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Array (</a:t>
            </a:r>
            <a:r>
              <a:rPr lang="de-D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FPGA). 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7185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Arial" pitchFamily="34" charset="0"/>
              <a:buChar char="•"/>
            </a:pPr>
            <a:r>
              <a:rPr lang="de-D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It is an Integrated Circuit (IC), that can mimic like any digital circuit. An array of pre-built, hardware gates, which can be configured using Hardware Description Languages(HDL) to act like any Digital Circuit. 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640080" lvl="1" indent="-246888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1600"/>
              </a:spcAft>
              <a:buSzPts val="247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de-DE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Example</a:t>
            </a:r>
            <a:endParaRPr b="1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75" name="Google Shape;75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15074" y="2357430"/>
            <a:ext cx="1860230" cy="17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8662" y="2357430"/>
            <a:ext cx="2000264" cy="178594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3143240" y="2786058"/>
            <a:ext cx="2900944" cy="999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 b="1" dirty="0">
                <a:solidFill>
                  <a:schemeClr val="tx2">
                    <a:lumMod val="25000"/>
                  </a:schemeClr>
                </a:solidFill>
                <a:latin typeface="Constantia"/>
                <a:ea typeface="Constantia"/>
                <a:cs typeface="Constantia"/>
                <a:sym typeface="Constantia"/>
              </a:rPr>
              <a:t>+</a:t>
            </a:r>
            <a:r>
              <a:rPr lang="de-DE" sz="3200" dirty="0">
                <a:solidFill>
                  <a:schemeClr val="tx2">
                    <a:lumMod val="25000"/>
                  </a:schemeClr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de-DE" sz="3200" dirty="0" smtClean="0">
                <a:solidFill>
                  <a:schemeClr val="tx2">
                    <a:lumMod val="25000"/>
                  </a:schemeClr>
                </a:solidFill>
                <a:latin typeface="Constantia"/>
                <a:ea typeface="Constantia"/>
                <a:cs typeface="Constantia"/>
                <a:sym typeface="Constantia"/>
              </a:rPr>
              <a:t> HDL Code  </a:t>
            </a:r>
            <a:r>
              <a:rPr lang="de-DE" sz="3200" dirty="0">
                <a:solidFill>
                  <a:schemeClr val="tx2">
                    <a:lumMod val="25000"/>
                  </a:schemeClr>
                </a:solidFill>
                <a:latin typeface="Constantia"/>
                <a:ea typeface="Constantia"/>
                <a:cs typeface="Constantia"/>
                <a:sym typeface="Constantia"/>
              </a:rPr>
              <a:t>=</a:t>
            </a:r>
            <a:endParaRPr sz="3200">
              <a:solidFill>
                <a:schemeClr val="tx2">
                  <a:lumMod val="25000"/>
                </a:schemeClr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411480" y="630936"/>
            <a:ext cx="8229600" cy="740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de-DE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How does an FPGA looks like?</a:t>
            </a:r>
            <a:endParaRPr b="1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1600"/>
              </a:spcAft>
              <a:buSzPts val="2470"/>
              <a:buNone/>
            </a:pPr>
            <a:r>
              <a:rPr lang="de-DE"/>
              <a:t> </a:t>
            </a:r>
            <a:endParaRPr/>
          </a:p>
        </p:txBody>
      </p:sp>
      <p:pic>
        <p:nvPicPr>
          <p:cNvPr id="84" name="Google Shape;84;p17" descr="C:\Users\tahir\Desktop\AlteraCyclone_FPGA_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8663" y="1928802"/>
            <a:ext cx="2071702" cy="171451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3643306" y="2500306"/>
            <a:ext cx="20717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tx2">
                    <a:lumMod val="25000"/>
                  </a:schemeClr>
                </a:solidFill>
                <a:latin typeface="Constantia"/>
                <a:ea typeface="Constantia"/>
                <a:cs typeface="Constantia"/>
                <a:sym typeface="Constantia"/>
              </a:rPr>
              <a:t>=  Quad Flat Pack</a:t>
            </a:r>
            <a:endParaRPr sz="1800">
              <a:solidFill>
                <a:schemeClr val="tx2">
                  <a:lumMod val="25000"/>
                </a:schemeClr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86" name="Google Shape;86;p17" descr="C:\Users\tahir\Desktop\s-l300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8662" y="4000504"/>
            <a:ext cx="2643206" cy="227806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3500430" y="5072074"/>
            <a:ext cx="18958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tx2">
                    <a:lumMod val="25000"/>
                  </a:schemeClr>
                </a:solidFill>
                <a:latin typeface="Constantia"/>
                <a:ea typeface="Constantia"/>
                <a:cs typeface="Constantia"/>
                <a:sym typeface="Constantia"/>
              </a:rPr>
              <a:t>= Ball Grid Array </a:t>
            </a:r>
            <a:endParaRPr sz="1800">
              <a:solidFill>
                <a:schemeClr val="tx2">
                  <a:lumMod val="25000"/>
                </a:schemeClr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88" name="Google Shape;88;p17" descr="C:\Users\tahir\Desktop\Altera_StratixIVGX_FPGA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57818" y="3857628"/>
            <a:ext cx="3357586" cy="2428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658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de-DE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Who manufactures FPGA</a:t>
            </a:r>
            <a:endParaRPr b="1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0"/>
              <a:buFont typeface="Arial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Intel (Altera)</a:t>
            </a:r>
            <a:endParaRPr>
              <a:solidFill>
                <a:srgbClr val="000000"/>
              </a:solidFill>
            </a:endParaRPr>
          </a:p>
          <a:p>
            <a:pPr marL="640080" lvl="1" indent="-246888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de-DE" sz="2000" dirty="0">
                <a:solidFill>
                  <a:srgbClr val="000000"/>
                </a:solidFill>
              </a:rPr>
              <a:t>Max</a:t>
            </a:r>
            <a:endParaRPr>
              <a:solidFill>
                <a:srgbClr val="000000"/>
              </a:solidFill>
            </a:endParaRPr>
          </a:p>
          <a:p>
            <a:pPr marL="640080" lvl="1" indent="-246888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de-DE" sz="2000" dirty="0">
                <a:solidFill>
                  <a:srgbClr val="000000"/>
                </a:solidFill>
              </a:rPr>
              <a:t>Cyclone</a:t>
            </a:r>
            <a:endParaRPr>
              <a:solidFill>
                <a:srgbClr val="000000"/>
              </a:solidFill>
            </a:endParaRPr>
          </a:p>
          <a:p>
            <a:pPr marL="640080" lvl="1" indent="-246888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de-DE" sz="2000" dirty="0">
                <a:solidFill>
                  <a:srgbClr val="000000"/>
                </a:solidFill>
              </a:rPr>
              <a:t>Stratix</a:t>
            </a:r>
            <a:endParaRPr>
              <a:solidFill>
                <a:srgbClr val="000000"/>
              </a:solidFill>
            </a:endParaRPr>
          </a:p>
          <a:p>
            <a:pPr marL="640080" lvl="1" indent="-246888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de-DE" sz="2000" dirty="0">
                <a:solidFill>
                  <a:srgbClr val="000000"/>
                </a:solidFill>
              </a:rPr>
              <a:t>Arria</a:t>
            </a:r>
            <a:endParaRPr>
              <a:solidFill>
                <a:srgbClr val="000000"/>
              </a:solidFill>
            </a:endParaRPr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470"/>
              <a:buFont typeface="Arial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Xilinx</a:t>
            </a:r>
            <a:endParaRPr>
              <a:solidFill>
                <a:srgbClr val="000000"/>
              </a:solidFill>
            </a:endParaRPr>
          </a:p>
          <a:p>
            <a:pPr marL="640080" lvl="1" indent="-246888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de-DE" sz="2000" dirty="0">
                <a:solidFill>
                  <a:srgbClr val="000000"/>
                </a:solidFill>
              </a:rPr>
              <a:t>Virtex</a:t>
            </a:r>
            <a:endParaRPr>
              <a:solidFill>
                <a:srgbClr val="000000"/>
              </a:solidFill>
            </a:endParaRPr>
          </a:p>
          <a:p>
            <a:pPr marL="640080" lvl="1" indent="-246888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de-DE" sz="2000" dirty="0">
                <a:solidFill>
                  <a:srgbClr val="000000"/>
                </a:solidFill>
              </a:rPr>
              <a:t>Spartan</a:t>
            </a:r>
            <a:endParaRPr>
              <a:solidFill>
                <a:srgbClr val="000000"/>
              </a:solidFill>
            </a:endParaRPr>
          </a:p>
          <a:p>
            <a:pPr marL="640080" lvl="1" indent="-246888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de-DE" sz="2000" dirty="0">
                <a:solidFill>
                  <a:srgbClr val="000000"/>
                </a:solidFill>
              </a:rPr>
              <a:t>Kintex</a:t>
            </a:r>
            <a:endParaRPr>
              <a:solidFill>
                <a:srgbClr val="000000"/>
              </a:solidFill>
            </a:endParaRPr>
          </a:p>
          <a:p>
            <a:pPr marL="640080" lvl="1" indent="-246888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de-DE" sz="2000" dirty="0">
                <a:solidFill>
                  <a:srgbClr val="000000"/>
                </a:solidFill>
              </a:rPr>
              <a:t>Zynq</a:t>
            </a:r>
            <a:endParaRPr>
              <a:solidFill>
                <a:srgbClr val="000000"/>
              </a:solidFill>
            </a:endParaRPr>
          </a:p>
          <a:p>
            <a:pPr marL="274320" lvl="0" indent="-117475" algn="l" rtl="0">
              <a:spcBef>
                <a:spcPts val="520"/>
              </a:spcBef>
              <a:spcAft>
                <a:spcPts val="1600"/>
              </a:spcAft>
              <a:buSzPts val="2470"/>
              <a:buNone/>
            </a:pPr>
            <a:endParaRPr/>
          </a:p>
        </p:txBody>
      </p:sp>
      <p:pic>
        <p:nvPicPr>
          <p:cNvPr id="95" name="Google Shape;95;p18" descr="C:\Users\tahir\Desktop\1280px-Xilinx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7950" y="4500571"/>
            <a:ext cx="2286017" cy="571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 descr="C:\Users\tahir\Desktop\altera-logo-png-transparen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2198" y="1285860"/>
            <a:ext cx="2686021" cy="1714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 descr="C:\Users\tahir\Desktop\top.800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00298" y="4389455"/>
            <a:ext cx="3571900" cy="203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 descr="C:\Users\tahir\Desktop\max_10m50m_front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28860" y="2357430"/>
            <a:ext cx="3643338" cy="1571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 descr="C:\Users\tahir\Desktop\Quartus_Prime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15074" y="3071810"/>
            <a:ext cx="2643207" cy="798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 descr="C:\Users\tahir\Desktop\vivado_logo.jp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29388" y="5643578"/>
            <a:ext cx="2143141" cy="66990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6929454" y="2714620"/>
            <a:ext cx="16430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tx2">
                    <a:lumMod val="25000"/>
                  </a:schemeClr>
                </a:solidFill>
                <a:latin typeface="Constantia"/>
                <a:ea typeface="Constantia"/>
                <a:cs typeface="Constantia"/>
                <a:sym typeface="Constantia"/>
              </a:rPr>
              <a:t>Design IDE:</a:t>
            </a:r>
            <a:endParaRPr sz="1800">
              <a:solidFill>
                <a:schemeClr val="tx2">
                  <a:lumMod val="25000"/>
                </a:schemeClr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6643702" y="5286388"/>
            <a:ext cx="16430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tx2">
                    <a:lumMod val="25000"/>
                  </a:schemeClr>
                </a:solidFill>
                <a:latin typeface="Constantia"/>
                <a:ea typeface="Constantia"/>
                <a:cs typeface="Constantia"/>
                <a:sym typeface="Constantia"/>
              </a:rPr>
              <a:t>Design IDE:</a:t>
            </a:r>
            <a:endParaRPr sz="1800">
              <a:solidFill>
                <a:schemeClr val="tx2">
                  <a:lumMod val="25000"/>
                </a:schemeClr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60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de-DE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Who manufactures FPGA</a:t>
            </a:r>
            <a:endParaRPr b="1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0"/>
              <a:buChar char="●"/>
            </a:pPr>
            <a:r>
              <a:rPr lang="de-DE" dirty="0">
                <a:solidFill>
                  <a:srgbClr val="000000"/>
                </a:solidFill>
              </a:rPr>
              <a:t>Lattice</a:t>
            </a:r>
            <a:endParaRPr>
              <a:solidFill>
                <a:srgbClr val="000000"/>
              </a:solidFill>
            </a:endParaRPr>
          </a:p>
          <a:p>
            <a:pPr marL="640080" lvl="1" indent="-246888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de-DE" sz="2000" dirty="0">
                <a:solidFill>
                  <a:srgbClr val="000000"/>
                </a:solidFill>
              </a:rPr>
              <a:t>ECP Series </a:t>
            </a:r>
            <a:endParaRPr>
              <a:solidFill>
                <a:srgbClr val="000000"/>
              </a:solidFill>
            </a:endParaRPr>
          </a:p>
          <a:p>
            <a:pPr marL="640080" lvl="1" indent="-246888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de-DE" sz="2000" dirty="0">
                <a:solidFill>
                  <a:srgbClr val="000000"/>
                </a:solidFill>
              </a:rPr>
              <a:t>MachXO3 Series </a:t>
            </a:r>
            <a:endParaRPr>
              <a:solidFill>
                <a:srgbClr val="000000"/>
              </a:solidFill>
            </a:endParaRPr>
          </a:p>
          <a:p>
            <a:pPr marL="640080" lvl="1" indent="-246888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de-DE" sz="2000" dirty="0">
                <a:solidFill>
                  <a:srgbClr val="000000"/>
                </a:solidFill>
              </a:rPr>
              <a:t>MachXO &amp; LatticeXP Series </a:t>
            </a:r>
            <a:endParaRPr>
              <a:solidFill>
                <a:srgbClr val="000000"/>
              </a:solidFill>
            </a:endParaRPr>
          </a:p>
          <a:p>
            <a:pPr marL="640080" lvl="1" indent="-246888" algn="l" rtl="0">
              <a:spcBef>
                <a:spcPts val="480"/>
              </a:spcBef>
              <a:spcAft>
                <a:spcPts val="1600"/>
              </a:spcAft>
              <a:buSzPts val="1700"/>
              <a:buChar char="○"/>
            </a:pPr>
            <a:r>
              <a:rPr lang="de-DE" sz="2000" dirty="0">
                <a:solidFill>
                  <a:srgbClr val="000000"/>
                </a:solidFill>
              </a:rPr>
              <a:t>iCE40  Series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/>
            </a:r>
            <a:br>
              <a:rPr lang="de-DE" sz="2000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endParaRPr/>
          </a:p>
        </p:txBody>
      </p:sp>
      <p:pic>
        <p:nvPicPr>
          <p:cNvPr id="109" name="Google Shape;109;p19" descr="C:\Users\tahir\Desktop\lattice-semiconductor-logo-approv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0760" y="1357298"/>
            <a:ext cx="2643206" cy="154621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 descr="Image result for LAttice FPGA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1" name="Google Shape;111;p19" descr="Image result for LAttice FPGA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12" name="Google Shape;112;p19" descr="C:\Users\tahir\Desktop\Untitl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2900" y="4151951"/>
            <a:ext cx="3556026" cy="230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 descr="C:\Users\tahir\Desktop\29353_gallery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29190" y="4357694"/>
            <a:ext cx="3786214" cy="119061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6072198" y="3929066"/>
            <a:ext cx="15813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tx2">
                    <a:lumMod val="25000"/>
                  </a:schemeClr>
                </a:solidFill>
                <a:latin typeface="Constantia"/>
                <a:ea typeface="Constantia"/>
                <a:cs typeface="Constantia"/>
                <a:sym typeface="Constantia"/>
              </a:rPr>
              <a:t>Design IDE:</a:t>
            </a:r>
            <a:endParaRPr sz="1800">
              <a:solidFill>
                <a:schemeClr val="tx2">
                  <a:lumMod val="25000"/>
                </a:schemeClr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de-DE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Who manufactures FPGA</a:t>
            </a:r>
            <a:endParaRPr b="1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0"/>
              <a:buChar char="●"/>
            </a:pPr>
            <a:r>
              <a:rPr lang="de-DE" dirty="0">
                <a:solidFill>
                  <a:schemeClr val="tx2">
                    <a:lumMod val="25000"/>
                  </a:schemeClr>
                </a:solidFill>
              </a:rPr>
              <a:t>Microchip Technology</a:t>
            </a:r>
            <a:endParaRPr>
              <a:solidFill>
                <a:schemeClr val="tx2">
                  <a:lumMod val="25000"/>
                </a:schemeClr>
              </a:solidFill>
            </a:endParaRPr>
          </a:p>
          <a:p>
            <a:pPr marL="640080" lvl="1" indent="-246888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40"/>
              <a:buChar char="○"/>
            </a:pPr>
            <a:r>
              <a:rPr lang="de-DE" dirty="0">
                <a:solidFill>
                  <a:schemeClr val="tx2">
                    <a:lumMod val="25000"/>
                  </a:schemeClr>
                </a:solidFill>
              </a:rPr>
              <a:t>PolarFire</a:t>
            </a:r>
            <a:endParaRPr>
              <a:solidFill>
                <a:schemeClr val="tx2">
                  <a:lumMod val="25000"/>
                </a:schemeClr>
              </a:solidFill>
            </a:endParaRPr>
          </a:p>
          <a:p>
            <a:pPr marL="640080" lvl="1" indent="-246888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40"/>
              <a:buChar char="○"/>
            </a:pPr>
            <a:r>
              <a:rPr lang="de-DE" dirty="0">
                <a:solidFill>
                  <a:schemeClr val="tx2">
                    <a:lumMod val="25000"/>
                  </a:schemeClr>
                </a:solidFill>
              </a:rPr>
              <a:t>RT PolarFire Radiation</a:t>
            </a:r>
            <a:endParaRPr>
              <a:solidFill>
                <a:schemeClr val="tx2">
                  <a:lumMod val="25000"/>
                </a:schemeClr>
              </a:solidFill>
            </a:endParaRPr>
          </a:p>
          <a:p>
            <a:pPr marL="640080" lvl="1" indent="-246888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40"/>
              <a:buChar char="○"/>
            </a:pPr>
            <a:r>
              <a:rPr lang="de-DE" dirty="0">
                <a:solidFill>
                  <a:schemeClr val="tx2">
                    <a:lumMod val="25000"/>
                  </a:schemeClr>
                </a:solidFill>
              </a:rPr>
              <a:t>IGLOO</a:t>
            </a:r>
            <a:endParaRPr>
              <a:solidFill>
                <a:schemeClr val="tx2">
                  <a:lumMod val="25000"/>
                </a:schemeClr>
              </a:solidFill>
            </a:endParaRPr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1600"/>
              </a:spcAft>
              <a:buSzPts val="2470"/>
              <a:buNone/>
            </a:pPr>
            <a:endParaRPr/>
          </a:p>
        </p:txBody>
      </p:sp>
      <p:pic>
        <p:nvPicPr>
          <p:cNvPr id="121" name="Google Shape;121;p20" descr="C:\Users\tahir\Desktop\svovsbpnv4qhnzvekic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9712" y="1645920"/>
            <a:ext cx="1682496" cy="96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 descr="C:\Users\tahir\Desktop\unnamed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72264" y="2641468"/>
            <a:ext cx="2266968" cy="1241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 descr="C:\Users\tahir\Desktop\1.jfi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43702" y="4000504"/>
            <a:ext cx="1714512" cy="814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 descr="C:\Users\tahir\Desktop\microchip-polarfire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1538" y="3929066"/>
            <a:ext cx="3286148" cy="2214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 descr="C:\Users\tahir\Desktop\libero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43438" y="5286388"/>
            <a:ext cx="2493970" cy="113663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/>
          <p:nvPr/>
        </p:nvSpPr>
        <p:spPr>
          <a:xfrm>
            <a:off x="6357950" y="2285992"/>
            <a:ext cx="428628" cy="928694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00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6143636" y="3714752"/>
            <a:ext cx="428628" cy="928694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00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5000628" y="4857760"/>
            <a:ext cx="16430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tx2">
                    <a:lumMod val="25000"/>
                  </a:schemeClr>
                </a:solidFill>
                <a:latin typeface="Constantia"/>
                <a:ea typeface="Constantia"/>
                <a:cs typeface="Constantia"/>
                <a:sym typeface="Constantia"/>
              </a:rPr>
              <a:t>Design IDE:</a:t>
            </a:r>
            <a:endParaRPr sz="1800">
              <a:solidFill>
                <a:schemeClr val="tx2">
                  <a:lumMod val="25000"/>
                </a:schemeClr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de-DE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What is Inside an FPGA</a:t>
            </a:r>
            <a:endParaRPr b="1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457200" y="1426464"/>
            <a:ext cx="8229600" cy="489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813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de-DE" sz="1200" b="1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Each basic building block with Intel FPFA is called Logic Element(LE) or Adaptive Logic Module(ALM).</a:t>
            </a:r>
            <a:endParaRPr sz="1200" b="1">
              <a:solidFill>
                <a:schemeClr val="tx2">
                  <a:lumMod val="25000"/>
                </a:schemeClr>
              </a:solidFill>
              <a:latin typeface="+mj-lt"/>
            </a:endParaRPr>
          </a:p>
          <a:p>
            <a:pPr marL="274320" lvl="0" indent="-278130" algn="l" rtl="0">
              <a:spcBef>
                <a:spcPts val="24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●"/>
            </a:pPr>
            <a:r>
              <a:rPr lang="de-DE" sz="1200" b="1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All Logic Elements and Other resources are connected with each other with </a:t>
            </a:r>
            <a:r>
              <a:rPr lang="de-DE" sz="1200" b="1" i="1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interconnection</a:t>
            </a:r>
            <a:r>
              <a:rPr lang="de-DE" sz="1200" b="1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 network.</a:t>
            </a:r>
            <a:endParaRPr sz="1200" b="1">
              <a:solidFill>
                <a:schemeClr val="tx2">
                  <a:lumMod val="25000"/>
                </a:schemeClr>
              </a:solidFill>
              <a:latin typeface="+mj-lt"/>
            </a:endParaRPr>
          </a:p>
        </p:txBody>
      </p:sp>
      <p:pic>
        <p:nvPicPr>
          <p:cNvPr id="135" name="Google Shape;135;p21" descr="C:\Users\tahir\Desktop\swvvifhq55851.jf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910" y="2643182"/>
            <a:ext cx="8074053" cy="326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46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de-DE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FPGA Architecture</a:t>
            </a:r>
            <a:endParaRPr b="1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457200" y="2714620"/>
            <a:ext cx="8229600" cy="3609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1600"/>
              </a:spcAft>
              <a:buSzPts val="2470"/>
              <a:buNone/>
            </a:pPr>
            <a:r>
              <a:rPr lang="de-DE"/>
              <a:t> </a:t>
            </a:r>
            <a:endParaRPr/>
          </a:p>
        </p:txBody>
      </p:sp>
      <p:pic>
        <p:nvPicPr>
          <p:cNvPr id="142" name="Google Shape;142;p22" descr="C:\Users\tahir\Desktop\stx-alm-blockdiagram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786" y="2822634"/>
            <a:ext cx="7429552" cy="328614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714348" y="1673353"/>
            <a:ext cx="7715855" cy="134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>
                <a:latin typeface="Constantia"/>
                <a:ea typeface="Constantia"/>
                <a:cs typeface="Constantia"/>
                <a:sym typeface="Constantia"/>
              </a:rPr>
              <a:t>Look-up Table(LUT) : A combinational circuitry, that can </a:t>
            </a:r>
            <a:r>
              <a:rPr lang="de-DE" dirty="0">
                <a:latin typeface="Constantia"/>
                <a:ea typeface="Constantia"/>
                <a:cs typeface="Constantia"/>
                <a:sym typeface="Constantia"/>
              </a:rPr>
              <a:t>implement</a:t>
            </a:r>
            <a:r>
              <a:rPr lang="de-DE" sz="1400" dirty="0">
                <a:latin typeface="Constantia"/>
                <a:ea typeface="Constantia"/>
                <a:cs typeface="Constantia"/>
                <a:sym typeface="Constantia"/>
              </a:rPr>
              <a:t> any  N input function. </a:t>
            </a:r>
            <a:endParaRPr sz="1400">
              <a:latin typeface="Constantia"/>
              <a:ea typeface="Constantia"/>
              <a:cs typeface="Constantia"/>
              <a:sym typeface="Constant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>
                <a:latin typeface="Constantia"/>
                <a:ea typeface="Constantia"/>
                <a:cs typeface="Constantia"/>
                <a:sym typeface="Constantia"/>
              </a:rPr>
              <a:t>The preset function  value, or LUT-Mask is stored in  SRAM bits, and then output is controlled </a:t>
            </a:r>
            <a:endParaRPr sz="1400">
              <a:latin typeface="Constantia"/>
              <a:ea typeface="Constantia"/>
              <a:cs typeface="Constantia"/>
              <a:sym typeface="Constant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>
                <a:latin typeface="Constantia"/>
                <a:ea typeface="Constantia"/>
                <a:cs typeface="Constantia"/>
                <a:sym typeface="Constantia"/>
              </a:rPr>
              <a:t>with the input of LUT. LUT is the computation brain of </a:t>
            </a:r>
            <a:r>
              <a:rPr lang="de-DE" sz="1400" dirty="0" smtClean="0"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de-DE" sz="1400" dirty="0">
                <a:latin typeface="Constantia"/>
                <a:ea typeface="Constantia"/>
                <a:cs typeface="Constantia"/>
                <a:sym typeface="Constantia"/>
              </a:rPr>
              <a:t>FPGA.</a:t>
            </a:r>
            <a:endParaRPr sz="1400">
              <a:latin typeface="Constantia"/>
              <a:ea typeface="Constantia"/>
              <a:cs typeface="Constantia"/>
              <a:sym typeface="Constant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305</Words>
  <PresentationFormat>On-screen Show (4:3)</PresentationFormat>
  <Paragraphs>64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Georgia</vt:lpstr>
      <vt:lpstr>Proxima Nova</vt:lpstr>
      <vt:lpstr>Alfa Slab One</vt:lpstr>
      <vt:lpstr>Calibri</vt:lpstr>
      <vt:lpstr>Constantia</vt:lpstr>
      <vt:lpstr>Gameday</vt:lpstr>
      <vt:lpstr>What is FPGA?</vt:lpstr>
      <vt:lpstr>What is FPGA?</vt:lpstr>
      <vt:lpstr>Example</vt:lpstr>
      <vt:lpstr>How does an FPGA looks like?</vt:lpstr>
      <vt:lpstr>Who manufactures FPGA</vt:lpstr>
      <vt:lpstr>Who manufactures FPGA</vt:lpstr>
      <vt:lpstr>Who manufactures FPGA</vt:lpstr>
      <vt:lpstr>What is Inside an FPGA</vt:lpstr>
      <vt:lpstr>FPGA Architecture</vt:lpstr>
      <vt:lpstr>2 input LUT acting as AND gate</vt:lpstr>
      <vt:lpstr>2 input LUT acting as OR gate</vt:lpstr>
      <vt:lpstr>2 input LUT acting as XOR gate</vt:lpstr>
      <vt:lpstr>Applications of FPGAs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FPGA?</dc:title>
  <cp:lastModifiedBy>MUHAMMAD TAHIR RANA</cp:lastModifiedBy>
  <cp:revision>23</cp:revision>
  <dcterms:modified xsi:type="dcterms:W3CDTF">2020-03-21T17:13:26Z</dcterms:modified>
</cp:coreProperties>
</file>