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1F7192-76DB-E5DA-3D03-B9195F793CE0}"/>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9066238F-7C4A-4543-14D1-F17F8ED675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8A6EA721-77EE-018D-2677-A2557AF5121E}"/>
              </a:ext>
            </a:extLst>
          </p:cNvPr>
          <p:cNvSpPr>
            <a:spLocks noGrp="1"/>
          </p:cNvSpPr>
          <p:nvPr>
            <p:ph type="dt" sz="half" idx="10"/>
          </p:nvPr>
        </p:nvSpPr>
        <p:spPr/>
        <p:txBody>
          <a:bodyPr/>
          <a:lstStyle/>
          <a:p>
            <a:fld id="{D4926F11-9929-4DED-8A06-A97A4974A8E5}" type="datetimeFigureOut">
              <a:rPr lang="tr-TR" smtClean="0"/>
              <a:t>14.03.2024</a:t>
            </a:fld>
            <a:endParaRPr lang="tr-TR"/>
          </a:p>
        </p:txBody>
      </p:sp>
      <p:sp>
        <p:nvSpPr>
          <p:cNvPr id="5" name="Alt Bilgi Yer Tutucusu 4">
            <a:extLst>
              <a:ext uri="{FF2B5EF4-FFF2-40B4-BE49-F238E27FC236}">
                <a16:creationId xmlns:a16="http://schemas.microsoft.com/office/drawing/2014/main" id="{1C3715CD-0BA6-AFB7-671B-CE684072C12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5FFFE5C-CF06-575A-FCEF-EFF911051BCE}"/>
              </a:ext>
            </a:extLst>
          </p:cNvPr>
          <p:cNvSpPr>
            <a:spLocks noGrp="1"/>
          </p:cNvSpPr>
          <p:nvPr>
            <p:ph type="sldNum" sz="quarter" idx="12"/>
          </p:nvPr>
        </p:nvSpPr>
        <p:spPr/>
        <p:txBody>
          <a:bodyPr/>
          <a:lstStyle/>
          <a:p>
            <a:fld id="{50E78732-0C20-4436-9492-17B0116B793D}" type="slidenum">
              <a:rPr lang="tr-TR" smtClean="0"/>
              <a:t>‹#›</a:t>
            </a:fld>
            <a:endParaRPr lang="tr-TR"/>
          </a:p>
        </p:txBody>
      </p:sp>
    </p:spTree>
    <p:extLst>
      <p:ext uri="{BB962C8B-B14F-4D97-AF65-F5344CB8AC3E}">
        <p14:creationId xmlns:p14="http://schemas.microsoft.com/office/powerpoint/2010/main" val="798979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7E1743-3985-07BA-0D83-F939A0243CD7}"/>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B448172D-3553-A1A0-66EF-0CBDD51B245A}"/>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8A36B78-0989-411F-85F7-92A83BA7185B}"/>
              </a:ext>
            </a:extLst>
          </p:cNvPr>
          <p:cNvSpPr>
            <a:spLocks noGrp="1"/>
          </p:cNvSpPr>
          <p:nvPr>
            <p:ph type="dt" sz="half" idx="10"/>
          </p:nvPr>
        </p:nvSpPr>
        <p:spPr/>
        <p:txBody>
          <a:bodyPr/>
          <a:lstStyle/>
          <a:p>
            <a:fld id="{D4926F11-9929-4DED-8A06-A97A4974A8E5}" type="datetimeFigureOut">
              <a:rPr lang="tr-TR" smtClean="0"/>
              <a:t>14.03.2024</a:t>
            </a:fld>
            <a:endParaRPr lang="tr-TR"/>
          </a:p>
        </p:txBody>
      </p:sp>
      <p:sp>
        <p:nvSpPr>
          <p:cNvPr id="5" name="Alt Bilgi Yer Tutucusu 4">
            <a:extLst>
              <a:ext uri="{FF2B5EF4-FFF2-40B4-BE49-F238E27FC236}">
                <a16:creationId xmlns:a16="http://schemas.microsoft.com/office/drawing/2014/main" id="{8B24344D-845D-72A5-A42C-52F40E64708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5099D63-9999-425A-D142-C3A75EA1407D}"/>
              </a:ext>
            </a:extLst>
          </p:cNvPr>
          <p:cNvSpPr>
            <a:spLocks noGrp="1"/>
          </p:cNvSpPr>
          <p:nvPr>
            <p:ph type="sldNum" sz="quarter" idx="12"/>
          </p:nvPr>
        </p:nvSpPr>
        <p:spPr/>
        <p:txBody>
          <a:bodyPr/>
          <a:lstStyle/>
          <a:p>
            <a:fld id="{50E78732-0C20-4436-9492-17B0116B793D}" type="slidenum">
              <a:rPr lang="tr-TR" smtClean="0"/>
              <a:t>‹#›</a:t>
            </a:fld>
            <a:endParaRPr lang="tr-TR"/>
          </a:p>
        </p:txBody>
      </p:sp>
    </p:spTree>
    <p:extLst>
      <p:ext uri="{BB962C8B-B14F-4D97-AF65-F5344CB8AC3E}">
        <p14:creationId xmlns:p14="http://schemas.microsoft.com/office/powerpoint/2010/main" val="336114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06804C34-F1D9-7F97-63C4-705FAE1E1A70}"/>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66352571-4449-7002-64CA-4471CB97636F}"/>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CB2A957-9342-9BEB-0AD5-14F64BFBFD82}"/>
              </a:ext>
            </a:extLst>
          </p:cNvPr>
          <p:cNvSpPr>
            <a:spLocks noGrp="1"/>
          </p:cNvSpPr>
          <p:nvPr>
            <p:ph type="dt" sz="half" idx="10"/>
          </p:nvPr>
        </p:nvSpPr>
        <p:spPr/>
        <p:txBody>
          <a:bodyPr/>
          <a:lstStyle/>
          <a:p>
            <a:fld id="{D4926F11-9929-4DED-8A06-A97A4974A8E5}" type="datetimeFigureOut">
              <a:rPr lang="tr-TR" smtClean="0"/>
              <a:t>14.03.2024</a:t>
            </a:fld>
            <a:endParaRPr lang="tr-TR"/>
          </a:p>
        </p:txBody>
      </p:sp>
      <p:sp>
        <p:nvSpPr>
          <p:cNvPr id="5" name="Alt Bilgi Yer Tutucusu 4">
            <a:extLst>
              <a:ext uri="{FF2B5EF4-FFF2-40B4-BE49-F238E27FC236}">
                <a16:creationId xmlns:a16="http://schemas.microsoft.com/office/drawing/2014/main" id="{BA6C2151-0F5F-B2BA-711A-E98E11CA0A2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BB1DA78-7422-EF43-8E55-C94C75FFB062}"/>
              </a:ext>
            </a:extLst>
          </p:cNvPr>
          <p:cNvSpPr>
            <a:spLocks noGrp="1"/>
          </p:cNvSpPr>
          <p:nvPr>
            <p:ph type="sldNum" sz="quarter" idx="12"/>
          </p:nvPr>
        </p:nvSpPr>
        <p:spPr/>
        <p:txBody>
          <a:bodyPr/>
          <a:lstStyle/>
          <a:p>
            <a:fld id="{50E78732-0C20-4436-9492-17B0116B793D}" type="slidenum">
              <a:rPr lang="tr-TR" smtClean="0"/>
              <a:t>‹#›</a:t>
            </a:fld>
            <a:endParaRPr lang="tr-TR"/>
          </a:p>
        </p:txBody>
      </p:sp>
    </p:spTree>
    <p:extLst>
      <p:ext uri="{BB962C8B-B14F-4D97-AF65-F5344CB8AC3E}">
        <p14:creationId xmlns:p14="http://schemas.microsoft.com/office/powerpoint/2010/main" val="1950573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71C7CA-1E23-FEED-4895-A6E3A2A67AA6}"/>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2B4F06C6-3EFD-959D-94FC-F0EC93A88F01}"/>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80BB755-5E09-E520-C94D-D85154D61EB2}"/>
              </a:ext>
            </a:extLst>
          </p:cNvPr>
          <p:cNvSpPr>
            <a:spLocks noGrp="1"/>
          </p:cNvSpPr>
          <p:nvPr>
            <p:ph type="dt" sz="half" idx="10"/>
          </p:nvPr>
        </p:nvSpPr>
        <p:spPr/>
        <p:txBody>
          <a:bodyPr/>
          <a:lstStyle/>
          <a:p>
            <a:fld id="{D4926F11-9929-4DED-8A06-A97A4974A8E5}" type="datetimeFigureOut">
              <a:rPr lang="tr-TR" smtClean="0"/>
              <a:t>14.03.2024</a:t>
            </a:fld>
            <a:endParaRPr lang="tr-TR"/>
          </a:p>
        </p:txBody>
      </p:sp>
      <p:sp>
        <p:nvSpPr>
          <p:cNvPr id="5" name="Alt Bilgi Yer Tutucusu 4">
            <a:extLst>
              <a:ext uri="{FF2B5EF4-FFF2-40B4-BE49-F238E27FC236}">
                <a16:creationId xmlns:a16="http://schemas.microsoft.com/office/drawing/2014/main" id="{56473789-98D1-6E81-B576-264A4C94F81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0C8EF03-CB89-743D-EFCE-4F1FF3C33002}"/>
              </a:ext>
            </a:extLst>
          </p:cNvPr>
          <p:cNvSpPr>
            <a:spLocks noGrp="1"/>
          </p:cNvSpPr>
          <p:nvPr>
            <p:ph type="sldNum" sz="quarter" idx="12"/>
          </p:nvPr>
        </p:nvSpPr>
        <p:spPr/>
        <p:txBody>
          <a:bodyPr/>
          <a:lstStyle/>
          <a:p>
            <a:fld id="{50E78732-0C20-4436-9492-17B0116B793D}" type="slidenum">
              <a:rPr lang="tr-TR" smtClean="0"/>
              <a:t>‹#›</a:t>
            </a:fld>
            <a:endParaRPr lang="tr-TR"/>
          </a:p>
        </p:txBody>
      </p:sp>
    </p:spTree>
    <p:extLst>
      <p:ext uri="{BB962C8B-B14F-4D97-AF65-F5344CB8AC3E}">
        <p14:creationId xmlns:p14="http://schemas.microsoft.com/office/powerpoint/2010/main" val="2384638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3F3509-6106-E5EA-A176-D610078847E3}"/>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5A96A724-6072-F1C5-53F5-426665B0624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B9662178-AECC-6412-B7C9-65AF29839A95}"/>
              </a:ext>
            </a:extLst>
          </p:cNvPr>
          <p:cNvSpPr>
            <a:spLocks noGrp="1"/>
          </p:cNvSpPr>
          <p:nvPr>
            <p:ph type="dt" sz="half" idx="10"/>
          </p:nvPr>
        </p:nvSpPr>
        <p:spPr/>
        <p:txBody>
          <a:bodyPr/>
          <a:lstStyle/>
          <a:p>
            <a:fld id="{D4926F11-9929-4DED-8A06-A97A4974A8E5}" type="datetimeFigureOut">
              <a:rPr lang="tr-TR" smtClean="0"/>
              <a:t>14.03.2024</a:t>
            </a:fld>
            <a:endParaRPr lang="tr-TR"/>
          </a:p>
        </p:txBody>
      </p:sp>
      <p:sp>
        <p:nvSpPr>
          <p:cNvPr id="5" name="Alt Bilgi Yer Tutucusu 4">
            <a:extLst>
              <a:ext uri="{FF2B5EF4-FFF2-40B4-BE49-F238E27FC236}">
                <a16:creationId xmlns:a16="http://schemas.microsoft.com/office/drawing/2014/main" id="{F42D1833-B889-C23D-1801-219CA986EB5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257FA79-A029-6130-50BF-3B079EE07235}"/>
              </a:ext>
            </a:extLst>
          </p:cNvPr>
          <p:cNvSpPr>
            <a:spLocks noGrp="1"/>
          </p:cNvSpPr>
          <p:nvPr>
            <p:ph type="sldNum" sz="quarter" idx="12"/>
          </p:nvPr>
        </p:nvSpPr>
        <p:spPr/>
        <p:txBody>
          <a:bodyPr/>
          <a:lstStyle/>
          <a:p>
            <a:fld id="{50E78732-0C20-4436-9492-17B0116B793D}" type="slidenum">
              <a:rPr lang="tr-TR" smtClean="0"/>
              <a:t>‹#›</a:t>
            </a:fld>
            <a:endParaRPr lang="tr-TR"/>
          </a:p>
        </p:txBody>
      </p:sp>
    </p:spTree>
    <p:extLst>
      <p:ext uri="{BB962C8B-B14F-4D97-AF65-F5344CB8AC3E}">
        <p14:creationId xmlns:p14="http://schemas.microsoft.com/office/powerpoint/2010/main" val="1717629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AEBF32-836D-7860-FE32-0444A531E701}"/>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F53CB12F-953C-9CE2-4E05-BC7A454A9D2C}"/>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8ED51622-57BE-A3EA-A4CE-3643013EDCD9}"/>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EF3187BC-B6E3-7E69-168B-CB81AA94516D}"/>
              </a:ext>
            </a:extLst>
          </p:cNvPr>
          <p:cNvSpPr>
            <a:spLocks noGrp="1"/>
          </p:cNvSpPr>
          <p:nvPr>
            <p:ph type="dt" sz="half" idx="10"/>
          </p:nvPr>
        </p:nvSpPr>
        <p:spPr/>
        <p:txBody>
          <a:bodyPr/>
          <a:lstStyle/>
          <a:p>
            <a:fld id="{D4926F11-9929-4DED-8A06-A97A4974A8E5}" type="datetimeFigureOut">
              <a:rPr lang="tr-TR" smtClean="0"/>
              <a:t>14.03.2024</a:t>
            </a:fld>
            <a:endParaRPr lang="tr-TR"/>
          </a:p>
        </p:txBody>
      </p:sp>
      <p:sp>
        <p:nvSpPr>
          <p:cNvPr id="6" name="Alt Bilgi Yer Tutucusu 5">
            <a:extLst>
              <a:ext uri="{FF2B5EF4-FFF2-40B4-BE49-F238E27FC236}">
                <a16:creationId xmlns:a16="http://schemas.microsoft.com/office/drawing/2014/main" id="{F2B0F860-10A6-3474-0A4D-DCE7BF348D9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15FADBB-4251-E71E-C9D2-8D03E93B01B9}"/>
              </a:ext>
            </a:extLst>
          </p:cNvPr>
          <p:cNvSpPr>
            <a:spLocks noGrp="1"/>
          </p:cNvSpPr>
          <p:nvPr>
            <p:ph type="sldNum" sz="quarter" idx="12"/>
          </p:nvPr>
        </p:nvSpPr>
        <p:spPr/>
        <p:txBody>
          <a:bodyPr/>
          <a:lstStyle/>
          <a:p>
            <a:fld id="{50E78732-0C20-4436-9492-17B0116B793D}" type="slidenum">
              <a:rPr lang="tr-TR" smtClean="0"/>
              <a:t>‹#›</a:t>
            </a:fld>
            <a:endParaRPr lang="tr-TR"/>
          </a:p>
        </p:txBody>
      </p:sp>
    </p:spTree>
    <p:extLst>
      <p:ext uri="{BB962C8B-B14F-4D97-AF65-F5344CB8AC3E}">
        <p14:creationId xmlns:p14="http://schemas.microsoft.com/office/powerpoint/2010/main" val="407572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6965A4-B8A0-C848-0A14-C14B97DC6D55}"/>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481C3B39-84A2-24F9-49E8-BC50742B01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8AA0B6EB-4CAB-6CC2-6EA4-BB835D975D49}"/>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4A9A3F6F-88D8-98DE-35F4-3090EF6916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1381944B-5CCC-2047-45C4-12CDCAC9FEE9}"/>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AEEFA291-E79A-BBCC-5279-838C37243CEF}"/>
              </a:ext>
            </a:extLst>
          </p:cNvPr>
          <p:cNvSpPr>
            <a:spLocks noGrp="1"/>
          </p:cNvSpPr>
          <p:nvPr>
            <p:ph type="dt" sz="half" idx="10"/>
          </p:nvPr>
        </p:nvSpPr>
        <p:spPr/>
        <p:txBody>
          <a:bodyPr/>
          <a:lstStyle/>
          <a:p>
            <a:fld id="{D4926F11-9929-4DED-8A06-A97A4974A8E5}" type="datetimeFigureOut">
              <a:rPr lang="tr-TR" smtClean="0"/>
              <a:t>14.03.2024</a:t>
            </a:fld>
            <a:endParaRPr lang="tr-TR"/>
          </a:p>
        </p:txBody>
      </p:sp>
      <p:sp>
        <p:nvSpPr>
          <p:cNvPr id="8" name="Alt Bilgi Yer Tutucusu 7">
            <a:extLst>
              <a:ext uri="{FF2B5EF4-FFF2-40B4-BE49-F238E27FC236}">
                <a16:creationId xmlns:a16="http://schemas.microsoft.com/office/drawing/2014/main" id="{4AB39D83-2EF6-884A-BD4D-E031BF075036}"/>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BC82C89A-8888-587C-98D9-87848F431FF3}"/>
              </a:ext>
            </a:extLst>
          </p:cNvPr>
          <p:cNvSpPr>
            <a:spLocks noGrp="1"/>
          </p:cNvSpPr>
          <p:nvPr>
            <p:ph type="sldNum" sz="quarter" idx="12"/>
          </p:nvPr>
        </p:nvSpPr>
        <p:spPr/>
        <p:txBody>
          <a:bodyPr/>
          <a:lstStyle/>
          <a:p>
            <a:fld id="{50E78732-0C20-4436-9492-17B0116B793D}" type="slidenum">
              <a:rPr lang="tr-TR" smtClean="0"/>
              <a:t>‹#›</a:t>
            </a:fld>
            <a:endParaRPr lang="tr-TR"/>
          </a:p>
        </p:txBody>
      </p:sp>
    </p:spTree>
    <p:extLst>
      <p:ext uri="{BB962C8B-B14F-4D97-AF65-F5344CB8AC3E}">
        <p14:creationId xmlns:p14="http://schemas.microsoft.com/office/powerpoint/2010/main" val="1797199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9BC5D73-6978-8680-55DE-267CAF65AA21}"/>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AA8F3758-FE14-E5CA-FA9F-9723CEDC925A}"/>
              </a:ext>
            </a:extLst>
          </p:cNvPr>
          <p:cNvSpPr>
            <a:spLocks noGrp="1"/>
          </p:cNvSpPr>
          <p:nvPr>
            <p:ph type="dt" sz="half" idx="10"/>
          </p:nvPr>
        </p:nvSpPr>
        <p:spPr/>
        <p:txBody>
          <a:bodyPr/>
          <a:lstStyle/>
          <a:p>
            <a:fld id="{D4926F11-9929-4DED-8A06-A97A4974A8E5}" type="datetimeFigureOut">
              <a:rPr lang="tr-TR" smtClean="0"/>
              <a:t>14.03.2024</a:t>
            </a:fld>
            <a:endParaRPr lang="tr-TR"/>
          </a:p>
        </p:txBody>
      </p:sp>
      <p:sp>
        <p:nvSpPr>
          <p:cNvPr id="4" name="Alt Bilgi Yer Tutucusu 3">
            <a:extLst>
              <a:ext uri="{FF2B5EF4-FFF2-40B4-BE49-F238E27FC236}">
                <a16:creationId xmlns:a16="http://schemas.microsoft.com/office/drawing/2014/main" id="{619B97E2-42F2-5FCE-041C-CF312004096E}"/>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FF08D55D-A5AE-A87C-2EC9-FB932A16174D}"/>
              </a:ext>
            </a:extLst>
          </p:cNvPr>
          <p:cNvSpPr>
            <a:spLocks noGrp="1"/>
          </p:cNvSpPr>
          <p:nvPr>
            <p:ph type="sldNum" sz="quarter" idx="12"/>
          </p:nvPr>
        </p:nvSpPr>
        <p:spPr/>
        <p:txBody>
          <a:bodyPr/>
          <a:lstStyle/>
          <a:p>
            <a:fld id="{50E78732-0C20-4436-9492-17B0116B793D}" type="slidenum">
              <a:rPr lang="tr-TR" smtClean="0"/>
              <a:t>‹#›</a:t>
            </a:fld>
            <a:endParaRPr lang="tr-TR"/>
          </a:p>
        </p:txBody>
      </p:sp>
    </p:spTree>
    <p:extLst>
      <p:ext uri="{BB962C8B-B14F-4D97-AF65-F5344CB8AC3E}">
        <p14:creationId xmlns:p14="http://schemas.microsoft.com/office/powerpoint/2010/main" val="2486528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1D1B7AAF-EFA0-F860-1889-000C4D566771}"/>
              </a:ext>
            </a:extLst>
          </p:cNvPr>
          <p:cNvSpPr>
            <a:spLocks noGrp="1"/>
          </p:cNvSpPr>
          <p:nvPr>
            <p:ph type="dt" sz="half" idx="10"/>
          </p:nvPr>
        </p:nvSpPr>
        <p:spPr/>
        <p:txBody>
          <a:bodyPr/>
          <a:lstStyle/>
          <a:p>
            <a:fld id="{D4926F11-9929-4DED-8A06-A97A4974A8E5}" type="datetimeFigureOut">
              <a:rPr lang="tr-TR" smtClean="0"/>
              <a:t>14.03.2024</a:t>
            </a:fld>
            <a:endParaRPr lang="tr-TR"/>
          </a:p>
        </p:txBody>
      </p:sp>
      <p:sp>
        <p:nvSpPr>
          <p:cNvPr id="3" name="Alt Bilgi Yer Tutucusu 2">
            <a:extLst>
              <a:ext uri="{FF2B5EF4-FFF2-40B4-BE49-F238E27FC236}">
                <a16:creationId xmlns:a16="http://schemas.microsoft.com/office/drawing/2014/main" id="{2F037248-3D1C-DD17-8300-5602B084D809}"/>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BF70A792-50F8-FD90-0445-417A6D6B7B51}"/>
              </a:ext>
            </a:extLst>
          </p:cNvPr>
          <p:cNvSpPr>
            <a:spLocks noGrp="1"/>
          </p:cNvSpPr>
          <p:nvPr>
            <p:ph type="sldNum" sz="quarter" idx="12"/>
          </p:nvPr>
        </p:nvSpPr>
        <p:spPr/>
        <p:txBody>
          <a:bodyPr/>
          <a:lstStyle/>
          <a:p>
            <a:fld id="{50E78732-0C20-4436-9492-17B0116B793D}" type="slidenum">
              <a:rPr lang="tr-TR" smtClean="0"/>
              <a:t>‹#›</a:t>
            </a:fld>
            <a:endParaRPr lang="tr-TR"/>
          </a:p>
        </p:txBody>
      </p:sp>
    </p:spTree>
    <p:extLst>
      <p:ext uri="{BB962C8B-B14F-4D97-AF65-F5344CB8AC3E}">
        <p14:creationId xmlns:p14="http://schemas.microsoft.com/office/powerpoint/2010/main" val="211142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F96CCA-7592-20F0-0B07-50916D17D650}"/>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F9A96C97-6C35-0289-2AE0-B6F04E3758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B0E1D70D-C203-79F3-171B-E22B56F08B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9C4A66F-90BC-E2A1-86B1-56FD9F49403F}"/>
              </a:ext>
            </a:extLst>
          </p:cNvPr>
          <p:cNvSpPr>
            <a:spLocks noGrp="1"/>
          </p:cNvSpPr>
          <p:nvPr>
            <p:ph type="dt" sz="half" idx="10"/>
          </p:nvPr>
        </p:nvSpPr>
        <p:spPr/>
        <p:txBody>
          <a:bodyPr/>
          <a:lstStyle/>
          <a:p>
            <a:fld id="{D4926F11-9929-4DED-8A06-A97A4974A8E5}" type="datetimeFigureOut">
              <a:rPr lang="tr-TR" smtClean="0"/>
              <a:t>14.03.2024</a:t>
            </a:fld>
            <a:endParaRPr lang="tr-TR"/>
          </a:p>
        </p:txBody>
      </p:sp>
      <p:sp>
        <p:nvSpPr>
          <p:cNvPr id="6" name="Alt Bilgi Yer Tutucusu 5">
            <a:extLst>
              <a:ext uri="{FF2B5EF4-FFF2-40B4-BE49-F238E27FC236}">
                <a16:creationId xmlns:a16="http://schemas.microsoft.com/office/drawing/2014/main" id="{78430FE7-49E2-C6D5-0639-36A75709D5EE}"/>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8D33138-6CA1-1072-78B8-F91D1E19F4A7}"/>
              </a:ext>
            </a:extLst>
          </p:cNvPr>
          <p:cNvSpPr>
            <a:spLocks noGrp="1"/>
          </p:cNvSpPr>
          <p:nvPr>
            <p:ph type="sldNum" sz="quarter" idx="12"/>
          </p:nvPr>
        </p:nvSpPr>
        <p:spPr/>
        <p:txBody>
          <a:bodyPr/>
          <a:lstStyle/>
          <a:p>
            <a:fld id="{50E78732-0C20-4436-9492-17B0116B793D}" type="slidenum">
              <a:rPr lang="tr-TR" smtClean="0"/>
              <a:t>‹#›</a:t>
            </a:fld>
            <a:endParaRPr lang="tr-TR"/>
          </a:p>
        </p:txBody>
      </p:sp>
    </p:spTree>
    <p:extLst>
      <p:ext uri="{BB962C8B-B14F-4D97-AF65-F5344CB8AC3E}">
        <p14:creationId xmlns:p14="http://schemas.microsoft.com/office/powerpoint/2010/main" val="475975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118B8B4-9D25-F59B-C63D-24A0C8A36D76}"/>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DC6F99B5-6F97-E28E-3D51-AB9D59D163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75C45665-AFBC-F666-0373-7A1825F9CA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2C4CD6C-2986-BFDC-E492-EA4E52F4CE17}"/>
              </a:ext>
            </a:extLst>
          </p:cNvPr>
          <p:cNvSpPr>
            <a:spLocks noGrp="1"/>
          </p:cNvSpPr>
          <p:nvPr>
            <p:ph type="dt" sz="half" idx="10"/>
          </p:nvPr>
        </p:nvSpPr>
        <p:spPr/>
        <p:txBody>
          <a:bodyPr/>
          <a:lstStyle/>
          <a:p>
            <a:fld id="{D4926F11-9929-4DED-8A06-A97A4974A8E5}" type="datetimeFigureOut">
              <a:rPr lang="tr-TR" smtClean="0"/>
              <a:t>14.03.2024</a:t>
            </a:fld>
            <a:endParaRPr lang="tr-TR"/>
          </a:p>
        </p:txBody>
      </p:sp>
      <p:sp>
        <p:nvSpPr>
          <p:cNvPr id="6" name="Alt Bilgi Yer Tutucusu 5">
            <a:extLst>
              <a:ext uri="{FF2B5EF4-FFF2-40B4-BE49-F238E27FC236}">
                <a16:creationId xmlns:a16="http://schemas.microsoft.com/office/drawing/2014/main" id="{22236C3B-4346-85AA-0857-C7440F3D3B2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3C80975-EC87-D799-3AD7-3902DB37FFF9}"/>
              </a:ext>
            </a:extLst>
          </p:cNvPr>
          <p:cNvSpPr>
            <a:spLocks noGrp="1"/>
          </p:cNvSpPr>
          <p:nvPr>
            <p:ph type="sldNum" sz="quarter" idx="12"/>
          </p:nvPr>
        </p:nvSpPr>
        <p:spPr/>
        <p:txBody>
          <a:bodyPr/>
          <a:lstStyle/>
          <a:p>
            <a:fld id="{50E78732-0C20-4436-9492-17B0116B793D}" type="slidenum">
              <a:rPr lang="tr-TR" smtClean="0"/>
              <a:t>‹#›</a:t>
            </a:fld>
            <a:endParaRPr lang="tr-TR"/>
          </a:p>
        </p:txBody>
      </p:sp>
    </p:spTree>
    <p:extLst>
      <p:ext uri="{BB962C8B-B14F-4D97-AF65-F5344CB8AC3E}">
        <p14:creationId xmlns:p14="http://schemas.microsoft.com/office/powerpoint/2010/main" val="2940527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B67B2D7B-3C55-6E84-0172-DA5C020CE0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306797A-4F9B-3A84-FACE-2E0A346D7D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4365AF6-62A2-386D-3BFE-D1CA2E2DF3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4926F11-9929-4DED-8A06-A97A4974A8E5}" type="datetimeFigureOut">
              <a:rPr lang="tr-TR" smtClean="0"/>
              <a:t>14.03.2024</a:t>
            </a:fld>
            <a:endParaRPr lang="tr-TR"/>
          </a:p>
        </p:txBody>
      </p:sp>
      <p:sp>
        <p:nvSpPr>
          <p:cNvPr id="5" name="Alt Bilgi Yer Tutucusu 4">
            <a:extLst>
              <a:ext uri="{FF2B5EF4-FFF2-40B4-BE49-F238E27FC236}">
                <a16:creationId xmlns:a16="http://schemas.microsoft.com/office/drawing/2014/main" id="{AFA3F09F-6DF5-1A52-E6BF-4F109FC8DA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1A378B8B-F6CE-6865-DEE5-A78490E110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0E78732-0C20-4436-9492-17B0116B793D}" type="slidenum">
              <a:rPr lang="tr-TR" smtClean="0"/>
              <a:t>‹#›</a:t>
            </a:fld>
            <a:endParaRPr lang="tr-TR"/>
          </a:p>
        </p:txBody>
      </p:sp>
    </p:spTree>
    <p:extLst>
      <p:ext uri="{BB962C8B-B14F-4D97-AF65-F5344CB8AC3E}">
        <p14:creationId xmlns:p14="http://schemas.microsoft.com/office/powerpoint/2010/main" val="979315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127C039E-7175-09B7-D972-AB5C6350D272}"/>
              </a:ext>
            </a:extLst>
          </p:cNvPr>
          <p:cNvSpPr txBox="1"/>
          <p:nvPr/>
        </p:nvSpPr>
        <p:spPr>
          <a:xfrm>
            <a:off x="1474470" y="1522583"/>
            <a:ext cx="7248906" cy="1200329"/>
          </a:xfrm>
          <a:prstGeom prst="rect">
            <a:avLst/>
          </a:prstGeom>
          <a:noFill/>
        </p:spPr>
        <p:txBody>
          <a:bodyPr wrap="square">
            <a:spAutoFit/>
          </a:bodyPr>
          <a:lstStyle/>
          <a:p>
            <a:endParaRPr lang="tr-TR" dirty="0"/>
          </a:p>
          <a:p>
            <a:r>
              <a:rPr lang="tr-TR" dirty="0"/>
              <a:t>Verinin büyüklüğü, miktarı ve karmaşıklığı gibi etkenlere bağlı olarak farklı veri modelleme, veri depolama ve sorgulama yöntemleri geliştirilmek zorunda kalınmıştır. </a:t>
            </a:r>
          </a:p>
        </p:txBody>
      </p:sp>
      <p:sp>
        <p:nvSpPr>
          <p:cNvPr id="7" name="Metin kutusu 6">
            <a:extLst>
              <a:ext uri="{FF2B5EF4-FFF2-40B4-BE49-F238E27FC236}">
                <a16:creationId xmlns:a16="http://schemas.microsoft.com/office/drawing/2014/main" id="{4C60E724-6500-45DA-516A-E0BE82471355}"/>
              </a:ext>
            </a:extLst>
          </p:cNvPr>
          <p:cNvSpPr txBox="1"/>
          <p:nvPr/>
        </p:nvSpPr>
        <p:spPr>
          <a:xfrm>
            <a:off x="2542032" y="694944"/>
            <a:ext cx="4626864" cy="707886"/>
          </a:xfrm>
          <a:prstGeom prst="rect">
            <a:avLst/>
          </a:prstGeom>
          <a:noFill/>
        </p:spPr>
        <p:txBody>
          <a:bodyPr wrap="square" rtlCol="0">
            <a:spAutoFit/>
          </a:bodyPr>
          <a:lstStyle/>
          <a:p>
            <a:pPr algn="ctr"/>
            <a:r>
              <a:rPr lang="tr-TR" sz="4000" dirty="0">
                <a:solidFill>
                  <a:srgbClr val="FF0000"/>
                </a:solidFill>
              </a:rPr>
              <a:t>MAKALE ÖZETİ</a:t>
            </a:r>
          </a:p>
        </p:txBody>
      </p:sp>
      <p:sp>
        <p:nvSpPr>
          <p:cNvPr id="8" name="Metin kutusu 7">
            <a:extLst>
              <a:ext uri="{FF2B5EF4-FFF2-40B4-BE49-F238E27FC236}">
                <a16:creationId xmlns:a16="http://schemas.microsoft.com/office/drawing/2014/main" id="{3DB14A13-DECC-75BE-5EAC-8E60C0E8692F}"/>
              </a:ext>
            </a:extLst>
          </p:cNvPr>
          <p:cNvSpPr txBox="1"/>
          <p:nvPr/>
        </p:nvSpPr>
        <p:spPr>
          <a:xfrm>
            <a:off x="1335024" y="3310128"/>
            <a:ext cx="3627120" cy="369332"/>
          </a:xfrm>
          <a:prstGeom prst="rect">
            <a:avLst/>
          </a:prstGeom>
          <a:noFill/>
        </p:spPr>
        <p:txBody>
          <a:bodyPr wrap="square" rtlCol="0">
            <a:spAutoFit/>
          </a:bodyPr>
          <a:lstStyle/>
          <a:p>
            <a:r>
              <a:rPr lang="tr-TR" dirty="0">
                <a:solidFill>
                  <a:srgbClr val="FF0000"/>
                </a:solidFill>
              </a:rPr>
              <a:t>BİLİŞİM SİSTEMLERİ VE YÖNETİMİ</a:t>
            </a:r>
          </a:p>
        </p:txBody>
      </p:sp>
      <p:sp>
        <p:nvSpPr>
          <p:cNvPr id="9" name="Metin kutusu 8">
            <a:extLst>
              <a:ext uri="{FF2B5EF4-FFF2-40B4-BE49-F238E27FC236}">
                <a16:creationId xmlns:a16="http://schemas.microsoft.com/office/drawing/2014/main" id="{30471B50-5DE1-AF54-EE3B-77C5CDFBB311}"/>
              </a:ext>
            </a:extLst>
          </p:cNvPr>
          <p:cNvSpPr txBox="1"/>
          <p:nvPr/>
        </p:nvSpPr>
        <p:spPr>
          <a:xfrm>
            <a:off x="1322832" y="3679460"/>
            <a:ext cx="10576560" cy="1200329"/>
          </a:xfrm>
          <a:prstGeom prst="rect">
            <a:avLst/>
          </a:prstGeom>
          <a:noFill/>
        </p:spPr>
        <p:txBody>
          <a:bodyPr wrap="square" rtlCol="0">
            <a:spAutoFit/>
          </a:bodyPr>
          <a:lstStyle/>
          <a:p>
            <a:r>
              <a:rPr lang="tr-TR" b="0" i="0" dirty="0">
                <a:effectLst/>
                <a:latin typeface="Söhne"/>
              </a:rPr>
              <a:t>Bilişim sistemleri, organizasyonlarda bilgiyi toplama, düzenleme, işleme ve saklama süreçlerini içeren bir yapı olarak tanımlanır. Bu süreçlerde üç temel aktivite bulunmaktadır: girdi, işlem ve çıktı. Girdi, ham bilgileri toplamayı, işlem, bu bilgileri anlamlı biçime dönüştürmeyi, çıktı ise işlenmiş bilgiyi kullanıcılara veya aktivitelere sunmayı sağlar</a:t>
            </a:r>
            <a:endParaRPr lang="tr-TR" dirty="0"/>
          </a:p>
        </p:txBody>
      </p:sp>
    </p:spTree>
    <p:extLst>
      <p:ext uri="{BB962C8B-B14F-4D97-AF65-F5344CB8AC3E}">
        <p14:creationId xmlns:p14="http://schemas.microsoft.com/office/powerpoint/2010/main" val="3020049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834CE219-3C9E-AF64-51A5-C1724757ADAE}"/>
              </a:ext>
            </a:extLst>
          </p:cNvPr>
          <p:cNvSpPr txBox="1"/>
          <p:nvPr/>
        </p:nvSpPr>
        <p:spPr>
          <a:xfrm>
            <a:off x="969264" y="338328"/>
            <a:ext cx="5943600" cy="369332"/>
          </a:xfrm>
          <a:prstGeom prst="rect">
            <a:avLst/>
          </a:prstGeom>
          <a:noFill/>
        </p:spPr>
        <p:txBody>
          <a:bodyPr wrap="square" rtlCol="0">
            <a:spAutoFit/>
          </a:bodyPr>
          <a:lstStyle/>
          <a:p>
            <a:r>
              <a:rPr lang="tr-TR" dirty="0">
                <a:solidFill>
                  <a:srgbClr val="FF0000"/>
                </a:solidFill>
              </a:rPr>
              <a:t>VERİ TABANI VE VERİ TABANI YÖNETİM SİSTEMLERİ </a:t>
            </a:r>
          </a:p>
        </p:txBody>
      </p:sp>
      <p:sp>
        <p:nvSpPr>
          <p:cNvPr id="4" name="Metin kutusu 3">
            <a:extLst>
              <a:ext uri="{FF2B5EF4-FFF2-40B4-BE49-F238E27FC236}">
                <a16:creationId xmlns:a16="http://schemas.microsoft.com/office/drawing/2014/main" id="{28114FDB-CBBE-91C1-145A-33E7D4DB0902}"/>
              </a:ext>
            </a:extLst>
          </p:cNvPr>
          <p:cNvSpPr txBox="1"/>
          <p:nvPr/>
        </p:nvSpPr>
        <p:spPr>
          <a:xfrm>
            <a:off x="969264" y="1133856"/>
            <a:ext cx="10725912" cy="5632311"/>
          </a:xfrm>
          <a:prstGeom prst="rect">
            <a:avLst/>
          </a:prstGeom>
          <a:noFill/>
        </p:spPr>
        <p:txBody>
          <a:bodyPr wrap="square" rtlCol="0">
            <a:spAutoFit/>
          </a:bodyPr>
          <a:lstStyle/>
          <a:p>
            <a:r>
              <a:rPr lang="tr-TR" dirty="0"/>
              <a:t>Birbirleriyle ilişkileri olan verilerin tutulduğu, mantıksal ve fiziksel olarak tanımlarının olduğu bilgi depolarıdır</a:t>
            </a:r>
          </a:p>
          <a:p>
            <a:br>
              <a:rPr lang="tr-TR" dirty="0"/>
            </a:br>
            <a:r>
              <a:rPr lang="tr-TR" dirty="0"/>
              <a:t>Veri Tabanı Yönetim Sistemleri (VTYS), aynı anda birden çok bağlantıya izin vererek verilere erişimi sağlayan sistemlerdir. Bu sistemler, veri tabanı yönetiminin bir parçası olarak verinin nasıl depolanacağını, nasıl kullanılacağını ve erişileceğini mantıksal olarak yönlendirir. Veri tabanı, VTYS ve uygulama programlarıyla birlikte kullanıcı ara yüzlerini içeren yapıya ise "veri tabanı sistemi (VTS)" denir.</a:t>
            </a:r>
            <a:br>
              <a:rPr lang="tr-TR" dirty="0"/>
            </a:br>
            <a:br>
              <a:rPr lang="tr-TR" dirty="0"/>
            </a:br>
            <a:r>
              <a:rPr lang="tr-TR" dirty="0"/>
              <a:t>Veri tabanı modellerini sekiz kategoriye </a:t>
            </a:r>
            <a:r>
              <a:rPr lang="tr-TR" dirty="0" err="1"/>
              <a:t>ayrılır;bunlar</a:t>
            </a:r>
            <a:r>
              <a:rPr lang="tr-TR" dirty="0"/>
              <a:t>:</a:t>
            </a:r>
          </a:p>
          <a:p>
            <a:br>
              <a:rPr lang="tr-TR" dirty="0"/>
            </a:br>
            <a:r>
              <a:rPr lang="tr-TR" dirty="0">
                <a:solidFill>
                  <a:schemeClr val="accent2">
                    <a:lumMod val="75000"/>
                  </a:schemeClr>
                </a:solidFill>
              </a:rPr>
              <a:t>1.DÜZ MODEL VEYA TABLO MODELİ </a:t>
            </a:r>
            <a:r>
              <a:rPr lang="tr-TR" dirty="0"/>
              <a:t>:	Düz model veya tablo modeli, iki boyutlu veri gruplarından oluşur. Sütunlarda benzer özelliklere sahip veriler bulunurken, satırlarda ise veri grupları yer alır. Örnek olarak, kullanıcı adları ve şifrelerin tutulduğu bir veri tabanı bu modele örnek olarak verilebilir. Bu tür bir veri tabanında her satırda bir kullanıcıya ait şifre bilgileri bulunurken, sütunlarda aynı tipte veriler yer alır. Düz veri modeli, tek tablodan oluşan basit bir model olarak düşünülebilir.</a:t>
            </a:r>
            <a:br>
              <a:rPr lang="tr-TR" dirty="0"/>
            </a:br>
            <a:br>
              <a:rPr lang="tr-TR" dirty="0"/>
            </a:br>
            <a:r>
              <a:rPr lang="tr-TR" dirty="0">
                <a:solidFill>
                  <a:schemeClr val="accent2">
                    <a:lumMod val="75000"/>
                  </a:schemeClr>
                </a:solidFill>
              </a:rPr>
              <a:t>2:Hiyerarşik Veri Modeli: </a:t>
            </a:r>
            <a:r>
              <a:rPr lang="tr-TR" dirty="0"/>
              <a:t>Hiyerarşik Veri Modeli, adını veriyi depolama yönteminden almıştır. Bu modelde depolanan yapısal verilere "kayıt" adı verilir ve kayıtlar ağaç benzeri bir mimariyle düzenlenir. Kök adı verilen ilk kayıt, bir veya daha fazla çocuk kaydına sahiptir. Her çocuk kaydı da kendi çocuk kayıtlarına sahip olabilir. Ancak kök dışındaki tüm kayıtların bir ebeveyn kaydı bulunur ve bu şekilde hiyerarşik bir yapı oluşur.</a:t>
            </a:r>
            <a:br>
              <a:rPr lang="tr-TR" dirty="0"/>
            </a:br>
            <a:endParaRPr lang="tr-TR" dirty="0"/>
          </a:p>
        </p:txBody>
      </p:sp>
    </p:spTree>
    <p:extLst>
      <p:ext uri="{BB962C8B-B14F-4D97-AF65-F5344CB8AC3E}">
        <p14:creationId xmlns:p14="http://schemas.microsoft.com/office/powerpoint/2010/main" val="3151110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C9EDC8D1-4374-835B-1228-65467FAFF7AA}"/>
              </a:ext>
            </a:extLst>
          </p:cNvPr>
          <p:cNvSpPr txBox="1"/>
          <p:nvPr/>
        </p:nvSpPr>
        <p:spPr>
          <a:xfrm>
            <a:off x="658368" y="197346"/>
            <a:ext cx="11064240" cy="5078313"/>
          </a:xfrm>
          <a:prstGeom prst="rect">
            <a:avLst/>
          </a:prstGeom>
          <a:noFill/>
        </p:spPr>
        <p:txBody>
          <a:bodyPr wrap="square" rtlCol="0">
            <a:spAutoFit/>
          </a:bodyPr>
          <a:lstStyle/>
          <a:p>
            <a:r>
              <a:rPr lang="tr-TR" dirty="0">
                <a:solidFill>
                  <a:schemeClr val="accent2">
                    <a:lumMod val="75000"/>
                  </a:schemeClr>
                </a:solidFill>
              </a:rPr>
              <a:t>3.Ağ veri </a:t>
            </a:r>
            <a:r>
              <a:rPr lang="tr-TR" dirty="0" err="1">
                <a:solidFill>
                  <a:schemeClr val="accent2">
                    <a:lumMod val="75000"/>
                  </a:schemeClr>
                </a:solidFill>
              </a:rPr>
              <a:t>modeli:</a:t>
            </a:r>
            <a:r>
              <a:rPr lang="tr-TR" dirty="0" err="1"/>
              <a:t>r</a:t>
            </a:r>
            <a:r>
              <a:rPr lang="tr-TR" dirty="0"/>
              <a:t>. Hiyerarşik veri modelinin geliştirilmiş halidir. Hızlıca kabul görmesinin nedeni bir verinin doğal olarak başka veriler ile ilişkili olmasıdır. Ağ modelinin hiyerarşik modelden en önemli farkı, uç düğüm pozisyonundaki verinin iç-düğüme işaret edebilmesidir. Böylelikle ağ modelinde bire-çok ilişkiler yanında, </a:t>
            </a:r>
            <a:r>
              <a:rPr lang="tr-TR" dirty="0" err="1"/>
              <a:t>çoka</a:t>
            </a:r>
            <a:r>
              <a:rPr lang="tr-TR" dirty="0"/>
              <a:t>-çok ilişkiler de modellenebilir. Bu veri tekrarını önemli ölçüde azaltır</a:t>
            </a:r>
          </a:p>
          <a:p>
            <a:br>
              <a:rPr lang="tr-TR" dirty="0">
                <a:solidFill>
                  <a:schemeClr val="accent2">
                    <a:lumMod val="75000"/>
                  </a:schemeClr>
                </a:solidFill>
              </a:rPr>
            </a:br>
            <a:r>
              <a:rPr lang="tr-TR" dirty="0">
                <a:solidFill>
                  <a:schemeClr val="accent2">
                    <a:lumMod val="75000"/>
                  </a:schemeClr>
                </a:solidFill>
              </a:rPr>
              <a:t>4.İlişkisel Veri </a:t>
            </a:r>
            <a:r>
              <a:rPr lang="tr-TR" dirty="0" err="1">
                <a:solidFill>
                  <a:schemeClr val="accent2">
                    <a:lumMod val="75000"/>
                  </a:schemeClr>
                </a:solidFill>
              </a:rPr>
              <a:t>Modeli:</a:t>
            </a:r>
            <a:r>
              <a:rPr lang="tr-TR" dirty="0" err="1"/>
              <a:t>İlişkisel</a:t>
            </a:r>
            <a:r>
              <a:rPr lang="tr-TR" dirty="0"/>
              <a:t> veri modelinin temel kavramı, ilişkidir. </a:t>
            </a:r>
            <a:r>
              <a:rPr lang="tr-TR" b="0" i="0" dirty="0">
                <a:solidFill>
                  <a:schemeClr val="tx1">
                    <a:lumMod val="95000"/>
                    <a:lumOff val="5000"/>
                  </a:schemeClr>
                </a:solidFill>
                <a:effectLst/>
                <a:latin typeface="Söhne"/>
              </a:rPr>
              <a:t>Bu modelde, ilişkisel bir </a:t>
            </a:r>
            <a:r>
              <a:rPr lang="tr-TR" b="0" i="0" dirty="0" err="1">
                <a:solidFill>
                  <a:schemeClr val="tx1">
                    <a:lumMod val="95000"/>
                    <a:lumOff val="5000"/>
                  </a:schemeClr>
                </a:solidFill>
                <a:effectLst/>
                <a:latin typeface="Söhne"/>
              </a:rPr>
              <a:t>veritabanı</a:t>
            </a:r>
            <a:r>
              <a:rPr lang="tr-TR" b="0" i="0" dirty="0">
                <a:solidFill>
                  <a:schemeClr val="tx1">
                    <a:lumMod val="95000"/>
                    <a:lumOff val="5000"/>
                  </a:schemeClr>
                </a:solidFill>
                <a:effectLst/>
                <a:latin typeface="Söhne"/>
              </a:rPr>
              <a:t> çeşitli ilişki örneklerinden oluşur. İlişkisel </a:t>
            </a:r>
            <a:r>
              <a:rPr lang="tr-TR" b="0" i="0" dirty="0" err="1">
                <a:solidFill>
                  <a:schemeClr val="tx1">
                    <a:lumMod val="95000"/>
                    <a:lumOff val="5000"/>
                  </a:schemeClr>
                </a:solidFill>
                <a:effectLst/>
                <a:latin typeface="Söhne"/>
              </a:rPr>
              <a:t>veritabanlarında</a:t>
            </a:r>
            <a:r>
              <a:rPr lang="tr-TR" b="0" i="0" dirty="0">
                <a:solidFill>
                  <a:schemeClr val="tx1">
                    <a:lumMod val="95000"/>
                    <a:lumOff val="5000"/>
                  </a:schemeClr>
                </a:solidFill>
                <a:effectLst/>
                <a:latin typeface="Söhne"/>
              </a:rPr>
              <a:t> ilişkiler, satır ve sütunlardan oluşan iki boyutlu tablolarla temsil edilir. Her tablo genellikle </a:t>
            </a:r>
            <a:r>
              <a:rPr lang="tr-TR" b="0" i="0" dirty="0" err="1">
                <a:solidFill>
                  <a:schemeClr val="tx1">
                    <a:lumMod val="95000"/>
                    <a:lumOff val="5000"/>
                  </a:schemeClr>
                </a:solidFill>
                <a:effectLst/>
                <a:latin typeface="Söhne"/>
              </a:rPr>
              <a:t>veritabanında</a:t>
            </a:r>
            <a:r>
              <a:rPr lang="tr-TR" b="0" i="0" dirty="0">
                <a:solidFill>
                  <a:schemeClr val="tx1">
                    <a:lumMod val="95000"/>
                    <a:lumOff val="5000"/>
                  </a:schemeClr>
                </a:solidFill>
                <a:effectLst/>
                <a:latin typeface="Söhne"/>
              </a:rPr>
              <a:t> bir dosyaya karşılık gelir. Tablonun her satırı ilişkili verileri temsil ederken, sütunlarda ise bu verilere ait nitelikler bulunur. Bu yapı, veriler arasındaki ilişkilerin yönetimini ve verilerin tutulmasını sağlar.</a:t>
            </a:r>
            <a:br>
              <a:rPr lang="tr-TR" b="0" i="0" dirty="0">
                <a:solidFill>
                  <a:schemeClr val="tx1">
                    <a:lumMod val="95000"/>
                    <a:lumOff val="5000"/>
                  </a:schemeClr>
                </a:solidFill>
                <a:effectLst/>
                <a:latin typeface="Söhne"/>
              </a:rPr>
            </a:br>
            <a:br>
              <a:rPr lang="tr-TR" b="0" i="0" dirty="0">
                <a:solidFill>
                  <a:schemeClr val="tx1">
                    <a:lumMod val="95000"/>
                    <a:lumOff val="5000"/>
                  </a:schemeClr>
                </a:solidFill>
                <a:effectLst/>
                <a:latin typeface="Söhne"/>
              </a:rPr>
            </a:br>
            <a:r>
              <a:rPr lang="tr-TR" b="0" i="0" dirty="0">
                <a:solidFill>
                  <a:schemeClr val="accent2">
                    <a:lumMod val="75000"/>
                  </a:schemeClr>
                </a:solidFill>
                <a:effectLst/>
                <a:latin typeface="Söhne"/>
              </a:rPr>
              <a:t>5.</a:t>
            </a:r>
            <a:r>
              <a:rPr lang="tr-TR" dirty="0">
                <a:solidFill>
                  <a:schemeClr val="accent2">
                    <a:lumMod val="75000"/>
                  </a:schemeClr>
                </a:solidFill>
              </a:rPr>
              <a:t>Nesne Yönelimli Veri Modeli: </a:t>
            </a:r>
            <a:r>
              <a:rPr lang="tr-TR" dirty="0"/>
              <a:t>Daha sonraları ortaya çıkmış ve başarısını kanıtlamıştır. Nesne yönelimli programlamaya dayanan veri modelidir</a:t>
            </a:r>
            <a:br>
              <a:rPr lang="tr-TR" b="0" i="0" dirty="0">
                <a:solidFill>
                  <a:schemeClr val="tx1">
                    <a:lumMod val="95000"/>
                    <a:lumOff val="5000"/>
                  </a:schemeClr>
                </a:solidFill>
                <a:effectLst/>
                <a:latin typeface="Söhne"/>
              </a:rPr>
            </a:br>
            <a:br>
              <a:rPr lang="tr-TR" b="0" i="0" dirty="0">
                <a:solidFill>
                  <a:schemeClr val="tx1">
                    <a:lumMod val="95000"/>
                    <a:lumOff val="5000"/>
                  </a:schemeClr>
                </a:solidFill>
                <a:effectLst/>
                <a:latin typeface="Söhne"/>
              </a:rPr>
            </a:br>
            <a:r>
              <a:rPr lang="tr-TR" b="0" i="0" dirty="0">
                <a:solidFill>
                  <a:schemeClr val="accent2">
                    <a:lumMod val="75000"/>
                  </a:schemeClr>
                </a:solidFill>
                <a:effectLst/>
                <a:latin typeface="Söhne"/>
              </a:rPr>
              <a:t>6</a:t>
            </a:r>
            <a:r>
              <a:rPr lang="tr-TR" dirty="0">
                <a:solidFill>
                  <a:schemeClr val="accent2">
                    <a:lumMod val="75000"/>
                  </a:schemeClr>
                </a:solidFill>
                <a:latin typeface="Söhne"/>
              </a:rPr>
              <a:t>.</a:t>
            </a:r>
            <a:r>
              <a:rPr lang="tr-TR" dirty="0">
                <a:solidFill>
                  <a:schemeClr val="accent2">
                    <a:lumMod val="75000"/>
                  </a:schemeClr>
                </a:solidFill>
              </a:rPr>
              <a:t> Nesne İlişkisel Veri </a:t>
            </a:r>
            <a:r>
              <a:rPr lang="tr-TR" dirty="0" err="1">
                <a:solidFill>
                  <a:schemeClr val="accent2">
                    <a:lumMod val="75000"/>
                  </a:schemeClr>
                </a:solidFill>
              </a:rPr>
              <a:t>Modeli:</a:t>
            </a:r>
            <a:r>
              <a:rPr lang="tr-TR" dirty="0" err="1"/>
              <a:t>Nesne</a:t>
            </a:r>
            <a:r>
              <a:rPr lang="tr-TR" dirty="0"/>
              <a:t> ilişkisel veri tabanı, ilişkisel işlevselliğin üzerine nesne yönelimli özellikler içerir. İlişkisel veri tabanları içinde nesne yönelimli karakteristikler içeren ilk veri tabanı 1997 yılında piyasaya sunulan Oracle8’dir. </a:t>
            </a:r>
            <a:br>
              <a:rPr lang="tr-TR" dirty="0"/>
            </a:br>
            <a:endParaRPr lang="tr-TR" dirty="0">
              <a:solidFill>
                <a:schemeClr val="tx1">
                  <a:lumMod val="95000"/>
                  <a:lumOff val="5000"/>
                </a:schemeClr>
              </a:solidFill>
            </a:endParaRPr>
          </a:p>
        </p:txBody>
      </p:sp>
    </p:spTree>
    <p:extLst>
      <p:ext uri="{BB962C8B-B14F-4D97-AF65-F5344CB8AC3E}">
        <p14:creationId xmlns:p14="http://schemas.microsoft.com/office/powerpoint/2010/main" val="2064492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82F801F5-0FA9-AFA2-1D76-D99CBD96A5D6}"/>
              </a:ext>
            </a:extLst>
          </p:cNvPr>
          <p:cNvSpPr txBox="1"/>
          <p:nvPr/>
        </p:nvSpPr>
        <p:spPr>
          <a:xfrm>
            <a:off x="612648" y="0"/>
            <a:ext cx="10981944" cy="5632311"/>
          </a:xfrm>
          <a:prstGeom prst="rect">
            <a:avLst/>
          </a:prstGeom>
          <a:noFill/>
        </p:spPr>
        <p:txBody>
          <a:bodyPr wrap="square" rtlCol="0">
            <a:spAutoFit/>
          </a:bodyPr>
          <a:lstStyle/>
          <a:p>
            <a:br>
              <a:rPr lang="tr-TR" dirty="0"/>
            </a:br>
            <a:r>
              <a:rPr lang="tr-TR" dirty="0">
                <a:solidFill>
                  <a:schemeClr val="accent2">
                    <a:lumMod val="75000"/>
                  </a:schemeClr>
                </a:solidFill>
              </a:rPr>
              <a:t>7. Çoklu Ortam Veri Modeli</a:t>
            </a:r>
            <a:r>
              <a:rPr lang="tr-TR" dirty="0">
                <a:solidFill>
                  <a:schemeClr val="tx1">
                    <a:lumMod val="95000"/>
                    <a:lumOff val="5000"/>
                  </a:schemeClr>
                </a:solidFill>
              </a:rPr>
              <a:t>: Çoklu Ortam Veri Modeli, nesne ilişkisel veri tabanlarına benzerlik gösterir ancak büyük nesneleri işlemek ve kullanıcıya işleme adımlarını göstermemek için farklı özellikler taşır. Bu modelde film, müzik, metin, video gibi büyük nesneler işlenebilir. Çoklu ortam veri tabanlarının desteklemesi gereken üç temel özellik ise Veri miktarı, Süreklilik ve Senkronizasyon olarak öne çıkar.</a:t>
            </a:r>
          </a:p>
          <a:p>
            <a:endParaRPr lang="tr-TR" dirty="0">
              <a:solidFill>
                <a:schemeClr val="tx1">
                  <a:lumMod val="95000"/>
                  <a:lumOff val="5000"/>
                </a:schemeClr>
              </a:solidFill>
            </a:endParaRPr>
          </a:p>
          <a:p>
            <a:r>
              <a:rPr lang="tr-TR" dirty="0">
                <a:solidFill>
                  <a:schemeClr val="tx1">
                    <a:lumMod val="95000"/>
                    <a:lumOff val="5000"/>
                  </a:schemeClr>
                </a:solidFill>
              </a:rPr>
              <a:t>Çoklu ortam veri tabanı uygulamaları genellikle imge görüntüleme, uzaktan görüntülü eğitim, üç boyutlu tıbbi görüntü kayıtları depolaması gibi alanlarda kullanılır. Özellikle tıp bilgi sistemlerinde büyük önem taşır çünkü bu sistemler genellikle büyük veri miktarlarını işler ve verilerin sürekliliği ve senkronizasyonu kritik önemdedir.</a:t>
            </a:r>
            <a:br>
              <a:rPr lang="tr-TR" dirty="0">
                <a:solidFill>
                  <a:schemeClr val="tx1">
                    <a:lumMod val="95000"/>
                    <a:lumOff val="5000"/>
                  </a:schemeClr>
                </a:solidFill>
              </a:rPr>
            </a:br>
            <a:br>
              <a:rPr lang="tr-TR" dirty="0">
                <a:solidFill>
                  <a:schemeClr val="tx1">
                    <a:lumMod val="95000"/>
                    <a:lumOff val="5000"/>
                  </a:schemeClr>
                </a:solidFill>
              </a:rPr>
            </a:br>
            <a:r>
              <a:rPr lang="tr-TR" dirty="0">
                <a:solidFill>
                  <a:schemeClr val="tx1">
                    <a:lumMod val="95000"/>
                    <a:lumOff val="5000"/>
                  </a:schemeClr>
                </a:solidFill>
              </a:rPr>
              <a:t>8.</a:t>
            </a:r>
            <a:r>
              <a:rPr lang="tr-TR" dirty="0"/>
              <a:t> </a:t>
            </a:r>
            <a:r>
              <a:rPr lang="tr-TR" dirty="0">
                <a:solidFill>
                  <a:schemeClr val="accent2">
                    <a:lumMod val="75000"/>
                  </a:schemeClr>
                </a:solidFill>
              </a:rPr>
              <a:t>Dağıtık Veri </a:t>
            </a:r>
            <a:r>
              <a:rPr lang="tr-TR" dirty="0" err="1">
                <a:solidFill>
                  <a:schemeClr val="accent2">
                    <a:lumMod val="75000"/>
                  </a:schemeClr>
                </a:solidFill>
              </a:rPr>
              <a:t>Modeli:</a:t>
            </a:r>
            <a:r>
              <a:rPr lang="tr-TR" dirty="0" err="1">
                <a:solidFill>
                  <a:schemeClr val="bg2">
                    <a:lumMod val="10000"/>
                  </a:schemeClr>
                </a:solidFill>
              </a:rPr>
              <a:t>Dağıtık</a:t>
            </a:r>
            <a:r>
              <a:rPr lang="tr-TR" dirty="0">
                <a:solidFill>
                  <a:schemeClr val="bg2">
                    <a:lumMod val="10000"/>
                  </a:schemeClr>
                </a:solidFill>
              </a:rPr>
              <a:t> veri tabanları, bilgilerin iki ya da daha fazla bilgisayarda depolanıp bir ağ üzerinde dağıtılması için kullanılan veri tabanı sistemleridir. Bu sistemlerde veri tabanını ağ üzerinden paralel kullanmak için veriler parçalara ayrılır ve bu sayede sorguların daha hızlı işlenmesi sağlanır. Kullanıcılar, birden fazla veri tabanına erişmelerine rağmen, bu sistemde bir tek veri tabanıyla çalışıyormuş gibi işlem yaparlar. Bu dağıtık yapının avantajlarından biridir çünkü kullanıcılar için işlem süreçleri daha şeffaf ve hızlı hale gelir.</a:t>
            </a:r>
          </a:p>
          <a:p>
            <a:br>
              <a:rPr lang="tr-TR" dirty="0"/>
            </a:br>
            <a:br>
              <a:rPr lang="tr-TR" dirty="0">
                <a:solidFill>
                  <a:srgbClr val="FF0000"/>
                </a:solidFill>
              </a:rPr>
            </a:br>
            <a:br>
              <a:rPr lang="tr-TR" dirty="0">
                <a:solidFill>
                  <a:srgbClr val="FF0000"/>
                </a:solidFill>
              </a:rPr>
            </a:br>
            <a:br>
              <a:rPr lang="tr-TR" dirty="0">
                <a:solidFill>
                  <a:srgbClr val="FF0000"/>
                </a:solidFill>
              </a:rPr>
            </a:br>
            <a:endParaRPr lang="tr-TR" dirty="0">
              <a:solidFill>
                <a:srgbClr val="FF0000"/>
              </a:solidFill>
            </a:endParaRPr>
          </a:p>
        </p:txBody>
      </p:sp>
    </p:spTree>
    <p:extLst>
      <p:ext uri="{BB962C8B-B14F-4D97-AF65-F5344CB8AC3E}">
        <p14:creationId xmlns:p14="http://schemas.microsoft.com/office/powerpoint/2010/main" val="3887257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176DB97A-D2DF-007F-79B0-9EA85B3328E9}"/>
              </a:ext>
            </a:extLst>
          </p:cNvPr>
          <p:cNvSpPr txBox="1"/>
          <p:nvPr/>
        </p:nvSpPr>
        <p:spPr>
          <a:xfrm>
            <a:off x="420624" y="128016"/>
            <a:ext cx="11137392" cy="6124754"/>
          </a:xfrm>
          <a:prstGeom prst="rect">
            <a:avLst/>
          </a:prstGeom>
          <a:noFill/>
        </p:spPr>
        <p:txBody>
          <a:bodyPr wrap="square" rtlCol="0">
            <a:spAutoFit/>
          </a:bodyPr>
          <a:lstStyle/>
          <a:p>
            <a:r>
              <a:rPr lang="tr-TR" sz="1400" dirty="0">
                <a:solidFill>
                  <a:srgbClr val="FF0000"/>
                </a:solidFill>
              </a:rPr>
              <a:t>VERİ TABANI TASARIMI</a:t>
            </a:r>
            <a:br>
              <a:rPr lang="tr-TR" sz="1400" dirty="0">
                <a:solidFill>
                  <a:srgbClr val="FF0000"/>
                </a:solidFill>
              </a:rPr>
            </a:br>
            <a:br>
              <a:rPr lang="tr-TR" sz="1400" dirty="0"/>
            </a:br>
            <a:r>
              <a:rPr lang="tr-TR" sz="1400" dirty="0"/>
              <a:t>Veri tabanı tasarımı, gerçek dünya verilerinin, gereksinimlerin ve beklentilerin dikkate alınarak modelleme yapılması ve veri tabanına aktarılması sürecidir.</a:t>
            </a:r>
          </a:p>
          <a:p>
            <a:endParaRPr lang="tr-TR" sz="1400" dirty="0"/>
          </a:p>
          <a:p>
            <a:r>
              <a:rPr lang="tr-TR" sz="1400" dirty="0"/>
              <a:t>1. **Gereksinimlerin Belirlenmesi**: İlk adım, olası veri tabanı kullanıcı gereksinimlerinin belirlenmesidir. Bu gereksinimler, veri gruplarını, veri tiplerini ve depolama için kullanılacak veri yapılarını içerir.</a:t>
            </a:r>
          </a:p>
          <a:p>
            <a:endParaRPr lang="tr-TR" sz="1400" dirty="0"/>
          </a:p>
          <a:p>
            <a:r>
              <a:rPr lang="tr-TR" sz="1400" dirty="0"/>
              <a:t>2. **Kavramsal Tasarım**: Kullanıcı gereksinimlerine göre kavramsal şema belirlenir. Bu aşamada, kavramsal veya mantıksal veri modelleri kullanılır. Kavramsal şema, genel olarak veri tabanının yapısını tanımlar ve kullanıcıların veri tabanı yapısını anlamalarını sağlar.</a:t>
            </a:r>
          </a:p>
          <a:p>
            <a:endParaRPr lang="tr-TR" sz="1400" dirty="0"/>
          </a:p>
          <a:p>
            <a:r>
              <a:rPr lang="tr-TR" sz="1400" dirty="0"/>
              <a:t>3. **Mantıksal Tasarım**: Kavramsal şema, mantıksal veri tabanı tasarımında gerçekleştirilemez. Bu aşamada, gerçekleştirim için kullanılacak bir veri tabanı yönetim sistemi seçilir ve kavramsal şema bu sistemde yeniden tanımlanır.</a:t>
            </a:r>
          </a:p>
          <a:p>
            <a:endParaRPr lang="tr-TR" sz="1400" dirty="0"/>
          </a:p>
          <a:p>
            <a:r>
              <a:rPr lang="tr-TR" sz="1400" dirty="0"/>
              <a:t>4. **Fiziksel Tasarım**: Verinin en yüksek verimle depolanması için veri tabanının fiziksel olarak nasıl organize edileceği belirlenir. İç şema olarak adlandırılan bu aşama, depolama yapılarını, kayıt formatlarını, veri tabanına giriş yöntemlerini ve fiziksel gerçekleştirmeyi tanımlar.</a:t>
            </a:r>
            <a:br>
              <a:rPr lang="tr-TR" sz="1400" dirty="0"/>
            </a:br>
            <a:endParaRPr lang="tr-TR" sz="1400" dirty="0"/>
          </a:p>
          <a:p>
            <a:r>
              <a:rPr lang="tr-TR" sz="1400" dirty="0"/>
              <a:t>5. **Fiziksel Tasarım (Fiziksel Şema)**: Fiziksel tasarım aşamasında, verinin en yüksek verimle depolanması için veri tabanının fiziksel olarak nasıl organize edileceği belirlenir. Bu adımda, depolama yapıları, indeksleme yöntemleri, dosya organizasyonu gibi detaylar üzerinde durulur. Fiziksel şema, veri tabanı yönetim sistemine özgü detayları içerir ve donanıma bağımlıdır.</a:t>
            </a:r>
          </a:p>
          <a:p>
            <a:endParaRPr lang="tr-TR" sz="1400" dirty="0"/>
          </a:p>
          <a:p>
            <a:r>
              <a:rPr lang="tr-TR" sz="1400" dirty="0"/>
              <a:t>6. **İç Tasarım (İç Şema)**: İç şema, veri tabanı tasarımında fiziksel gerçekleştirimle ilgili diğer detayları tanımlar. Bu aşamada, depolama yapıları, kayıt formatları, kayıt alanları, veri tabanına giriş yöntemleri gibi fiziksel gerçekleştirimle ilgili bütün detaylar ele alınır. İç şema, genellikle veri yapıları olarak bilinen fiziksel veri modellerini kullanır ve yazılım-donanım bağımlıdır.</a:t>
            </a:r>
          </a:p>
          <a:p>
            <a:endParaRPr lang="tr-TR" sz="1400" dirty="0"/>
          </a:p>
          <a:p>
            <a:r>
              <a:rPr lang="tr-TR" sz="1400" dirty="0"/>
              <a:t>Bu süreç, kullanıcı düzeyinden başlayarak kavramsal, mantıksal ve fiziksel düzeylerde ilerler. Kavramsal ve fiziksel düzeydeki şemalar, farklı kullanım ve anlayış mekanizmalarına hitap ettiğinden, farklı veri modelleri kullanılır ve tasarımın her aşaması önemlidir. Bu aşamaların tamamlanmasıyla veri tabanı tasarımı başarıyla tamamlanmış olur.</a:t>
            </a:r>
          </a:p>
        </p:txBody>
      </p:sp>
    </p:spTree>
    <p:extLst>
      <p:ext uri="{BB962C8B-B14F-4D97-AF65-F5344CB8AC3E}">
        <p14:creationId xmlns:p14="http://schemas.microsoft.com/office/powerpoint/2010/main" val="124002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D982D35D-B0B1-9329-A8E6-2FB9B78C1987}"/>
              </a:ext>
            </a:extLst>
          </p:cNvPr>
          <p:cNvSpPr txBox="1"/>
          <p:nvPr/>
        </p:nvSpPr>
        <p:spPr>
          <a:xfrm>
            <a:off x="486156" y="128016"/>
            <a:ext cx="11219688" cy="6986528"/>
          </a:xfrm>
          <a:prstGeom prst="rect">
            <a:avLst/>
          </a:prstGeom>
          <a:noFill/>
        </p:spPr>
        <p:txBody>
          <a:bodyPr wrap="square" rtlCol="0">
            <a:spAutoFit/>
          </a:bodyPr>
          <a:lstStyle/>
          <a:p>
            <a:r>
              <a:rPr lang="tr-TR" sz="1400" dirty="0">
                <a:solidFill>
                  <a:srgbClr val="FF0000"/>
                </a:solidFill>
              </a:rPr>
              <a:t>İLİŞKİSEL VE İLİŞKİSEL OLMAYAN (</a:t>
            </a:r>
            <a:r>
              <a:rPr lang="tr-TR" sz="1400" dirty="0" err="1">
                <a:solidFill>
                  <a:srgbClr val="FF0000"/>
                </a:solidFill>
              </a:rPr>
              <a:t>NoSQL</a:t>
            </a:r>
            <a:r>
              <a:rPr lang="tr-TR" sz="1400" dirty="0">
                <a:solidFill>
                  <a:srgbClr val="FF0000"/>
                </a:solidFill>
              </a:rPr>
              <a:t>) VERİ TABANI SİSTEMLERİ</a:t>
            </a:r>
            <a:br>
              <a:rPr lang="tr-TR" sz="1400" dirty="0">
                <a:solidFill>
                  <a:srgbClr val="FF0000"/>
                </a:solidFill>
              </a:rPr>
            </a:br>
            <a:br>
              <a:rPr lang="tr-TR" sz="1400" dirty="0">
                <a:solidFill>
                  <a:srgbClr val="FF0000"/>
                </a:solidFill>
              </a:rPr>
            </a:br>
            <a:r>
              <a:rPr lang="tr-TR" sz="1400" dirty="0">
                <a:solidFill>
                  <a:srgbClr val="C00000"/>
                </a:solidFill>
              </a:rPr>
              <a:t>1.İlişkisel Veri Tabanı: </a:t>
            </a:r>
            <a:r>
              <a:rPr lang="tr-TR" sz="1400" dirty="0">
                <a:solidFill>
                  <a:schemeClr val="tx1">
                    <a:lumMod val="95000"/>
                    <a:lumOff val="5000"/>
                  </a:schemeClr>
                </a:solidFill>
              </a:rPr>
              <a:t>İlişkisel Veri Tabanı (</a:t>
            </a:r>
            <a:r>
              <a:rPr lang="tr-TR" sz="1400" dirty="0" err="1">
                <a:solidFill>
                  <a:schemeClr val="tx1">
                    <a:lumMod val="95000"/>
                    <a:lumOff val="5000"/>
                  </a:schemeClr>
                </a:solidFill>
              </a:rPr>
              <a:t>Relational</a:t>
            </a:r>
            <a:r>
              <a:rPr lang="tr-TR" sz="1400" dirty="0">
                <a:solidFill>
                  <a:schemeClr val="tx1">
                    <a:lumMod val="95000"/>
                    <a:lumOff val="5000"/>
                  </a:schemeClr>
                </a:solidFill>
              </a:rPr>
              <a:t> Database </a:t>
            </a:r>
            <a:r>
              <a:rPr lang="tr-TR" sz="1400" dirty="0" err="1">
                <a:solidFill>
                  <a:schemeClr val="tx1">
                    <a:lumMod val="95000"/>
                    <a:lumOff val="5000"/>
                  </a:schemeClr>
                </a:solidFill>
              </a:rPr>
              <a:t>System</a:t>
            </a:r>
            <a:r>
              <a:rPr lang="tr-TR" sz="1400" dirty="0">
                <a:solidFill>
                  <a:schemeClr val="tx1">
                    <a:lumMod val="95000"/>
                    <a:lumOff val="5000"/>
                  </a:schemeClr>
                </a:solidFill>
              </a:rPr>
              <a:t>) günümüzde en yaygın kullanılan veri tabanı sistemlerinden biridir. Bu sistem, satır ve sütunlardan oluşan tablolardan meydana gelir ve bu tablolar arasında ilişkiler bulunur. Bir veri tabanında ilişkiden bahsedebilmek için en az iki tablonun olması ve bu tablolardaki verilerin bir şekilde ilişkilendirilmiş olması gerekir. İlişkisel veri tabanları, büyük dosyalardan oluşan veri tabanı sistemleridir ve her tablo belirli bir yapıya uygun verileri saklamak üzere tasarlanmıştır.</a:t>
            </a:r>
          </a:p>
          <a:p>
            <a:endParaRPr lang="tr-TR" sz="1400" dirty="0">
              <a:solidFill>
                <a:schemeClr val="tx1">
                  <a:lumMod val="95000"/>
                  <a:lumOff val="5000"/>
                </a:schemeClr>
              </a:solidFill>
            </a:endParaRPr>
          </a:p>
          <a:p>
            <a:r>
              <a:rPr lang="tr-TR" sz="1400" dirty="0">
                <a:solidFill>
                  <a:schemeClr val="tx1">
                    <a:lumMod val="95000"/>
                    <a:lumOff val="5000"/>
                  </a:schemeClr>
                </a:solidFill>
              </a:rPr>
              <a:t>ACID; klasik ilişkisel veri tabanı sistemlerinde sağlanan temel özelliklerdir:</a:t>
            </a:r>
          </a:p>
          <a:p>
            <a:r>
              <a:rPr lang="tr-TR" sz="1400" dirty="0">
                <a:solidFill>
                  <a:schemeClr val="tx1">
                    <a:lumMod val="95000"/>
                    <a:lumOff val="5000"/>
                  </a:schemeClr>
                </a:solidFill>
              </a:rPr>
              <a:t>- Bölünmezlik (</a:t>
            </a:r>
            <a:r>
              <a:rPr lang="tr-TR" sz="1400" dirty="0" err="1">
                <a:solidFill>
                  <a:schemeClr val="tx1">
                    <a:lumMod val="95000"/>
                    <a:lumOff val="5000"/>
                  </a:schemeClr>
                </a:solidFill>
              </a:rPr>
              <a:t>Atomicity</a:t>
            </a:r>
            <a:r>
              <a:rPr lang="tr-TR" sz="1400" dirty="0">
                <a:solidFill>
                  <a:schemeClr val="tx1">
                    <a:lumMod val="95000"/>
                    <a:lumOff val="5000"/>
                  </a:schemeClr>
                </a:solidFill>
              </a:rPr>
              <a:t>): İşlemler ya tam olarak gerçekleşir ya da hiç gerçekleşmez. </a:t>
            </a:r>
            <a:r>
              <a:rPr lang="tr-TR" sz="1400" dirty="0" err="1">
                <a:solidFill>
                  <a:schemeClr val="tx1">
                    <a:lumMod val="95000"/>
                    <a:lumOff val="5000"/>
                  </a:schemeClr>
                </a:solidFill>
              </a:rPr>
              <a:t>Bölünemezlik</a:t>
            </a:r>
            <a:r>
              <a:rPr lang="tr-TR" sz="1400" dirty="0">
                <a:solidFill>
                  <a:schemeClr val="tx1">
                    <a:lumMod val="95000"/>
                    <a:lumOff val="5000"/>
                  </a:schemeClr>
                </a:solidFill>
              </a:rPr>
              <a:t> ilkesi işlemlerin bütünlüğünü sağlar.</a:t>
            </a:r>
          </a:p>
          <a:p>
            <a:r>
              <a:rPr lang="tr-TR" sz="1400" dirty="0">
                <a:solidFill>
                  <a:schemeClr val="tx1">
                    <a:lumMod val="95000"/>
                    <a:lumOff val="5000"/>
                  </a:schemeClr>
                </a:solidFill>
              </a:rPr>
              <a:t>- Tutarlılık (</a:t>
            </a:r>
            <a:r>
              <a:rPr lang="tr-TR" sz="1400" dirty="0" err="1">
                <a:solidFill>
                  <a:schemeClr val="tx1">
                    <a:lumMod val="95000"/>
                    <a:lumOff val="5000"/>
                  </a:schemeClr>
                </a:solidFill>
              </a:rPr>
              <a:t>Consistency</a:t>
            </a:r>
            <a:r>
              <a:rPr lang="tr-TR" sz="1400" dirty="0">
                <a:solidFill>
                  <a:schemeClr val="tx1">
                    <a:lumMod val="95000"/>
                    <a:lumOff val="5000"/>
                  </a:schemeClr>
                </a:solidFill>
              </a:rPr>
              <a:t>): Veri tabanındaki veriler belirlenen kurallara uygun olarak tutulur ve işlemler sonucunda veri tabanı tutarlı bir durumda kalır.</a:t>
            </a:r>
          </a:p>
          <a:p>
            <a:r>
              <a:rPr lang="tr-TR" sz="1400" dirty="0">
                <a:solidFill>
                  <a:schemeClr val="tx1">
                    <a:lumMod val="95000"/>
                    <a:lumOff val="5000"/>
                  </a:schemeClr>
                </a:solidFill>
              </a:rPr>
              <a:t>- İzolasyon (</a:t>
            </a:r>
            <a:r>
              <a:rPr lang="tr-TR" sz="1400" dirty="0" err="1">
                <a:solidFill>
                  <a:schemeClr val="tx1">
                    <a:lumMod val="95000"/>
                    <a:lumOff val="5000"/>
                  </a:schemeClr>
                </a:solidFill>
              </a:rPr>
              <a:t>Isolation</a:t>
            </a:r>
            <a:r>
              <a:rPr lang="tr-TR" sz="1400" dirty="0">
                <a:solidFill>
                  <a:schemeClr val="tx1">
                    <a:lumMod val="95000"/>
                    <a:lumOff val="5000"/>
                  </a:schemeClr>
                </a:solidFill>
              </a:rPr>
              <a:t>): Birden fazla işlem aynı anda çalıştığında, bu işlemlerin birbirinden bağımsız olarak çalışması ve bir işlemin diğerini etkilememesi sağlanır.</a:t>
            </a:r>
          </a:p>
          <a:p>
            <a:r>
              <a:rPr lang="tr-TR" sz="1400" dirty="0">
                <a:solidFill>
                  <a:schemeClr val="tx1">
                    <a:lumMod val="95000"/>
                    <a:lumOff val="5000"/>
                  </a:schemeClr>
                </a:solidFill>
              </a:rPr>
              <a:t>- Dayanıklılık (</a:t>
            </a:r>
            <a:r>
              <a:rPr lang="tr-TR" sz="1400" dirty="0" err="1">
                <a:solidFill>
                  <a:schemeClr val="tx1">
                    <a:lumMod val="95000"/>
                    <a:lumOff val="5000"/>
                  </a:schemeClr>
                </a:solidFill>
              </a:rPr>
              <a:t>Durability</a:t>
            </a:r>
            <a:r>
              <a:rPr lang="tr-TR" sz="1400" dirty="0">
                <a:solidFill>
                  <a:schemeClr val="tx1">
                    <a:lumMod val="95000"/>
                    <a:lumOff val="5000"/>
                  </a:schemeClr>
                </a:solidFill>
              </a:rPr>
              <a:t>): İşlemler gerçekleştikten sonra veriler kalıcı bir şekilde saklanır ve sistemde oluşabilecek herhangi bir arıza durumunda dahi veriler korunur.</a:t>
            </a:r>
          </a:p>
          <a:p>
            <a:endParaRPr lang="tr-TR" sz="1400" dirty="0">
              <a:solidFill>
                <a:schemeClr val="tx1">
                  <a:lumMod val="95000"/>
                  <a:lumOff val="5000"/>
                </a:schemeClr>
              </a:solidFill>
            </a:endParaRPr>
          </a:p>
          <a:p>
            <a:r>
              <a:rPr lang="tr-TR" sz="1400" dirty="0">
                <a:solidFill>
                  <a:schemeClr val="tx1">
                    <a:lumMod val="95000"/>
                    <a:lumOff val="5000"/>
                  </a:schemeClr>
                </a:solidFill>
              </a:rPr>
              <a:t>Bu ACID özellikleri, ilişkisel veri tabanlarının güvenilirlik ve tutarlılık açısından önemli avantajlar sağladığına işaret eder.</a:t>
            </a:r>
            <a:br>
              <a:rPr lang="tr-TR" sz="1400" dirty="0">
                <a:solidFill>
                  <a:schemeClr val="tx1">
                    <a:lumMod val="95000"/>
                    <a:lumOff val="5000"/>
                  </a:schemeClr>
                </a:solidFill>
              </a:rPr>
            </a:br>
            <a:br>
              <a:rPr lang="tr-TR" sz="1400" dirty="0">
                <a:solidFill>
                  <a:schemeClr val="tx1">
                    <a:lumMod val="95000"/>
                    <a:lumOff val="5000"/>
                  </a:schemeClr>
                </a:solidFill>
              </a:rPr>
            </a:br>
            <a:r>
              <a:rPr lang="tr-TR" sz="1400" dirty="0">
                <a:solidFill>
                  <a:schemeClr val="tx1">
                    <a:lumMod val="95000"/>
                    <a:lumOff val="5000"/>
                  </a:schemeClr>
                </a:solidFill>
              </a:rPr>
              <a:t>2.</a:t>
            </a:r>
            <a:r>
              <a:rPr lang="tr-TR" sz="1400" dirty="0"/>
              <a:t> </a:t>
            </a:r>
            <a:r>
              <a:rPr lang="tr-TR" sz="1400" dirty="0">
                <a:solidFill>
                  <a:srgbClr val="C00000"/>
                </a:solidFill>
              </a:rPr>
              <a:t>İlişkisel Olmayan (</a:t>
            </a:r>
            <a:r>
              <a:rPr lang="tr-TR" sz="1400" dirty="0" err="1">
                <a:solidFill>
                  <a:srgbClr val="C00000"/>
                </a:solidFill>
              </a:rPr>
              <a:t>NoSQL</a:t>
            </a:r>
            <a:r>
              <a:rPr lang="tr-TR" sz="1400" dirty="0">
                <a:solidFill>
                  <a:srgbClr val="C00000"/>
                </a:solidFill>
              </a:rPr>
              <a:t>) Veri tabanı :</a:t>
            </a:r>
            <a:r>
              <a:rPr lang="tr-TR" sz="1400" dirty="0"/>
              <a:t> </a:t>
            </a:r>
            <a:r>
              <a:rPr lang="tr-TR" sz="1400" dirty="0" err="1"/>
              <a:t>NoSQL</a:t>
            </a:r>
            <a:r>
              <a:rPr lang="tr-TR" sz="1400" dirty="0"/>
              <a:t>, ilişkisel veri tabanı sistemlerine alternatif bir çözüm olarak ortaya çıkmıştır. İlişkisel olamayan veri tabanları yatay olarak ölçeklendirilen bir veri depolama sistemidir </a:t>
            </a:r>
            <a:br>
              <a:rPr lang="tr-TR" sz="1400" dirty="0"/>
            </a:br>
            <a:br>
              <a:rPr lang="tr-TR" sz="1400" dirty="0"/>
            </a:br>
            <a:r>
              <a:rPr lang="tr-TR" sz="1400" dirty="0"/>
              <a:t>çok büyük verilerin depolanması ve yazılmasında ilişkisel veri tabanlarının eksik kaldığı hususlarda, yatay ölçekleme yapan dağıtık </a:t>
            </a:r>
            <a:r>
              <a:rPr lang="tr-TR" sz="1400" dirty="0" err="1"/>
              <a:t>NoSQL</a:t>
            </a:r>
            <a:r>
              <a:rPr lang="tr-TR" sz="1400" dirty="0"/>
              <a:t> çözümleri geliştirilmiştir.</a:t>
            </a:r>
            <a:br>
              <a:rPr lang="tr-TR" sz="1400" dirty="0"/>
            </a:br>
            <a:br>
              <a:rPr lang="tr-TR" sz="1400" dirty="0"/>
            </a:br>
            <a:r>
              <a:rPr lang="tr-TR" sz="1400" dirty="0"/>
              <a:t>-Kolay Ulaşılabilirlik (</a:t>
            </a:r>
            <a:r>
              <a:rPr lang="tr-TR" sz="1400" dirty="0" err="1"/>
              <a:t>Basically</a:t>
            </a:r>
            <a:r>
              <a:rPr lang="tr-TR" sz="1400" dirty="0"/>
              <a:t> </a:t>
            </a:r>
            <a:r>
              <a:rPr lang="tr-TR" sz="1400" dirty="0" err="1"/>
              <a:t>Available</a:t>
            </a:r>
            <a:r>
              <a:rPr lang="tr-TR" sz="1400" dirty="0"/>
              <a:t>): Veri erişim sorunlarını ortadan kaldırmak için kopyaları kullanır ve paylaşılmış ya da bölümlenmiş veriyi birçok sunucudan alır.</a:t>
            </a:r>
            <a:br>
              <a:rPr lang="tr-TR" sz="1400" dirty="0"/>
            </a:br>
            <a:br>
              <a:rPr lang="tr-TR" sz="1400" dirty="0"/>
            </a:br>
            <a:r>
              <a:rPr lang="tr-TR" sz="1400" dirty="0"/>
              <a:t>-Esnek Durum (</a:t>
            </a:r>
            <a:r>
              <a:rPr lang="tr-TR" sz="1400" dirty="0" err="1"/>
              <a:t>Soft</a:t>
            </a:r>
            <a:r>
              <a:rPr lang="tr-TR" sz="1400" dirty="0"/>
              <a:t> </a:t>
            </a:r>
            <a:r>
              <a:rPr lang="tr-TR" sz="1400" dirty="0" err="1"/>
              <a:t>state</a:t>
            </a:r>
            <a:r>
              <a:rPr lang="tr-TR" sz="1400" dirty="0"/>
              <a:t>): ACID mantığında veri tutarlılığının olmazsa olmaz bir gereklilik olduğu savunulurdu fakat </a:t>
            </a:r>
            <a:r>
              <a:rPr lang="tr-TR" sz="1400" dirty="0" err="1"/>
              <a:t>NoSQL</a:t>
            </a:r>
            <a:r>
              <a:rPr lang="tr-TR" sz="1400" dirty="0"/>
              <a:t> sistemler tutarsız ve süreksiz verilerin barınmasına da izin verir.</a:t>
            </a:r>
            <a:br>
              <a:rPr lang="tr-TR" sz="1400" dirty="0"/>
            </a:br>
            <a:r>
              <a:rPr lang="tr-TR" sz="1400" dirty="0"/>
              <a:t> - Eninde sonunda Tutarlı (</a:t>
            </a:r>
            <a:r>
              <a:rPr lang="tr-TR" sz="1400" dirty="0" err="1"/>
              <a:t>Eventually</a:t>
            </a:r>
            <a:r>
              <a:rPr lang="tr-TR" sz="1400" dirty="0"/>
              <a:t> </a:t>
            </a:r>
            <a:r>
              <a:rPr lang="tr-TR" sz="1400" dirty="0" err="1"/>
              <a:t>consistent</a:t>
            </a:r>
            <a:r>
              <a:rPr lang="tr-TR" sz="1400" dirty="0"/>
              <a:t>): Uygulamalar anlık tutarlılıkla ilgili olmasına rağmen, </a:t>
            </a:r>
            <a:r>
              <a:rPr lang="tr-TR" sz="1400" dirty="0" err="1"/>
              <a:t>NoSQL</a:t>
            </a:r>
            <a:r>
              <a:rPr lang="tr-TR" sz="1400" dirty="0"/>
              <a:t> sistemlerin gelecekte bir zamanda tutarlı olacağı farz edilir. </a:t>
            </a:r>
            <a:r>
              <a:rPr lang="tr-TR" sz="1400" dirty="0" err="1"/>
              <a:t>ACID’in</a:t>
            </a:r>
            <a:r>
              <a:rPr lang="tr-TR" sz="1400" dirty="0"/>
              <a:t> zorunlu tuttuğu tutarlılığa karşın </a:t>
            </a:r>
            <a:r>
              <a:rPr lang="tr-TR" sz="1400" dirty="0" err="1"/>
              <a:t>NoSQL’de</a:t>
            </a:r>
            <a:r>
              <a:rPr lang="tr-TR" sz="1400" dirty="0"/>
              <a:t> tanımlanmayan bir zamanda tutarlılığın oluşacağı garanti edilir</a:t>
            </a:r>
            <a:br>
              <a:rPr lang="tr-TR" sz="1400" dirty="0">
                <a:solidFill>
                  <a:schemeClr val="tx1">
                    <a:lumMod val="95000"/>
                    <a:lumOff val="5000"/>
                  </a:schemeClr>
                </a:solidFill>
              </a:rPr>
            </a:br>
            <a:endParaRPr lang="tr-TR" sz="1400" dirty="0">
              <a:solidFill>
                <a:schemeClr val="tx1">
                  <a:lumMod val="95000"/>
                  <a:lumOff val="5000"/>
                </a:schemeClr>
              </a:solidFill>
            </a:endParaRPr>
          </a:p>
        </p:txBody>
      </p:sp>
    </p:spTree>
    <p:extLst>
      <p:ext uri="{BB962C8B-B14F-4D97-AF65-F5344CB8AC3E}">
        <p14:creationId xmlns:p14="http://schemas.microsoft.com/office/powerpoint/2010/main" val="118569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1EAB476C-5218-3BA6-8E9D-E748029A8E2A}"/>
              </a:ext>
            </a:extLst>
          </p:cNvPr>
          <p:cNvSpPr txBox="1"/>
          <p:nvPr/>
        </p:nvSpPr>
        <p:spPr>
          <a:xfrm>
            <a:off x="603504" y="210312"/>
            <a:ext cx="11411712" cy="6524863"/>
          </a:xfrm>
          <a:prstGeom prst="rect">
            <a:avLst/>
          </a:prstGeom>
          <a:noFill/>
        </p:spPr>
        <p:txBody>
          <a:bodyPr wrap="square" rtlCol="0">
            <a:spAutoFit/>
          </a:bodyPr>
          <a:lstStyle/>
          <a:p>
            <a:r>
              <a:rPr lang="tr-TR" dirty="0">
                <a:solidFill>
                  <a:srgbClr val="FF0000"/>
                </a:solidFill>
              </a:rPr>
              <a:t>VERİTABANI MİMARİLERİNİN PERFORMANS KARŞILAŞTIRMASI</a:t>
            </a:r>
            <a:br>
              <a:rPr lang="tr-TR" dirty="0">
                <a:solidFill>
                  <a:srgbClr val="FF0000"/>
                </a:solidFill>
              </a:rPr>
            </a:br>
            <a:br>
              <a:rPr lang="tr-TR" dirty="0">
                <a:solidFill>
                  <a:srgbClr val="FF0000"/>
                </a:solidFill>
              </a:rPr>
            </a:br>
            <a:r>
              <a:rPr lang="tr-TR" dirty="0">
                <a:solidFill>
                  <a:schemeClr val="accent2">
                    <a:lumMod val="75000"/>
                  </a:schemeClr>
                </a:solidFill>
              </a:rPr>
              <a:t>MySQL ve </a:t>
            </a:r>
            <a:r>
              <a:rPr lang="tr-TR" dirty="0" err="1">
                <a:solidFill>
                  <a:schemeClr val="accent2">
                    <a:lumMod val="75000"/>
                  </a:schemeClr>
                </a:solidFill>
              </a:rPr>
              <a:t>MongoDB</a:t>
            </a:r>
            <a:r>
              <a:rPr lang="tr-TR" dirty="0">
                <a:solidFill>
                  <a:schemeClr val="accent2">
                    <a:lumMod val="75000"/>
                  </a:schemeClr>
                </a:solidFill>
              </a:rPr>
              <a:t> veri tabanı sistemlerinin performans ve yatay ölçeklenebilirlik incelemesi:</a:t>
            </a:r>
          </a:p>
          <a:p>
            <a:br>
              <a:rPr lang="tr-TR" dirty="0">
                <a:solidFill>
                  <a:schemeClr val="accent2">
                    <a:lumMod val="75000"/>
                  </a:schemeClr>
                </a:solidFill>
              </a:rPr>
            </a:br>
            <a:r>
              <a:rPr lang="tr-TR" dirty="0">
                <a:solidFill>
                  <a:schemeClr val="accent2">
                    <a:lumMod val="75000"/>
                  </a:schemeClr>
                </a:solidFill>
              </a:rPr>
              <a:t>1.</a:t>
            </a:r>
            <a:r>
              <a:rPr lang="tr-TR" dirty="0"/>
              <a:t> </a:t>
            </a:r>
            <a:r>
              <a:rPr lang="tr-TR" sz="1600" dirty="0"/>
              <a:t>MySQL veri tabanı sisteminin, sorgu sayıları arttığında </a:t>
            </a:r>
            <a:r>
              <a:rPr lang="tr-TR" sz="1600" dirty="0" err="1"/>
              <a:t>MongoDB</a:t>
            </a:r>
            <a:r>
              <a:rPr lang="tr-TR" sz="1600" dirty="0"/>
              <a:t> üzerinde avantaj sahibi olduğu görülmektedir. Fakat 2 işlemci ve 3 işlemci çekirdeği yapılandırmasından sonraki diğer yüksek işlemci-işlemci çekirdeği sayılarında sorgu/saniye grafiğinde keskin bir şekilde azalma görülmektedir. </a:t>
            </a:r>
            <a:r>
              <a:rPr lang="tr-TR" sz="1600" dirty="0" err="1"/>
              <a:t>MongoDB</a:t>
            </a:r>
            <a:r>
              <a:rPr lang="tr-TR" sz="1600" dirty="0"/>
              <a:t> bu yapılandırmalarda daha fazla avantaj göstermiştir. </a:t>
            </a:r>
          </a:p>
          <a:p>
            <a:br>
              <a:rPr lang="tr-TR" sz="1600" dirty="0"/>
            </a:br>
            <a:r>
              <a:rPr lang="tr-TR" sz="1600" dirty="0"/>
              <a:t>2.</a:t>
            </a:r>
            <a:r>
              <a:rPr lang="tr-TR" dirty="0"/>
              <a:t> </a:t>
            </a:r>
            <a:r>
              <a:rPr lang="tr-TR" sz="1600" dirty="0"/>
              <a:t>MySQL için biraz daha iyi olan performans 4 işlemci çekirdeğine kadar hemen hemen aynıdır.</a:t>
            </a:r>
          </a:p>
          <a:p>
            <a:br>
              <a:rPr lang="tr-TR" dirty="0"/>
            </a:br>
            <a:r>
              <a:rPr lang="tr-TR" dirty="0"/>
              <a:t>3. </a:t>
            </a:r>
            <a:r>
              <a:rPr lang="tr-TR" sz="1600" dirty="0"/>
              <a:t>MySQL ve </a:t>
            </a:r>
            <a:r>
              <a:rPr lang="tr-TR" sz="1600" dirty="0" err="1"/>
              <a:t>MongoDB</a:t>
            </a:r>
            <a:r>
              <a:rPr lang="tr-TR" sz="1600" dirty="0"/>
              <a:t> veri tabanlarına ikinci sorgu kodu ile karşılaştırma testi uygulanmıştır. Bu test 500 ve 1000 gibi küçük veri kayıtları üzerinde yapılmıştır. Yapılan analizde; </a:t>
            </a:r>
            <a:r>
              <a:rPr lang="tr-TR" sz="1600" dirty="0" err="1"/>
              <a:t>MongoDB</a:t>
            </a:r>
            <a:r>
              <a:rPr lang="tr-TR" sz="1600" dirty="0"/>
              <a:t> veri tabanı sisteminin, daha az bir sürede daha çok sorgu yürütmesinin mümkün olduğu, sorgu sayısı değiştikçe performans ölçümünün daha belirgin hale gelerek sorgu/saniye başına %40 oranında daha iyi performans sergilediği gözlemlenmiştir.</a:t>
            </a:r>
            <a:br>
              <a:rPr lang="tr-TR" sz="1600" dirty="0"/>
            </a:br>
            <a:br>
              <a:rPr lang="tr-TR" sz="1600" dirty="0"/>
            </a:br>
            <a:r>
              <a:rPr lang="tr-TR" sz="1600" dirty="0"/>
              <a:t>4.</a:t>
            </a:r>
            <a:r>
              <a:rPr lang="tr-TR" dirty="0"/>
              <a:t> </a:t>
            </a:r>
            <a:r>
              <a:rPr lang="tr-TR" sz="1600" dirty="0"/>
              <a:t>MySQL veri tabanı sisteminin 2x4 işlemci ve işlemci çekirdeği yapılandırmasında en iyi performansı gösterdiği açık bir şekilde görülmektedir. Fakat 2x1 ve 3x1 işlemci ve işlemci çekirdeği yapılandırmalarında her iki veri tabanı için performans sorunu olduğu gözlemlenmektedir. Bu performans sorunu MySQL’de daha belirgin haldedir. </a:t>
            </a:r>
            <a:br>
              <a:rPr lang="tr-TR" dirty="0"/>
            </a:br>
            <a:br>
              <a:rPr lang="tr-TR" dirty="0"/>
            </a:br>
            <a:r>
              <a:rPr lang="tr-TR" dirty="0"/>
              <a:t>DAHA ÇOK FARKLI PERFORMANS DEĞERLENDİRME SONUÖLARI VAR AMA GENEL OLARAK ANLATILMAK İSTENEN DURUM FARKLI OLAY PARAMETLERİNE GÖRE VERİ TABANLARI AVANTAJLI VEYA DEZAVANTAJLI DURUMLARDA OLABİLİR VE KULLANIMA UYGUN VERİ TABANI MODELİ SEÇİLMELİDİR</a:t>
            </a:r>
            <a:br>
              <a:rPr lang="tr-TR" dirty="0">
                <a:solidFill>
                  <a:schemeClr val="accent2">
                    <a:lumMod val="75000"/>
                  </a:schemeClr>
                </a:solidFill>
              </a:rPr>
            </a:br>
            <a:br>
              <a:rPr lang="tr-TR" dirty="0">
                <a:solidFill>
                  <a:schemeClr val="accent2">
                    <a:lumMod val="75000"/>
                  </a:schemeClr>
                </a:solidFill>
              </a:rPr>
            </a:br>
            <a:endParaRPr lang="tr-TR" dirty="0">
              <a:solidFill>
                <a:schemeClr val="accent2">
                  <a:lumMod val="75000"/>
                </a:schemeClr>
              </a:solidFill>
            </a:endParaRPr>
          </a:p>
        </p:txBody>
      </p:sp>
    </p:spTree>
    <p:extLst>
      <p:ext uri="{BB962C8B-B14F-4D97-AF65-F5344CB8AC3E}">
        <p14:creationId xmlns:p14="http://schemas.microsoft.com/office/powerpoint/2010/main" val="1902317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19A9BBF7-D3D6-2449-2685-0EA5DAB4F8A5}"/>
              </a:ext>
            </a:extLst>
          </p:cNvPr>
          <p:cNvSpPr txBox="1"/>
          <p:nvPr/>
        </p:nvSpPr>
        <p:spPr>
          <a:xfrm>
            <a:off x="466344" y="237744"/>
            <a:ext cx="11173968" cy="3139321"/>
          </a:xfrm>
          <a:prstGeom prst="rect">
            <a:avLst/>
          </a:prstGeom>
          <a:noFill/>
        </p:spPr>
        <p:txBody>
          <a:bodyPr wrap="square" rtlCol="0">
            <a:spAutoFit/>
          </a:bodyPr>
          <a:lstStyle/>
          <a:p>
            <a:r>
              <a:rPr lang="tr-TR" dirty="0">
                <a:solidFill>
                  <a:srgbClr val="FF0000"/>
                </a:solidFill>
              </a:rPr>
              <a:t>SONUÇ VE DEĞERLENDİRME</a:t>
            </a:r>
            <a:br>
              <a:rPr lang="tr-TR" dirty="0">
                <a:solidFill>
                  <a:srgbClr val="FF0000"/>
                </a:solidFill>
              </a:rPr>
            </a:br>
            <a:br>
              <a:rPr lang="tr-TR" dirty="0">
                <a:solidFill>
                  <a:srgbClr val="FF0000"/>
                </a:solidFill>
              </a:rPr>
            </a:br>
            <a:r>
              <a:rPr lang="tr-TR" dirty="0">
                <a:solidFill>
                  <a:schemeClr val="tx1">
                    <a:lumMod val="95000"/>
                    <a:lumOff val="5000"/>
                  </a:schemeClr>
                </a:solidFill>
              </a:rPr>
              <a:t>Y</a:t>
            </a:r>
            <a:r>
              <a:rPr lang="tr-TR" dirty="0"/>
              <a:t>önetim bilişim sistemleri kapsamında veri tabanlarının modellemesi ve niteliklerinin belirlenmesi, en uygun performans ölçümleri, sürecin uygun hale getirilmesi ve en uygun veri tabanı seçiminde kullanıcılara ışık tutulması hedeflenmiştir.</a:t>
            </a:r>
            <a:br>
              <a:rPr lang="tr-TR" dirty="0">
                <a:solidFill>
                  <a:srgbClr val="FF0000"/>
                </a:solidFill>
              </a:rPr>
            </a:br>
            <a:r>
              <a:rPr lang="tr-TR" dirty="0"/>
              <a:t>Son yıllardaki teknolojik ilerleme ile paralel olarak yapılan çalışmalar, veri tabanı sistemlerinde de etkisini göstererek </a:t>
            </a:r>
            <a:r>
              <a:rPr lang="tr-TR" dirty="0" err="1"/>
              <a:t>NoSQL</a:t>
            </a:r>
            <a:r>
              <a:rPr lang="tr-TR" dirty="0"/>
              <a:t> kavramını gün yüzüne çıkartmıştır. Hazırlanan bu makalede ilişkisel ve ilişkisel olmayan veri tabanı yönetim sistemlerinin performans karşılaştırmasının yapılması ve farklı faktörlerin her bir veri tabanını nasıl etkilediğini keşfederek hangi diğerinden daha amaçlanmıştır. teknolojinin hangi durumlarda uygun olduğunun </a:t>
            </a:r>
            <a:r>
              <a:rPr lang="tr-TR"/>
              <a:t>araştırılması amaçlanmıştır.</a:t>
            </a:r>
            <a:br>
              <a:rPr lang="tr-TR" dirty="0">
                <a:solidFill>
                  <a:srgbClr val="FF0000"/>
                </a:solidFill>
              </a:rPr>
            </a:br>
            <a:endParaRPr lang="tr-TR" dirty="0">
              <a:solidFill>
                <a:srgbClr val="FF0000"/>
              </a:solidFill>
            </a:endParaRPr>
          </a:p>
        </p:txBody>
      </p:sp>
    </p:spTree>
    <p:extLst>
      <p:ext uri="{BB962C8B-B14F-4D97-AF65-F5344CB8AC3E}">
        <p14:creationId xmlns:p14="http://schemas.microsoft.com/office/powerpoint/2010/main" val="2024183373"/>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94</TotalTime>
  <Words>1809</Words>
  <Application>Microsoft Office PowerPoint</Application>
  <PresentationFormat>Geniş ekran</PresentationFormat>
  <Paragraphs>43</Paragraphs>
  <Slides>8</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8</vt:i4>
      </vt:variant>
    </vt:vector>
  </HeadingPairs>
  <TitlesOfParts>
    <vt:vector size="13" baseType="lpstr">
      <vt:lpstr>Aptos</vt:lpstr>
      <vt:lpstr>Aptos Display</vt:lpstr>
      <vt:lpstr>Arial</vt:lpstr>
      <vt:lpstr>Söhne</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TAHIR TOLU</dc:creator>
  <cp:lastModifiedBy>TAHIR TOLU</cp:lastModifiedBy>
  <cp:revision>1</cp:revision>
  <dcterms:created xsi:type="dcterms:W3CDTF">2024-03-14T18:39:15Z</dcterms:created>
  <dcterms:modified xsi:type="dcterms:W3CDTF">2024-03-14T20:13:26Z</dcterms:modified>
</cp:coreProperties>
</file>