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Lato" panose="020F0502020204030203" pitchFamily="34" charset="0"/>
      <p:regular r:id="rId11"/>
      <p:bold r:id="rId12"/>
    </p:embeddedFont>
  </p:embeddedFont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96124-4C4C-4A89-90EE-CE7BABF76E99}" v="14" dt="2025-03-10T17:41:21.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3" d="100"/>
          <a:sy n="63" d="100"/>
        </p:scale>
        <p:origin x="62"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hir Tolu" userId="065da639b33e1c02" providerId="LiveId" clId="{F3596124-4C4C-4A89-90EE-CE7BABF76E99}"/>
    <pc:docChg chg="undo custSel modSld">
      <pc:chgData name="Tahir Tolu" userId="065da639b33e1c02" providerId="LiveId" clId="{F3596124-4C4C-4A89-90EE-CE7BABF76E99}" dt="2025-03-10T17:41:21.101" v="69"/>
      <pc:docMkLst>
        <pc:docMk/>
      </pc:docMkLst>
      <pc:sldChg chg="setBg">
        <pc:chgData name="Tahir Tolu" userId="065da639b33e1c02" providerId="LiveId" clId="{F3596124-4C4C-4A89-90EE-CE7BABF76E99}" dt="2025-03-10T17:36:59.394" v="55"/>
        <pc:sldMkLst>
          <pc:docMk/>
          <pc:sldMk cId="0" sldId="256"/>
        </pc:sldMkLst>
      </pc:sldChg>
      <pc:sldChg chg="addSp delSp modSp mod">
        <pc:chgData name="Tahir Tolu" userId="065da639b33e1c02" providerId="LiveId" clId="{F3596124-4C4C-4A89-90EE-CE7BABF76E99}" dt="2025-03-10T17:40:59.952" v="63" actId="2085"/>
        <pc:sldMkLst>
          <pc:docMk/>
          <pc:sldMk cId="0" sldId="257"/>
        </pc:sldMkLst>
        <pc:spChg chg="add del mod">
          <ac:chgData name="Tahir Tolu" userId="065da639b33e1c02" providerId="LiveId" clId="{F3596124-4C4C-4A89-90EE-CE7BABF76E99}" dt="2025-03-10T17:35:55.145" v="54"/>
          <ac:spMkLst>
            <pc:docMk/>
            <pc:sldMk cId="0" sldId="257"/>
            <ac:spMk id="9" creationId="{3077FB6C-74F6-F5B7-F836-20357C636F56}"/>
          </ac:spMkLst>
        </pc:spChg>
        <pc:spChg chg="add del mod">
          <ac:chgData name="Tahir Tolu" userId="065da639b33e1c02" providerId="LiveId" clId="{F3596124-4C4C-4A89-90EE-CE7BABF76E99}" dt="2025-03-10T17:37:35.595" v="59" actId="478"/>
          <ac:spMkLst>
            <pc:docMk/>
            <pc:sldMk cId="0" sldId="257"/>
            <ac:spMk id="10" creationId="{5FC44282-4B13-1EBC-139A-A8B618414935}"/>
          </ac:spMkLst>
        </pc:spChg>
        <pc:spChg chg="add mod">
          <ac:chgData name="Tahir Tolu" userId="065da639b33e1c02" providerId="LiveId" clId="{F3596124-4C4C-4A89-90EE-CE7BABF76E99}" dt="2025-03-10T17:40:59.952" v="63" actId="2085"/>
          <ac:spMkLst>
            <pc:docMk/>
            <pc:sldMk cId="0" sldId="257"/>
            <ac:spMk id="11" creationId="{515933BF-8828-3CB3-E513-C599D522E9DA}"/>
          </ac:spMkLst>
        </pc:spChg>
      </pc:sldChg>
      <pc:sldChg chg="addSp modSp">
        <pc:chgData name="Tahir Tolu" userId="065da639b33e1c02" providerId="LiveId" clId="{F3596124-4C4C-4A89-90EE-CE7BABF76E99}" dt="2025-03-10T17:41:06.330" v="64"/>
        <pc:sldMkLst>
          <pc:docMk/>
          <pc:sldMk cId="0" sldId="258"/>
        </pc:sldMkLst>
        <pc:spChg chg="add mod">
          <ac:chgData name="Tahir Tolu" userId="065da639b33e1c02" providerId="LiveId" clId="{F3596124-4C4C-4A89-90EE-CE7BABF76E99}" dt="2025-03-10T17:41:06.330" v="64"/>
          <ac:spMkLst>
            <pc:docMk/>
            <pc:sldMk cId="0" sldId="258"/>
            <ac:spMk id="16" creationId="{2E843B42-D76F-E03D-C34C-58A28FE7266A}"/>
          </ac:spMkLst>
        </pc:spChg>
      </pc:sldChg>
      <pc:sldChg chg="addSp modSp">
        <pc:chgData name="Tahir Tolu" userId="065da639b33e1c02" providerId="LiveId" clId="{F3596124-4C4C-4A89-90EE-CE7BABF76E99}" dt="2025-03-10T17:41:09.604" v="65"/>
        <pc:sldMkLst>
          <pc:docMk/>
          <pc:sldMk cId="0" sldId="259"/>
        </pc:sldMkLst>
        <pc:spChg chg="add mod">
          <ac:chgData name="Tahir Tolu" userId="065da639b33e1c02" providerId="LiveId" clId="{F3596124-4C4C-4A89-90EE-CE7BABF76E99}" dt="2025-03-10T17:41:09.604" v="65"/>
          <ac:spMkLst>
            <pc:docMk/>
            <pc:sldMk cId="0" sldId="259"/>
            <ac:spMk id="13" creationId="{A3E61E1A-A4CF-4162-7E0E-ECBF384A95E5}"/>
          </ac:spMkLst>
        </pc:spChg>
      </pc:sldChg>
      <pc:sldChg chg="addSp delSp modSp mod">
        <pc:chgData name="Tahir Tolu" userId="065da639b33e1c02" providerId="LiveId" clId="{F3596124-4C4C-4A89-90EE-CE7BABF76E99}" dt="2025-03-10T17:41:11.906" v="66"/>
        <pc:sldMkLst>
          <pc:docMk/>
          <pc:sldMk cId="0" sldId="260"/>
        </pc:sldMkLst>
        <pc:spChg chg="add mod">
          <ac:chgData name="Tahir Tolu" userId="065da639b33e1c02" providerId="LiveId" clId="{F3596124-4C4C-4A89-90EE-CE7BABF76E99}" dt="2025-03-10T17:41:11.906" v="66"/>
          <ac:spMkLst>
            <pc:docMk/>
            <pc:sldMk cId="0" sldId="260"/>
            <ac:spMk id="2" creationId="{BA360D4D-D66E-2B18-3AA5-027F44CD169F}"/>
          </ac:spMkLst>
        </pc:spChg>
        <pc:picChg chg="del">
          <ac:chgData name="Tahir Tolu" userId="065da639b33e1c02" providerId="LiveId" clId="{F3596124-4C4C-4A89-90EE-CE7BABF76E99}" dt="2025-03-10T17:28:08.009" v="0" actId="478"/>
          <ac:picMkLst>
            <pc:docMk/>
            <pc:sldMk cId="0" sldId="260"/>
            <ac:picMk id="2" creationId="{00000000-0000-0000-0000-000000000000}"/>
          </ac:picMkLst>
        </pc:picChg>
        <pc:picChg chg="add mod">
          <ac:chgData name="Tahir Tolu" userId="065da639b33e1c02" providerId="LiveId" clId="{F3596124-4C4C-4A89-90EE-CE7BABF76E99}" dt="2025-03-10T17:33:24.799" v="50" actId="14100"/>
          <ac:picMkLst>
            <pc:docMk/>
            <pc:sldMk cId="0" sldId="260"/>
            <ac:picMk id="14" creationId="{AD49C4E8-4A80-0C20-B073-3FAC4070D1A0}"/>
          </ac:picMkLst>
        </pc:picChg>
      </pc:sldChg>
      <pc:sldChg chg="addSp delSp modSp mod">
        <pc:chgData name="Tahir Tolu" userId="065da639b33e1c02" providerId="LiveId" clId="{F3596124-4C4C-4A89-90EE-CE7BABF76E99}" dt="2025-03-10T17:41:14.781" v="67"/>
        <pc:sldMkLst>
          <pc:docMk/>
          <pc:sldMk cId="0" sldId="261"/>
        </pc:sldMkLst>
        <pc:spChg chg="add mod">
          <ac:chgData name="Tahir Tolu" userId="065da639b33e1c02" providerId="LiveId" clId="{F3596124-4C4C-4A89-90EE-CE7BABF76E99}" dt="2025-03-10T17:41:14.781" v="67"/>
          <ac:spMkLst>
            <pc:docMk/>
            <pc:sldMk cId="0" sldId="261"/>
            <ac:spMk id="5" creationId="{BE548E15-4582-D3BC-1823-48A4FA68ABC1}"/>
          </ac:spMkLst>
        </pc:spChg>
        <pc:spChg chg="del">
          <ac:chgData name="Tahir Tolu" userId="065da639b33e1c02" providerId="LiveId" clId="{F3596124-4C4C-4A89-90EE-CE7BABF76E99}" dt="2025-03-10T17:29:32.077" v="12" actId="478"/>
          <ac:spMkLst>
            <pc:docMk/>
            <pc:sldMk cId="0" sldId="261"/>
            <ac:spMk id="6" creationId="{00000000-0000-0000-0000-000000000000}"/>
          </ac:spMkLst>
        </pc:spChg>
        <pc:spChg chg="del">
          <ac:chgData name="Tahir Tolu" userId="065da639b33e1c02" providerId="LiveId" clId="{F3596124-4C4C-4A89-90EE-CE7BABF76E99}" dt="2025-03-10T17:29:33.971" v="13" actId="478"/>
          <ac:spMkLst>
            <pc:docMk/>
            <pc:sldMk cId="0" sldId="261"/>
            <ac:spMk id="10" creationId="{00000000-0000-0000-0000-000000000000}"/>
          </ac:spMkLst>
        </pc:spChg>
        <pc:spChg chg="del">
          <ac:chgData name="Tahir Tolu" userId="065da639b33e1c02" providerId="LiveId" clId="{F3596124-4C4C-4A89-90EE-CE7BABF76E99}" dt="2025-03-10T17:29:35.537" v="14" actId="478"/>
          <ac:spMkLst>
            <pc:docMk/>
            <pc:sldMk cId="0" sldId="261"/>
            <ac:spMk id="14" creationId="{00000000-0000-0000-0000-000000000000}"/>
          </ac:spMkLst>
        </pc:spChg>
        <pc:picChg chg="del">
          <ac:chgData name="Tahir Tolu" userId="065da639b33e1c02" providerId="LiveId" clId="{F3596124-4C4C-4A89-90EE-CE7BABF76E99}" dt="2025-03-10T17:29:30.130" v="11" actId="478"/>
          <ac:picMkLst>
            <pc:docMk/>
            <pc:sldMk cId="0" sldId="261"/>
            <ac:picMk id="5" creationId="{00000000-0000-0000-0000-000000000000}"/>
          </ac:picMkLst>
        </pc:picChg>
        <pc:picChg chg="del">
          <ac:chgData name="Tahir Tolu" userId="065da639b33e1c02" providerId="LiveId" clId="{F3596124-4C4C-4A89-90EE-CE7BABF76E99}" dt="2025-03-10T17:29:29.480" v="10" actId="478"/>
          <ac:picMkLst>
            <pc:docMk/>
            <pc:sldMk cId="0" sldId="261"/>
            <ac:picMk id="9" creationId="{00000000-0000-0000-0000-000000000000}"/>
          </ac:picMkLst>
        </pc:picChg>
        <pc:picChg chg="del">
          <ac:chgData name="Tahir Tolu" userId="065da639b33e1c02" providerId="LiveId" clId="{F3596124-4C4C-4A89-90EE-CE7BABF76E99}" dt="2025-03-10T17:29:28.264" v="9" actId="478"/>
          <ac:picMkLst>
            <pc:docMk/>
            <pc:sldMk cId="0" sldId="261"/>
            <ac:picMk id="13" creationId="{00000000-0000-0000-0000-000000000000}"/>
          </ac:picMkLst>
        </pc:picChg>
        <pc:picChg chg="add mod">
          <ac:chgData name="Tahir Tolu" userId="065da639b33e1c02" providerId="LiveId" clId="{F3596124-4C4C-4A89-90EE-CE7BABF76E99}" dt="2025-03-10T17:30:52.905" v="19" actId="14100"/>
          <ac:picMkLst>
            <pc:docMk/>
            <pc:sldMk cId="0" sldId="261"/>
            <ac:picMk id="17" creationId="{85563727-DF08-0208-745F-5FA99ED832A3}"/>
          </ac:picMkLst>
        </pc:picChg>
      </pc:sldChg>
      <pc:sldChg chg="addSp delSp modSp mod">
        <pc:chgData name="Tahir Tolu" userId="065da639b33e1c02" providerId="LiveId" clId="{F3596124-4C4C-4A89-90EE-CE7BABF76E99}" dt="2025-03-10T17:41:16.815" v="68"/>
        <pc:sldMkLst>
          <pc:docMk/>
          <pc:sldMk cId="0" sldId="262"/>
        </pc:sldMkLst>
        <pc:spChg chg="add mod">
          <ac:chgData name="Tahir Tolu" userId="065da639b33e1c02" providerId="LiveId" clId="{F3596124-4C4C-4A89-90EE-CE7BABF76E99}" dt="2025-03-10T17:41:16.815" v="68"/>
          <ac:spMkLst>
            <pc:docMk/>
            <pc:sldMk cId="0" sldId="262"/>
            <ac:spMk id="3" creationId="{EB5ACAF3-142A-6D4C-144C-D34349D11915}"/>
          </ac:spMkLst>
        </pc:spChg>
        <pc:picChg chg="del">
          <ac:chgData name="Tahir Tolu" userId="065da639b33e1c02" providerId="LiveId" clId="{F3596124-4C4C-4A89-90EE-CE7BABF76E99}" dt="2025-03-10T17:31:05.481" v="20" actId="478"/>
          <ac:picMkLst>
            <pc:docMk/>
            <pc:sldMk cId="0" sldId="262"/>
            <ac:picMk id="3" creationId="{00000000-0000-0000-0000-000000000000}"/>
          </ac:picMkLst>
        </pc:picChg>
        <pc:picChg chg="add mod">
          <ac:chgData name="Tahir Tolu" userId="065da639b33e1c02" providerId="LiveId" clId="{F3596124-4C4C-4A89-90EE-CE7BABF76E99}" dt="2025-03-10T17:31:24.273" v="28" actId="1076"/>
          <ac:picMkLst>
            <pc:docMk/>
            <pc:sldMk cId="0" sldId="262"/>
            <ac:picMk id="6" creationId="{F7B60B2D-5F6C-2F3D-2F08-B6B0DFEA389B}"/>
          </ac:picMkLst>
        </pc:picChg>
      </pc:sldChg>
      <pc:sldChg chg="addSp delSp modSp mod">
        <pc:chgData name="Tahir Tolu" userId="065da639b33e1c02" providerId="LiveId" clId="{F3596124-4C4C-4A89-90EE-CE7BABF76E99}" dt="2025-03-10T17:41:21.101" v="69"/>
        <pc:sldMkLst>
          <pc:docMk/>
          <pc:sldMk cId="0" sldId="263"/>
        </pc:sldMkLst>
        <pc:spChg chg="add mod">
          <ac:chgData name="Tahir Tolu" userId="065da639b33e1c02" providerId="LiveId" clId="{F3596124-4C4C-4A89-90EE-CE7BABF76E99}" dt="2025-03-10T17:41:21.101" v="69"/>
          <ac:spMkLst>
            <pc:docMk/>
            <pc:sldMk cId="0" sldId="263"/>
            <ac:spMk id="13" creationId="{B4AD6CC2-4B30-E6C0-AB04-040B91BC65FA}"/>
          </ac:spMkLst>
        </pc:spChg>
        <pc:picChg chg="add del">
          <ac:chgData name="Tahir Tolu" userId="065da639b33e1c02" providerId="LiveId" clId="{F3596124-4C4C-4A89-90EE-CE7BABF76E99}" dt="2025-03-10T17:32:02.458" v="49" actId="478"/>
          <ac:picMkLst>
            <pc:docMk/>
            <pc:sldMk cId="0" sldId="263"/>
            <ac:picMk id="2" creationId="{00000000-0000-0000-0000-000000000000}"/>
          </ac:picMkLst>
        </pc:picChg>
        <pc:picChg chg="add del mod">
          <ac:chgData name="Tahir Tolu" userId="065da639b33e1c02" providerId="LiveId" clId="{F3596124-4C4C-4A89-90EE-CE7BABF76E99}" dt="2025-03-10T17:32:02" v="48"/>
          <ac:picMkLst>
            <pc:docMk/>
            <pc:sldMk cId="0" sldId="263"/>
            <ac:picMk id="14" creationId="{AF3AB89D-2216-6004-6B2B-7037365FBA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924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EFECE6"/>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47173"/>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282824"/>
                </a:solidFill>
                <a:latin typeface="Lato Bold" pitchFamily="34" charset="0"/>
                <a:ea typeface="Lato Bold" pitchFamily="34" charset="-122"/>
                <a:cs typeface="Lato Bold" pitchFamily="34" charset="-120"/>
              </a:rPr>
              <a:t>Derin Öğrenme Tabanlı Otomatik Beyin Tümör Tespiti</a:t>
            </a:r>
            <a:endParaRPr lang="en-US" sz="4450" dirty="0"/>
          </a:p>
        </p:txBody>
      </p:sp>
      <p:sp>
        <p:nvSpPr>
          <p:cNvPr id="4" name="Text 1"/>
          <p:cNvSpPr/>
          <p:nvPr/>
        </p:nvSpPr>
        <p:spPr>
          <a:xfrm>
            <a:off x="793790" y="3904893"/>
            <a:ext cx="7556421" cy="2177415"/>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Beyin tümörleri, insan ölümlerinin önde gelen nedenlerinden biridir. Erken ve doğru teşhis, etkili tedavi için kritik öneme sahiptir. Manyetik rezonans görüntüleme (MRG), beyin tümörlerinin tespitinde en etkili verileri sağlar. Yapay zekâ temelli bilgisayar uygulamaları, uzmanlara önemli katkılar sağlayabilir. Derin öğrenme yöntemleri, medikal görüntülerin işlenmesine dayalı hastalık tespitinde sıkça kullanılmaktadır.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5607"/>
            <a:ext cx="7638931" cy="708779"/>
          </a:xfrm>
          <a:prstGeom prst="rect">
            <a:avLst/>
          </a:prstGeom>
          <a:noFill/>
          <a:ln/>
        </p:spPr>
        <p:txBody>
          <a:bodyPr wrap="none" lIns="0" tIns="0" rIns="0" bIns="0" rtlCol="0" anchor="t"/>
          <a:lstStyle/>
          <a:p>
            <a:pPr marL="0" indent="0">
              <a:lnSpc>
                <a:spcPts val="5550"/>
              </a:lnSpc>
              <a:buNone/>
            </a:pPr>
            <a:r>
              <a:rPr lang="en-US" sz="4450" b="1" dirty="0">
                <a:solidFill>
                  <a:srgbClr val="282824"/>
                </a:solidFill>
                <a:latin typeface="Lato Bold" pitchFamily="34" charset="0"/>
                <a:ea typeface="Lato Bold" pitchFamily="34" charset="-122"/>
                <a:cs typeface="Lato Bold" pitchFamily="34" charset="-120"/>
              </a:rPr>
              <a:t>Giriş: Beyin Tümörleri ve MRG</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82824"/>
                </a:solidFill>
                <a:latin typeface="Lato Bold" pitchFamily="34" charset="0"/>
                <a:ea typeface="Lato Bold" pitchFamily="34" charset="-122"/>
                <a:cs typeface="Lato Bold" pitchFamily="34" charset="-120"/>
              </a:rPr>
              <a:t>Beyin Tümörleri</a:t>
            </a:r>
            <a:endParaRPr lang="en-US" sz="2200" dirty="0"/>
          </a:p>
        </p:txBody>
      </p:sp>
      <p:sp>
        <p:nvSpPr>
          <p:cNvPr id="4" name="Text 2"/>
          <p:cNvSpPr/>
          <p:nvPr/>
        </p:nvSpPr>
        <p:spPr>
          <a:xfrm>
            <a:off x="793790" y="3852505"/>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Beyin tümörü, merkezi sinir sistemini bozabilecek beklenmedik şekilde yükselen beyin hücreleri kümesi olarak tanımlanır. Birincil tümörler iyi huylu, ikincil tümörler ise kötü huyludur.</a:t>
            </a:r>
            <a:endParaRPr lang="en-US" sz="1750" dirty="0"/>
          </a:p>
        </p:txBody>
      </p:sp>
      <p:sp>
        <p:nvSpPr>
          <p:cNvPr id="5" name="Text 3"/>
          <p:cNvSpPr/>
          <p:nvPr/>
        </p:nvSpPr>
        <p:spPr>
          <a:xfrm>
            <a:off x="5332928"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82824"/>
                </a:solidFill>
                <a:latin typeface="Lato Bold" pitchFamily="34" charset="0"/>
                <a:ea typeface="Lato Bold" pitchFamily="34" charset="-122"/>
                <a:cs typeface="Lato Bold" pitchFamily="34" charset="-120"/>
              </a:rPr>
              <a:t>Belirtiler ve Teşhis</a:t>
            </a:r>
            <a:endParaRPr lang="en-US" sz="2200" dirty="0"/>
          </a:p>
        </p:txBody>
      </p:sp>
      <p:sp>
        <p:nvSpPr>
          <p:cNvPr id="6" name="Text 4"/>
          <p:cNvSpPr/>
          <p:nvPr/>
        </p:nvSpPr>
        <p:spPr>
          <a:xfrm>
            <a:off x="5332928" y="385250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Baş ağrısı, kusma, görme bozuklukları, uyuşukluk gibi belirtilerle kendini gösterir. MRG, BT ve kafa biyopsisi yöntemleri kullanılır. MRG, beynin yumuşak dokusu hakkında yüksek çözünürlüklü bilgi sağlar.</a:t>
            </a:r>
            <a:endParaRPr lang="en-US" sz="1750" dirty="0"/>
          </a:p>
        </p:txBody>
      </p:sp>
      <p:sp>
        <p:nvSpPr>
          <p:cNvPr id="7" name="Text 5"/>
          <p:cNvSpPr/>
          <p:nvPr/>
        </p:nvSpPr>
        <p:spPr>
          <a:xfrm>
            <a:off x="9872067" y="3271361"/>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282824"/>
                </a:solidFill>
                <a:latin typeface="Lato Bold" pitchFamily="34" charset="0"/>
                <a:ea typeface="Lato Bold" pitchFamily="34" charset="-122"/>
                <a:cs typeface="Lato Bold" pitchFamily="34" charset="-120"/>
              </a:rPr>
              <a:t>Önemi</a:t>
            </a:r>
            <a:endParaRPr lang="en-US" sz="2200" dirty="0"/>
          </a:p>
        </p:txBody>
      </p:sp>
      <p:sp>
        <p:nvSpPr>
          <p:cNvPr id="8" name="Text 6"/>
          <p:cNvSpPr/>
          <p:nvPr/>
        </p:nvSpPr>
        <p:spPr>
          <a:xfrm>
            <a:off x="9872067" y="385250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Dünya Sağlık Örgütü'ne göre, beyin tümörü dünya çapında yaygın kanser ölüm nedenlerinden biridir. Erken teşhis, hastaların tedavi edilmesi ve hayatta kalma oranlarının artırılması için önemlidir.</a:t>
            </a:r>
            <a:endParaRPr lang="en-US" sz="1750" dirty="0"/>
          </a:p>
        </p:txBody>
      </p:sp>
      <p:sp>
        <p:nvSpPr>
          <p:cNvPr id="11" name="Dikdörtgen 10">
            <a:extLst>
              <a:ext uri="{FF2B5EF4-FFF2-40B4-BE49-F238E27FC236}">
                <a16:creationId xmlns:a16="http://schemas.microsoft.com/office/drawing/2014/main" id="{515933BF-8828-3CB3-E513-C599D522E9DA}"/>
              </a:ext>
            </a:extLst>
          </p:cNvPr>
          <p:cNvSpPr/>
          <p:nvPr/>
        </p:nvSpPr>
        <p:spPr>
          <a:xfrm>
            <a:off x="12707302" y="7778496"/>
            <a:ext cx="1840992" cy="354330"/>
          </a:xfrm>
          <a:prstGeom prst="rect">
            <a:avLst/>
          </a:prstGeom>
          <a:solidFill>
            <a:srgbClr val="EFEC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35330"/>
            <a:ext cx="6187202" cy="708779"/>
          </a:xfrm>
          <a:prstGeom prst="rect">
            <a:avLst/>
          </a:prstGeom>
          <a:noFill/>
          <a:ln/>
        </p:spPr>
        <p:txBody>
          <a:bodyPr wrap="none" lIns="0" tIns="0" rIns="0" bIns="0" rtlCol="0" anchor="t"/>
          <a:lstStyle/>
          <a:p>
            <a:pPr marL="0" indent="0">
              <a:lnSpc>
                <a:spcPts val="5550"/>
              </a:lnSpc>
              <a:buNone/>
            </a:pPr>
            <a:r>
              <a:rPr lang="en-US" sz="4450" b="1" dirty="0">
                <a:solidFill>
                  <a:srgbClr val="282824"/>
                </a:solidFill>
                <a:latin typeface="Lato Bold" pitchFamily="34" charset="0"/>
                <a:ea typeface="Lato Bold" pitchFamily="34" charset="-122"/>
                <a:cs typeface="Lato Bold" pitchFamily="34" charset="-120"/>
              </a:rPr>
              <a:t>Literatürdeki Çalışmalar</a:t>
            </a:r>
            <a:endParaRPr lang="en-US" sz="4450" dirty="0"/>
          </a:p>
        </p:txBody>
      </p:sp>
      <p:sp>
        <p:nvSpPr>
          <p:cNvPr id="4" name="Shape 1"/>
          <p:cNvSpPr/>
          <p:nvPr/>
        </p:nvSpPr>
        <p:spPr>
          <a:xfrm>
            <a:off x="6280190" y="2039422"/>
            <a:ext cx="510302" cy="510302"/>
          </a:xfrm>
          <a:prstGeom prst="roundRect">
            <a:avLst>
              <a:gd name="adj" fmla="val 6667"/>
            </a:avLst>
          </a:prstGeom>
          <a:solidFill>
            <a:srgbClr val="E5DFD2"/>
          </a:solidFill>
          <a:ln/>
        </p:spPr>
        <p:txBody>
          <a:bodyPr/>
          <a:lstStyle/>
          <a:p>
            <a:endParaRPr lang="tr-TR"/>
          </a:p>
        </p:txBody>
      </p:sp>
      <p:sp>
        <p:nvSpPr>
          <p:cNvPr id="5" name="Text 2"/>
          <p:cNvSpPr/>
          <p:nvPr/>
        </p:nvSpPr>
        <p:spPr>
          <a:xfrm>
            <a:off x="6365260" y="2081927"/>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4A4A45"/>
                </a:solidFill>
                <a:latin typeface="Lato Bold" pitchFamily="34" charset="0"/>
                <a:ea typeface="Lato Bold" pitchFamily="34" charset="-122"/>
                <a:cs typeface="Lato Bold" pitchFamily="34" charset="-120"/>
              </a:rPr>
              <a:t>1</a:t>
            </a:r>
            <a:endParaRPr lang="en-US" sz="2650" dirty="0"/>
          </a:p>
        </p:txBody>
      </p:sp>
      <p:sp>
        <p:nvSpPr>
          <p:cNvPr id="6" name="Text 3"/>
          <p:cNvSpPr/>
          <p:nvPr/>
        </p:nvSpPr>
        <p:spPr>
          <a:xfrm>
            <a:off x="7017306" y="203942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A4A45"/>
                </a:solidFill>
                <a:latin typeface="Lato Bold" pitchFamily="34" charset="0"/>
                <a:ea typeface="Lato Bold" pitchFamily="34" charset="-122"/>
                <a:cs typeface="Lato Bold" pitchFamily="34" charset="-120"/>
              </a:rPr>
              <a:t>Makine Öğrenmesi</a:t>
            </a:r>
            <a:endParaRPr lang="en-US" sz="2200" dirty="0"/>
          </a:p>
        </p:txBody>
      </p:sp>
      <p:sp>
        <p:nvSpPr>
          <p:cNvPr id="7" name="Text 4"/>
          <p:cNvSpPr/>
          <p:nvPr/>
        </p:nvSpPr>
        <p:spPr>
          <a:xfrm>
            <a:off x="7017306" y="2529840"/>
            <a:ext cx="2927747" cy="2903220"/>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Arı ve diğerleri, MRG görüntülerini bölütleyerek %83,39 sınıflandırma başarımı elde etmiştir. Bulut ve diğerleri, Markov rastgele alan yöntemi ile %87 doğrulukta beyin tümörlerini tespit etmiştir.</a:t>
            </a:r>
            <a:endParaRPr lang="en-US" sz="1750" dirty="0"/>
          </a:p>
        </p:txBody>
      </p:sp>
      <p:sp>
        <p:nvSpPr>
          <p:cNvPr id="8" name="Shape 5"/>
          <p:cNvSpPr/>
          <p:nvPr/>
        </p:nvSpPr>
        <p:spPr>
          <a:xfrm>
            <a:off x="10171867" y="2039422"/>
            <a:ext cx="510302" cy="510302"/>
          </a:xfrm>
          <a:prstGeom prst="roundRect">
            <a:avLst>
              <a:gd name="adj" fmla="val 6667"/>
            </a:avLst>
          </a:prstGeom>
          <a:solidFill>
            <a:srgbClr val="E5DFD2"/>
          </a:solidFill>
          <a:ln/>
        </p:spPr>
        <p:txBody>
          <a:bodyPr/>
          <a:lstStyle/>
          <a:p>
            <a:endParaRPr lang="tr-TR"/>
          </a:p>
        </p:txBody>
      </p:sp>
      <p:sp>
        <p:nvSpPr>
          <p:cNvPr id="9" name="Text 6"/>
          <p:cNvSpPr/>
          <p:nvPr/>
        </p:nvSpPr>
        <p:spPr>
          <a:xfrm>
            <a:off x="10256937" y="2081927"/>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4A4A45"/>
                </a:solidFill>
                <a:latin typeface="Lato Bold" pitchFamily="34" charset="0"/>
                <a:ea typeface="Lato Bold" pitchFamily="34" charset="-122"/>
                <a:cs typeface="Lato Bold" pitchFamily="34" charset="-120"/>
              </a:rPr>
              <a:t>2</a:t>
            </a:r>
            <a:endParaRPr lang="en-US" sz="2650" dirty="0"/>
          </a:p>
        </p:txBody>
      </p:sp>
      <p:sp>
        <p:nvSpPr>
          <p:cNvPr id="10" name="Text 7"/>
          <p:cNvSpPr/>
          <p:nvPr/>
        </p:nvSpPr>
        <p:spPr>
          <a:xfrm>
            <a:off x="10908983" y="2039422"/>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A4A45"/>
                </a:solidFill>
                <a:latin typeface="Lato Bold" pitchFamily="34" charset="0"/>
                <a:ea typeface="Lato Bold" pitchFamily="34" charset="-122"/>
                <a:cs typeface="Lato Bold" pitchFamily="34" charset="-120"/>
              </a:rPr>
              <a:t>Derin Öğrenme</a:t>
            </a:r>
            <a:endParaRPr lang="en-US" sz="2200" dirty="0"/>
          </a:p>
        </p:txBody>
      </p:sp>
      <p:sp>
        <p:nvSpPr>
          <p:cNvPr id="11" name="Text 8"/>
          <p:cNvSpPr/>
          <p:nvPr/>
        </p:nvSpPr>
        <p:spPr>
          <a:xfrm>
            <a:off x="10908983" y="2529840"/>
            <a:ext cx="2927747" cy="2540318"/>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Mohsen ve diğerleri, derin öğrenme ve Ayrık Dalgacık Dönüşümü (ADD) ile %93,94 doğruluk elde etmiştir. Afşar ve diğerleri, CapsNet ile %86,56 doğruluk oranı elde etmiştir.</a:t>
            </a:r>
            <a:endParaRPr lang="en-US" sz="1750" dirty="0"/>
          </a:p>
        </p:txBody>
      </p:sp>
      <p:sp>
        <p:nvSpPr>
          <p:cNvPr id="12" name="Shape 9"/>
          <p:cNvSpPr/>
          <p:nvPr/>
        </p:nvSpPr>
        <p:spPr>
          <a:xfrm>
            <a:off x="6280190" y="5915025"/>
            <a:ext cx="510302" cy="510302"/>
          </a:xfrm>
          <a:prstGeom prst="roundRect">
            <a:avLst>
              <a:gd name="adj" fmla="val 6667"/>
            </a:avLst>
          </a:prstGeom>
          <a:solidFill>
            <a:srgbClr val="E5DFD2"/>
          </a:solidFill>
          <a:ln/>
        </p:spPr>
        <p:txBody>
          <a:bodyPr/>
          <a:lstStyle/>
          <a:p>
            <a:endParaRPr lang="tr-TR"/>
          </a:p>
        </p:txBody>
      </p:sp>
      <p:sp>
        <p:nvSpPr>
          <p:cNvPr id="13" name="Text 10"/>
          <p:cNvSpPr/>
          <p:nvPr/>
        </p:nvSpPr>
        <p:spPr>
          <a:xfrm>
            <a:off x="6365260" y="5957530"/>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4A4A45"/>
                </a:solidFill>
                <a:latin typeface="Lato Bold" pitchFamily="34" charset="0"/>
                <a:ea typeface="Lato Bold" pitchFamily="34" charset="-122"/>
                <a:cs typeface="Lato Bold" pitchFamily="34" charset="-120"/>
              </a:rPr>
              <a:t>3</a:t>
            </a:r>
            <a:endParaRPr lang="en-US" sz="2650" dirty="0"/>
          </a:p>
        </p:txBody>
      </p:sp>
      <p:sp>
        <p:nvSpPr>
          <p:cNvPr id="14" name="Text 11"/>
          <p:cNvSpPr/>
          <p:nvPr/>
        </p:nvSpPr>
        <p:spPr>
          <a:xfrm>
            <a:off x="7017306" y="5915025"/>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A4A45"/>
                </a:solidFill>
                <a:latin typeface="Lato Bold" pitchFamily="34" charset="0"/>
                <a:ea typeface="Lato Bold" pitchFamily="34" charset="-122"/>
                <a:cs typeface="Lato Bold" pitchFamily="34" charset="-120"/>
              </a:rPr>
              <a:t>Diğer Yöntemler</a:t>
            </a:r>
            <a:endParaRPr lang="en-US" sz="2200" dirty="0"/>
          </a:p>
        </p:txBody>
      </p:sp>
      <p:sp>
        <p:nvSpPr>
          <p:cNvPr id="15" name="Text 12"/>
          <p:cNvSpPr/>
          <p:nvPr/>
        </p:nvSpPr>
        <p:spPr>
          <a:xfrm>
            <a:off x="7017306" y="6405443"/>
            <a:ext cx="6819305" cy="1088708"/>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Çıtak ve diğerleri, DVM, ÇKA ve LR ile %93 doğruluk oranına ulaşmıştır. Swati ve diğerleri, VGG19 ESA modeli ile %94,82 doğruluk oranına ulaşmıştır.</a:t>
            </a:r>
            <a:endParaRPr lang="en-US" sz="1750" dirty="0"/>
          </a:p>
        </p:txBody>
      </p:sp>
      <p:sp>
        <p:nvSpPr>
          <p:cNvPr id="16" name="Dikdörtgen 15">
            <a:extLst>
              <a:ext uri="{FF2B5EF4-FFF2-40B4-BE49-F238E27FC236}">
                <a16:creationId xmlns:a16="http://schemas.microsoft.com/office/drawing/2014/main" id="{2E843B42-D76F-E03D-C34C-58A28FE7266A}"/>
              </a:ext>
            </a:extLst>
          </p:cNvPr>
          <p:cNvSpPr/>
          <p:nvPr/>
        </p:nvSpPr>
        <p:spPr>
          <a:xfrm>
            <a:off x="12707302" y="7778496"/>
            <a:ext cx="1840992" cy="354330"/>
          </a:xfrm>
          <a:prstGeom prst="rect">
            <a:avLst/>
          </a:prstGeom>
          <a:solidFill>
            <a:srgbClr val="EFEC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75903" y="621030"/>
            <a:ext cx="7564993" cy="1409700"/>
          </a:xfrm>
          <a:prstGeom prst="rect">
            <a:avLst/>
          </a:prstGeom>
          <a:noFill/>
          <a:ln/>
        </p:spPr>
        <p:txBody>
          <a:bodyPr wrap="square" lIns="0" tIns="0" rIns="0" bIns="0" rtlCol="0" anchor="t"/>
          <a:lstStyle/>
          <a:p>
            <a:pPr marL="0" indent="0">
              <a:lnSpc>
                <a:spcPts val="5550"/>
              </a:lnSpc>
              <a:buNone/>
            </a:pPr>
            <a:r>
              <a:rPr lang="en-US" sz="4400" b="1" dirty="0">
                <a:solidFill>
                  <a:srgbClr val="282824"/>
                </a:solidFill>
                <a:latin typeface="Lato Bold" pitchFamily="34" charset="0"/>
                <a:ea typeface="Lato Bold" pitchFamily="34" charset="-122"/>
                <a:cs typeface="Lato Bold" pitchFamily="34" charset="-120"/>
              </a:rPr>
              <a:t>Önerilen Model: MobileNetV2 ve k-EYK</a:t>
            </a:r>
            <a:endParaRPr lang="en-US" sz="4400" dirty="0"/>
          </a:p>
        </p:txBody>
      </p:sp>
      <p:pic>
        <p:nvPicPr>
          <p:cNvPr id="4" name="Image 1" descr="preencoded.png"/>
          <p:cNvPicPr>
            <a:picLocks noChangeAspect="1"/>
          </p:cNvPicPr>
          <p:nvPr/>
        </p:nvPicPr>
        <p:blipFill>
          <a:blip r:embed="rId4"/>
          <a:stretch>
            <a:fillRect/>
          </a:stretch>
        </p:blipFill>
        <p:spPr>
          <a:xfrm>
            <a:off x="6275903" y="2368987"/>
            <a:ext cx="563880" cy="563880"/>
          </a:xfrm>
          <a:prstGeom prst="rect">
            <a:avLst/>
          </a:prstGeom>
        </p:spPr>
      </p:pic>
      <p:sp>
        <p:nvSpPr>
          <p:cNvPr id="5" name="Text 1"/>
          <p:cNvSpPr/>
          <p:nvPr/>
        </p:nvSpPr>
        <p:spPr>
          <a:xfrm>
            <a:off x="6275903" y="3158371"/>
            <a:ext cx="2296120" cy="352425"/>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MobileNetV2</a:t>
            </a:r>
            <a:endParaRPr lang="en-US" sz="2200" dirty="0"/>
          </a:p>
        </p:txBody>
      </p:sp>
      <p:sp>
        <p:nvSpPr>
          <p:cNvPr id="6" name="Text 2"/>
          <p:cNvSpPr/>
          <p:nvPr/>
        </p:nvSpPr>
        <p:spPr>
          <a:xfrm>
            <a:off x="6275903" y="3646051"/>
            <a:ext cx="2296120" cy="3248978"/>
          </a:xfrm>
          <a:prstGeom prst="rect">
            <a:avLst/>
          </a:prstGeom>
          <a:noFill/>
          <a:ln/>
        </p:spPr>
        <p:txBody>
          <a:bodyPr wrap="squar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Daha düşük kapasiteli donanımlarda kullanılabilecek bir ESA modeli önerildi. Mobil cihazlara veya düşük hesaplama gücüne sahip herhangi bir cihazda kullanılabildiği için tercih edilmiştir.</a:t>
            </a:r>
            <a:endParaRPr lang="en-US" sz="1750" dirty="0"/>
          </a:p>
        </p:txBody>
      </p:sp>
      <p:pic>
        <p:nvPicPr>
          <p:cNvPr id="7" name="Image 2" descr="preencoded.png"/>
          <p:cNvPicPr>
            <a:picLocks noChangeAspect="1"/>
          </p:cNvPicPr>
          <p:nvPr/>
        </p:nvPicPr>
        <p:blipFill>
          <a:blip r:embed="rId5"/>
          <a:stretch>
            <a:fillRect/>
          </a:stretch>
        </p:blipFill>
        <p:spPr>
          <a:xfrm>
            <a:off x="8910280" y="2368987"/>
            <a:ext cx="563880" cy="563880"/>
          </a:xfrm>
          <a:prstGeom prst="rect">
            <a:avLst/>
          </a:prstGeom>
        </p:spPr>
      </p:pic>
      <p:sp>
        <p:nvSpPr>
          <p:cNvPr id="8" name="Text 3"/>
          <p:cNvSpPr/>
          <p:nvPr/>
        </p:nvSpPr>
        <p:spPr>
          <a:xfrm>
            <a:off x="8910280" y="3158371"/>
            <a:ext cx="2296120" cy="352425"/>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Veri Çoğaltma</a:t>
            </a:r>
            <a:endParaRPr lang="en-US" sz="2200" dirty="0"/>
          </a:p>
        </p:txBody>
      </p:sp>
      <p:sp>
        <p:nvSpPr>
          <p:cNvPr id="9" name="Text 4"/>
          <p:cNvSpPr/>
          <p:nvPr/>
        </p:nvSpPr>
        <p:spPr>
          <a:xfrm>
            <a:off x="8910280" y="3646051"/>
            <a:ext cx="2296120" cy="3248978"/>
          </a:xfrm>
          <a:prstGeom prst="rect">
            <a:avLst/>
          </a:prstGeom>
          <a:noFill/>
          <a:ln/>
        </p:spPr>
        <p:txBody>
          <a:bodyPr wrap="squar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MobileNetV2 genelleme performansının artırılması için veri çoğaltma yapıldı. Veri seti görüntü sayısının yeterli olmadığı durumlarda veri çoğaltma yapılır.</a:t>
            </a:r>
            <a:endParaRPr lang="en-US" sz="1750" dirty="0"/>
          </a:p>
        </p:txBody>
      </p:sp>
      <p:pic>
        <p:nvPicPr>
          <p:cNvPr id="10" name="Image 3" descr="preencoded.png"/>
          <p:cNvPicPr>
            <a:picLocks noChangeAspect="1"/>
          </p:cNvPicPr>
          <p:nvPr/>
        </p:nvPicPr>
        <p:blipFill>
          <a:blip r:embed="rId6"/>
          <a:stretch>
            <a:fillRect/>
          </a:stretch>
        </p:blipFill>
        <p:spPr>
          <a:xfrm>
            <a:off x="11544657" y="2368987"/>
            <a:ext cx="563880" cy="563880"/>
          </a:xfrm>
          <a:prstGeom prst="rect">
            <a:avLst/>
          </a:prstGeom>
        </p:spPr>
      </p:pic>
      <p:sp>
        <p:nvSpPr>
          <p:cNvPr id="11" name="Text 5"/>
          <p:cNvSpPr/>
          <p:nvPr/>
        </p:nvSpPr>
        <p:spPr>
          <a:xfrm>
            <a:off x="11544657" y="3158371"/>
            <a:ext cx="2296239" cy="704850"/>
          </a:xfrm>
          <a:prstGeom prst="rect">
            <a:avLst/>
          </a:prstGeom>
          <a:noFill/>
          <a:ln/>
        </p:spPr>
        <p:txBody>
          <a:bodyPr wrap="squar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k-EYK Sınıflandırıcı</a:t>
            </a:r>
            <a:endParaRPr lang="en-US" sz="2200" dirty="0"/>
          </a:p>
        </p:txBody>
      </p:sp>
      <p:sp>
        <p:nvSpPr>
          <p:cNvPr id="12" name="Text 6"/>
          <p:cNvSpPr/>
          <p:nvPr/>
        </p:nvSpPr>
        <p:spPr>
          <a:xfrm>
            <a:off x="11544657" y="3998476"/>
            <a:ext cx="2296239" cy="3609975"/>
          </a:xfrm>
          <a:prstGeom prst="rect">
            <a:avLst/>
          </a:prstGeom>
          <a:noFill/>
          <a:ln/>
        </p:spPr>
        <p:txBody>
          <a:bodyPr wrap="squar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k-EYK sınıflandırıcı ile sınıflandırma performansları arttırıldı. Derin öznitelikler sınıflandırılma performansının arttırılması için k-EYK sınıflandırıcıya uygulanmıştır.</a:t>
            </a:r>
            <a:endParaRPr lang="en-US" sz="1750" dirty="0"/>
          </a:p>
        </p:txBody>
      </p:sp>
      <p:sp>
        <p:nvSpPr>
          <p:cNvPr id="13" name="Dikdörtgen 12">
            <a:extLst>
              <a:ext uri="{FF2B5EF4-FFF2-40B4-BE49-F238E27FC236}">
                <a16:creationId xmlns:a16="http://schemas.microsoft.com/office/drawing/2014/main" id="{A3E61E1A-A4CF-4162-7E0E-ECBF384A95E5}"/>
              </a:ext>
            </a:extLst>
          </p:cNvPr>
          <p:cNvSpPr/>
          <p:nvPr/>
        </p:nvSpPr>
        <p:spPr>
          <a:xfrm>
            <a:off x="12707302" y="7778496"/>
            <a:ext cx="1840992" cy="354330"/>
          </a:xfrm>
          <a:prstGeom prst="rect">
            <a:avLst/>
          </a:prstGeom>
          <a:solidFill>
            <a:srgbClr val="EFEC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193393" y="608648"/>
            <a:ext cx="5295424" cy="631269"/>
          </a:xfrm>
          <a:prstGeom prst="rect">
            <a:avLst/>
          </a:prstGeom>
          <a:noFill/>
          <a:ln/>
        </p:spPr>
        <p:txBody>
          <a:bodyPr wrap="none" lIns="0" tIns="0" rIns="0" bIns="0" rtlCol="0" anchor="t"/>
          <a:lstStyle/>
          <a:p>
            <a:pPr marL="0" indent="0">
              <a:lnSpc>
                <a:spcPts val="4950"/>
              </a:lnSpc>
              <a:buNone/>
            </a:pPr>
            <a:r>
              <a:rPr lang="en-US" sz="3950" b="1" dirty="0">
                <a:solidFill>
                  <a:srgbClr val="282824"/>
                </a:solidFill>
                <a:latin typeface="Lato Bold" pitchFamily="34" charset="0"/>
                <a:ea typeface="Lato Bold" pitchFamily="34" charset="-122"/>
                <a:cs typeface="Lato Bold" pitchFamily="34" charset="-120"/>
              </a:rPr>
              <a:t>Materyal ve Metodoloji</a:t>
            </a:r>
            <a:endParaRPr lang="en-US" sz="3950" dirty="0"/>
          </a:p>
        </p:txBody>
      </p:sp>
      <p:pic>
        <p:nvPicPr>
          <p:cNvPr id="4" name="Image 1" descr="preencoded.png"/>
          <p:cNvPicPr>
            <a:picLocks noChangeAspect="1"/>
          </p:cNvPicPr>
          <p:nvPr/>
        </p:nvPicPr>
        <p:blipFill>
          <a:blip r:embed="rId3"/>
          <a:stretch>
            <a:fillRect/>
          </a:stretch>
        </p:blipFill>
        <p:spPr>
          <a:xfrm>
            <a:off x="6193393" y="1542931"/>
            <a:ext cx="1010007" cy="2133719"/>
          </a:xfrm>
          <a:prstGeom prst="rect">
            <a:avLst/>
          </a:prstGeom>
        </p:spPr>
      </p:pic>
      <p:sp>
        <p:nvSpPr>
          <p:cNvPr id="5" name="Text 1"/>
          <p:cNvSpPr/>
          <p:nvPr/>
        </p:nvSpPr>
        <p:spPr>
          <a:xfrm>
            <a:off x="7506414" y="1744861"/>
            <a:ext cx="2525078" cy="315635"/>
          </a:xfrm>
          <a:prstGeom prst="rect">
            <a:avLst/>
          </a:prstGeom>
          <a:noFill/>
          <a:ln/>
        </p:spPr>
        <p:txBody>
          <a:bodyPr wrap="none" lIns="0" tIns="0" rIns="0" bIns="0" rtlCol="0" anchor="t"/>
          <a:lstStyle/>
          <a:p>
            <a:pPr marL="0" indent="0" algn="l">
              <a:lnSpc>
                <a:spcPts val="2450"/>
              </a:lnSpc>
              <a:buNone/>
            </a:pPr>
            <a:r>
              <a:rPr lang="en-US" sz="1950" b="1" dirty="0">
                <a:solidFill>
                  <a:srgbClr val="4A4A45"/>
                </a:solidFill>
                <a:latin typeface="Lato Bold" pitchFamily="34" charset="0"/>
                <a:ea typeface="Lato Bold" pitchFamily="34" charset="-122"/>
                <a:cs typeface="Lato Bold" pitchFamily="34" charset="-120"/>
              </a:rPr>
              <a:t>Veri Çoğaltma</a:t>
            </a:r>
            <a:endParaRPr lang="en-US" sz="1950" dirty="0"/>
          </a:p>
        </p:txBody>
      </p:sp>
      <p:sp>
        <p:nvSpPr>
          <p:cNvPr id="6" name="Text 2"/>
          <p:cNvSpPr/>
          <p:nvPr/>
        </p:nvSpPr>
        <p:spPr>
          <a:xfrm>
            <a:off x="7506414" y="2181701"/>
            <a:ext cx="6416993" cy="1293019"/>
          </a:xfrm>
          <a:prstGeom prst="rect">
            <a:avLst/>
          </a:prstGeom>
          <a:noFill/>
          <a:ln/>
        </p:spPr>
        <p:txBody>
          <a:bodyPr wrap="square" lIns="0" tIns="0" rIns="0" bIns="0" rtlCol="0" anchor="t"/>
          <a:lstStyle/>
          <a:p>
            <a:pPr marL="0" indent="0" algn="l">
              <a:lnSpc>
                <a:spcPts val="2500"/>
              </a:lnSpc>
              <a:buNone/>
            </a:pPr>
            <a:r>
              <a:rPr lang="en-US" sz="1550" dirty="0">
                <a:solidFill>
                  <a:srgbClr val="4A4A45"/>
                </a:solidFill>
                <a:latin typeface="Lato" pitchFamily="34" charset="0"/>
                <a:ea typeface="Lato" pitchFamily="34" charset="-122"/>
                <a:cs typeface="Lato" pitchFamily="34" charset="-120"/>
              </a:rPr>
              <a:t>253 MRG görüntüleri veri çoğaltma ile 1265 görüntüye çıkarıldı ve 224x224x3 şeklinde boyutlandırıldı. Veri seti kaggle sitesinden alınmıştır. Veri seti 155'i tümörlü ve 98'i tümörsüz olmak üzere iki sınıflı toplam 253 MRG görüntüsünden oluşmaktadır.</a:t>
            </a:r>
            <a:endParaRPr lang="en-US" sz="1550" dirty="0"/>
          </a:p>
        </p:txBody>
      </p:sp>
      <p:pic>
        <p:nvPicPr>
          <p:cNvPr id="7" name="Image 2" descr="preencoded.png"/>
          <p:cNvPicPr>
            <a:picLocks noChangeAspect="1"/>
          </p:cNvPicPr>
          <p:nvPr/>
        </p:nvPicPr>
        <p:blipFill>
          <a:blip r:embed="rId4"/>
          <a:stretch>
            <a:fillRect/>
          </a:stretch>
        </p:blipFill>
        <p:spPr>
          <a:xfrm>
            <a:off x="6193393" y="3676650"/>
            <a:ext cx="1010007" cy="2133719"/>
          </a:xfrm>
          <a:prstGeom prst="rect">
            <a:avLst/>
          </a:prstGeom>
        </p:spPr>
      </p:pic>
      <p:sp>
        <p:nvSpPr>
          <p:cNvPr id="8" name="Text 3"/>
          <p:cNvSpPr/>
          <p:nvPr/>
        </p:nvSpPr>
        <p:spPr>
          <a:xfrm>
            <a:off x="7506414" y="3878580"/>
            <a:ext cx="2525078" cy="315635"/>
          </a:xfrm>
          <a:prstGeom prst="rect">
            <a:avLst/>
          </a:prstGeom>
          <a:noFill/>
          <a:ln/>
        </p:spPr>
        <p:txBody>
          <a:bodyPr wrap="none" lIns="0" tIns="0" rIns="0" bIns="0" rtlCol="0" anchor="t"/>
          <a:lstStyle/>
          <a:p>
            <a:pPr marL="0" indent="0" algn="l">
              <a:lnSpc>
                <a:spcPts val="2450"/>
              </a:lnSpc>
              <a:buNone/>
            </a:pPr>
            <a:r>
              <a:rPr lang="en-US" sz="1950" b="1" dirty="0">
                <a:solidFill>
                  <a:srgbClr val="4A4A45"/>
                </a:solidFill>
                <a:latin typeface="Lato Bold" pitchFamily="34" charset="0"/>
                <a:ea typeface="Lato Bold" pitchFamily="34" charset="-122"/>
                <a:cs typeface="Lato Bold" pitchFamily="34" charset="-120"/>
              </a:rPr>
              <a:t>Öznitelik Çıkarımı</a:t>
            </a:r>
            <a:endParaRPr lang="en-US" sz="1950" dirty="0"/>
          </a:p>
        </p:txBody>
      </p:sp>
      <p:sp>
        <p:nvSpPr>
          <p:cNvPr id="9" name="Text 4"/>
          <p:cNvSpPr/>
          <p:nvPr/>
        </p:nvSpPr>
        <p:spPr>
          <a:xfrm>
            <a:off x="7506414" y="4315420"/>
            <a:ext cx="6416993" cy="1293019"/>
          </a:xfrm>
          <a:prstGeom prst="rect">
            <a:avLst/>
          </a:prstGeom>
          <a:noFill/>
          <a:ln/>
        </p:spPr>
        <p:txBody>
          <a:bodyPr wrap="square" lIns="0" tIns="0" rIns="0" bIns="0" rtlCol="0" anchor="t"/>
          <a:lstStyle/>
          <a:p>
            <a:pPr marL="0" indent="0" algn="l">
              <a:lnSpc>
                <a:spcPts val="2500"/>
              </a:lnSpc>
              <a:buNone/>
            </a:pPr>
            <a:r>
              <a:rPr lang="en-US" sz="1550" dirty="0">
                <a:solidFill>
                  <a:srgbClr val="4A4A45"/>
                </a:solidFill>
                <a:latin typeface="Lato" pitchFamily="34" charset="0"/>
                <a:ea typeface="Lato" pitchFamily="34" charset="-122"/>
                <a:cs typeface="Lato" pitchFamily="34" charset="-120"/>
              </a:rPr>
              <a:t>Tüm MRG görüntüleri önceden eğitilmiş MobileNetV2 modeline uygulandı ve modelin "Logits" tam bağlı katmanından 1000 derin öznitelik alındı. Veri seti uzmanlar tarafından gönüllü hastalardan elde edilmiştir.</a:t>
            </a:r>
            <a:endParaRPr lang="en-US" sz="1550" dirty="0"/>
          </a:p>
        </p:txBody>
      </p:sp>
      <p:pic>
        <p:nvPicPr>
          <p:cNvPr id="10" name="Image 3" descr="preencoded.png"/>
          <p:cNvPicPr>
            <a:picLocks noChangeAspect="1"/>
          </p:cNvPicPr>
          <p:nvPr/>
        </p:nvPicPr>
        <p:blipFill>
          <a:blip r:embed="rId5"/>
          <a:stretch>
            <a:fillRect/>
          </a:stretch>
        </p:blipFill>
        <p:spPr>
          <a:xfrm>
            <a:off x="6193393" y="5810369"/>
            <a:ext cx="1010007" cy="1810464"/>
          </a:xfrm>
          <a:prstGeom prst="rect">
            <a:avLst/>
          </a:prstGeom>
        </p:spPr>
      </p:pic>
      <p:sp>
        <p:nvSpPr>
          <p:cNvPr id="11" name="Text 5"/>
          <p:cNvSpPr/>
          <p:nvPr/>
        </p:nvSpPr>
        <p:spPr>
          <a:xfrm>
            <a:off x="7506414" y="6012299"/>
            <a:ext cx="2525078" cy="315635"/>
          </a:xfrm>
          <a:prstGeom prst="rect">
            <a:avLst/>
          </a:prstGeom>
          <a:noFill/>
          <a:ln/>
        </p:spPr>
        <p:txBody>
          <a:bodyPr wrap="none" lIns="0" tIns="0" rIns="0" bIns="0" rtlCol="0" anchor="t"/>
          <a:lstStyle/>
          <a:p>
            <a:pPr marL="0" indent="0" algn="l">
              <a:lnSpc>
                <a:spcPts val="2450"/>
              </a:lnSpc>
              <a:buNone/>
            </a:pPr>
            <a:r>
              <a:rPr lang="en-US" sz="1950" b="1" dirty="0">
                <a:solidFill>
                  <a:srgbClr val="4A4A45"/>
                </a:solidFill>
                <a:latin typeface="Lato Bold" pitchFamily="34" charset="0"/>
                <a:ea typeface="Lato Bold" pitchFamily="34" charset="-122"/>
                <a:cs typeface="Lato Bold" pitchFamily="34" charset="-120"/>
              </a:rPr>
              <a:t>Sınıflandırma</a:t>
            </a:r>
            <a:endParaRPr lang="en-US" sz="1950" dirty="0"/>
          </a:p>
        </p:txBody>
      </p:sp>
      <p:sp>
        <p:nvSpPr>
          <p:cNvPr id="12" name="Text 6"/>
          <p:cNvSpPr/>
          <p:nvPr/>
        </p:nvSpPr>
        <p:spPr>
          <a:xfrm>
            <a:off x="7506414" y="6449139"/>
            <a:ext cx="6416993" cy="969764"/>
          </a:xfrm>
          <a:prstGeom prst="rect">
            <a:avLst/>
          </a:prstGeom>
          <a:noFill/>
          <a:ln/>
        </p:spPr>
        <p:txBody>
          <a:bodyPr wrap="square" lIns="0" tIns="0" rIns="0" bIns="0" rtlCol="0" anchor="t"/>
          <a:lstStyle/>
          <a:p>
            <a:pPr marL="0" indent="0" algn="l">
              <a:lnSpc>
                <a:spcPts val="2500"/>
              </a:lnSpc>
              <a:buNone/>
            </a:pPr>
            <a:r>
              <a:rPr lang="en-US" sz="1550" dirty="0">
                <a:solidFill>
                  <a:srgbClr val="4A4A45"/>
                </a:solidFill>
                <a:latin typeface="Lato" pitchFamily="34" charset="0"/>
                <a:ea typeface="Lato" pitchFamily="34" charset="-122"/>
                <a:cs typeface="Lato" pitchFamily="34" charset="-120"/>
              </a:rPr>
              <a:t>Beyin tümör tespiti için bu derin öznitelikler k-EYK sınıflandırıcıya uygulandı. Öznitelik çıkarımı ve sınıflandırıcı parametrelerinin belirlenmesi için kapsamlı deneysel çalışmalar yapılmıştır.</a:t>
            </a:r>
            <a:endParaRPr lang="en-US" sz="1550" dirty="0"/>
          </a:p>
        </p:txBody>
      </p:sp>
      <p:pic>
        <p:nvPicPr>
          <p:cNvPr id="14" name="Resim 13" descr="metin, ekran görüntüsü, saat, tasarım içeren bir resim&#10;&#10;Yapay zeka tarafından oluşturulan içerik yanlış olabilir.">
            <a:extLst>
              <a:ext uri="{FF2B5EF4-FFF2-40B4-BE49-F238E27FC236}">
                <a16:creationId xmlns:a16="http://schemas.microsoft.com/office/drawing/2014/main" id="{AD49C4E8-4A80-0C20-B073-3FAC4070D1A0}"/>
              </a:ext>
            </a:extLst>
          </p:cNvPr>
          <p:cNvPicPr>
            <a:picLocks noChangeAspect="1"/>
          </p:cNvPicPr>
          <p:nvPr/>
        </p:nvPicPr>
        <p:blipFill>
          <a:blip r:embed="rId6"/>
          <a:stretch>
            <a:fillRect/>
          </a:stretch>
        </p:blipFill>
        <p:spPr>
          <a:xfrm>
            <a:off x="78059" y="2060496"/>
            <a:ext cx="6115334" cy="4267437"/>
          </a:xfrm>
          <a:prstGeom prst="rect">
            <a:avLst/>
          </a:prstGeom>
        </p:spPr>
      </p:pic>
      <p:sp>
        <p:nvSpPr>
          <p:cNvPr id="2" name="Dikdörtgen 1">
            <a:extLst>
              <a:ext uri="{FF2B5EF4-FFF2-40B4-BE49-F238E27FC236}">
                <a16:creationId xmlns:a16="http://schemas.microsoft.com/office/drawing/2014/main" id="{BA360D4D-D66E-2B18-3AA5-027F44CD169F}"/>
              </a:ext>
            </a:extLst>
          </p:cNvPr>
          <p:cNvSpPr/>
          <p:nvPr/>
        </p:nvSpPr>
        <p:spPr>
          <a:xfrm>
            <a:off x="12707302" y="7778496"/>
            <a:ext cx="1840992" cy="354330"/>
          </a:xfrm>
          <a:prstGeom prst="rect">
            <a:avLst/>
          </a:prstGeom>
          <a:solidFill>
            <a:srgbClr val="EFEC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5098" y="616863"/>
            <a:ext cx="9840039" cy="700921"/>
          </a:xfrm>
          <a:prstGeom prst="rect">
            <a:avLst/>
          </a:prstGeom>
          <a:noFill/>
          <a:ln/>
        </p:spPr>
        <p:txBody>
          <a:bodyPr wrap="none" lIns="0" tIns="0" rIns="0" bIns="0" rtlCol="0" anchor="t"/>
          <a:lstStyle/>
          <a:p>
            <a:pPr marL="0" indent="0">
              <a:lnSpc>
                <a:spcPts val="5500"/>
              </a:lnSpc>
              <a:buNone/>
            </a:pPr>
            <a:r>
              <a:rPr lang="en-US" sz="4400" b="1" dirty="0">
                <a:solidFill>
                  <a:srgbClr val="282824"/>
                </a:solidFill>
                <a:latin typeface="Lato Bold" pitchFamily="34" charset="0"/>
                <a:ea typeface="Lato Bold" pitchFamily="34" charset="-122"/>
                <a:cs typeface="Lato Bold" pitchFamily="34" charset="-120"/>
              </a:rPr>
              <a:t>Evrişimli Sinir Ağı ve Transfer Öğrenimi</a:t>
            </a:r>
            <a:endParaRPr lang="en-US" sz="4400" dirty="0"/>
          </a:p>
        </p:txBody>
      </p:sp>
      <p:sp>
        <p:nvSpPr>
          <p:cNvPr id="3" name="Text 1"/>
          <p:cNvSpPr/>
          <p:nvPr/>
        </p:nvSpPr>
        <p:spPr>
          <a:xfrm>
            <a:off x="1802011" y="3246001"/>
            <a:ext cx="2804160" cy="350401"/>
          </a:xfrm>
          <a:prstGeom prst="rect">
            <a:avLst/>
          </a:prstGeom>
          <a:noFill/>
          <a:ln/>
        </p:spPr>
        <p:txBody>
          <a:bodyPr wrap="none" lIns="0" tIns="0" rIns="0" bIns="0" rtlCol="0" anchor="t"/>
          <a:lstStyle/>
          <a:p>
            <a:pPr marL="0" indent="0" algn="r">
              <a:lnSpc>
                <a:spcPts val="2750"/>
              </a:lnSpc>
              <a:buNone/>
            </a:pPr>
            <a:r>
              <a:rPr lang="en-US" sz="2200" b="1" dirty="0">
                <a:solidFill>
                  <a:srgbClr val="4A4A45"/>
                </a:solidFill>
                <a:latin typeface="Lato Bold" pitchFamily="34" charset="0"/>
                <a:ea typeface="Lato Bold" pitchFamily="34" charset="-122"/>
                <a:cs typeface="Lato Bold" pitchFamily="34" charset="-120"/>
              </a:rPr>
              <a:t>Evrişim Katmanı</a:t>
            </a:r>
            <a:endParaRPr lang="en-US" sz="2200" dirty="0"/>
          </a:p>
        </p:txBody>
      </p:sp>
      <p:sp>
        <p:nvSpPr>
          <p:cNvPr id="4" name="Text 2"/>
          <p:cNvSpPr/>
          <p:nvPr/>
        </p:nvSpPr>
        <p:spPr>
          <a:xfrm>
            <a:off x="785098" y="3730942"/>
            <a:ext cx="3821073" cy="1076563"/>
          </a:xfrm>
          <a:prstGeom prst="rect">
            <a:avLst/>
          </a:prstGeom>
          <a:noFill/>
          <a:ln/>
        </p:spPr>
        <p:txBody>
          <a:bodyPr wrap="square" lIns="0" tIns="0" rIns="0" bIns="0" rtlCol="0" anchor="t"/>
          <a:lstStyle/>
          <a:p>
            <a:pPr marL="0" indent="0" algn="r">
              <a:lnSpc>
                <a:spcPts val="2800"/>
              </a:lnSpc>
              <a:buNone/>
            </a:pPr>
            <a:r>
              <a:rPr lang="en-US" sz="1750" dirty="0">
                <a:solidFill>
                  <a:srgbClr val="4A4A45"/>
                </a:solidFill>
                <a:latin typeface="Lato" pitchFamily="34" charset="0"/>
                <a:ea typeface="Lato" pitchFamily="34" charset="-122"/>
                <a:cs typeface="Lato" pitchFamily="34" charset="-120"/>
              </a:rPr>
              <a:t>Girdi görüntüsüne ait özelliklerini çıkarmak için farklı boyutlardaki filtrelerin kullanıldığı katmandır.</a:t>
            </a:r>
            <a:endParaRPr lang="en-US" sz="1750" dirty="0"/>
          </a:p>
        </p:txBody>
      </p:sp>
      <p:sp>
        <p:nvSpPr>
          <p:cNvPr id="7" name="Text 4"/>
          <p:cNvSpPr/>
          <p:nvPr/>
        </p:nvSpPr>
        <p:spPr>
          <a:xfrm>
            <a:off x="9912072" y="2211110"/>
            <a:ext cx="2804160" cy="350401"/>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Havuzlama Katmanı</a:t>
            </a:r>
            <a:endParaRPr lang="en-US" sz="2200" dirty="0"/>
          </a:p>
        </p:txBody>
      </p:sp>
      <p:sp>
        <p:nvSpPr>
          <p:cNvPr id="8" name="Text 5"/>
          <p:cNvSpPr/>
          <p:nvPr/>
        </p:nvSpPr>
        <p:spPr>
          <a:xfrm>
            <a:off x="9912072" y="2696051"/>
            <a:ext cx="3933230" cy="717709"/>
          </a:xfrm>
          <a:prstGeom prst="rect">
            <a:avLst/>
          </a:prstGeom>
          <a:noFill/>
          <a:ln/>
        </p:spPr>
        <p:txBody>
          <a:bodyPr wrap="squar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Özellik haritalarının boyutlarını küçültmek için kullanılır.</a:t>
            </a:r>
            <a:endParaRPr lang="en-US" sz="1750" dirty="0"/>
          </a:p>
        </p:txBody>
      </p:sp>
      <p:sp>
        <p:nvSpPr>
          <p:cNvPr id="11" name="Text 7"/>
          <p:cNvSpPr/>
          <p:nvPr/>
        </p:nvSpPr>
        <p:spPr>
          <a:xfrm>
            <a:off x="9912072" y="4639747"/>
            <a:ext cx="2823567" cy="350401"/>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latin typeface="Lato Bold" pitchFamily="34" charset="0"/>
                <a:ea typeface="Lato Bold" pitchFamily="34" charset="-122"/>
                <a:cs typeface="Lato Bold" pitchFamily="34" charset="-120"/>
              </a:rPr>
              <a:t>Tam Bağlantılı Katman</a:t>
            </a:r>
            <a:endParaRPr lang="en-US" sz="2200" dirty="0"/>
          </a:p>
        </p:txBody>
      </p:sp>
      <p:sp>
        <p:nvSpPr>
          <p:cNvPr id="12" name="Text 8"/>
          <p:cNvSpPr/>
          <p:nvPr/>
        </p:nvSpPr>
        <p:spPr>
          <a:xfrm>
            <a:off x="9912072" y="5124688"/>
            <a:ext cx="3933230" cy="717709"/>
          </a:xfrm>
          <a:prstGeom prst="rect">
            <a:avLst/>
          </a:prstGeom>
          <a:noFill/>
          <a:ln/>
        </p:spPr>
        <p:txBody>
          <a:bodyPr wrap="square" lIns="0" tIns="0" rIns="0" bIns="0" rtlCol="0" anchor="t"/>
          <a:lstStyle/>
          <a:p>
            <a:pPr marL="0" indent="0" algn="l">
              <a:lnSpc>
                <a:spcPts val="2800"/>
              </a:lnSpc>
              <a:buNone/>
            </a:pPr>
            <a:r>
              <a:rPr lang="en-US" sz="1750" dirty="0">
                <a:solidFill>
                  <a:srgbClr val="4A4A45"/>
                </a:solidFill>
                <a:latin typeface="Lato" pitchFamily="34" charset="0"/>
                <a:ea typeface="Lato" pitchFamily="34" charset="-122"/>
                <a:cs typeface="Lato" pitchFamily="34" charset="-120"/>
              </a:rPr>
              <a:t>Öznitelikleri sınıflandırmak için düzleştirilir.</a:t>
            </a:r>
            <a:endParaRPr lang="en-US" sz="1750" dirty="0"/>
          </a:p>
        </p:txBody>
      </p:sp>
      <p:sp>
        <p:nvSpPr>
          <p:cNvPr id="15" name="Text 10"/>
          <p:cNvSpPr/>
          <p:nvPr/>
        </p:nvSpPr>
        <p:spPr>
          <a:xfrm>
            <a:off x="785098" y="6539508"/>
            <a:ext cx="13060204" cy="1076563"/>
          </a:xfrm>
          <a:prstGeom prst="rect">
            <a:avLst/>
          </a:prstGeom>
          <a:noFill/>
          <a:ln/>
        </p:spPr>
        <p:txBody>
          <a:bodyPr wrap="square" lIns="0" tIns="0" rIns="0" bIns="0" rtlCol="0" anchor="t"/>
          <a:lstStyle/>
          <a:p>
            <a:pPr marL="0" indent="0">
              <a:lnSpc>
                <a:spcPts val="2800"/>
              </a:lnSpc>
              <a:buNone/>
            </a:pPr>
            <a:r>
              <a:rPr lang="en-US" sz="1750" dirty="0">
                <a:solidFill>
                  <a:srgbClr val="4A4A45"/>
                </a:solidFill>
                <a:latin typeface="Lato" pitchFamily="34" charset="0"/>
                <a:ea typeface="Lato" pitchFamily="34" charset="-122"/>
                <a:cs typeface="Lato" pitchFamily="34" charset="-120"/>
              </a:rPr>
              <a:t>Transfer öğrenimi, yeni farklı verileri öğrenmek için önceden eğitilmiş modeli kullanarak diğer sorunları çözmek için önceden öğrenilmiş özelliklerin kullanmasıdır. Bu çalışmada, 1000 sınıfı tahmin etmek için 1,28 milyon görüntü (ImageNet) kullanılarak eğitilmiş MobileNetV2 ESA modeli kullanılmıştır.</a:t>
            </a:r>
            <a:endParaRPr lang="en-US" sz="1750" dirty="0"/>
          </a:p>
        </p:txBody>
      </p:sp>
      <p:pic>
        <p:nvPicPr>
          <p:cNvPr id="17" name="Resim 16" descr="metin içeren bir resim&#10;&#10;Yapay zeka tarafından oluşturulan içerik yanlış olabilir.">
            <a:extLst>
              <a:ext uri="{FF2B5EF4-FFF2-40B4-BE49-F238E27FC236}">
                <a16:creationId xmlns:a16="http://schemas.microsoft.com/office/drawing/2014/main" id="{85563727-DF08-0208-745F-5FA99ED832A3}"/>
              </a:ext>
            </a:extLst>
          </p:cNvPr>
          <p:cNvPicPr>
            <a:picLocks noChangeAspect="1"/>
          </p:cNvPicPr>
          <p:nvPr/>
        </p:nvPicPr>
        <p:blipFill>
          <a:blip r:embed="rId3"/>
          <a:stretch>
            <a:fillRect/>
          </a:stretch>
        </p:blipFill>
        <p:spPr>
          <a:xfrm>
            <a:off x="4939990" y="2376245"/>
            <a:ext cx="4694664" cy="3477110"/>
          </a:xfrm>
          <a:prstGeom prst="rect">
            <a:avLst/>
          </a:prstGeom>
        </p:spPr>
      </p:pic>
      <p:sp>
        <p:nvSpPr>
          <p:cNvPr id="5" name="Dikdörtgen 4">
            <a:extLst>
              <a:ext uri="{FF2B5EF4-FFF2-40B4-BE49-F238E27FC236}">
                <a16:creationId xmlns:a16="http://schemas.microsoft.com/office/drawing/2014/main" id="{BE548E15-4582-D3BC-1823-48A4FA68ABC1}"/>
              </a:ext>
            </a:extLst>
          </p:cNvPr>
          <p:cNvSpPr/>
          <p:nvPr/>
        </p:nvSpPr>
        <p:spPr>
          <a:xfrm>
            <a:off x="12707302" y="7778496"/>
            <a:ext cx="1840992" cy="354330"/>
          </a:xfrm>
          <a:prstGeom prst="rect">
            <a:avLst/>
          </a:prstGeom>
          <a:solidFill>
            <a:srgbClr val="EFEC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02218" y="473154"/>
            <a:ext cx="6235184" cy="537686"/>
          </a:xfrm>
          <a:prstGeom prst="rect">
            <a:avLst/>
          </a:prstGeom>
          <a:noFill/>
          <a:ln/>
        </p:spPr>
        <p:txBody>
          <a:bodyPr wrap="none" lIns="0" tIns="0" rIns="0" bIns="0" rtlCol="0" anchor="t"/>
          <a:lstStyle/>
          <a:p>
            <a:pPr marL="0" indent="0">
              <a:lnSpc>
                <a:spcPts val="4200"/>
              </a:lnSpc>
              <a:buNone/>
            </a:pPr>
            <a:r>
              <a:rPr lang="en-US" sz="3350" b="1" dirty="0">
                <a:solidFill>
                  <a:srgbClr val="282824"/>
                </a:solidFill>
                <a:latin typeface="Lato Bold" pitchFamily="34" charset="0"/>
                <a:ea typeface="Lato Bold" pitchFamily="34" charset="-122"/>
                <a:cs typeface="Lato Bold" pitchFamily="34" charset="-120"/>
              </a:rPr>
              <a:t>Deneysel Çalışmalar ve Sonuçlar</a:t>
            </a:r>
            <a:endParaRPr lang="en-US" sz="3350" dirty="0"/>
          </a:p>
        </p:txBody>
      </p:sp>
      <p:sp>
        <p:nvSpPr>
          <p:cNvPr id="4" name="Text 1"/>
          <p:cNvSpPr/>
          <p:nvPr/>
        </p:nvSpPr>
        <p:spPr>
          <a:xfrm>
            <a:off x="602218" y="7251859"/>
            <a:ext cx="13425964" cy="550545"/>
          </a:xfrm>
          <a:prstGeom prst="rect">
            <a:avLst/>
          </a:prstGeom>
          <a:noFill/>
          <a:ln/>
        </p:spPr>
        <p:txBody>
          <a:bodyPr wrap="square" lIns="0" tIns="0" rIns="0" bIns="0" rtlCol="0" anchor="t"/>
          <a:lstStyle/>
          <a:p>
            <a:pPr marL="0" indent="0">
              <a:lnSpc>
                <a:spcPts val="2150"/>
              </a:lnSpc>
              <a:buNone/>
            </a:pPr>
            <a:r>
              <a:rPr lang="en-US" sz="1350" dirty="0">
                <a:solidFill>
                  <a:srgbClr val="4A4A45"/>
                </a:solidFill>
                <a:latin typeface="Lato" pitchFamily="34" charset="0"/>
                <a:ea typeface="Lato" pitchFamily="34" charset="-122"/>
                <a:cs typeface="Lato" pitchFamily="34" charset="-120"/>
              </a:rPr>
              <a:t>Deneysel çalışmalar, MATLAB (2020b) programının kurulu olduğu bilgisayarda gerçekleştirildi. Veri setinin %80'i eğitim ve %20'si test için ayrılmıştır. K-EYK sınıflandırıcı için k değeri 5 olarak seçilmiştir. Çoğaltılmış veri setinde k-EYK sınıflandırıcıda %96,44 doğruluk skoruna ulaşılmıştır.</a:t>
            </a:r>
            <a:endParaRPr lang="en-US" sz="1350" dirty="0"/>
          </a:p>
        </p:txBody>
      </p:sp>
      <p:pic>
        <p:nvPicPr>
          <p:cNvPr id="6" name="Resim 5" descr="metin, öykü gelişim çizgisi; kumpas; grafiğini çıkarma, çizgi, diyagram içeren bir resim&#10;&#10;Yapay zeka tarafından oluşturulan içerik yanlış olabilir.">
            <a:extLst>
              <a:ext uri="{FF2B5EF4-FFF2-40B4-BE49-F238E27FC236}">
                <a16:creationId xmlns:a16="http://schemas.microsoft.com/office/drawing/2014/main" id="{F7B60B2D-5F6C-2F3D-2F08-B6B0DFEA389B}"/>
              </a:ext>
            </a:extLst>
          </p:cNvPr>
          <p:cNvPicPr>
            <a:picLocks noChangeAspect="1"/>
          </p:cNvPicPr>
          <p:nvPr/>
        </p:nvPicPr>
        <p:blipFill>
          <a:blip r:embed="rId3"/>
          <a:stretch>
            <a:fillRect/>
          </a:stretch>
        </p:blipFill>
        <p:spPr>
          <a:xfrm>
            <a:off x="975942" y="1278828"/>
            <a:ext cx="11032282" cy="5266938"/>
          </a:xfrm>
          <a:prstGeom prst="rect">
            <a:avLst/>
          </a:prstGeom>
        </p:spPr>
      </p:pic>
      <p:sp>
        <p:nvSpPr>
          <p:cNvPr id="3" name="Dikdörtgen 2">
            <a:extLst>
              <a:ext uri="{FF2B5EF4-FFF2-40B4-BE49-F238E27FC236}">
                <a16:creationId xmlns:a16="http://schemas.microsoft.com/office/drawing/2014/main" id="{EB5ACAF3-142A-6D4C-144C-D34349D11915}"/>
              </a:ext>
            </a:extLst>
          </p:cNvPr>
          <p:cNvSpPr/>
          <p:nvPr/>
        </p:nvSpPr>
        <p:spPr>
          <a:xfrm>
            <a:off x="12707302" y="7778496"/>
            <a:ext cx="1840992" cy="354330"/>
          </a:xfrm>
          <a:prstGeom prst="rect">
            <a:avLst/>
          </a:prstGeom>
          <a:solidFill>
            <a:srgbClr val="EFEC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18304"/>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282824"/>
                </a:solidFill>
                <a:latin typeface="Lato Bold" pitchFamily="34" charset="0"/>
                <a:ea typeface="Lato Bold" pitchFamily="34" charset="-122"/>
                <a:cs typeface="Lato Bold" pitchFamily="34" charset="-120"/>
              </a:rPr>
              <a:t>Sonuç</a:t>
            </a:r>
            <a:endParaRPr lang="en-US" sz="4450" dirty="0"/>
          </a:p>
        </p:txBody>
      </p:sp>
      <p:sp>
        <p:nvSpPr>
          <p:cNvPr id="4" name="Shape 1"/>
          <p:cNvSpPr/>
          <p:nvPr/>
        </p:nvSpPr>
        <p:spPr>
          <a:xfrm>
            <a:off x="6280190" y="1767245"/>
            <a:ext cx="3664863" cy="3847267"/>
          </a:xfrm>
          <a:prstGeom prst="roundRect">
            <a:avLst>
              <a:gd name="adj" fmla="val 928"/>
            </a:avLst>
          </a:prstGeom>
          <a:solidFill>
            <a:srgbClr val="E5DFD2"/>
          </a:solidFill>
          <a:ln/>
        </p:spPr>
        <p:txBody>
          <a:bodyPr/>
          <a:lstStyle/>
          <a:p>
            <a:endParaRPr lang="tr-TR"/>
          </a:p>
        </p:txBody>
      </p:sp>
      <p:sp>
        <p:nvSpPr>
          <p:cNvPr id="5" name="Text 2"/>
          <p:cNvSpPr/>
          <p:nvPr/>
        </p:nvSpPr>
        <p:spPr>
          <a:xfrm>
            <a:off x="6507004" y="199405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A4A45"/>
                </a:solidFill>
                <a:latin typeface="Lato Bold" pitchFamily="34" charset="0"/>
                <a:ea typeface="Lato Bold" pitchFamily="34" charset="-122"/>
                <a:cs typeface="Lato Bold" pitchFamily="34" charset="-120"/>
              </a:rPr>
              <a:t>Yüksek Doğruluk</a:t>
            </a:r>
            <a:endParaRPr lang="en-US" sz="2200" dirty="0"/>
          </a:p>
        </p:txBody>
      </p:sp>
      <p:sp>
        <p:nvSpPr>
          <p:cNvPr id="6" name="Text 3"/>
          <p:cNvSpPr/>
          <p:nvPr/>
        </p:nvSpPr>
        <p:spPr>
          <a:xfrm>
            <a:off x="6507004" y="2484477"/>
            <a:ext cx="3211235" cy="2177415"/>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MRG görüntülerini kullanarak otomatik beyin tümörü tespiti için etkili bir yöntem önerdik. K-EYK sınıflandırıcı ile %96,44 sınıflandırma doğruluğu sağlanmıştır.</a:t>
            </a:r>
            <a:endParaRPr lang="en-US" sz="1750" dirty="0"/>
          </a:p>
        </p:txBody>
      </p:sp>
      <p:sp>
        <p:nvSpPr>
          <p:cNvPr id="7" name="Shape 4"/>
          <p:cNvSpPr/>
          <p:nvPr/>
        </p:nvSpPr>
        <p:spPr>
          <a:xfrm>
            <a:off x="10171867" y="1767245"/>
            <a:ext cx="3664863" cy="3847267"/>
          </a:xfrm>
          <a:prstGeom prst="roundRect">
            <a:avLst>
              <a:gd name="adj" fmla="val 928"/>
            </a:avLst>
          </a:prstGeom>
          <a:solidFill>
            <a:srgbClr val="E5DFD2"/>
          </a:solidFill>
          <a:ln/>
        </p:spPr>
        <p:txBody>
          <a:bodyPr/>
          <a:lstStyle/>
          <a:p>
            <a:endParaRPr lang="tr-TR"/>
          </a:p>
        </p:txBody>
      </p:sp>
      <p:sp>
        <p:nvSpPr>
          <p:cNvPr id="8" name="Text 5"/>
          <p:cNvSpPr/>
          <p:nvPr/>
        </p:nvSpPr>
        <p:spPr>
          <a:xfrm>
            <a:off x="10398681" y="199405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A4A45"/>
                </a:solidFill>
                <a:latin typeface="Lato Bold" pitchFamily="34" charset="0"/>
                <a:ea typeface="Lato Bold" pitchFamily="34" charset="-122"/>
                <a:cs typeface="Lato Bold" pitchFamily="34" charset="-120"/>
              </a:rPr>
              <a:t>Hızlı İşlem</a:t>
            </a:r>
            <a:endParaRPr lang="en-US" sz="2200" dirty="0"/>
          </a:p>
        </p:txBody>
      </p:sp>
      <p:sp>
        <p:nvSpPr>
          <p:cNvPr id="9" name="Text 6"/>
          <p:cNvSpPr/>
          <p:nvPr/>
        </p:nvSpPr>
        <p:spPr>
          <a:xfrm>
            <a:off x="10398681" y="2484477"/>
            <a:ext cx="3211235" cy="2903220"/>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Önceden eğitilmiş bir derin öğrenme modeli kullanıldığından öğrenilebilir parametrelerin optimizasyon süresi kısalmıştır. Eğitim ve öznitelik çıkarım süreci yaklaşık 3 dakika gibi kısa sürede tamamlanmıştır.</a:t>
            </a:r>
            <a:endParaRPr lang="en-US" sz="1750" dirty="0"/>
          </a:p>
        </p:txBody>
      </p:sp>
      <p:sp>
        <p:nvSpPr>
          <p:cNvPr id="10" name="Shape 7"/>
          <p:cNvSpPr/>
          <p:nvPr/>
        </p:nvSpPr>
        <p:spPr>
          <a:xfrm>
            <a:off x="6280190" y="5841325"/>
            <a:ext cx="7556421" cy="1669852"/>
          </a:xfrm>
          <a:prstGeom prst="roundRect">
            <a:avLst>
              <a:gd name="adj" fmla="val 2038"/>
            </a:avLst>
          </a:prstGeom>
          <a:solidFill>
            <a:srgbClr val="E5DFD2"/>
          </a:solidFill>
          <a:ln/>
        </p:spPr>
        <p:txBody>
          <a:bodyPr/>
          <a:lstStyle/>
          <a:p>
            <a:endParaRPr lang="tr-TR"/>
          </a:p>
        </p:txBody>
      </p:sp>
      <p:sp>
        <p:nvSpPr>
          <p:cNvPr id="11" name="Text 8"/>
          <p:cNvSpPr/>
          <p:nvPr/>
        </p:nvSpPr>
        <p:spPr>
          <a:xfrm>
            <a:off x="6507004" y="606813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4A4A45"/>
                </a:solidFill>
                <a:latin typeface="Lato Bold" pitchFamily="34" charset="0"/>
                <a:ea typeface="Lato Bold" pitchFamily="34" charset="-122"/>
                <a:cs typeface="Lato Bold" pitchFamily="34" charset="-120"/>
              </a:rPr>
              <a:t>Gelecek Çalışmalar</a:t>
            </a:r>
            <a:endParaRPr lang="en-US" sz="2200" dirty="0"/>
          </a:p>
        </p:txBody>
      </p:sp>
      <p:sp>
        <p:nvSpPr>
          <p:cNvPr id="12" name="Text 9"/>
          <p:cNvSpPr/>
          <p:nvPr/>
        </p:nvSpPr>
        <p:spPr>
          <a:xfrm>
            <a:off x="6507004" y="6558558"/>
            <a:ext cx="7102793" cy="725805"/>
          </a:xfrm>
          <a:prstGeom prst="rect">
            <a:avLst/>
          </a:prstGeom>
          <a:noFill/>
          <a:ln/>
        </p:spPr>
        <p:txBody>
          <a:bodyPr wrap="square" lIns="0" tIns="0" rIns="0" bIns="0" rtlCol="0" anchor="t"/>
          <a:lstStyle/>
          <a:p>
            <a:pPr marL="0" indent="0">
              <a:lnSpc>
                <a:spcPts val="2850"/>
              </a:lnSpc>
              <a:buNone/>
            </a:pPr>
            <a:r>
              <a:rPr lang="en-US" sz="1750" dirty="0">
                <a:solidFill>
                  <a:srgbClr val="4A4A45"/>
                </a:solidFill>
                <a:latin typeface="Lato" pitchFamily="34" charset="0"/>
                <a:ea typeface="Lato" pitchFamily="34" charset="-122"/>
                <a:cs typeface="Lato" pitchFamily="34" charset="-120"/>
              </a:rPr>
              <a:t>Farklı beyin tümörlerini tespit etmek için büyük beyin tümörü veri kümeleri üzerinde yeni bir model oluşturmayı planlıyoruz.</a:t>
            </a:r>
            <a:endParaRPr lang="en-US" sz="1750" dirty="0"/>
          </a:p>
        </p:txBody>
      </p:sp>
      <p:sp>
        <p:nvSpPr>
          <p:cNvPr id="13" name="Dikdörtgen 12">
            <a:extLst>
              <a:ext uri="{FF2B5EF4-FFF2-40B4-BE49-F238E27FC236}">
                <a16:creationId xmlns:a16="http://schemas.microsoft.com/office/drawing/2014/main" id="{B4AD6CC2-4B30-E6C0-AB04-040B91BC65FA}"/>
              </a:ext>
            </a:extLst>
          </p:cNvPr>
          <p:cNvSpPr/>
          <p:nvPr/>
        </p:nvSpPr>
        <p:spPr>
          <a:xfrm>
            <a:off x="12707302" y="7778496"/>
            <a:ext cx="1840992" cy="354330"/>
          </a:xfrm>
          <a:prstGeom prst="rect">
            <a:avLst/>
          </a:prstGeom>
          <a:solidFill>
            <a:srgbClr val="EFEC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654</Words>
  <Application>Microsoft Office PowerPoint</Application>
  <PresentationFormat>Özel</PresentationFormat>
  <Paragraphs>58</Paragraphs>
  <Slides>8</Slides>
  <Notes>8</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Lato Bold</vt:lpstr>
      <vt:lpstr>Lato</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Tahir Tolu</cp:lastModifiedBy>
  <cp:revision>1</cp:revision>
  <dcterms:created xsi:type="dcterms:W3CDTF">2025-03-10T17:20:19Z</dcterms:created>
  <dcterms:modified xsi:type="dcterms:W3CDTF">2025-03-10T17:41:28Z</dcterms:modified>
</cp:coreProperties>
</file>