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8" Type="http://schemas.openxmlformats.org/officeDocument/2006/relationships/extended-properties" Target="docProps/app.xml"/><Relationship Id="rId7" Type="http://schemas.openxmlformats.org/package/2006/relationships/metadata/core-properties" Target="docProps/core.xml"/><Relationship Id="rId1" Type="http://schemas.openxmlformats.org/officeDocument/2006/relationships/officeDocument" Target="ppt/presentation.xml"/><Relationship Id="rId6" Type="http://schemas.openxmlformats.org/package/2006/relationships/metadata/thumbnail" Target="docProps/thumbnail.jpeg"/><Relationship Id="rId5" Type="http://schemas.microsoft.com/office/2006/relationships/ui/extensibility" Target="customUI/customUI.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4" r:id="rId6"/>
    <p:sldId id="275" r:id="rId7"/>
    <p:sldId id="276" r:id="rId8"/>
    <p:sldId id="277" r:id="rId9"/>
    <p:sldId id="260" r:id="rId10"/>
    <p:sldId id="261" r:id="rId11"/>
    <p:sldId id="262" r:id="rId12"/>
    <p:sldId id="263" r:id="rId13"/>
    <p:sldId id="264" r:id="rId14"/>
    <p:sldId id="267" r:id="rId15"/>
    <p:sldId id="268" r:id="rId16"/>
    <p:sldId id="265" r:id="rId17"/>
    <p:sldId id="269" r:id="rId18"/>
    <p:sldId id="266" r:id="rId19"/>
    <p:sldId id="270" r:id="rId20"/>
    <p:sldId id="271" r:id="rId21"/>
    <p:sldId id="273" r:id="rId22"/>
    <p:sldId id="27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353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1C9FEE-057E-4068-9298-9299AABF3381}" type="datetimeFigureOut">
              <a:rPr lang="en-US" smtClean="0"/>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48587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C9FEE-057E-4068-9298-9299AABF3381}" type="datetimeFigureOut">
              <a:rPr lang="en-US" smtClean="0"/>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249907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C9FEE-057E-4068-9298-9299AABF3381}" type="datetimeFigureOut">
              <a:rPr lang="en-US" smtClean="0"/>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2808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C9FEE-057E-4068-9298-9299AABF3381}" type="datetimeFigureOut">
              <a:rPr lang="en-US" smtClean="0"/>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770347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1C9FEE-057E-4068-9298-9299AABF3381}" type="datetimeFigureOut">
              <a:rPr lang="en-US" smtClean="0"/>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3105303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1C9FEE-057E-4068-9298-9299AABF3381}" type="datetimeFigureOut">
              <a:rPr lang="en-US" smtClean="0"/>
              <a:t>6/28/2018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4124418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1C9FEE-057E-4068-9298-9299AABF3381}" type="datetimeFigureOut">
              <a:rPr lang="en-US" smtClean="0"/>
              <a:t>6/28/2018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3493986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1C9FEE-057E-4068-9298-9299AABF3381}" type="datetimeFigureOut">
              <a:rPr lang="en-US" smtClean="0"/>
              <a:t>6/28/2018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208535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C9FEE-057E-4068-9298-9299AABF3381}" type="datetimeFigureOut">
              <a:rPr lang="en-US" smtClean="0"/>
              <a:t>6/28/2018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1808973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C9FEE-057E-4068-9298-9299AABF3381}" type="datetimeFigureOut">
              <a:rPr lang="en-US" smtClean="0"/>
              <a:t>6/28/2018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3342344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C9FEE-057E-4068-9298-9299AABF3381}" type="datetimeFigureOut">
              <a:rPr lang="en-US" smtClean="0"/>
              <a:t>6/28/2018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2014524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C9FEE-057E-4068-9298-9299AABF3381}" type="datetimeFigureOut">
              <a:rPr lang="en-US" smtClean="0"/>
              <a:t>6/28/2018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31820-40EB-4752-BF5C-5CDC15760999}" type="slidenum">
              <a:rPr lang="en-US" smtClean="0"/>
              <a:t>‹#›</a:t>
            </a:fld>
            <a:endParaRPr lang="en-US"/>
          </a:p>
        </p:txBody>
      </p:sp>
    </p:spTree>
    <p:extLst>
      <p:ext uri="{BB962C8B-B14F-4D97-AF65-F5344CB8AC3E}">
        <p14:creationId xmlns:p14="http://schemas.microsoft.com/office/powerpoint/2010/main" val="3231923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Glance at Glance 2.0</a:t>
            </a:r>
            <a:endParaRPr lang="en-US" dirty="0"/>
          </a:p>
        </p:txBody>
      </p:sp>
      <p:sp>
        <p:nvSpPr>
          <p:cNvPr id="3" name="Subtitle 2"/>
          <p:cNvSpPr>
            <a:spLocks noGrp="1"/>
          </p:cNvSpPr>
          <p:nvPr>
            <p:ph type="subTitle" idx="1"/>
          </p:nvPr>
        </p:nvSpPr>
        <p:spPr/>
        <p:txBody>
          <a:bodyPr/>
          <a:lstStyle/>
          <a:p>
            <a:r>
              <a:rPr lang="en-US" dirty="0" smtClean="0"/>
              <a:t>By Mandy, Tahiya, Vincent</a:t>
            </a:r>
            <a:endParaRPr lang="en-US" dirty="0"/>
          </a:p>
        </p:txBody>
      </p:sp>
    </p:spTree>
    <p:extLst>
      <p:ext uri="{BB962C8B-B14F-4D97-AF65-F5344CB8AC3E}">
        <p14:creationId xmlns:p14="http://schemas.microsoft.com/office/powerpoint/2010/main" val="286571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a:xfrm>
            <a:off x="533400" y="1143000"/>
            <a:ext cx="8229600" cy="4953000"/>
          </a:xfrm>
        </p:spPr>
        <p:txBody>
          <a:bodyPr>
            <a:noAutofit/>
          </a:bodyPr>
          <a:lstStyle/>
          <a:p>
            <a:r>
              <a:rPr lang="en-US" sz="2000" b="1" dirty="0" smtClean="0"/>
              <a:t>Speed</a:t>
            </a:r>
            <a:r>
              <a:rPr lang="en-US" sz="2000" dirty="0" smtClean="0"/>
              <a:t>: </a:t>
            </a:r>
          </a:p>
          <a:p>
            <a:pPr lvl="1"/>
            <a:r>
              <a:rPr lang="en-US" sz="1600" dirty="0" smtClean="0"/>
              <a:t>Server nodes </a:t>
            </a:r>
            <a:r>
              <a:rPr lang="en-US" sz="1600" dirty="0"/>
              <a:t>may take a few seconds to boot up, connect and sync with Marketview and other </a:t>
            </a:r>
            <a:r>
              <a:rPr lang="en-US" sz="1600" dirty="0" smtClean="0"/>
              <a:t>nodes. </a:t>
            </a:r>
          </a:p>
          <a:p>
            <a:pPr lvl="1"/>
            <a:r>
              <a:rPr lang="en-US" sz="1600" dirty="0" smtClean="0"/>
              <a:t>Client nodes </a:t>
            </a:r>
            <a:r>
              <a:rPr lang="en-US" sz="1600" dirty="0"/>
              <a:t>should be relatively quick with startup considering they do not create caches or clusters. </a:t>
            </a:r>
            <a:endParaRPr lang="en-US" sz="2000" dirty="0"/>
          </a:p>
          <a:p>
            <a:r>
              <a:rPr lang="en-US" sz="2000" b="1" dirty="0" smtClean="0"/>
              <a:t>Efficiency</a:t>
            </a:r>
            <a:r>
              <a:rPr lang="en-US" sz="2000" dirty="0" smtClean="0"/>
              <a:t>: </a:t>
            </a:r>
          </a:p>
          <a:p>
            <a:pPr lvl="1"/>
            <a:r>
              <a:rPr lang="en-US" sz="1600" dirty="0" smtClean="0"/>
              <a:t>Ignite </a:t>
            </a:r>
            <a:r>
              <a:rPr lang="en-US" sz="1600" dirty="0"/>
              <a:t>will pool available threads and distribute tasks in a multi-threaded fashion keeping track of distributed deadlocks and live locks; with </a:t>
            </a:r>
            <a:r>
              <a:rPr lang="en-US" sz="1600" dirty="0" smtClean="0"/>
              <a:t>optimization, </a:t>
            </a:r>
            <a:r>
              <a:rPr lang="en-US" sz="1600" dirty="0"/>
              <a:t>load sharing and throttling will be available in order to increase throughput. </a:t>
            </a:r>
            <a:endParaRPr lang="en-US" sz="2000" dirty="0"/>
          </a:p>
          <a:p>
            <a:pPr>
              <a:lnSpc>
                <a:spcPct val="150000"/>
              </a:lnSpc>
            </a:pPr>
            <a:r>
              <a:rPr lang="en-US" sz="2000" b="1" dirty="0"/>
              <a:t>Resource Consumption</a:t>
            </a:r>
            <a:r>
              <a:rPr lang="en-US" sz="2000" dirty="0"/>
              <a:t> </a:t>
            </a:r>
            <a:r>
              <a:rPr lang="en-US" sz="2000" dirty="0" smtClean="0"/>
              <a:t>: </a:t>
            </a:r>
          </a:p>
          <a:p>
            <a:pPr lvl="1"/>
            <a:r>
              <a:rPr lang="en-US" sz="1600" dirty="0" smtClean="0"/>
              <a:t>The </a:t>
            </a:r>
            <a:r>
              <a:rPr lang="en-US" sz="1600" dirty="0"/>
              <a:t>amount </a:t>
            </a:r>
            <a:r>
              <a:rPr lang="en-US" sz="1600" dirty="0" smtClean="0"/>
              <a:t>of RAM </a:t>
            </a:r>
            <a:r>
              <a:rPr lang="en-US" sz="1600" dirty="0"/>
              <a:t>and disk </a:t>
            </a:r>
            <a:r>
              <a:rPr lang="en-US" sz="1600" dirty="0" smtClean="0"/>
              <a:t>space utilized </a:t>
            </a:r>
            <a:r>
              <a:rPr lang="en-US" sz="1600" dirty="0" smtClean="0"/>
              <a:t>depends on the amount of information </a:t>
            </a:r>
            <a:r>
              <a:rPr lang="en-US" sz="1600" dirty="0" smtClean="0"/>
              <a:t>retrieved from MKV.</a:t>
            </a:r>
          </a:p>
          <a:p>
            <a:pPr lvl="1"/>
            <a:r>
              <a:rPr lang="en-US" sz="1600" dirty="0" smtClean="0"/>
              <a:t>CPU computation is </a:t>
            </a:r>
            <a:r>
              <a:rPr lang="en-US" sz="1600" dirty="0"/>
              <a:t>dependent on the task run within the </a:t>
            </a:r>
            <a:r>
              <a:rPr lang="en-US" sz="1600" dirty="0" smtClean="0"/>
              <a:t>cluster.</a:t>
            </a:r>
            <a:endParaRPr lang="en-US" sz="2000" dirty="0"/>
          </a:p>
          <a:p>
            <a:pPr>
              <a:lnSpc>
                <a:spcPct val="150000"/>
              </a:lnSpc>
            </a:pPr>
            <a:r>
              <a:rPr lang="en-US" sz="2000" b="1" dirty="0" smtClean="0"/>
              <a:t>Scalability</a:t>
            </a:r>
            <a:r>
              <a:rPr lang="en-US" sz="2000" dirty="0" smtClean="0"/>
              <a:t>: </a:t>
            </a:r>
          </a:p>
          <a:p>
            <a:pPr lvl="1"/>
            <a:r>
              <a:rPr lang="en-US" sz="1600" dirty="0" smtClean="0"/>
              <a:t>Servers </a:t>
            </a:r>
            <a:r>
              <a:rPr lang="en-US" sz="1600" dirty="0"/>
              <a:t>can be added to accommodate for additional resources. </a:t>
            </a:r>
          </a:p>
        </p:txBody>
      </p:sp>
    </p:spTree>
    <p:extLst>
      <p:ext uri="{BB962C8B-B14F-4D97-AF65-F5344CB8AC3E}">
        <p14:creationId xmlns:p14="http://schemas.microsoft.com/office/powerpoint/2010/main" val="3728716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Serviceability</a:t>
            </a:r>
            <a:endParaRPr lang="en-US" dirty="0"/>
          </a:p>
        </p:txBody>
      </p:sp>
      <p:sp>
        <p:nvSpPr>
          <p:cNvPr id="3" name="Content Placeholder 2"/>
          <p:cNvSpPr>
            <a:spLocks noGrp="1"/>
          </p:cNvSpPr>
          <p:nvPr>
            <p:ph idx="1"/>
          </p:nvPr>
        </p:nvSpPr>
        <p:spPr>
          <a:xfrm>
            <a:off x="457200" y="1447800"/>
            <a:ext cx="8229600" cy="4525963"/>
          </a:xfrm>
        </p:spPr>
        <p:txBody>
          <a:bodyPr>
            <a:noAutofit/>
          </a:bodyPr>
          <a:lstStyle/>
          <a:p>
            <a:r>
              <a:rPr lang="en-US" sz="1600" b="1" dirty="0"/>
              <a:t>Repair Speed </a:t>
            </a:r>
            <a:r>
              <a:rPr lang="en-US" sz="1600" dirty="0" smtClean="0"/>
              <a:t>:</a:t>
            </a:r>
          </a:p>
          <a:p>
            <a:pPr lvl="1"/>
            <a:r>
              <a:rPr lang="en-US" sz="1600" dirty="0"/>
              <a:t>C</a:t>
            </a:r>
            <a:r>
              <a:rPr lang="en-US" sz="1600" dirty="0" smtClean="0"/>
              <a:t>an </a:t>
            </a:r>
            <a:r>
              <a:rPr lang="en-US" sz="1600" dirty="0"/>
              <a:t>always revert back to a state where the client/server </a:t>
            </a:r>
            <a:r>
              <a:rPr lang="en-US" sz="1600" dirty="0" smtClean="0"/>
              <a:t>worked</a:t>
            </a:r>
            <a:r>
              <a:rPr lang="en-US" sz="1600" dirty="0"/>
              <a:t> </a:t>
            </a:r>
            <a:r>
              <a:rPr lang="en-US" sz="1600" dirty="0" smtClean="0"/>
              <a:t>using Bit Bucket </a:t>
            </a:r>
            <a:endParaRPr lang="en-US" sz="1600" dirty="0"/>
          </a:p>
          <a:p>
            <a:r>
              <a:rPr lang="en-US" sz="1600" b="1" dirty="0" smtClean="0"/>
              <a:t>Install ability</a:t>
            </a:r>
            <a:r>
              <a:rPr lang="en-US" sz="1600" dirty="0"/>
              <a:t>:</a:t>
            </a:r>
            <a:endParaRPr lang="en-US" sz="1600" dirty="0" smtClean="0"/>
          </a:p>
          <a:p>
            <a:pPr lvl="1"/>
            <a:r>
              <a:rPr lang="en-US" sz="1600" dirty="0" smtClean="0"/>
              <a:t>Since </a:t>
            </a:r>
            <a:r>
              <a:rPr lang="en-US" sz="1600" dirty="0"/>
              <a:t>the users are accessing the information via web servers </a:t>
            </a:r>
            <a:endParaRPr lang="en-US" sz="1600" dirty="0" smtClean="0"/>
          </a:p>
          <a:p>
            <a:pPr lvl="1"/>
            <a:r>
              <a:rPr lang="en-US" sz="1600" dirty="0" smtClean="0"/>
              <a:t>Deploying </a:t>
            </a:r>
            <a:r>
              <a:rPr lang="en-US" sz="1600" dirty="0"/>
              <a:t>the RPM’s on machines will handle the </a:t>
            </a:r>
            <a:r>
              <a:rPr lang="en-US" sz="1600" dirty="0" smtClean="0"/>
              <a:t>installation </a:t>
            </a:r>
            <a:r>
              <a:rPr lang="en-US" sz="1600" dirty="0"/>
              <a:t>and connection between cluster nodes </a:t>
            </a:r>
          </a:p>
          <a:p>
            <a:r>
              <a:rPr lang="en-US" sz="1600" b="1" dirty="0" smtClean="0"/>
              <a:t>Testability:</a:t>
            </a:r>
            <a:r>
              <a:rPr lang="en-US" sz="1600" dirty="0" smtClean="0"/>
              <a:t> </a:t>
            </a:r>
          </a:p>
          <a:p>
            <a:pPr lvl="1">
              <a:lnSpc>
                <a:spcPct val="120000"/>
              </a:lnSpc>
              <a:spcBef>
                <a:spcPts val="0"/>
              </a:spcBef>
            </a:pPr>
            <a:r>
              <a:rPr lang="en-US" sz="1600" dirty="0" smtClean="0"/>
              <a:t>Can easily test how servers handle data load by using Marketview data or simulating heavy client usage.</a:t>
            </a:r>
          </a:p>
          <a:p>
            <a:pPr lvl="1">
              <a:lnSpc>
                <a:spcPct val="120000"/>
              </a:lnSpc>
              <a:spcBef>
                <a:spcPts val="0"/>
              </a:spcBef>
            </a:pPr>
            <a:r>
              <a:rPr lang="en-US" sz="1600" dirty="0" smtClean="0"/>
              <a:t>Logs and metrics to detect runtime operation errors</a:t>
            </a:r>
          </a:p>
          <a:p>
            <a:pPr lvl="1">
              <a:lnSpc>
                <a:spcPct val="120000"/>
              </a:lnSpc>
              <a:spcBef>
                <a:spcPts val="0"/>
              </a:spcBef>
            </a:pPr>
            <a:r>
              <a:rPr lang="en-US" sz="1600" dirty="0" smtClean="0"/>
              <a:t>Force topology adjustment by creating multiple servers and clients. </a:t>
            </a:r>
            <a:endParaRPr lang="en-US" sz="1600" dirty="0"/>
          </a:p>
          <a:p>
            <a:r>
              <a:rPr lang="en-US" sz="1600" b="1" dirty="0" smtClean="0"/>
              <a:t>Configurability</a:t>
            </a:r>
            <a:r>
              <a:rPr lang="en-US" sz="1600" dirty="0"/>
              <a:t>:</a:t>
            </a:r>
            <a:endParaRPr lang="en-US" sz="1600" dirty="0" smtClean="0"/>
          </a:p>
          <a:p>
            <a:pPr lvl="1"/>
            <a:r>
              <a:rPr lang="en-US" sz="1600" dirty="0" smtClean="0"/>
              <a:t>Our </a:t>
            </a:r>
            <a:r>
              <a:rPr lang="en-US" sz="1600" dirty="0"/>
              <a:t>code is configurable since it relies on the apache ignite cluster model where node are continually dropping and joining. </a:t>
            </a:r>
          </a:p>
        </p:txBody>
      </p:sp>
    </p:spTree>
    <p:extLst>
      <p:ext uri="{BB962C8B-B14F-4D97-AF65-F5344CB8AC3E}">
        <p14:creationId xmlns:p14="http://schemas.microsoft.com/office/powerpoint/2010/main" val="2871877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On-Screen Appearance Requirements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40895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Use Case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128930231"/>
              </p:ext>
            </p:extLst>
          </p:nvPr>
        </p:nvGraphicFramePr>
        <p:xfrm>
          <a:off x="1295400" y="1600200"/>
          <a:ext cx="6858000" cy="5843588"/>
        </p:xfrm>
        <a:graphic>
          <a:graphicData uri="http://schemas.openxmlformats.org/presentationml/2006/ole">
            <mc:AlternateContent xmlns:mc="http://schemas.openxmlformats.org/markup-compatibility/2006">
              <mc:Choice xmlns:v="urn:schemas-microsoft-com:vml" Requires="v">
                <p:oleObj spid="_x0000_s1032" name="Document" r:id="rId3" imgW="7393144" imgH="6268528" progId="Word.Document.12">
                  <p:embed/>
                </p:oleObj>
              </mc:Choice>
              <mc:Fallback>
                <p:oleObj name="Document" r:id="rId3" imgW="7393144" imgH="6268528" progId="Word.Document.12">
                  <p:embed/>
                  <p:pic>
                    <p:nvPicPr>
                      <p:cNvPr id="0" name=""/>
                      <p:cNvPicPr/>
                      <p:nvPr/>
                    </p:nvPicPr>
                    <p:blipFill>
                      <a:blip r:embed="rId4"/>
                      <a:stretch>
                        <a:fillRect/>
                      </a:stretch>
                    </p:blipFill>
                    <p:spPr>
                      <a:xfrm>
                        <a:off x="1295400" y="1600200"/>
                        <a:ext cx="6858000" cy="5843588"/>
                      </a:xfrm>
                      <a:prstGeom prst="rect">
                        <a:avLst/>
                      </a:prstGeom>
                    </p:spPr>
                  </p:pic>
                </p:oleObj>
              </mc:Fallback>
            </mc:AlternateContent>
          </a:graphicData>
        </a:graphic>
      </p:graphicFrame>
    </p:spTree>
    <p:extLst>
      <p:ext uri="{BB962C8B-B14F-4D97-AF65-F5344CB8AC3E}">
        <p14:creationId xmlns:p14="http://schemas.microsoft.com/office/powerpoint/2010/main" val="3217097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3 Full Description</a:t>
            </a:r>
            <a:endParaRPr lang="en-US" dirty="0"/>
          </a:p>
        </p:txBody>
      </p:sp>
      <p:sp>
        <p:nvSpPr>
          <p:cNvPr id="3" name="Content Placeholder 2"/>
          <p:cNvSpPr>
            <a:spLocks noGrp="1"/>
          </p:cNvSpPr>
          <p:nvPr>
            <p:ph idx="1"/>
          </p:nvPr>
        </p:nvSpPr>
        <p:spPr/>
        <p:txBody>
          <a:bodyPr>
            <a:normAutofit/>
          </a:bodyPr>
          <a:lstStyle/>
          <a:p>
            <a:r>
              <a:rPr lang="en-US" sz="2800" b="1" dirty="0"/>
              <a:t>UC-3: Check </a:t>
            </a:r>
            <a:r>
              <a:rPr lang="en-US" sz="2800" b="1" dirty="0" smtClean="0"/>
              <a:t>Status</a:t>
            </a:r>
            <a:r>
              <a:rPr lang="en-US" sz="2800" dirty="0" smtClean="0"/>
              <a:t>:</a:t>
            </a:r>
          </a:p>
          <a:p>
            <a:pPr lvl="1">
              <a:lnSpc>
                <a:spcPct val="150000"/>
              </a:lnSpc>
            </a:pPr>
            <a:r>
              <a:rPr lang="en-US" sz="2400" dirty="0" smtClean="0"/>
              <a:t>Users </a:t>
            </a:r>
            <a:r>
              <a:rPr lang="en-US" sz="2400" dirty="0"/>
              <a:t>who are on glance click on the job the category their check can be found </a:t>
            </a:r>
            <a:r>
              <a:rPr lang="en-US" sz="2400" dirty="0" smtClean="0"/>
              <a:t>under</a:t>
            </a:r>
            <a:endParaRPr lang="en-US" sz="2400" dirty="0"/>
          </a:p>
          <a:p>
            <a:pPr lvl="1">
              <a:lnSpc>
                <a:spcPct val="150000"/>
              </a:lnSpc>
            </a:pPr>
            <a:r>
              <a:rPr lang="en-US" sz="2400" dirty="0"/>
              <a:t>Glance updates and the user repeats step 1 until the desired check is reached</a:t>
            </a:r>
            <a:r>
              <a:rPr lang="en-US" sz="2400" dirty="0" smtClean="0"/>
              <a:t>.</a:t>
            </a:r>
            <a:endParaRPr lang="en-US" sz="2400" dirty="0"/>
          </a:p>
          <a:p>
            <a:pPr lvl="1">
              <a:lnSpc>
                <a:spcPct val="150000"/>
              </a:lnSpc>
            </a:pPr>
            <a:r>
              <a:rPr lang="en-US" sz="2400" dirty="0"/>
              <a:t>The user will then be able to see if the check is green(pass) or red(fail</a:t>
            </a:r>
            <a:r>
              <a:rPr lang="en-US" sz="2400" dirty="0" smtClean="0"/>
              <a:t>)</a:t>
            </a:r>
            <a:endParaRPr lang="en-US" sz="2400" dirty="0"/>
          </a:p>
        </p:txBody>
      </p:sp>
    </p:spTree>
    <p:extLst>
      <p:ext uri="{BB962C8B-B14F-4D97-AF65-F5344CB8AC3E}">
        <p14:creationId xmlns:p14="http://schemas.microsoft.com/office/powerpoint/2010/main" val="2438609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UC-3: Checking Status</a:t>
            </a:r>
          </a:p>
        </p:txBody>
      </p:sp>
      <p:pic>
        <p:nvPicPr>
          <p:cNvPr id="7" name="Picture 6" descr="C:\Users\vt57223\Desktop\status.png"/>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71600"/>
            <a:ext cx="7010400" cy="4724400"/>
          </a:xfrm>
          <a:prstGeom prst="rect">
            <a:avLst/>
          </a:prstGeom>
          <a:noFill/>
          <a:ln>
            <a:noFill/>
          </a:ln>
        </p:spPr>
      </p:pic>
    </p:spTree>
    <p:extLst>
      <p:ext uri="{BB962C8B-B14F-4D97-AF65-F5344CB8AC3E}">
        <p14:creationId xmlns:p14="http://schemas.microsoft.com/office/powerpoint/2010/main" val="3642128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5 Full Description</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UC-5: Information </a:t>
            </a:r>
            <a:r>
              <a:rPr lang="en-US" b="1" dirty="0" smtClean="0"/>
              <a:t>Access:</a:t>
            </a:r>
            <a:endParaRPr lang="en-US" b="1" dirty="0"/>
          </a:p>
          <a:p>
            <a:pPr lvl="1"/>
            <a:r>
              <a:rPr lang="en-US" dirty="0"/>
              <a:t>User requests a specific chain or job using the Glance UI</a:t>
            </a:r>
          </a:p>
          <a:p>
            <a:pPr lvl="1"/>
            <a:r>
              <a:rPr lang="en-US" dirty="0"/>
              <a:t>User starts to type name of the Job or chain into the Glance UI</a:t>
            </a:r>
          </a:p>
          <a:p>
            <a:pPr lvl="1"/>
            <a:r>
              <a:rPr lang="en-US" dirty="0"/>
              <a:t>User selects the chain or job they wish to view</a:t>
            </a:r>
          </a:p>
          <a:p>
            <a:pPr lvl="1"/>
            <a:r>
              <a:rPr lang="en-US" dirty="0"/>
              <a:t>After selecting a chain the Glance UI will update with a list of records</a:t>
            </a:r>
          </a:p>
          <a:p>
            <a:pPr lvl="1"/>
            <a:r>
              <a:rPr lang="en-US" dirty="0"/>
              <a:t>User will select a record </a:t>
            </a:r>
            <a:endParaRPr lang="en-US" dirty="0" smtClean="0"/>
          </a:p>
          <a:p>
            <a:pPr lvl="1"/>
            <a:r>
              <a:rPr lang="en-US" dirty="0" smtClean="0"/>
              <a:t>After </a:t>
            </a:r>
            <a:r>
              <a:rPr lang="en-US" dirty="0"/>
              <a:t>selecting the user will be able to view the contents of that record </a:t>
            </a:r>
          </a:p>
          <a:p>
            <a:pPr lvl="1"/>
            <a:r>
              <a:rPr lang="en-US" dirty="0"/>
              <a:t>After viewing the specific chain the user can repeat number 3-6 to access another chain or record</a:t>
            </a:r>
          </a:p>
          <a:p>
            <a:pPr lvl="1"/>
            <a:r>
              <a:rPr lang="en-US" dirty="0"/>
              <a:t>After selecting a job the use can specifically view the outcome of that job. Additionally all job statuses will be broadcast to the glance web server.</a:t>
            </a:r>
          </a:p>
          <a:p>
            <a:endParaRPr lang="en-US" dirty="0"/>
          </a:p>
        </p:txBody>
      </p:sp>
    </p:spTree>
    <p:extLst>
      <p:ext uri="{BB962C8B-B14F-4D97-AF65-F5344CB8AC3E}">
        <p14:creationId xmlns:p14="http://schemas.microsoft.com/office/powerpoint/2010/main" val="4019802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UC-5: Access chains, records, and checking jobs statuses</a:t>
            </a:r>
          </a:p>
        </p:txBody>
      </p:sp>
      <p:pic>
        <p:nvPicPr>
          <p:cNvPr id="4" name="Picture 3" descr="C:\Users\vt57223\Desktop\recsandchains.png"/>
          <p:cNvPicPr/>
          <p:nvPr/>
        </p:nvPicPr>
        <p:blipFill>
          <a:blip r:embed="rId2">
            <a:extLst>
              <a:ext uri="{28A0092B-C50C-407E-A947-70E740481C1C}">
                <a14:useLocalDpi xmlns:a14="http://schemas.microsoft.com/office/drawing/2010/main" val="0"/>
              </a:ext>
            </a:extLst>
          </a:blip>
          <a:srcRect/>
          <a:stretch>
            <a:fillRect/>
          </a:stretch>
        </p:blipFill>
        <p:spPr bwMode="auto">
          <a:xfrm>
            <a:off x="789063" y="1752600"/>
            <a:ext cx="7467600" cy="4584700"/>
          </a:xfrm>
          <a:prstGeom prst="rect">
            <a:avLst/>
          </a:prstGeom>
          <a:noFill/>
          <a:ln>
            <a:noFill/>
          </a:ln>
        </p:spPr>
      </p:pic>
    </p:spTree>
    <p:extLst>
      <p:ext uri="{BB962C8B-B14F-4D97-AF65-F5344CB8AC3E}">
        <p14:creationId xmlns:p14="http://schemas.microsoft.com/office/powerpoint/2010/main" val="1647498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8 Full Description</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UC-8: </a:t>
            </a:r>
            <a:r>
              <a:rPr lang="en-US" b="1" dirty="0" smtClean="0"/>
              <a:t>Scaling:</a:t>
            </a:r>
          </a:p>
          <a:p>
            <a:pPr lvl="1"/>
            <a:r>
              <a:rPr lang="en-US" dirty="0" smtClean="0"/>
              <a:t>User </a:t>
            </a:r>
            <a:r>
              <a:rPr lang="en-US" dirty="0"/>
              <a:t>wants to change the node topology</a:t>
            </a:r>
          </a:p>
          <a:p>
            <a:pPr lvl="1"/>
            <a:r>
              <a:rPr lang="en-US" dirty="0"/>
              <a:t>User adds a server to the topology using the given RPM</a:t>
            </a:r>
          </a:p>
          <a:p>
            <a:pPr lvl="1"/>
            <a:r>
              <a:rPr lang="en-US" dirty="0"/>
              <a:t>The server connects and subscribes to any chains that are not subscribed to</a:t>
            </a:r>
          </a:p>
          <a:p>
            <a:pPr lvl="1"/>
            <a:r>
              <a:rPr lang="en-US" dirty="0"/>
              <a:t>The server joins the cluster and begins caching/computing</a:t>
            </a:r>
          </a:p>
          <a:p>
            <a:pPr lvl="1"/>
            <a:r>
              <a:rPr lang="en-US" dirty="0"/>
              <a:t>User removes a server they shut down the machine or node.</a:t>
            </a:r>
          </a:p>
          <a:p>
            <a:pPr lvl="1"/>
            <a:r>
              <a:rPr lang="en-US" dirty="0"/>
              <a:t>The topology shifts and upon removal nodes will subscribe to the downed servers information.</a:t>
            </a:r>
          </a:p>
          <a:p>
            <a:pPr lvl="1"/>
            <a:r>
              <a:rPr lang="en-US" dirty="0"/>
              <a:t>If the user adds or removes clients only the topology will change and not the computation or the cache</a:t>
            </a:r>
          </a:p>
        </p:txBody>
      </p:sp>
    </p:spTree>
    <p:extLst>
      <p:ext uri="{BB962C8B-B14F-4D97-AF65-F5344CB8AC3E}">
        <p14:creationId xmlns:p14="http://schemas.microsoft.com/office/powerpoint/2010/main" val="3357629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UC-8: Scaling </a:t>
            </a:r>
            <a:br>
              <a:rPr lang="en-US" dirty="0"/>
            </a:br>
            <a:endParaRPr lang="en-US" dirty="0"/>
          </a:p>
        </p:txBody>
      </p:sp>
      <p:pic>
        <p:nvPicPr>
          <p:cNvPr id="4" name="Content Placeholder 3" descr="C:\Users\vt57223\Desktop\scalibility.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066800"/>
            <a:ext cx="7467600" cy="5029200"/>
          </a:xfrm>
          <a:prstGeom prst="rect">
            <a:avLst/>
          </a:prstGeom>
          <a:noFill/>
          <a:ln>
            <a:noFill/>
          </a:ln>
        </p:spPr>
      </p:pic>
    </p:spTree>
    <p:extLst>
      <p:ext uri="{BB962C8B-B14F-4D97-AF65-F5344CB8AC3E}">
        <p14:creationId xmlns:p14="http://schemas.microsoft.com/office/powerpoint/2010/main" val="4096581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graphicFrame>
        <p:nvGraphicFramePr>
          <p:cNvPr id="4" name="Content Placeholder 3"/>
          <p:cNvGraphicFramePr>
            <a:graphicFrameLocks noGrp="1"/>
          </p:cNvGraphicFramePr>
          <p:nvPr>
            <p:ph idx="1"/>
          </p:nvPr>
        </p:nvGraphicFramePr>
        <p:xfrm>
          <a:off x="1992426" y="1488554"/>
          <a:ext cx="5159148" cy="5064724"/>
        </p:xfrm>
        <a:graphic>
          <a:graphicData uri="http://schemas.openxmlformats.org/drawingml/2006/table">
            <a:tbl>
              <a:tblPr firstRow="1" firstCol="1" bandRow="1">
                <a:tableStyleId>{5C22544A-7EE6-4342-B048-85BDC9FD1C3A}</a:tableStyleId>
              </a:tblPr>
              <a:tblGrid>
                <a:gridCol w="809278"/>
                <a:gridCol w="590099"/>
                <a:gridCol w="3759771"/>
              </a:tblGrid>
              <a:tr h="155112">
                <a:tc>
                  <a:txBody>
                    <a:bodyPr/>
                    <a:lstStyle/>
                    <a:p>
                      <a:pPr marL="0" marR="0">
                        <a:lnSpc>
                          <a:spcPct val="115000"/>
                        </a:lnSpc>
                        <a:spcBef>
                          <a:spcPts val="0"/>
                        </a:spcBef>
                        <a:spcAft>
                          <a:spcPts val="0"/>
                        </a:spcAft>
                      </a:pPr>
                      <a:r>
                        <a:rPr lang="en-US" sz="900">
                          <a:effectLst/>
                        </a:rPr>
                        <a:t>Identifier</a:t>
                      </a:r>
                      <a:endParaRPr lang="en-US" sz="800">
                        <a:effectLst/>
                        <a:latin typeface="Calibri"/>
                        <a:ea typeface="Calibri"/>
                        <a:cs typeface="Times New Roman"/>
                      </a:endParaRPr>
                    </a:p>
                  </a:txBody>
                  <a:tcPr marL="50580" marR="50580" marT="0" marB="0"/>
                </a:tc>
                <a:tc>
                  <a:txBody>
                    <a:bodyPr/>
                    <a:lstStyle/>
                    <a:p>
                      <a:pPr marL="0" marR="0">
                        <a:lnSpc>
                          <a:spcPct val="115000"/>
                        </a:lnSpc>
                        <a:spcBef>
                          <a:spcPts val="0"/>
                        </a:spcBef>
                        <a:spcAft>
                          <a:spcPts val="0"/>
                        </a:spcAft>
                      </a:pPr>
                      <a:r>
                        <a:rPr lang="en-US" sz="900">
                          <a:effectLst/>
                        </a:rPr>
                        <a:t>Priority</a:t>
                      </a:r>
                      <a:endParaRPr lang="en-US" sz="800">
                        <a:effectLst/>
                        <a:latin typeface="Calibri"/>
                        <a:ea typeface="Calibri"/>
                        <a:cs typeface="Times New Roman"/>
                      </a:endParaRPr>
                    </a:p>
                  </a:txBody>
                  <a:tcPr marL="50580" marR="50580" marT="0" marB="0"/>
                </a:tc>
                <a:tc>
                  <a:txBody>
                    <a:bodyPr/>
                    <a:lstStyle/>
                    <a:p>
                      <a:pPr marL="0" marR="0">
                        <a:lnSpc>
                          <a:spcPct val="115000"/>
                        </a:lnSpc>
                        <a:spcBef>
                          <a:spcPts val="0"/>
                        </a:spcBef>
                        <a:spcAft>
                          <a:spcPts val="0"/>
                        </a:spcAft>
                      </a:pPr>
                      <a:r>
                        <a:rPr lang="en-US" sz="900">
                          <a:effectLst/>
                        </a:rPr>
                        <a:t>Description</a:t>
                      </a:r>
                      <a:endParaRPr lang="en-US" sz="800">
                        <a:effectLst/>
                        <a:latin typeface="Calibri"/>
                        <a:ea typeface="Calibri"/>
                        <a:cs typeface="Times New Roman"/>
                      </a:endParaRPr>
                    </a:p>
                  </a:txBody>
                  <a:tcPr marL="50580" marR="50580" marT="0" marB="0"/>
                </a:tc>
              </a:tr>
              <a:tr h="155112">
                <a:tc>
                  <a:txBody>
                    <a:bodyPr/>
                    <a:lstStyle/>
                    <a:p>
                      <a:pPr marL="0" marR="0" algn="ctr">
                        <a:lnSpc>
                          <a:spcPct val="115000"/>
                        </a:lnSpc>
                        <a:spcBef>
                          <a:spcPts val="0"/>
                        </a:spcBef>
                        <a:spcAft>
                          <a:spcPts val="0"/>
                        </a:spcAft>
                      </a:pPr>
                      <a:r>
                        <a:rPr lang="en-US" sz="900">
                          <a:effectLst/>
                        </a:rPr>
                        <a:t>REQ-1</a:t>
                      </a:r>
                      <a:endParaRPr lang="en-US" sz="800">
                        <a:effectLst/>
                        <a:latin typeface="Calibri"/>
                        <a:ea typeface="Calibri"/>
                        <a:cs typeface="Times New Roman"/>
                      </a:endParaRPr>
                    </a:p>
                  </a:txBody>
                  <a:tcPr marL="50580" marR="50580" marT="0" marB="0"/>
                </a:tc>
                <a:tc>
                  <a:txBody>
                    <a:bodyPr/>
                    <a:lstStyle/>
                    <a:p>
                      <a:pPr marL="0" marR="0" algn="ctr">
                        <a:lnSpc>
                          <a:spcPct val="115000"/>
                        </a:lnSpc>
                        <a:spcBef>
                          <a:spcPts val="0"/>
                        </a:spcBef>
                        <a:spcAft>
                          <a:spcPts val="0"/>
                        </a:spcAft>
                      </a:pPr>
                      <a:r>
                        <a:rPr lang="en-US" sz="900">
                          <a:effectLst/>
                        </a:rPr>
                        <a:t>3</a:t>
                      </a:r>
                      <a:endParaRPr lang="en-US" sz="800">
                        <a:effectLst/>
                        <a:latin typeface="Calibri"/>
                        <a:ea typeface="Calibri"/>
                        <a:cs typeface="Times New Roman"/>
                      </a:endParaRPr>
                    </a:p>
                  </a:txBody>
                  <a:tcPr marL="50580" marR="50580" marT="0" marB="0"/>
                </a:tc>
                <a:tc>
                  <a:txBody>
                    <a:bodyPr/>
                    <a:lstStyle/>
                    <a:p>
                      <a:pPr marL="0" marR="0">
                        <a:lnSpc>
                          <a:spcPct val="115000"/>
                        </a:lnSpc>
                        <a:spcBef>
                          <a:spcPts val="0"/>
                        </a:spcBef>
                        <a:spcAft>
                          <a:spcPts val="0"/>
                        </a:spcAft>
                      </a:pPr>
                      <a:r>
                        <a:rPr lang="en-US" sz="900">
                          <a:effectLst/>
                        </a:rPr>
                        <a:t>Bootstrap MkvIgnite – Bridge data from Marketview to Ignite</a:t>
                      </a:r>
                      <a:endParaRPr lang="en-US" sz="800">
                        <a:effectLst/>
                        <a:latin typeface="Calibri"/>
                        <a:ea typeface="Calibri"/>
                        <a:cs typeface="Times New Roman"/>
                      </a:endParaRPr>
                    </a:p>
                  </a:txBody>
                  <a:tcPr marL="50580" marR="50580" marT="0" marB="0"/>
                </a:tc>
              </a:tr>
              <a:tr h="155112">
                <a:tc>
                  <a:txBody>
                    <a:bodyPr/>
                    <a:lstStyle/>
                    <a:p>
                      <a:pPr marL="0" marR="0" algn="ctr">
                        <a:lnSpc>
                          <a:spcPct val="115000"/>
                        </a:lnSpc>
                        <a:spcBef>
                          <a:spcPts val="0"/>
                        </a:spcBef>
                        <a:spcAft>
                          <a:spcPts val="0"/>
                        </a:spcAft>
                      </a:pPr>
                      <a:r>
                        <a:rPr lang="en-US" sz="900">
                          <a:effectLst/>
                        </a:rPr>
                        <a:t>REQ-2</a:t>
                      </a:r>
                      <a:endParaRPr lang="en-US" sz="800">
                        <a:effectLst/>
                        <a:latin typeface="Calibri"/>
                        <a:ea typeface="Calibri"/>
                        <a:cs typeface="Times New Roman"/>
                      </a:endParaRPr>
                    </a:p>
                  </a:txBody>
                  <a:tcPr marL="50580" marR="50580" marT="0" marB="0"/>
                </a:tc>
                <a:tc>
                  <a:txBody>
                    <a:bodyPr/>
                    <a:lstStyle/>
                    <a:p>
                      <a:pPr marL="0" marR="0" algn="ctr">
                        <a:lnSpc>
                          <a:spcPct val="115000"/>
                        </a:lnSpc>
                        <a:spcBef>
                          <a:spcPts val="0"/>
                        </a:spcBef>
                        <a:spcAft>
                          <a:spcPts val="0"/>
                        </a:spcAft>
                      </a:pPr>
                      <a:r>
                        <a:rPr lang="en-US" sz="900">
                          <a:effectLst/>
                        </a:rPr>
                        <a:t>3</a:t>
                      </a:r>
                      <a:endParaRPr lang="en-US" sz="800">
                        <a:effectLst/>
                        <a:latin typeface="Calibri"/>
                        <a:ea typeface="Calibri"/>
                        <a:cs typeface="Times New Roman"/>
                      </a:endParaRPr>
                    </a:p>
                  </a:txBody>
                  <a:tcPr marL="50580" marR="50580" marT="0" marB="0"/>
                </a:tc>
                <a:tc>
                  <a:txBody>
                    <a:bodyPr/>
                    <a:lstStyle/>
                    <a:p>
                      <a:pPr marL="0" marR="0">
                        <a:lnSpc>
                          <a:spcPct val="115000"/>
                        </a:lnSpc>
                        <a:spcBef>
                          <a:spcPts val="0"/>
                        </a:spcBef>
                        <a:spcAft>
                          <a:spcPts val="0"/>
                        </a:spcAft>
                      </a:pPr>
                      <a:r>
                        <a:rPr lang="en-US" sz="900">
                          <a:effectLst/>
                        </a:rPr>
                        <a:t>Understand how to write jobs in the Ignite cluster</a:t>
                      </a:r>
                      <a:endParaRPr lang="en-US" sz="800">
                        <a:effectLst/>
                        <a:latin typeface="Calibri"/>
                        <a:ea typeface="Calibri"/>
                        <a:cs typeface="Times New Roman"/>
                      </a:endParaRPr>
                    </a:p>
                  </a:txBody>
                  <a:tcPr marL="50580" marR="50580" marT="0" marB="0"/>
                </a:tc>
              </a:tr>
              <a:tr h="155112">
                <a:tc>
                  <a:txBody>
                    <a:bodyPr/>
                    <a:lstStyle/>
                    <a:p>
                      <a:pPr marL="0" marR="0" algn="ctr">
                        <a:lnSpc>
                          <a:spcPct val="115000"/>
                        </a:lnSpc>
                        <a:spcBef>
                          <a:spcPts val="0"/>
                        </a:spcBef>
                        <a:spcAft>
                          <a:spcPts val="0"/>
                        </a:spcAft>
                      </a:pPr>
                      <a:r>
                        <a:rPr lang="en-US" sz="900">
                          <a:effectLst/>
                        </a:rPr>
                        <a:t>REQ-3</a:t>
                      </a:r>
                      <a:endParaRPr lang="en-US" sz="800">
                        <a:effectLst/>
                        <a:latin typeface="Calibri"/>
                        <a:ea typeface="Calibri"/>
                        <a:cs typeface="Times New Roman"/>
                      </a:endParaRPr>
                    </a:p>
                  </a:txBody>
                  <a:tcPr marL="50580" marR="50580" marT="0" marB="0"/>
                </a:tc>
                <a:tc>
                  <a:txBody>
                    <a:bodyPr/>
                    <a:lstStyle/>
                    <a:p>
                      <a:pPr marL="0" marR="0" algn="ctr">
                        <a:lnSpc>
                          <a:spcPct val="115000"/>
                        </a:lnSpc>
                        <a:spcBef>
                          <a:spcPts val="0"/>
                        </a:spcBef>
                        <a:spcAft>
                          <a:spcPts val="0"/>
                        </a:spcAft>
                      </a:pPr>
                      <a:r>
                        <a:rPr lang="en-US" sz="900">
                          <a:effectLst/>
                        </a:rPr>
                        <a:t>3</a:t>
                      </a:r>
                      <a:endParaRPr lang="en-US" sz="800">
                        <a:effectLst/>
                        <a:latin typeface="Calibri"/>
                        <a:ea typeface="Calibri"/>
                        <a:cs typeface="Times New Roman"/>
                      </a:endParaRPr>
                    </a:p>
                  </a:txBody>
                  <a:tcPr marL="50580" marR="50580" marT="0" marB="0"/>
                </a:tc>
                <a:tc>
                  <a:txBody>
                    <a:bodyPr/>
                    <a:lstStyle/>
                    <a:p>
                      <a:pPr marL="0" marR="0">
                        <a:lnSpc>
                          <a:spcPct val="115000"/>
                        </a:lnSpc>
                        <a:spcBef>
                          <a:spcPts val="0"/>
                        </a:spcBef>
                        <a:spcAft>
                          <a:spcPts val="0"/>
                        </a:spcAft>
                      </a:pPr>
                      <a:r>
                        <a:rPr lang="en-US" sz="900">
                          <a:effectLst/>
                        </a:rPr>
                        <a:t>Understand the requirements that support has for improvements to the Glance UI</a:t>
                      </a:r>
                      <a:endParaRPr lang="en-US" sz="800">
                        <a:effectLst/>
                        <a:latin typeface="Calibri"/>
                        <a:ea typeface="Calibri"/>
                        <a:cs typeface="Times New Roman"/>
                      </a:endParaRPr>
                    </a:p>
                  </a:txBody>
                  <a:tcPr marL="50580" marR="50580" marT="0" marB="0"/>
                </a:tc>
              </a:tr>
              <a:tr h="155112">
                <a:tc>
                  <a:txBody>
                    <a:bodyPr/>
                    <a:lstStyle/>
                    <a:p>
                      <a:pPr marL="0" marR="0" algn="ctr">
                        <a:lnSpc>
                          <a:spcPct val="115000"/>
                        </a:lnSpc>
                        <a:spcBef>
                          <a:spcPts val="0"/>
                        </a:spcBef>
                        <a:spcAft>
                          <a:spcPts val="0"/>
                        </a:spcAft>
                      </a:pPr>
                      <a:r>
                        <a:rPr lang="en-US" sz="900">
                          <a:effectLst/>
                        </a:rPr>
                        <a:t>REQ-4</a:t>
                      </a:r>
                      <a:endParaRPr lang="en-US" sz="800">
                        <a:effectLst/>
                        <a:latin typeface="Calibri"/>
                        <a:ea typeface="Calibri"/>
                        <a:cs typeface="Times New Roman"/>
                      </a:endParaRPr>
                    </a:p>
                  </a:txBody>
                  <a:tcPr marL="50580" marR="50580" marT="0" marB="0"/>
                </a:tc>
                <a:tc>
                  <a:txBody>
                    <a:bodyPr/>
                    <a:lstStyle/>
                    <a:p>
                      <a:pPr marL="0" marR="0" algn="ctr">
                        <a:lnSpc>
                          <a:spcPct val="115000"/>
                        </a:lnSpc>
                        <a:spcBef>
                          <a:spcPts val="0"/>
                        </a:spcBef>
                        <a:spcAft>
                          <a:spcPts val="0"/>
                        </a:spcAft>
                      </a:pPr>
                      <a:r>
                        <a:rPr lang="en-US" sz="900">
                          <a:effectLst/>
                        </a:rPr>
                        <a:t>2</a:t>
                      </a:r>
                      <a:endParaRPr lang="en-US" sz="800">
                        <a:effectLst/>
                        <a:latin typeface="Calibri"/>
                        <a:ea typeface="Calibri"/>
                        <a:cs typeface="Times New Roman"/>
                      </a:endParaRPr>
                    </a:p>
                  </a:txBody>
                  <a:tcPr marL="50580" marR="50580" marT="0" marB="0"/>
                </a:tc>
                <a:tc>
                  <a:txBody>
                    <a:bodyPr/>
                    <a:lstStyle/>
                    <a:p>
                      <a:pPr marL="0" marR="0">
                        <a:lnSpc>
                          <a:spcPct val="115000"/>
                        </a:lnSpc>
                        <a:spcBef>
                          <a:spcPts val="0"/>
                        </a:spcBef>
                        <a:spcAft>
                          <a:spcPts val="0"/>
                        </a:spcAft>
                      </a:pPr>
                      <a:r>
                        <a:rPr lang="en-US" sz="900">
                          <a:effectLst/>
                        </a:rPr>
                        <a:t>Have a cluster of nodes setup to partition cache data across</a:t>
                      </a:r>
                      <a:endParaRPr lang="en-US" sz="800">
                        <a:effectLst/>
                        <a:latin typeface="Calibri"/>
                        <a:ea typeface="Calibri"/>
                        <a:cs typeface="Times New Roman"/>
                      </a:endParaRPr>
                    </a:p>
                  </a:txBody>
                  <a:tcPr marL="50580" marR="50580" marT="0" marB="0"/>
                </a:tc>
              </a:tr>
              <a:tr h="310223">
                <a:tc>
                  <a:txBody>
                    <a:bodyPr/>
                    <a:lstStyle/>
                    <a:p>
                      <a:pPr marL="0" marR="0" algn="ctr">
                        <a:lnSpc>
                          <a:spcPct val="115000"/>
                        </a:lnSpc>
                        <a:spcBef>
                          <a:spcPts val="0"/>
                        </a:spcBef>
                        <a:spcAft>
                          <a:spcPts val="0"/>
                        </a:spcAft>
                      </a:pPr>
                      <a:r>
                        <a:rPr lang="en-US" sz="900">
                          <a:effectLst/>
                        </a:rPr>
                        <a:t>REQ-5</a:t>
                      </a:r>
                      <a:endParaRPr lang="en-US" sz="800">
                        <a:effectLst/>
                        <a:latin typeface="Calibri"/>
                        <a:ea typeface="Calibri"/>
                        <a:cs typeface="Times New Roman"/>
                      </a:endParaRPr>
                    </a:p>
                  </a:txBody>
                  <a:tcPr marL="50580" marR="50580" marT="0" marB="0"/>
                </a:tc>
                <a:tc>
                  <a:txBody>
                    <a:bodyPr/>
                    <a:lstStyle/>
                    <a:p>
                      <a:pPr marL="0" marR="0" algn="ctr">
                        <a:lnSpc>
                          <a:spcPct val="115000"/>
                        </a:lnSpc>
                        <a:spcBef>
                          <a:spcPts val="0"/>
                        </a:spcBef>
                        <a:spcAft>
                          <a:spcPts val="0"/>
                        </a:spcAft>
                      </a:pPr>
                      <a:r>
                        <a:rPr lang="en-US" sz="900">
                          <a:effectLst/>
                        </a:rPr>
                        <a:t>1</a:t>
                      </a:r>
                      <a:endParaRPr lang="en-US" sz="800">
                        <a:effectLst/>
                        <a:latin typeface="Calibri"/>
                        <a:ea typeface="Calibri"/>
                        <a:cs typeface="Times New Roman"/>
                      </a:endParaRPr>
                    </a:p>
                  </a:txBody>
                  <a:tcPr marL="50580" marR="50580" marT="0" marB="0"/>
                </a:tc>
                <a:tc>
                  <a:txBody>
                    <a:bodyPr/>
                    <a:lstStyle/>
                    <a:p>
                      <a:pPr marL="0" marR="0">
                        <a:lnSpc>
                          <a:spcPct val="115000"/>
                        </a:lnSpc>
                        <a:spcBef>
                          <a:spcPts val="0"/>
                        </a:spcBef>
                        <a:spcAft>
                          <a:spcPts val="0"/>
                        </a:spcAft>
                      </a:pPr>
                      <a:r>
                        <a:rPr lang="en-US" sz="900">
                          <a:effectLst/>
                        </a:rPr>
                        <a:t>Make a thin client that does not change or influence the topological structure of ignite for tasks.</a:t>
                      </a:r>
                      <a:endParaRPr lang="en-US" sz="800">
                        <a:effectLst/>
                        <a:latin typeface="Calibri"/>
                        <a:ea typeface="Calibri"/>
                        <a:cs typeface="Times New Roman"/>
                      </a:endParaRPr>
                    </a:p>
                  </a:txBody>
                  <a:tcPr marL="50580" marR="50580" marT="0" marB="0"/>
                </a:tc>
              </a:tr>
              <a:tr h="155112">
                <a:tc>
                  <a:txBody>
                    <a:bodyPr/>
                    <a:lstStyle/>
                    <a:p>
                      <a:pPr marL="0" marR="0" algn="ctr">
                        <a:lnSpc>
                          <a:spcPct val="115000"/>
                        </a:lnSpc>
                        <a:spcBef>
                          <a:spcPts val="0"/>
                        </a:spcBef>
                        <a:spcAft>
                          <a:spcPts val="0"/>
                        </a:spcAft>
                      </a:pPr>
                      <a:r>
                        <a:rPr lang="en-US" sz="900">
                          <a:effectLst/>
                        </a:rPr>
                        <a:t>REQ-6</a:t>
                      </a:r>
                      <a:endParaRPr lang="en-US" sz="800">
                        <a:effectLst/>
                        <a:latin typeface="Calibri"/>
                        <a:ea typeface="Calibri"/>
                        <a:cs typeface="Times New Roman"/>
                      </a:endParaRPr>
                    </a:p>
                  </a:txBody>
                  <a:tcPr marL="50580" marR="50580" marT="0" marB="0"/>
                </a:tc>
                <a:tc>
                  <a:txBody>
                    <a:bodyPr/>
                    <a:lstStyle/>
                    <a:p>
                      <a:pPr marL="0" marR="0" algn="ctr">
                        <a:lnSpc>
                          <a:spcPct val="115000"/>
                        </a:lnSpc>
                        <a:spcBef>
                          <a:spcPts val="0"/>
                        </a:spcBef>
                        <a:spcAft>
                          <a:spcPts val="0"/>
                        </a:spcAft>
                      </a:pPr>
                      <a:r>
                        <a:rPr lang="en-US" sz="900">
                          <a:effectLst/>
                        </a:rPr>
                        <a:t>2</a:t>
                      </a:r>
                      <a:endParaRPr lang="en-US" sz="800">
                        <a:effectLst/>
                        <a:latin typeface="Calibri"/>
                        <a:ea typeface="Calibri"/>
                        <a:cs typeface="Times New Roman"/>
                      </a:endParaRPr>
                    </a:p>
                  </a:txBody>
                  <a:tcPr marL="50580" marR="50580" marT="0" marB="0"/>
                </a:tc>
                <a:tc>
                  <a:txBody>
                    <a:bodyPr/>
                    <a:lstStyle/>
                    <a:p>
                      <a:pPr marL="0" marR="0">
                        <a:lnSpc>
                          <a:spcPct val="115000"/>
                        </a:lnSpc>
                        <a:spcBef>
                          <a:spcPts val="0"/>
                        </a:spcBef>
                        <a:spcAft>
                          <a:spcPts val="0"/>
                        </a:spcAft>
                      </a:pPr>
                      <a:r>
                        <a:rPr lang="en-US" sz="900">
                          <a:effectLst/>
                        </a:rPr>
                        <a:t>Create runnable jobs within Ignite that work on cached data</a:t>
                      </a:r>
                      <a:endParaRPr lang="en-US" sz="800">
                        <a:effectLst/>
                        <a:latin typeface="Calibri"/>
                        <a:ea typeface="Calibri"/>
                        <a:cs typeface="Times New Roman"/>
                      </a:endParaRPr>
                    </a:p>
                  </a:txBody>
                  <a:tcPr marL="50580" marR="50580" marT="0" marB="0"/>
                </a:tc>
              </a:tr>
              <a:tr h="310223">
                <a:tc>
                  <a:txBody>
                    <a:bodyPr/>
                    <a:lstStyle/>
                    <a:p>
                      <a:pPr marL="0" marR="0" algn="ctr">
                        <a:lnSpc>
                          <a:spcPct val="115000"/>
                        </a:lnSpc>
                        <a:spcBef>
                          <a:spcPts val="0"/>
                        </a:spcBef>
                        <a:spcAft>
                          <a:spcPts val="0"/>
                        </a:spcAft>
                      </a:pPr>
                      <a:r>
                        <a:rPr lang="en-US" sz="900">
                          <a:effectLst/>
                        </a:rPr>
                        <a:t>REQ-7</a:t>
                      </a:r>
                      <a:endParaRPr lang="en-US" sz="800">
                        <a:effectLst/>
                        <a:latin typeface="Calibri"/>
                        <a:ea typeface="Calibri"/>
                        <a:cs typeface="Times New Roman"/>
                      </a:endParaRPr>
                    </a:p>
                  </a:txBody>
                  <a:tcPr marL="50580" marR="50580" marT="0" marB="0"/>
                </a:tc>
                <a:tc>
                  <a:txBody>
                    <a:bodyPr/>
                    <a:lstStyle/>
                    <a:p>
                      <a:pPr marL="0" marR="0" algn="ctr">
                        <a:lnSpc>
                          <a:spcPct val="115000"/>
                        </a:lnSpc>
                        <a:spcBef>
                          <a:spcPts val="0"/>
                        </a:spcBef>
                        <a:spcAft>
                          <a:spcPts val="0"/>
                        </a:spcAft>
                      </a:pPr>
                      <a:r>
                        <a:rPr lang="en-US" sz="900">
                          <a:effectLst/>
                        </a:rPr>
                        <a:t>1</a:t>
                      </a:r>
                      <a:endParaRPr lang="en-US" sz="800">
                        <a:effectLst/>
                        <a:latin typeface="Calibri"/>
                        <a:ea typeface="Calibri"/>
                        <a:cs typeface="Times New Roman"/>
                      </a:endParaRPr>
                    </a:p>
                  </a:txBody>
                  <a:tcPr marL="50580" marR="50580" marT="0" marB="0"/>
                </a:tc>
                <a:tc>
                  <a:txBody>
                    <a:bodyPr/>
                    <a:lstStyle/>
                    <a:p>
                      <a:pPr marL="0" marR="0">
                        <a:lnSpc>
                          <a:spcPct val="115000"/>
                        </a:lnSpc>
                        <a:spcBef>
                          <a:spcPts val="0"/>
                        </a:spcBef>
                        <a:spcAft>
                          <a:spcPts val="0"/>
                        </a:spcAft>
                      </a:pPr>
                      <a:r>
                        <a:rPr lang="en-US" sz="900">
                          <a:effectLst/>
                        </a:rPr>
                        <a:t>Make a thin client that does not change or influence the topological structure of ignite for tasks.</a:t>
                      </a:r>
                      <a:endParaRPr lang="en-US" sz="800">
                        <a:effectLst/>
                        <a:latin typeface="Calibri"/>
                        <a:ea typeface="Calibri"/>
                        <a:cs typeface="Times New Roman"/>
                      </a:endParaRPr>
                    </a:p>
                  </a:txBody>
                  <a:tcPr marL="50580" marR="50580" marT="0" marB="0"/>
                </a:tc>
              </a:tr>
              <a:tr h="155112">
                <a:tc>
                  <a:txBody>
                    <a:bodyPr/>
                    <a:lstStyle/>
                    <a:p>
                      <a:pPr marL="0" marR="0" algn="ctr">
                        <a:lnSpc>
                          <a:spcPct val="115000"/>
                        </a:lnSpc>
                        <a:spcBef>
                          <a:spcPts val="0"/>
                        </a:spcBef>
                        <a:spcAft>
                          <a:spcPts val="0"/>
                        </a:spcAft>
                      </a:pPr>
                      <a:r>
                        <a:rPr lang="en-US" sz="900">
                          <a:effectLst/>
                        </a:rPr>
                        <a:t>REQ-8</a:t>
                      </a:r>
                      <a:endParaRPr lang="en-US" sz="800">
                        <a:effectLst/>
                        <a:latin typeface="Calibri"/>
                        <a:ea typeface="Calibri"/>
                        <a:cs typeface="Times New Roman"/>
                      </a:endParaRPr>
                    </a:p>
                  </a:txBody>
                  <a:tcPr marL="50580" marR="50580" marT="0" marB="0"/>
                </a:tc>
                <a:tc>
                  <a:txBody>
                    <a:bodyPr/>
                    <a:lstStyle/>
                    <a:p>
                      <a:pPr marL="0" marR="0" algn="ctr">
                        <a:lnSpc>
                          <a:spcPct val="115000"/>
                        </a:lnSpc>
                        <a:spcBef>
                          <a:spcPts val="0"/>
                        </a:spcBef>
                        <a:spcAft>
                          <a:spcPts val="0"/>
                        </a:spcAft>
                      </a:pPr>
                      <a:r>
                        <a:rPr lang="en-US" sz="900">
                          <a:effectLst/>
                        </a:rPr>
                        <a:t>2</a:t>
                      </a:r>
                      <a:endParaRPr lang="en-US" sz="800">
                        <a:effectLst/>
                        <a:latin typeface="Calibri"/>
                        <a:ea typeface="Calibri"/>
                        <a:cs typeface="Times New Roman"/>
                      </a:endParaRPr>
                    </a:p>
                  </a:txBody>
                  <a:tcPr marL="50580" marR="50580" marT="0" marB="0"/>
                </a:tc>
                <a:tc>
                  <a:txBody>
                    <a:bodyPr/>
                    <a:lstStyle/>
                    <a:p>
                      <a:pPr marL="0" marR="0">
                        <a:lnSpc>
                          <a:spcPct val="115000"/>
                        </a:lnSpc>
                        <a:spcBef>
                          <a:spcPts val="0"/>
                        </a:spcBef>
                        <a:spcAft>
                          <a:spcPts val="0"/>
                        </a:spcAft>
                      </a:pPr>
                      <a:r>
                        <a:rPr lang="en-US" sz="900">
                          <a:effectLst/>
                        </a:rPr>
                        <a:t>Retrieve data in an SQL inquiry to view cache and manually see data</a:t>
                      </a:r>
                      <a:endParaRPr lang="en-US" sz="800">
                        <a:effectLst/>
                        <a:latin typeface="Calibri"/>
                        <a:ea typeface="Calibri"/>
                        <a:cs typeface="Times New Roman"/>
                      </a:endParaRPr>
                    </a:p>
                  </a:txBody>
                  <a:tcPr marL="50580" marR="50580" marT="0" marB="0"/>
                </a:tc>
              </a:tr>
              <a:tr h="155112">
                <a:tc>
                  <a:txBody>
                    <a:bodyPr/>
                    <a:lstStyle/>
                    <a:p>
                      <a:pPr marL="0" marR="0" algn="ctr">
                        <a:lnSpc>
                          <a:spcPct val="115000"/>
                        </a:lnSpc>
                        <a:spcBef>
                          <a:spcPts val="0"/>
                        </a:spcBef>
                        <a:spcAft>
                          <a:spcPts val="0"/>
                        </a:spcAft>
                      </a:pPr>
                      <a:r>
                        <a:rPr lang="en-US" sz="900">
                          <a:effectLst/>
                        </a:rPr>
                        <a:t>REQ-9</a:t>
                      </a:r>
                      <a:endParaRPr lang="en-US" sz="800">
                        <a:effectLst/>
                        <a:latin typeface="Calibri"/>
                        <a:ea typeface="Calibri"/>
                        <a:cs typeface="Times New Roman"/>
                      </a:endParaRPr>
                    </a:p>
                  </a:txBody>
                  <a:tcPr marL="50580" marR="50580" marT="0" marB="0"/>
                </a:tc>
                <a:tc>
                  <a:txBody>
                    <a:bodyPr/>
                    <a:lstStyle/>
                    <a:p>
                      <a:pPr marL="0" marR="0" algn="ctr">
                        <a:lnSpc>
                          <a:spcPct val="115000"/>
                        </a:lnSpc>
                        <a:spcBef>
                          <a:spcPts val="0"/>
                        </a:spcBef>
                        <a:spcAft>
                          <a:spcPts val="0"/>
                        </a:spcAft>
                      </a:pPr>
                      <a:r>
                        <a:rPr lang="en-US" sz="900">
                          <a:effectLst/>
                        </a:rPr>
                        <a:t>3</a:t>
                      </a:r>
                      <a:endParaRPr lang="en-US" sz="800">
                        <a:effectLst/>
                        <a:latin typeface="Calibri"/>
                        <a:ea typeface="Calibri"/>
                        <a:cs typeface="Times New Roman"/>
                      </a:endParaRPr>
                    </a:p>
                  </a:txBody>
                  <a:tcPr marL="50580" marR="50580" marT="0" marB="0"/>
                </a:tc>
                <a:tc>
                  <a:txBody>
                    <a:bodyPr/>
                    <a:lstStyle/>
                    <a:p>
                      <a:pPr marL="0" marR="0">
                        <a:lnSpc>
                          <a:spcPct val="115000"/>
                        </a:lnSpc>
                        <a:spcBef>
                          <a:spcPts val="0"/>
                        </a:spcBef>
                        <a:spcAft>
                          <a:spcPts val="0"/>
                        </a:spcAft>
                      </a:pPr>
                      <a:r>
                        <a:rPr lang="en-US" sz="900">
                          <a:effectLst/>
                        </a:rPr>
                        <a:t>Manipulate data within the cache for checks from anywhere in the cluster</a:t>
                      </a:r>
                      <a:endParaRPr lang="en-US" sz="800">
                        <a:effectLst/>
                        <a:latin typeface="Calibri"/>
                        <a:ea typeface="Calibri"/>
                        <a:cs typeface="Times New Roman"/>
                      </a:endParaRPr>
                    </a:p>
                  </a:txBody>
                  <a:tcPr marL="50580" marR="50580" marT="0" marB="0"/>
                </a:tc>
              </a:tr>
              <a:tr h="310223">
                <a:tc>
                  <a:txBody>
                    <a:bodyPr/>
                    <a:lstStyle/>
                    <a:p>
                      <a:pPr marL="0" marR="0" algn="ctr">
                        <a:lnSpc>
                          <a:spcPct val="115000"/>
                        </a:lnSpc>
                        <a:spcBef>
                          <a:spcPts val="0"/>
                        </a:spcBef>
                        <a:spcAft>
                          <a:spcPts val="0"/>
                        </a:spcAft>
                      </a:pPr>
                      <a:r>
                        <a:rPr lang="en-US" sz="900">
                          <a:effectLst/>
                        </a:rPr>
                        <a:t>REQ-10</a:t>
                      </a:r>
                      <a:endParaRPr lang="en-US" sz="800">
                        <a:effectLst/>
                        <a:latin typeface="Calibri"/>
                        <a:ea typeface="Calibri"/>
                        <a:cs typeface="Times New Roman"/>
                      </a:endParaRPr>
                    </a:p>
                  </a:txBody>
                  <a:tcPr marL="50580" marR="50580" marT="0" marB="0"/>
                </a:tc>
                <a:tc>
                  <a:txBody>
                    <a:bodyPr/>
                    <a:lstStyle/>
                    <a:p>
                      <a:pPr marL="0" marR="0" algn="ctr">
                        <a:lnSpc>
                          <a:spcPct val="115000"/>
                        </a:lnSpc>
                        <a:spcBef>
                          <a:spcPts val="0"/>
                        </a:spcBef>
                        <a:spcAft>
                          <a:spcPts val="0"/>
                        </a:spcAft>
                      </a:pPr>
                      <a:r>
                        <a:rPr lang="en-US" sz="900">
                          <a:effectLst/>
                        </a:rPr>
                        <a:t>2</a:t>
                      </a:r>
                      <a:endParaRPr lang="en-US" sz="800">
                        <a:effectLst/>
                        <a:latin typeface="Calibri"/>
                        <a:ea typeface="Calibri"/>
                        <a:cs typeface="Times New Roman"/>
                      </a:endParaRPr>
                    </a:p>
                  </a:txBody>
                  <a:tcPr marL="50580" marR="50580" marT="0" marB="0"/>
                </a:tc>
                <a:tc>
                  <a:txBody>
                    <a:bodyPr/>
                    <a:lstStyle/>
                    <a:p>
                      <a:pPr marL="0" marR="0">
                        <a:lnSpc>
                          <a:spcPct val="115000"/>
                        </a:lnSpc>
                        <a:spcBef>
                          <a:spcPts val="0"/>
                        </a:spcBef>
                        <a:spcAft>
                          <a:spcPts val="0"/>
                        </a:spcAft>
                      </a:pPr>
                      <a:r>
                        <a:rPr lang="en-US" sz="900">
                          <a:effectLst/>
                        </a:rPr>
                        <a:t>Make the clients (thin or not) read only to the data. Exclusive write access only for the server that maintains the Ignite Cache for a specific chain</a:t>
                      </a:r>
                      <a:endParaRPr lang="en-US" sz="800">
                        <a:effectLst/>
                        <a:latin typeface="Calibri"/>
                        <a:ea typeface="Calibri"/>
                        <a:cs typeface="Times New Roman"/>
                      </a:endParaRPr>
                    </a:p>
                  </a:txBody>
                  <a:tcPr marL="50580" marR="50580" marT="0" marB="0"/>
                </a:tc>
              </a:tr>
              <a:tr h="310223">
                <a:tc>
                  <a:txBody>
                    <a:bodyPr/>
                    <a:lstStyle/>
                    <a:p>
                      <a:pPr marL="0" marR="0" algn="ctr">
                        <a:lnSpc>
                          <a:spcPct val="115000"/>
                        </a:lnSpc>
                        <a:spcBef>
                          <a:spcPts val="0"/>
                        </a:spcBef>
                        <a:spcAft>
                          <a:spcPts val="0"/>
                        </a:spcAft>
                      </a:pPr>
                      <a:r>
                        <a:rPr lang="en-US" sz="900">
                          <a:effectLst/>
                        </a:rPr>
                        <a:t>REQ-11</a:t>
                      </a:r>
                      <a:endParaRPr lang="en-US" sz="800">
                        <a:effectLst/>
                        <a:latin typeface="Calibri"/>
                        <a:ea typeface="Calibri"/>
                        <a:cs typeface="Times New Roman"/>
                      </a:endParaRPr>
                    </a:p>
                  </a:txBody>
                  <a:tcPr marL="50580" marR="50580" marT="0" marB="0"/>
                </a:tc>
                <a:tc>
                  <a:txBody>
                    <a:bodyPr/>
                    <a:lstStyle/>
                    <a:p>
                      <a:pPr marL="0" marR="0" algn="ctr">
                        <a:lnSpc>
                          <a:spcPct val="115000"/>
                        </a:lnSpc>
                        <a:spcBef>
                          <a:spcPts val="0"/>
                        </a:spcBef>
                        <a:spcAft>
                          <a:spcPts val="0"/>
                        </a:spcAft>
                      </a:pPr>
                      <a:r>
                        <a:rPr lang="en-US" sz="900">
                          <a:effectLst/>
                        </a:rPr>
                        <a:t>1</a:t>
                      </a:r>
                      <a:endParaRPr lang="en-US" sz="800">
                        <a:effectLst/>
                        <a:latin typeface="Calibri"/>
                        <a:ea typeface="Calibri"/>
                        <a:cs typeface="Times New Roman"/>
                      </a:endParaRPr>
                    </a:p>
                  </a:txBody>
                  <a:tcPr marL="50580" marR="50580" marT="0" marB="0"/>
                </a:tc>
                <a:tc>
                  <a:txBody>
                    <a:bodyPr/>
                    <a:lstStyle/>
                    <a:p>
                      <a:pPr marL="0" marR="0">
                        <a:lnSpc>
                          <a:spcPct val="115000"/>
                        </a:lnSpc>
                        <a:spcBef>
                          <a:spcPts val="0"/>
                        </a:spcBef>
                        <a:spcAft>
                          <a:spcPts val="0"/>
                        </a:spcAft>
                      </a:pPr>
                      <a:r>
                        <a:rPr lang="en-US" sz="900">
                          <a:effectLst/>
                        </a:rPr>
                        <a:t>Make search functionality so that users can search for their desired chain and/or record.</a:t>
                      </a:r>
                      <a:endParaRPr lang="en-US" sz="800">
                        <a:effectLst/>
                        <a:latin typeface="Calibri"/>
                        <a:ea typeface="Calibri"/>
                        <a:cs typeface="Times New Roman"/>
                      </a:endParaRPr>
                    </a:p>
                  </a:txBody>
                  <a:tcPr marL="50580" marR="50580" marT="0" marB="0"/>
                </a:tc>
              </a:tr>
              <a:tr h="155112">
                <a:tc>
                  <a:txBody>
                    <a:bodyPr/>
                    <a:lstStyle/>
                    <a:p>
                      <a:pPr marL="0" marR="0" algn="ctr">
                        <a:lnSpc>
                          <a:spcPct val="115000"/>
                        </a:lnSpc>
                        <a:spcBef>
                          <a:spcPts val="0"/>
                        </a:spcBef>
                        <a:spcAft>
                          <a:spcPts val="0"/>
                        </a:spcAft>
                      </a:pPr>
                      <a:r>
                        <a:rPr lang="en-US" sz="900">
                          <a:effectLst/>
                        </a:rPr>
                        <a:t>REQ-12</a:t>
                      </a:r>
                      <a:endParaRPr lang="en-US" sz="800">
                        <a:effectLst/>
                        <a:latin typeface="Calibri"/>
                        <a:ea typeface="Calibri"/>
                        <a:cs typeface="Times New Roman"/>
                      </a:endParaRPr>
                    </a:p>
                  </a:txBody>
                  <a:tcPr marL="50580" marR="50580" marT="0" marB="0"/>
                </a:tc>
                <a:tc>
                  <a:txBody>
                    <a:bodyPr/>
                    <a:lstStyle/>
                    <a:p>
                      <a:pPr marL="0" marR="0" algn="ctr">
                        <a:lnSpc>
                          <a:spcPct val="115000"/>
                        </a:lnSpc>
                        <a:spcBef>
                          <a:spcPts val="0"/>
                        </a:spcBef>
                        <a:spcAft>
                          <a:spcPts val="0"/>
                        </a:spcAft>
                      </a:pPr>
                      <a:r>
                        <a:rPr lang="en-US" sz="900">
                          <a:effectLst/>
                        </a:rPr>
                        <a:t>2</a:t>
                      </a:r>
                      <a:endParaRPr lang="en-US" sz="800">
                        <a:effectLst/>
                        <a:latin typeface="Calibri"/>
                        <a:ea typeface="Calibri"/>
                        <a:cs typeface="Times New Roman"/>
                      </a:endParaRPr>
                    </a:p>
                  </a:txBody>
                  <a:tcPr marL="50580" marR="50580" marT="0" marB="0"/>
                </a:tc>
                <a:tc>
                  <a:txBody>
                    <a:bodyPr/>
                    <a:lstStyle/>
                    <a:p>
                      <a:pPr marL="0" marR="0">
                        <a:lnSpc>
                          <a:spcPct val="115000"/>
                        </a:lnSpc>
                        <a:spcBef>
                          <a:spcPts val="0"/>
                        </a:spcBef>
                        <a:spcAft>
                          <a:spcPts val="0"/>
                        </a:spcAft>
                      </a:pPr>
                      <a:r>
                        <a:rPr lang="en-US" sz="900">
                          <a:effectLst/>
                        </a:rPr>
                        <a:t>The system will schedule jobs or tasks to be completed in a user desired fashion</a:t>
                      </a:r>
                      <a:endParaRPr lang="en-US" sz="800">
                        <a:effectLst/>
                        <a:latin typeface="Calibri"/>
                        <a:ea typeface="Calibri"/>
                        <a:cs typeface="Times New Roman"/>
                      </a:endParaRPr>
                    </a:p>
                  </a:txBody>
                  <a:tcPr marL="50580" marR="50580" marT="0" marB="0"/>
                </a:tc>
              </a:tr>
              <a:tr h="310223">
                <a:tc>
                  <a:txBody>
                    <a:bodyPr/>
                    <a:lstStyle/>
                    <a:p>
                      <a:pPr marL="0" marR="0" algn="ctr">
                        <a:lnSpc>
                          <a:spcPct val="115000"/>
                        </a:lnSpc>
                        <a:spcBef>
                          <a:spcPts val="0"/>
                        </a:spcBef>
                        <a:spcAft>
                          <a:spcPts val="0"/>
                        </a:spcAft>
                      </a:pPr>
                      <a:r>
                        <a:rPr lang="en-US" sz="900">
                          <a:effectLst/>
                        </a:rPr>
                        <a:t>REQ-13</a:t>
                      </a:r>
                      <a:endParaRPr lang="en-US" sz="800">
                        <a:effectLst/>
                        <a:latin typeface="Calibri"/>
                        <a:ea typeface="Calibri"/>
                        <a:cs typeface="Times New Roman"/>
                      </a:endParaRPr>
                    </a:p>
                  </a:txBody>
                  <a:tcPr marL="50580" marR="50580" marT="0" marB="0"/>
                </a:tc>
                <a:tc>
                  <a:txBody>
                    <a:bodyPr/>
                    <a:lstStyle/>
                    <a:p>
                      <a:pPr marL="0" marR="0" algn="ctr">
                        <a:lnSpc>
                          <a:spcPct val="115000"/>
                        </a:lnSpc>
                        <a:spcBef>
                          <a:spcPts val="0"/>
                        </a:spcBef>
                        <a:spcAft>
                          <a:spcPts val="0"/>
                        </a:spcAft>
                      </a:pPr>
                      <a:r>
                        <a:rPr lang="en-US" sz="900">
                          <a:effectLst/>
                        </a:rPr>
                        <a:t>2</a:t>
                      </a:r>
                      <a:endParaRPr lang="en-US" sz="800">
                        <a:effectLst/>
                        <a:latin typeface="Calibri"/>
                        <a:ea typeface="Calibri"/>
                        <a:cs typeface="Times New Roman"/>
                      </a:endParaRPr>
                    </a:p>
                  </a:txBody>
                  <a:tcPr marL="50580" marR="50580" marT="0" marB="0"/>
                </a:tc>
                <a:tc>
                  <a:txBody>
                    <a:bodyPr/>
                    <a:lstStyle/>
                    <a:p>
                      <a:pPr marL="0" marR="0">
                        <a:lnSpc>
                          <a:spcPct val="115000"/>
                        </a:lnSpc>
                        <a:spcBef>
                          <a:spcPts val="0"/>
                        </a:spcBef>
                        <a:spcAft>
                          <a:spcPts val="0"/>
                        </a:spcAft>
                      </a:pPr>
                      <a:r>
                        <a:rPr lang="en-US" sz="900">
                          <a:effectLst/>
                        </a:rPr>
                        <a:t>Load jobs from a separate database so that  integrating with Ignite is not cumbersome</a:t>
                      </a:r>
                      <a:endParaRPr lang="en-US" sz="800">
                        <a:effectLst/>
                        <a:latin typeface="Calibri"/>
                        <a:ea typeface="Calibri"/>
                        <a:cs typeface="Times New Roman"/>
                      </a:endParaRPr>
                    </a:p>
                  </a:txBody>
                  <a:tcPr marL="50580" marR="50580" marT="0" marB="0"/>
                </a:tc>
              </a:tr>
              <a:tr h="155112">
                <a:tc>
                  <a:txBody>
                    <a:bodyPr/>
                    <a:lstStyle/>
                    <a:p>
                      <a:pPr marL="0" marR="0" algn="ctr">
                        <a:lnSpc>
                          <a:spcPct val="115000"/>
                        </a:lnSpc>
                        <a:spcBef>
                          <a:spcPts val="0"/>
                        </a:spcBef>
                        <a:spcAft>
                          <a:spcPts val="0"/>
                        </a:spcAft>
                      </a:pPr>
                      <a:r>
                        <a:rPr lang="en-US" sz="900">
                          <a:effectLst/>
                        </a:rPr>
                        <a:t>REQ-14</a:t>
                      </a:r>
                      <a:endParaRPr lang="en-US" sz="800">
                        <a:effectLst/>
                        <a:latin typeface="Calibri"/>
                        <a:ea typeface="Calibri"/>
                        <a:cs typeface="Times New Roman"/>
                      </a:endParaRPr>
                    </a:p>
                  </a:txBody>
                  <a:tcPr marL="50580" marR="50580" marT="0" marB="0"/>
                </a:tc>
                <a:tc>
                  <a:txBody>
                    <a:bodyPr/>
                    <a:lstStyle/>
                    <a:p>
                      <a:pPr marL="0" marR="0" algn="ctr">
                        <a:lnSpc>
                          <a:spcPct val="115000"/>
                        </a:lnSpc>
                        <a:spcBef>
                          <a:spcPts val="0"/>
                        </a:spcBef>
                        <a:spcAft>
                          <a:spcPts val="0"/>
                        </a:spcAft>
                      </a:pPr>
                      <a:r>
                        <a:rPr lang="en-US" sz="900">
                          <a:effectLst/>
                        </a:rPr>
                        <a:t>2</a:t>
                      </a:r>
                      <a:endParaRPr lang="en-US" sz="800">
                        <a:effectLst/>
                        <a:latin typeface="Calibri"/>
                        <a:ea typeface="Calibri"/>
                        <a:cs typeface="Times New Roman"/>
                      </a:endParaRPr>
                    </a:p>
                  </a:txBody>
                  <a:tcPr marL="50580" marR="50580" marT="0" marB="0"/>
                </a:tc>
                <a:tc>
                  <a:txBody>
                    <a:bodyPr/>
                    <a:lstStyle/>
                    <a:p>
                      <a:pPr marL="0" marR="0">
                        <a:lnSpc>
                          <a:spcPct val="115000"/>
                        </a:lnSpc>
                        <a:spcBef>
                          <a:spcPts val="0"/>
                        </a:spcBef>
                        <a:spcAft>
                          <a:spcPts val="0"/>
                        </a:spcAft>
                      </a:pPr>
                      <a:r>
                        <a:rPr lang="en-US" sz="900">
                          <a:effectLst/>
                        </a:rPr>
                        <a:t>The System will allow users to print the cache</a:t>
                      </a:r>
                      <a:endParaRPr lang="en-US" sz="800">
                        <a:effectLst/>
                        <a:latin typeface="Calibri"/>
                        <a:ea typeface="Calibri"/>
                        <a:cs typeface="Times New Roman"/>
                      </a:endParaRPr>
                    </a:p>
                  </a:txBody>
                  <a:tcPr marL="50580" marR="50580" marT="0" marB="0"/>
                </a:tc>
              </a:tr>
              <a:tr h="155112">
                <a:tc>
                  <a:txBody>
                    <a:bodyPr/>
                    <a:lstStyle/>
                    <a:p>
                      <a:pPr marL="0" marR="0" algn="ctr">
                        <a:lnSpc>
                          <a:spcPct val="115000"/>
                        </a:lnSpc>
                        <a:spcBef>
                          <a:spcPts val="0"/>
                        </a:spcBef>
                        <a:spcAft>
                          <a:spcPts val="0"/>
                        </a:spcAft>
                      </a:pPr>
                      <a:r>
                        <a:rPr lang="en-US" sz="900">
                          <a:effectLst/>
                        </a:rPr>
                        <a:t>REQ-15</a:t>
                      </a:r>
                      <a:endParaRPr lang="en-US" sz="800">
                        <a:effectLst/>
                        <a:latin typeface="Calibri"/>
                        <a:ea typeface="Calibri"/>
                        <a:cs typeface="Times New Roman"/>
                      </a:endParaRPr>
                    </a:p>
                  </a:txBody>
                  <a:tcPr marL="50580" marR="50580" marT="0" marB="0"/>
                </a:tc>
                <a:tc>
                  <a:txBody>
                    <a:bodyPr/>
                    <a:lstStyle/>
                    <a:p>
                      <a:pPr marL="0" marR="0" algn="ctr">
                        <a:lnSpc>
                          <a:spcPct val="115000"/>
                        </a:lnSpc>
                        <a:spcBef>
                          <a:spcPts val="0"/>
                        </a:spcBef>
                        <a:spcAft>
                          <a:spcPts val="0"/>
                        </a:spcAft>
                      </a:pPr>
                      <a:r>
                        <a:rPr lang="en-US" sz="900">
                          <a:effectLst/>
                        </a:rPr>
                        <a:t>3</a:t>
                      </a:r>
                      <a:endParaRPr lang="en-US" sz="800">
                        <a:effectLst/>
                        <a:latin typeface="Calibri"/>
                        <a:ea typeface="Calibri"/>
                        <a:cs typeface="Times New Roman"/>
                      </a:endParaRPr>
                    </a:p>
                  </a:txBody>
                  <a:tcPr marL="50580" marR="50580" marT="0" marB="0"/>
                </a:tc>
                <a:tc>
                  <a:txBody>
                    <a:bodyPr/>
                    <a:lstStyle/>
                    <a:p>
                      <a:pPr marL="0" marR="0">
                        <a:lnSpc>
                          <a:spcPct val="115000"/>
                        </a:lnSpc>
                        <a:spcBef>
                          <a:spcPts val="0"/>
                        </a:spcBef>
                        <a:spcAft>
                          <a:spcPts val="0"/>
                        </a:spcAft>
                      </a:pPr>
                      <a:r>
                        <a:rPr lang="en-US" sz="900">
                          <a:effectLst/>
                        </a:rPr>
                        <a:t>The system should update the cache when new information is available</a:t>
                      </a:r>
                      <a:endParaRPr lang="en-US" sz="800">
                        <a:effectLst/>
                        <a:latin typeface="Calibri"/>
                        <a:ea typeface="Calibri"/>
                        <a:cs typeface="Times New Roman"/>
                      </a:endParaRPr>
                    </a:p>
                  </a:txBody>
                  <a:tcPr marL="50580" marR="50580" marT="0" marB="0"/>
                </a:tc>
              </a:tr>
              <a:tr h="155112">
                <a:tc>
                  <a:txBody>
                    <a:bodyPr/>
                    <a:lstStyle/>
                    <a:p>
                      <a:pPr marL="0" marR="0" algn="ctr">
                        <a:lnSpc>
                          <a:spcPct val="115000"/>
                        </a:lnSpc>
                        <a:spcBef>
                          <a:spcPts val="0"/>
                        </a:spcBef>
                        <a:spcAft>
                          <a:spcPts val="0"/>
                        </a:spcAft>
                      </a:pPr>
                      <a:r>
                        <a:rPr lang="en-US" sz="900">
                          <a:effectLst/>
                        </a:rPr>
                        <a:t>REQ-16</a:t>
                      </a:r>
                      <a:endParaRPr lang="en-US" sz="800">
                        <a:effectLst/>
                        <a:latin typeface="Calibri"/>
                        <a:ea typeface="Calibri"/>
                        <a:cs typeface="Times New Roman"/>
                      </a:endParaRPr>
                    </a:p>
                  </a:txBody>
                  <a:tcPr marL="50580" marR="50580" marT="0" marB="0"/>
                </a:tc>
                <a:tc>
                  <a:txBody>
                    <a:bodyPr/>
                    <a:lstStyle/>
                    <a:p>
                      <a:pPr marL="0" marR="0" algn="ctr">
                        <a:lnSpc>
                          <a:spcPct val="115000"/>
                        </a:lnSpc>
                        <a:spcBef>
                          <a:spcPts val="0"/>
                        </a:spcBef>
                        <a:spcAft>
                          <a:spcPts val="0"/>
                        </a:spcAft>
                      </a:pPr>
                      <a:r>
                        <a:rPr lang="en-US" sz="900">
                          <a:effectLst/>
                        </a:rPr>
                        <a:t>1</a:t>
                      </a:r>
                      <a:endParaRPr lang="en-US" sz="800">
                        <a:effectLst/>
                        <a:latin typeface="Calibri"/>
                        <a:ea typeface="Calibri"/>
                        <a:cs typeface="Times New Roman"/>
                      </a:endParaRPr>
                    </a:p>
                  </a:txBody>
                  <a:tcPr marL="50580" marR="50580" marT="0" marB="0"/>
                </a:tc>
                <a:tc>
                  <a:txBody>
                    <a:bodyPr/>
                    <a:lstStyle/>
                    <a:p>
                      <a:pPr marL="0" marR="0">
                        <a:lnSpc>
                          <a:spcPct val="115000"/>
                        </a:lnSpc>
                        <a:spcBef>
                          <a:spcPts val="0"/>
                        </a:spcBef>
                        <a:spcAft>
                          <a:spcPts val="0"/>
                        </a:spcAft>
                      </a:pPr>
                      <a:r>
                        <a:rPr lang="en-US" sz="900">
                          <a:effectLst/>
                        </a:rPr>
                        <a:t>Data and Metric logging for past analysis</a:t>
                      </a:r>
                      <a:endParaRPr lang="en-US" sz="800">
                        <a:effectLst/>
                        <a:latin typeface="Calibri"/>
                        <a:ea typeface="Calibri"/>
                        <a:cs typeface="Times New Roman"/>
                      </a:endParaRPr>
                    </a:p>
                  </a:txBody>
                  <a:tcPr marL="50580" marR="50580" marT="0" marB="0"/>
                </a:tc>
              </a:tr>
              <a:tr h="310223">
                <a:tc>
                  <a:txBody>
                    <a:bodyPr/>
                    <a:lstStyle/>
                    <a:p>
                      <a:pPr marL="0" marR="0" algn="ctr">
                        <a:lnSpc>
                          <a:spcPct val="115000"/>
                        </a:lnSpc>
                        <a:spcBef>
                          <a:spcPts val="0"/>
                        </a:spcBef>
                        <a:spcAft>
                          <a:spcPts val="0"/>
                        </a:spcAft>
                      </a:pPr>
                      <a:r>
                        <a:rPr lang="en-US" sz="900">
                          <a:effectLst/>
                        </a:rPr>
                        <a:t>REQ-17</a:t>
                      </a:r>
                      <a:endParaRPr lang="en-US" sz="800">
                        <a:effectLst/>
                        <a:latin typeface="Calibri"/>
                        <a:ea typeface="Calibri"/>
                        <a:cs typeface="Times New Roman"/>
                      </a:endParaRPr>
                    </a:p>
                  </a:txBody>
                  <a:tcPr marL="50580" marR="50580" marT="0" marB="0"/>
                </a:tc>
                <a:tc>
                  <a:txBody>
                    <a:bodyPr/>
                    <a:lstStyle/>
                    <a:p>
                      <a:pPr marL="0" marR="0" algn="ctr">
                        <a:lnSpc>
                          <a:spcPct val="115000"/>
                        </a:lnSpc>
                        <a:spcBef>
                          <a:spcPts val="0"/>
                        </a:spcBef>
                        <a:spcAft>
                          <a:spcPts val="0"/>
                        </a:spcAft>
                      </a:pPr>
                      <a:r>
                        <a:rPr lang="en-US" sz="900">
                          <a:effectLst/>
                        </a:rPr>
                        <a:t>3</a:t>
                      </a:r>
                      <a:endParaRPr lang="en-US" sz="800">
                        <a:effectLst/>
                        <a:latin typeface="Calibri"/>
                        <a:ea typeface="Calibri"/>
                        <a:cs typeface="Times New Roman"/>
                      </a:endParaRPr>
                    </a:p>
                  </a:txBody>
                  <a:tcPr marL="50580" marR="50580" marT="0" marB="0"/>
                </a:tc>
                <a:tc>
                  <a:txBody>
                    <a:bodyPr/>
                    <a:lstStyle/>
                    <a:p>
                      <a:pPr marL="0" marR="0">
                        <a:lnSpc>
                          <a:spcPct val="115000"/>
                        </a:lnSpc>
                        <a:spcBef>
                          <a:spcPts val="0"/>
                        </a:spcBef>
                        <a:spcAft>
                          <a:spcPts val="0"/>
                        </a:spcAft>
                      </a:pPr>
                      <a:r>
                        <a:rPr lang="en-US" sz="900">
                          <a:effectLst/>
                        </a:rPr>
                        <a:t>Horizontal scalability (ability to seamlessly add hardware and server to accompany growth of data and service.</a:t>
                      </a:r>
                      <a:endParaRPr lang="en-US" sz="800">
                        <a:effectLst/>
                        <a:latin typeface="Calibri"/>
                        <a:ea typeface="Calibri"/>
                        <a:cs typeface="Times New Roman"/>
                      </a:endParaRPr>
                    </a:p>
                  </a:txBody>
                  <a:tcPr marL="50580" marR="50580" marT="0" marB="0"/>
                </a:tc>
              </a:tr>
              <a:tr h="155112">
                <a:tc>
                  <a:txBody>
                    <a:bodyPr/>
                    <a:lstStyle/>
                    <a:p>
                      <a:pPr marL="0" marR="0" algn="ctr">
                        <a:lnSpc>
                          <a:spcPct val="115000"/>
                        </a:lnSpc>
                        <a:spcBef>
                          <a:spcPts val="0"/>
                        </a:spcBef>
                        <a:spcAft>
                          <a:spcPts val="0"/>
                        </a:spcAft>
                      </a:pPr>
                      <a:r>
                        <a:rPr lang="en-US" sz="900">
                          <a:effectLst/>
                        </a:rPr>
                        <a:t>REQ-18</a:t>
                      </a:r>
                      <a:endParaRPr lang="en-US" sz="800">
                        <a:effectLst/>
                        <a:latin typeface="Calibri"/>
                        <a:ea typeface="Calibri"/>
                        <a:cs typeface="Times New Roman"/>
                      </a:endParaRPr>
                    </a:p>
                  </a:txBody>
                  <a:tcPr marL="50580" marR="50580" marT="0" marB="0"/>
                </a:tc>
                <a:tc>
                  <a:txBody>
                    <a:bodyPr/>
                    <a:lstStyle/>
                    <a:p>
                      <a:pPr marL="0" marR="0" algn="ctr">
                        <a:lnSpc>
                          <a:spcPct val="115000"/>
                        </a:lnSpc>
                        <a:spcBef>
                          <a:spcPts val="0"/>
                        </a:spcBef>
                        <a:spcAft>
                          <a:spcPts val="0"/>
                        </a:spcAft>
                      </a:pPr>
                      <a:r>
                        <a:rPr lang="en-US" sz="900">
                          <a:effectLst/>
                        </a:rPr>
                        <a:t>1</a:t>
                      </a:r>
                      <a:endParaRPr lang="en-US" sz="800">
                        <a:effectLst/>
                        <a:latin typeface="Calibri"/>
                        <a:ea typeface="Calibri"/>
                        <a:cs typeface="Times New Roman"/>
                      </a:endParaRPr>
                    </a:p>
                  </a:txBody>
                  <a:tcPr marL="50580" marR="50580" marT="0" marB="0"/>
                </a:tc>
                <a:tc>
                  <a:txBody>
                    <a:bodyPr/>
                    <a:lstStyle/>
                    <a:p>
                      <a:pPr marL="0" marR="0">
                        <a:lnSpc>
                          <a:spcPct val="115000"/>
                        </a:lnSpc>
                        <a:spcBef>
                          <a:spcPts val="0"/>
                        </a:spcBef>
                        <a:spcAft>
                          <a:spcPts val="0"/>
                        </a:spcAft>
                      </a:pPr>
                      <a:r>
                        <a:rPr lang="en-US" sz="900">
                          <a:effectLst/>
                        </a:rPr>
                        <a:t>The system should manage the load across the cluster and prioritize certain jobs</a:t>
                      </a:r>
                      <a:endParaRPr lang="en-US" sz="800">
                        <a:effectLst/>
                        <a:latin typeface="Calibri"/>
                        <a:ea typeface="Calibri"/>
                        <a:cs typeface="Times New Roman"/>
                      </a:endParaRPr>
                    </a:p>
                  </a:txBody>
                  <a:tcPr marL="50580" marR="50580" marT="0" marB="0"/>
                </a:tc>
              </a:tr>
              <a:tr h="324086">
                <a:tc>
                  <a:txBody>
                    <a:bodyPr/>
                    <a:lstStyle/>
                    <a:p>
                      <a:pPr marL="0" marR="0" algn="ctr">
                        <a:lnSpc>
                          <a:spcPct val="115000"/>
                        </a:lnSpc>
                        <a:spcBef>
                          <a:spcPts val="0"/>
                        </a:spcBef>
                        <a:spcAft>
                          <a:spcPts val="0"/>
                        </a:spcAft>
                      </a:pPr>
                      <a:r>
                        <a:rPr lang="en-US" sz="900">
                          <a:effectLst/>
                        </a:rPr>
                        <a:t>REQ-19</a:t>
                      </a:r>
                      <a:endParaRPr lang="en-US" sz="800">
                        <a:effectLst/>
                        <a:latin typeface="Calibri"/>
                        <a:ea typeface="Calibri"/>
                        <a:cs typeface="Times New Roman"/>
                      </a:endParaRPr>
                    </a:p>
                  </a:txBody>
                  <a:tcPr marL="50580" marR="50580" marT="0" marB="0"/>
                </a:tc>
                <a:tc>
                  <a:txBody>
                    <a:bodyPr/>
                    <a:lstStyle/>
                    <a:p>
                      <a:pPr marL="0" marR="0" algn="ctr">
                        <a:lnSpc>
                          <a:spcPct val="115000"/>
                        </a:lnSpc>
                        <a:spcBef>
                          <a:spcPts val="0"/>
                        </a:spcBef>
                        <a:spcAft>
                          <a:spcPts val="0"/>
                        </a:spcAft>
                      </a:pPr>
                      <a:r>
                        <a:rPr lang="en-US" sz="900">
                          <a:effectLst/>
                        </a:rPr>
                        <a:t>2</a:t>
                      </a:r>
                      <a:endParaRPr lang="en-US" sz="800">
                        <a:effectLst/>
                        <a:latin typeface="Calibri"/>
                        <a:ea typeface="Calibri"/>
                        <a:cs typeface="Times New Roman"/>
                      </a:endParaRPr>
                    </a:p>
                  </a:txBody>
                  <a:tcPr marL="50580" marR="50580" marT="0" marB="0"/>
                </a:tc>
                <a:tc>
                  <a:txBody>
                    <a:bodyPr/>
                    <a:lstStyle/>
                    <a:p>
                      <a:pPr marL="0" marR="0">
                        <a:lnSpc>
                          <a:spcPct val="115000"/>
                        </a:lnSpc>
                        <a:spcBef>
                          <a:spcPts val="0"/>
                        </a:spcBef>
                        <a:spcAft>
                          <a:spcPts val="0"/>
                        </a:spcAft>
                      </a:pPr>
                      <a:r>
                        <a:rPr lang="en-US" sz="900">
                          <a:effectLst/>
                        </a:rPr>
                        <a:t>The system will subscribe to all market view data available and distribute it among other servers in the cluster</a:t>
                      </a:r>
                      <a:endParaRPr lang="en-US" sz="800">
                        <a:effectLst/>
                        <a:latin typeface="Calibri"/>
                        <a:ea typeface="Calibri"/>
                        <a:cs typeface="Times New Roman"/>
                      </a:endParaRPr>
                    </a:p>
                  </a:txBody>
                  <a:tcPr marL="50580" marR="50580" marT="0" marB="0"/>
                </a:tc>
              </a:tr>
              <a:tr h="324086">
                <a:tc>
                  <a:txBody>
                    <a:bodyPr/>
                    <a:lstStyle/>
                    <a:p>
                      <a:pPr marL="0" marR="0" algn="ctr">
                        <a:lnSpc>
                          <a:spcPct val="115000"/>
                        </a:lnSpc>
                        <a:spcBef>
                          <a:spcPts val="0"/>
                        </a:spcBef>
                        <a:spcAft>
                          <a:spcPts val="0"/>
                        </a:spcAft>
                      </a:pPr>
                      <a:r>
                        <a:rPr lang="en-US" sz="900">
                          <a:effectLst/>
                        </a:rPr>
                        <a:t>REQ-19</a:t>
                      </a:r>
                      <a:endParaRPr lang="en-US" sz="800">
                        <a:effectLst/>
                        <a:latin typeface="Calibri"/>
                        <a:ea typeface="Calibri"/>
                        <a:cs typeface="Times New Roman"/>
                      </a:endParaRPr>
                    </a:p>
                  </a:txBody>
                  <a:tcPr marL="50580" marR="50580" marT="0" marB="0"/>
                </a:tc>
                <a:tc>
                  <a:txBody>
                    <a:bodyPr/>
                    <a:lstStyle/>
                    <a:p>
                      <a:pPr marL="0" marR="0" algn="ctr">
                        <a:lnSpc>
                          <a:spcPct val="115000"/>
                        </a:lnSpc>
                        <a:spcBef>
                          <a:spcPts val="0"/>
                        </a:spcBef>
                        <a:spcAft>
                          <a:spcPts val="0"/>
                        </a:spcAft>
                      </a:pPr>
                      <a:r>
                        <a:rPr lang="en-US" sz="900">
                          <a:effectLst/>
                        </a:rPr>
                        <a:t>3</a:t>
                      </a:r>
                      <a:endParaRPr lang="en-US" sz="800">
                        <a:effectLst/>
                        <a:latin typeface="Calibri"/>
                        <a:ea typeface="Calibri"/>
                        <a:cs typeface="Times New Roman"/>
                      </a:endParaRPr>
                    </a:p>
                  </a:txBody>
                  <a:tcPr marL="50580" marR="50580" marT="0" marB="0"/>
                </a:tc>
                <a:tc>
                  <a:txBody>
                    <a:bodyPr/>
                    <a:lstStyle/>
                    <a:p>
                      <a:pPr marL="0" marR="0">
                        <a:lnSpc>
                          <a:spcPct val="115000"/>
                        </a:lnSpc>
                        <a:spcBef>
                          <a:spcPts val="0"/>
                        </a:spcBef>
                        <a:spcAft>
                          <a:spcPts val="0"/>
                        </a:spcAft>
                      </a:pPr>
                      <a:r>
                        <a:rPr lang="en-US" sz="900" dirty="0">
                          <a:effectLst/>
                        </a:rPr>
                        <a:t>The system will be able to recover from random node disconnections and crashes within the cluster</a:t>
                      </a:r>
                      <a:endParaRPr lang="en-US" sz="800" dirty="0">
                        <a:effectLst/>
                        <a:latin typeface="Calibri"/>
                        <a:ea typeface="Calibri"/>
                        <a:cs typeface="Times New Roman"/>
                      </a:endParaRPr>
                    </a:p>
                  </a:txBody>
                  <a:tcPr marL="50580" marR="50580" marT="0" marB="0"/>
                </a:tc>
              </a:tr>
            </a:tbl>
          </a:graphicData>
        </a:graphic>
      </p:graphicFrame>
    </p:spTree>
    <p:extLst>
      <p:ext uri="{BB962C8B-B14F-4D97-AF65-F5344CB8AC3E}">
        <p14:creationId xmlns:p14="http://schemas.microsoft.com/office/powerpoint/2010/main" val="1035040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System Architecture and System Design</a:t>
            </a:r>
          </a:p>
        </p:txBody>
      </p:sp>
      <p:sp>
        <p:nvSpPr>
          <p:cNvPr id="3" name="Content Placeholder 2"/>
          <p:cNvSpPr>
            <a:spLocks noGrp="1"/>
          </p:cNvSpPr>
          <p:nvPr>
            <p:ph idx="1"/>
          </p:nvPr>
        </p:nvSpPr>
        <p:spPr>
          <a:xfrm>
            <a:off x="457200" y="1524000"/>
            <a:ext cx="8229600" cy="4525963"/>
          </a:xfrm>
        </p:spPr>
        <p:txBody>
          <a:bodyPr>
            <a:normAutofit/>
          </a:bodyPr>
          <a:lstStyle/>
          <a:p>
            <a:pPr marL="0" indent="0">
              <a:buNone/>
            </a:pPr>
            <a:endParaRPr lang="en-US" sz="2400" dirty="0"/>
          </a:p>
          <a:p>
            <a:pPr>
              <a:lnSpc>
                <a:spcPct val="150000"/>
              </a:lnSpc>
            </a:pPr>
            <a:r>
              <a:rPr lang="en-US" sz="2400" dirty="0"/>
              <a:t>We are going to use a </a:t>
            </a:r>
            <a:r>
              <a:rPr lang="en-US" sz="2400" dirty="0" smtClean="0"/>
              <a:t>three </a:t>
            </a:r>
            <a:r>
              <a:rPr lang="en-US" sz="2400" dirty="0"/>
              <a:t>tier system. </a:t>
            </a:r>
            <a:endParaRPr lang="en-US" sz="2400" dirty="0" smtClean="0"/>
          </a:p>
          <a:p>
            <a:pPr>
              <a:lnSpc>
                <a:spcPct val="150000"/>
              </a:lnSpc>
            </a:pPr>
            <a:r>
              <a:rPr lang="en-US" sz="2400" dirty="0" smtClean="0"/>
              <a:t>UI, Logic, and Data </a:t>
            </a:r>
            <a:r>
              <a:rPr lang="en-US" sz="2400" dirty="0"/>
              <a:t>portions of our </a:t>
            </a:r>
            <a:r>
              <a:rPr lang="en-US" sz="2400" dirty="0" smtClean="0"/>
              <a:t>project.</a:t>
            </a:r>
          </a:p>
          <a:p>
            <a:pPr>
              <a:lnSpc>
                <a:spcPct val="150000"/>
              </a:lnSpc>
            </a:pPr>
            <a:r>
              <a:rPr lang="en-US" sz="2400" dirty="0" smtClean="0"/>
              <a:t>This </a:t>
            </a:r>
            <a:r>
              <a:rPr lang="en-US" sz="2400" dirty="0"/>
              <a:t>approach incorporates the use of multiple </a:t>
            </a:r>
            <a:r>
              <a:rPr lang="en-US" sz="2400" dirty="0" smtClean="0"/>
              <a:t>platforms </a:t>
            </a:r>
            <a:r>
              <a:rPr lang="en-US" sz="2400" dirty="0"/>
              <a:t>for development. </a:t>
            </a:r>
          </a:p>
        </p:txBody>
      </p:sp>
    </p:spTree>
    <p:extLst>
      <p:ext uri="{BB962C8B-B14F-4D97-AF65-F5344CB8AC3E}">
        <p14:creationId xmlns:p14="http://schemas.microsoft.com/office/powerpoint/2010/main" val="1153365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System Architecture and System Design</a:t>
            </a:r>
            <a:endParaRPr lang="en-US" dirty="0"/>
          </a:p>
        </p:txBody>
      </p:sp>
      <p:sp>
        <p:nvSpPr>
          <p:cNvPr id="3" name="Content Placeholder 2"/>
          <p:cNvSpPr>
            <a:spLocks noGrp="1"/>
          </p:cNvSpPr>
          <p:nvPr>
            <p:ph idx="1"/>
          </p:nvPr>
        </p:nvSpPr>
        <p:spPr>
          <a:xfrm>
            <a:off x="533400" y="1676400"/>
            <a:ext cx="8229600" cy="4525963"/>
          </a:xfrm>
        </p:spPr>
        <p:txBody>
          <a:bodyPr>
            <a:normAutofit fontScale="77500" lnSpcReduction="20000"/>
          </a:bodyPr>
          <a:lstStyle/>
          <a:p>
            <a:r>
              <a:rPr lang="en-US" b="1" dirty="0"/>
              <a:t>Presentation </a:t>
            </a:r>
            <a:r>
              <a:rPr lang="en-US" b="1" dirty="0" smtClean="0"/>
              <a:t>Tier: </a:t>
            </a:r>
            <a:r>
              <a:rPr lang="en-US" dirty="0" smtClean="0"/>
              <a:t>This </a:t>
            </a:r>
            <a:r>
              <a:rPr lang="en-US" dirty="0"/>
              <a:t>tier represents the UI of the system, including web layout, information display, and check </a:t>
            </a:r>
            <a:r>
              <a:rPr lang="en-US" dirty="0" smtClean="0"/>
              <a:t>notifications.</a:t>
            </a:r>
            <a:endParaRPr lang="en-US" dirty="0"/>
          </a:p>
          <a:p>
            <a:pPr marL="0" indent="0">
              <a:buNone/>
            </a:pPr>
            <a:r>
              <a:rPr lang="en-US" dirty="0"/>
              <a:t>	</a:t>
            </a:r>
          </a:p>
          <a:p>
            <a:r>
              <a:rPr lang="en-US" b="1" dirty="0"/>
              <a:t>Logic </a:t>
            </a:r>
            <a:r>
              <a:rPr lang="en-US" b="1" dirty="0" smtClean="0"/>
              <a:t>Tier</a:t>
            </a:r>
            <a:r>
              <a:rPr lang="en-US" dirty="0" smtClean="0"/>
              <a:t>: </a:t>
            </a:r>
            <a:r>
              <a:rPr lang="en-US" dirty="0" smtClean="0"/>
              <a:t>This </a:t>
            </a:r>
            <a:r>
              <a:rPr lang="en-US" dirty="0"/>
              <a:t>tier pulls information from the database and does most of the computing and heavy lifting of the program. Mainly, this tier will focus on the calculation of checks, the management of cache, user connections and changes in </a:t>
            </a:r>
            <a:r>
              <a:rPr lang="en-US" dirty="0" smtClean="0"/>
              <a:t>topology.</a:t>
            </a:r>
          </a:p>
          <a:p>
            <a:endParaRPr lang="en-US" dirty="0"/>
          </a:p>
          <a:p>
            <a:r>
              <a:rPr lang="en-US" b="1" dirty="0"/>
              <a:t>Data </a:t>
            </a:r>
            <a:r>
              <a:rPr lang="en-US" b="1" dirty="0" smtClean="0"/>
              <a:t>Tier</a:t>
            </a:r>
            <a:r>
              <a:rPr lang="en-US" dirty="0" smtClean="0"/>
              <a:t>: </a:t>
            </a:r>
            <a:r>
              <a:rPr lang="en-US" dirty="0" smtClean="0"/>
              <a:t>Data </a:t>
            </a:r>
            <a:r>
              <a:rPr lang="en-US" dirty="0"/>
              <a:t>consists of chains, records, jobs, metrics, and job statuses. Users should not be able to directly access this information without going through the logic </a:t>
            </a:r>
            <a:r>
              <a:rPr lang="en-US" dirty="0" smtClean="0"/>
              <a:t>tier.</a:t>
            </a:r>
            <a:endParaRPr lang="en-US" dirty="0"/>
          </a:p>
        </p:txBody>
      </p:sp>
    </p:spTree>
    <p:extLst>
      <p:ext uri="{BB962C8B-B14F-4D97-AF65-F5344CB8AC3E}">
        <p14:creationId xmlns:p14="http://schemas.microsoft.com/office/powerpoint/2010/main" val="3637412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988" y="381000"/>
            <a:ext cx="6297611" cy="6085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3937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a:t>
            </a:r>
            <a:endParaRPr lang="en-US" dirty="0"/>
          </a:p>
        </p:txBody>
      </p:sp>
      <p:sp>
        <p:nvSpPr>
          <p:cNvPr id="3" name="Content Placeholder 2"/>
          <p:cNvSpPr>
            <a:spLocks noGrp="1"/>
          </p:cNvSpPr>
          <p:nvPr>
            <p:ph idx="1"/>
          </p:nvPr>
        </p:nvSpPr>
        <p:spPr/>
        <p:txBody>
          <a:bodyPr>
            <a:normAutofit fontScale="85000" lnSpcReduction="20000"/>
          </a:bodyPr>
          <a:lstStyle/>
          <a:p>
            <a:r>
              <a:rPr lang="en-US" dirty="0"/>
              <a:t>Main features: </a:t>
            </a:r>
          </a:p>
          <a:p>
            <a:pPr lvl="1">
              <a:buFont typeface="Arial" panose="020B0604020202020204" pitchFamily="34" charset="0"/>
              <a:buChar char="•"/>
            </a:pPr>
            <a:r>
              <a:rPr lang="en-US" dirty="0"/>
              <a:t>A service to run Marketview checks on</a:t>
            </a:r>
          </a:p>
          <a:p>
            <a:pPr lvl="1">
              <a:buFont typeface="Arial" panose="020B0604020202020204" pitchFamily="34" charset="0"/>
              <a:buChar char="•"/>
            </a:pPr>
            <a:r>
              <a:rPr lang="en-US" dirty="0"/>
              <a:t>A service that caches Marketview data to make it more easily and readily available</a:t>
            </a:r>
          </a:p>
          <a:p>
            <a:pPr lvl="1">
              <a:buFont typeface="Arial" panose="020B0604020202020204" pitchFamily="34" charset="0"/>
              <a:buChar char="•"/>
            </a:pPr>
            <a:r>
              <a:rPr lang="en-US" dirty="0"/>
              <a:t>Cluster computing limiting client computation and client cache access</a:t>
            </a:r>
          </a:p>
          <a:p>
            <a:pPr lvl="1">
              <a:buFont typeface="Arial" panose="020B0604020202020204" pitchFamily="34" charset="0"/>
              <a:buChar char="•"/>
            </a:pPr>
            <a:r>
              <a:rPr lang="en-US" dirty="0"/>
              <a:t>Easier and abstracted cache access</a:t>
            </a:r>
          </a:p>
          <a:p>
            <a:pPr lvl="1">
              <a:buFont typeface="Arial" panose="020B0604020202020204" pitchFamily="34" charset="0"/>
              <a:buChar char="•"/>
            </a:pPr>
            <a:r>
              <a:rPr lang="en-US" dirty="0"/>
              <a:t>An interactive UI that helps the user understand the data presented to them</a:t>
            </a:r>
          </a:p>
          <a:p>
            <a:pPr lvl="1">
              <a:buFont typeface="Arial" panose="020B0604020202020204" pitchFamily="34" charset="0"/>
              <a:buChar char="•"/>
            </a:pPr>
            <a:r>
              <a:rPr lang="en-US" dirty="0"/>
              <a:t>Fetch specific chains and records asked by the user</a:t>
            </a:r>
          </a:p>
          <a:p>
            <a:pPr lvl="1">
              <a:buFont typeface="Arial" panose="020B0604020202020204" pitchFamily="34" charset="0"/>
              <a:buChar char="•"/>
            </a:pPr>
            <a:r>
              <a:rPr lang="en-US" dirty="0"/>
              <a:t>Data logging and metric logging for performance management</a:t>
            </a:r>
          </a:p>
          <a:p>
            <a:endParaRPr lang="en-US" dirty="0"/>
          </a:p>
        </p:txBody>
      </p:sp>
    </p:spTree>
    <p:extLst>
      <p:ext uri="{BB962C8B-B14F-4D97-AF65-F5344CB8AC3E}">
        <p14:creationId xmlns:p14="http://schemas.microsoft.com/office/powerpoint/2010/main" val="2053003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a:t>
            </a:r>
            <a:endParaRPr lang="en-US" dirty="0"/>
          </a:p>
        </p:txBody>
      </p:sp>
      <p:sp>
        <p:nvSpPr>
          <p:cNvPr id="3" name="Content Placeholder 2"/>
          <p:cNvSpPr>
            <a:spLocks noGrp="1"/>
          </p:cNvSpPr>
          <p:nvPr>
            <p:ph idx="1"/>
          </p:nvPr>
        </p:nvSpPr>
        <p:spPr/>
        <p:txBody>
          <a:bodyPr>
            <a:normAutofit/>
          </a:bodyPr>
          <a:lstStyle/>
          <a:p>
            <a:r>
              <a:rPr lang="en-US" dirty="0" smtClean="0"/>
              <a:t>Showing failures directly on Home for simplicity</a:t>
            </a:r>
          </a:p>
          <a:p>
            <a:r>
              <a:rPr lang="en-US" dirty="0" smtClean="0"/>
              <a:t>Validation through SSO account</a:t>
            </a:r>
          </a:p>
          <a:p>
            <a:r>
              <a:rPr lang="en-US" dirty="0" smtClean="0"/>
              <a:t>Written check scripts remain in glance but computation moved to ignite for efficiency</a:t>
            </a:r>
          </a:p>
        </p:txBody>
      </p:sp>
    </p:spTree>
    <p:extLst>
      <p:ext uri="{BB962C8B-B14F-4D97-AF65-F5344CB8AC3E}">
        <p14:creationId xmlns:p14="http://schemas.microsoft.com/office/powerpoint/2010/main" val="2994140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On-Screen Appearance</a:t>
            </a:r>
            <a:endParaRPr lang="en-US" dirty="0"/>
          </a:p>
        </p:txBody>
      </p:sp>
      <p:sp>
        <p:nvSpPr>
          <p:cNvPr id="3" name="Content Placeholder 2"/>
          <p:cNvSpPr>
            <a:spLocks noGrp="1"/>
          </p:cNvSpPr>
          <p:nvPr>
            <p:ph idx="1"/>
          </p:nvPr>
        </p:nvSpPr>
        <p:spPr/>
        <p:txBody>
          <a:bodyPr/>
          <a:lstStyle/>
          <a:p>
            <a:r>
              <a:rPr lang="en-US" dirty="0" smtClean="0"/>
              <a:t>Home Page</a:t>
            </a:r>
            <a:br>
              <a:rPr lang="en-US" dirty="0" smtClean="0"/>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7038174" cy="3924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2174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On-Screen Appearance</a:t>
            </a:r>
            <a:endParaRPr lang="en-US" dirty="0"/>
          </a:p>
        </p:txBody>
      </p:sp>
      <p:sp>
        <p:nvSpPr>
          <p:cNvPr id="3" name="Content Placeholder 2"/>
          <p:cNvSpPr>
            <a:spLocks noGrp="1"/>
          </p:cNvSpPr>
          <p:nvPr>
            <p:ph idx="1"/>
          </p:nvPr>
        </p:nvSpPr>
        <p:spPr/>
        <p:txBody>
          <a:bodyPr/>
          <a:lstStyle/>
          <a:p>
            <a:r>
              <a:rPr lang="en-US" dirty="0" smtClean="0"/>
              <a:t>Dashboard – Adding new node</a:t>
            </a:r>
            <a:br>
              <a:rPr lang="en-US" dirty="0" smtClean="0"/>
            </a:b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08674"/>
            <a:ext cx="5943600" cy="4590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3828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On-Screen Appearance</a:t>
            </a:r>
            <a:endParaRPr lang="en-US" dirty="0"/>
          </a:p>
        </p:txBody>
      </p:sp>
      <p:sp>
        <p:nvSpPr>
          <p:cNvPr id="3" name="Content Placeholder 2"/>
          <p:cNvSpPr>
            <a:spLocks noGrp="1"/>
          </p:cNvSpPr>
          <p:nvPr>
            <p:ph idx="1"/>
          </p:nvPr>
        </p:nvSpPr>
        <p:spPr/>
        <p:txBody>
          <a:bodyPr/>
          <a:lstStyle/>
          <a:p>
            <a:r>
              <a:rPr lang="en-US" dirty="0" smtClean="0"/>
              <a:t>Suite Node – showing entry level information</a:t>
            </a:r>
            <a:br>
              <a:rPr lang="en-US" dirty="0" smtClean="0"/>
            </a:b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09800"/>
            <a:ext cx="7162800" cy="439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882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On-Screen Appearance</a:t>
            </a:r>
            <a:endParaRPr lang="en-US" dirty="0"/>
          </a:p>
        </p:txBody>
      </p:sp>
      <p:sp>
        <p:nvSpPr>
          <p:cNvPr id="3" name="Content Placeholder 2"/>
          <p:cNvSpPr>
            <a:spLocks noGrp="1"/>
          </p:cNvSpPr>
          <p:nvPr>
            <p:ph idx="1"/>
          </p:nvPr>
        </p:nvSpPr>
        <p:spPr/>
        <p:txBody>
          <a:bodyPr/>
          <a:lstStyle/>
          <a:p>
            <a:r>
              <a:rPr lang="en-US" dirty="0" smtClean="0"/>
              <a:t>Add new job</a:t>
            </a:r>
            <a:br>
              <a:rPr lang="en-US" dirty="0" smtClean="0"/>
            </a:b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080901"/>
            <a:ext cx="3446389" cy="4777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5432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Reliability</a:t>
            </a:r>
            <a:endParaRPr lang="en-US" dirty="0"/>
          </a:p>
        </p:txBody>
      </p:sp>
      <p:sp>
        <p:nvSpPr>
          <p:cNvPr id="3" name="Content Placeholder 2"/>
          <p:cNvSpPr>
            <a:spLocks noGrp="1"/>
          </p:cNvSpPr>
          <p:nvPr>
            <p:ph idx="1"/>
          </p:nvPr>
        </p:nvSpPr>
        <p:spPr>
          <a:xfrm>
            <a:off x="457200" y="1524000"/>
            <a:ext cx="8229600" cy="4191000"/>
          </a:xfrm>
        </p:spPr>
        <p:txBody>
          <a:bodyPr>
            <a:normAutofit lnSpcReduction="10000"/>
          </a:bodyPr>
          <a:lstStyle/>
          <a:p>
            <a:r>
              <a:rPr lang="en-US" sz="2400" dirty="0"/>
              <a:t> </a:t>
            </a:r>
            <a:r>
              <a:rPr lang="en-US" sz="2400" b="1" dirty="0" smtClean="0"/>
              <a:t>Availability</a:t>
            </a:r>
            <a:r>
              <a:rPr lang="en-US" sz="2400" dirty="0" smtClean="0"/>
              <a:t> : </a:t>
            </a:r>
          </a:p>
          <a:p>
            <a:pPr lvl="1"/>
            <a:r>
              <a:rPr lang="en-US" sz="2000" dirty="0" smtClean="0"/>
              <a:t>When </a:t>
            </a:r>
            <a:r>
              <a:rPr lang="en-US" sz="2000" dirty="0"/>
              <a:t>a system terminates it can be restarted with the cached backed up across multiple different nodes</a:t>
            </a:r>
            <a:r>
              <a:rPr lang="en-US" sz="2000" dirty="0" smtClean="0"/>
              <a:t>.</a:t>
            </a:r>
          </a:p>
          <a:p>
            <a:pPr marL="0" indent="0">
              <a:buNone/>
            </a:pPr>
            <a:r>
              <a:rPr lang="en-US" sz="2400" dirty="0" smtClean="0"/>
              <a:t> </a:t>
            </a:r>
          </a:p>
          <a:p>
            <a:r>
              <a:rPr lang="en-US" sz="2400" b="1" dirty="0" smtClean="0"/>
              <a:t>Accuracy</a:t>
            </a:r>
            <a:r>
              <a:rPr lang="en-US" sz="2400" dirty="0" smtClean="0"/>
              <a:t> : </a:t>
            </a:r>
          </a:p>
          <a:p>
            <a:pPr lvl="1"/>
            <a:r>
              <a:rPr lang="en-US" sz="2000" dirty="0" smtClean="0"/>
              <a:t>The </a:t>
            </a:r>
            <a:r>
              <a:rPr lang="en-US" sz="2000" dirty="0"/>
              <a:t>accuracy of the Ignite data will be at the mercy of three factors, the network connections with MKV, node cache speed, and MKV itself</a:t>
            </a:r>
            <a:r>
              <a:rPr lang="en-US" sz="2000" dirty="0" smtClean="0"/>
              <a:t>.</a:t>
            </a:r>
          </a:p>
          <a:p>
            <a:pPr marL="0" indent="0">
              <a:buNone/>
            </a:pPr>
            <a:endParaRPr lang="en-US" sz="2400" dirty="0" smtClean="0"/>
          </a:p>
          <a:p>
            <a:r>
              <a:rPr lang="en-US" sz="2400" dirty="0" smtClean="0"/>
              <a:t> </a:t>
            </a:r>
            <a:r>
              <a:rPr lang="en-US" sz="2400" b="1" dirty="0"/>
              <a:t>Recoverability</a:t>
            </a:r>
            <a:r>
              <a:rPr lang="en-US" sz="2400" dirty="0"/>
              <a:t> </a:t>
            </a:r>
            <a:r>
              <a:rPr lang="en-US" sz="2400" dirty="0"/>
              <a:t>:</a:t>
            </a:r>
            <a:r>
              <a:rPr lang="en-US" sz="2400" dirty="0" smtClean="0"/>
              <a:t> </a:t>
            </a:r>
          </a:p>
          <a:p>
            <a:pPr lvl="1"/>
            <a:r>
              <a:rPr lang="en-US" sz="2000" dirty="0" smtClean="0"/>
              <a:t>As </a:t>
            </a:r>
            <a:r>
              <a:rPr lang="en-US" sz="2000" dirty="0"/>
              <a:t>long a single server </a:t>
            </a:r>
            <a:r>
              <a:rPr lang="en-US" sz="2000" dirty="0" smtClean="0"/>
              <a:t>exists, node </a:t>
            </a:r>
            <a:r>
              <a:rPr lang="en-US" sz="2000" dirty="0"/>
              <a:t>can connect and reconnect/sync to MKV and continue operating. </a:t>
            </a:r>
          </a:p>
        </p:txBody>
      </p:sp>
    </p:spTree>
    <p:extLst>
      <p:ext uri="{BB962C8B-B14F-4D97-AF65-F5344CB8AC3E}">
        <p14:creationId xmlns:p14="http://schemas.microsoft.com/office/powerpoint/2010/main" val="2310591059"/>
      </p:ext>
    </p:extLst>
  </p:cSld>
  <p:clrMapOvr>
    <a:masterClrMapping/>
  </p:clrMapOvr>
</p:sld>
</file>

<file path=ppt/theme/theme1.xml><?xml version="1.0" encoding="utf-8"?>
<a:theme xmlns:a="http://schemas.openxmlformats.org/drawingml/2006/main" name="1_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xml><?xml version="1.0" encoding="utf-8"?>
<customUI xmlns="http://schemas.microsoft.com/office/2006/01/customui">
  <ribbon>
    <tabs>
      <tab id="CustomTab2" label="Citi Approved Templates" insertBeforeQ="TabHome">
        <group id="CustomGroup2" label="Click NEW to use Citi Approved Templates">
          <control idQ="FileNew" visible="true" size="large"/>
        </group>
      </tab>
    </tabs>
  </ribbon>
</customUI>
</file>

<file path=docProps/app.xml><?xml version="1.0" encoding="utf-8"?>
<Properties xmlns="http://schemas.openxmlformats.org/officeDocument/2006/extended-properties" xmlns:vt="http://schemas.openxmlformats.org/officeDocument/2006/docPropsVTypes">
  <Template>blank</Template>
  <TotalTime>128</TotalTime>
  <Words>1122</Words>
  <Application>Microsoft Office PowerPoint</Application>
  <PresentationFormat>On-screen Show (4:3)</PresentationFormat>
  <Paragraphs>159</Paragraphs>
  <Slides>22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1_blank</vt:lpstr>
      <vt:lpstr>Microsoft Word Document</vt:lpstr>
      <vt:lpstr>A Glance at Glance 2.0</vt:lpstr>
      <vt:lpstr>Requirements</vt:lpstr>
      <vt:lpstr>Functionality</vt:lpstr>
      <vt:lpstr>Usability</vt:lpstr>
      <vt:lpstr>On-Screen Appearance</vt:lpstr>
      <vt:lpstr>On-Screen Appearance</vt:lpstr>
      <vt:lpstr>On-Screen Appearance</vt:lpstr>
      <vt:lpstr>On-Screen Appearance</vt:lpstr>
      <vt:lpstr>Reliability</vt:lpstr>
      <vt:lpstr>Performance</vt:lpstr>
      <vt:lpstr>Serviceability</vt:lpstr>
      <vt:lpstr>On-Screen Appearance Requirements</vt:lpstr>
      <vt:lpstr>Use Case</vt:lpstr>
      <vt:lpstr>Use Case 3 Full Description</vt:lpstr>
      <vt:lpstr>UC-3: Checking Status</vt:lpstr>
      <vt:lpstr>Use Case 5 Full Description</vt:lpstr>
      <vt:lpstr>UC-5: Access chains, records, and checking jobs statuses</vt:lpstr>
      <vt:lpstr>Use Case 8 Full Description</vt:lpstr>
      <vt:lpstr>UC-8: Scaling  </vt:lpstr>
      <vt:lpstr>System Architecture and System Design</vt:lpstr>
      <vt:lpstr>System Architecture and System Design</vt:lpstr>
      <vt:lpstr>PowerPoint Presentation</vt:lpstr>
    </vt:vector>
  </TitlesOfParts>
  <Company>Citigroup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Glance 2.0</dc:title>
  <dc:creator>Taylor, Vincent [ICG-IT]</dc:creator>
  <cp:lastModifiedBy>Chowdhury, Tahiya [ICG-IT]</cp:lastModifiedBy>
  <cp:revision>35</cp:revision>
  <dcterms:created xsi:type="dcterms:W3CDTF">2018-06-28T17:19:42Z</dcterms:created>
  <dcterms:modified xsi:type="dcterms:W3CDTF">2018-06-28T19:37:59Z</dcterms:modified>
</cp:coreProperties>
</file>